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4" r:id="rId2"/>
  </p:sldMasterIdLst>
  <p:notesMasterIdLst>
    <p:notesMasterId r:id="rId29"/>
  </p:notesMasterIdLst>
  <p:handoutMasterIdLst>
    <p:handoutMasterId r:id="rId30"/>
  </p:handoutMasterIdLst>
  <p:sldIdLst>
    <p:sldId id="310" r:id="rId3"/>
    <p:sldId id="376" r:id="rId4"/>
    <p:sldId id="406" r:id="rId5"/>
    <p:sldId id="451" r:id="rId6"/>
    <p:sldId id="331" r:id="rId7"/>
    <p:sldId id="452" r:id="rId8"/>
    <p:sldId id="350" r:id="rId9"/>
    <p:sldId id="356" r:id="rId10"/>
    <p:sldId id="377" r:id="rId11"/>
    <p:sldId id="378" r:id="rId12"/>
    <p:sldId id="373" r:id="rId13"/>
    <p:sldId id="408" r:id="rId14"/>
    <p:sldId id="407" r:id="rId15"/>
    <p:sldId id="371" r:id="rId16"/>
    <p:sldId id="453" r:id="rId17"/>
    <p:sldId id="392" r:id="rId18"/>
    <p:sldId id="409" r:id="rId19"/>
    <p:sldId id="423" r:id="rId20"/>
    <p:sldId id="456" r:id="rId21"/>
    <p:sldId id="454" r:id="rId22"/>
    <p:sldId id="413" r:id="rId23"/>
    <p:sldId id="455" r:id="rId24"/>
    <p:sldId id="448" r:id="rId25"/>
    <p:sldId id="458" r:id="rId26"/>
    <p:sldId id="459" r:id="rId27"/>
    <p:sldId id="366" r:id="rId2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9FA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4" autoAdjust="0"/>
    <p:restoredTop sz="94660"/>
  </p:normalViewPr>
  <p:slideViewPr>
    <p:cSldViewPr snapToGrid="0">
      <p:cViewPr varScale="1">
        <p:scale>
          <a:sx n="89" d="100"/>
          <a:sy n="89" d="100"/>
        </p:scale>
        <p:origin x="1080" y="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206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72785-AF9B-42C9-933B-71B326311776}" type="datetimeFigureOut">
              <a:rPr lang="en-US" smtClean="0"/>
              <a:t>5/30/2019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D9C64-D665-44E9-8B28-7A65E44023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5426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9C86F67-3193-44CA-A307-16108AA8019A}" type="datetimeFigureOut">
              <a:rPr lang="en-US" smtClean="0"/>
              <a:t>5/30/2019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0D9A577-177E-406A-BAA8-F14760221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276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2D88A0-0C01-4DEE-8EF2-7FA392A3E09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208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/>
              <a:t>Note that while </a:t>
            </a:r>
            <a:r>
              <a:rPr lang="en-US" dirty="0" err="1"/>
              <a:t>Swanny</a:t>
            </a:r>
            <a:r>
              <a:rPr lang="en-US" dirty="0"/>
              <a:t> harvests the plants, his crew mates surround him taking photos and enjoying the activity.  Wiseman (with iPad), </a:t>
            </a:r>
            <a:r>
              <a:rPr lang="en-US" dirty="0" err="1"/>
              <a:t>Gerst</a:t>
            </a:r>
            <a:r>
              <a:rPr lang="en-US" dirty="0"/>
              <a:t> (taking photos), and Oleg </a:t>
            </a:r>
            <a:r>
              <a:rPr lang="en-US" dirty="0" err="1"/>
              <a:t>Artemyev</a:t>
            </a:r>
            <a:r>
              <a:rPr lang="en-US" dirty="0"/>
              <a:t> off camera to the left.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2D88A0-0C01-4DEE-8EF2-7FA392A3E09B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943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/>
              <a:t>Note that while </a:t>
            </a:r>
            <a:r>
              <a:rPr lang="en-US" dirty="0" err="1"/>
              <a:t>Swanny</a:t>
            </a:r>
            <a:r>
              <a:rPr lang="en-US" dirty="0"/>
              <a:t> harvests the plants, his crew mates surround him taking photos and enjoying the activity.  Wiseman (with iPad), </a:t>
            </a:r>
            <a:r>
              <a:rPr lang="en-US" dirty="0" err="1"/>
              <a:t>Gerst</a:t>
            </a:r>
            <a:r>
              <a:rPr lang="en-US" dirty="0"/>
              <a:t> (taking photos), and Oleg </a:t>
            </a:r>
            <a:r>
              <a:rPr lang="en-US" dirty="0" err="1"/>
              <a:t>Artemyev</a:t>
            </a:r>
            <a:r>
              <a:rPr lang="en-US" dirty="0"/>
              <a:t> off camera to the left.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2D88A0-0C01-4DEE-8EF2-7FA392A3E09B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7192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/>
              <a:t>Note that while </a:t>
            </a:r>
            <a:r>
              <a:rPr lang="en-US" dirty="0" err="1"/>
              <a:t>Swanny</a:t>
            </a:r>
            <a:r>
              <a:rPr lang="en-US" dirty="0"/>
              <a:t> harvests the plants, his crew mates surround him taking photos and enjoying the activity.  Wiseman (with iPad), </a:t>
            </a:r>
            <a:r>
              <a:rPr lang="en-US" dirty="0" err="1"/>
              <a:t>Gerst</a:t>
            </a:r>
            <a:r>
              <a:rPr lang="en-US" dirty="0"/>
              <a:t> (taking photos), and Oleg </a:t>
            </a:r>
            <a:r>
              <a:rPr lang="en-US" dirty="0" err="1"/>
              <a:t>Artemyev</a:t>
            </a:r>
            <a:r>
              <a:rPr lang="en-US" dirty="0"/>
              <a:t> off camera to the left.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2D88A0-0C01-4DEE-8EF2-7FA392A3E09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583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 smtClean="0"/>
              <a:t>Veg-01 second crop,</a:t>
            </a:r>
            <a:r>
              <a:rPr lang="en-US" baseline="0" dirty="0" smtClean="0"/>
              <a:t> first consumption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2D88A0-0C01-4DEE-8EF2-7FA392A3E09B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77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Video by Rachel Hobson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9A577-177E-406A-BAA8-F14760221DA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4779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9A577-177E-406A-BAA8-F14760221DA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6072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3104AD-E1D1-4658-96BD-08ED91B3764D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130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0013C-D545-47E3-BAF4-37DF4B045225}" type="datetime1">
              <a:rPr lang="en-US" smtClean="0"/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4FCE3-98A4-4385-9FA0-D7D495E5C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266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597D7-4456-4843-8268-635A5A08E21A}" type="datetime1">
              <a:rPr lang="en-US" smtClean="0"/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4FCE3-98A4-4385-9FA0-D7D495E5C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42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0CCF-8C46-4AEE-80AE-E8100FD61057}" type="datetime1">
              <a:rPr lang="en-US" smtClean="0"/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4FCE3-98A4-4385-9FA0-D7D495E5C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7466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C193A-5595-448D-ADEA-92913FE3FFA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5/30/2019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DFB30-8759-4A93-95CB-843B567D7E87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2319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396DA-4368-4603-A235-1701AD1C7887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5/30/2019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9983D-AF4B-485D-8966-FA69293C5902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475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1ED6F-5856-4904-BBC6-995797B0350C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5/30/2019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134A0-CD0B-4699-BB6C-038FC77F1CC8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3509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A99AE-B618-4611-9880-D3585FDDFC59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5/30/2019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ADC2C-9CD4-4349-9600-C5768E9D660A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8307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5E03F-6F40-45C1-B16C-BA36AC6F07B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5/30/2019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870A6-328A-4DFD-AC6D-59A4F450864B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2124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16FA8-21A9-4F1E-8D9E-427588E840B2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5/30/2019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F6F03-4B28-4112-A7DF-517769EF6A1D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1426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80352-6564-48E4-B84B-BBD4D8D23E13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5/30/2019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79003-4457-4A56-8A07-2349ABF323F6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845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C1C2A-213B-4F5D-94B2-F57494A08AD5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5/30/2019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DF0B9-3F99-4369-BFD6-63034B18D038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513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4E620-1400-4E15-AE91-86E5554227BD}" type="datetime1">
              <a:rPr lang="en-US" smtClean="0"/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4FCE3-98A4-4385-9FA0-D7D495E5C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383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67B77-13D7-435C-9293-C2FBE923461D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5/30/2019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6400C-CEF6-4250-82F0-CD4C14E580A7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1866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6AFA7-336E-406C-8721-65B3BA7022EB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5/30/2019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F08C8-12A8-41BD-A210-4854D32C69A7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6374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7CD0E-AF9A-497D-84E1-51D12CC0B475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5/30/2019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E6C5A-C3C0-4DB6-8B70-913350439318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57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7DF27-8FEE-475B-89A6-8F0976E3EFEF}" type="datetime1">
              <a:rPr lang="en-US" smtClean="0"/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4FCE3-98A4-4385-9FA0-D7D495E5C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387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9D34C-2050-40A9-A44D-C41C95BDB702}" type="datetime1">
              <a:rPr lang="en-US" smtClean="0"/>
              <a:t>5/30/2019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4FCE3-98A4-4385-9FA0-D7D495E5C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428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162EE-9C24-4DB1-82D0-B319A631F4D8}" type="datetime1">
              <a:rPr lang="en-US" smtClean="0"/>
              <a:t>5/30/2019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4FCE3-98A4-4385-9FA0-D7D495E5C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59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2CE9F-4211-43B6-994A-4DB8798D7A3B}" type="datetime1">
              <a:rPr lang="en-US" smtClean="0"/>
              <a:t>5/30/2019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4FCE3-98A4-4385-9FA0-D7D495E5C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131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9E02F-94AA-46B8-A4A5-F87F2491D8B3}" type="datetime1">
              <a:rPr lang="en-US" smtClean="0"/>
              <a:t>5/30/2019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4FCE3-98A4-4385-9FA0-D7D495E5C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912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07E97-FB6A-4851-8906-8F7E9DC82F63}" type="datetime1">
              <a:rPr lang="en-US" smtClean="0"/>
              <a:t>5/30/2019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4FCE3-98A4-4385-9FA0-D7D495E5C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672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CCA1B-D3D7-4C70-A4F3-6CDCC3EAA8BA}" type="datetime1">
              <a:rPr lang="en-US" smtClean="0"/>
              <a:t>5/30/2019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4FCE3-98A4-4385-9FA0-D7D495E5C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484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B7013-D195-4F6B-8BEF-0D70CCECF0D9}" type="datetime1">
              <a:rPr lang="en-US" smtClean="0"/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4FCE3-98A4-4385-9FA0-D7D495E5C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382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0C7F0D-5C34-4395-8FB3-06E43C8C1DA4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5/30/2019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75C1F1-94D2-4092-BD88-EBDFD5152452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5751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260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" y="1846555"/>
            <a:ext cx="8931966" cy="16967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dirty="0" smtClean="0"/>
              <a:t>The Veggie Vegetable Production System On The ISS: A Tool For Addressing Space Food Production Challenges</a:t>
            </a:r>
            <a:r>
              <a:rPr lang="en-US" sz="5300" dirty="0" smtClean="0"/>
              <a:t/>
            </a:r>
            <a:br>
              <a:rPr lang="en-US" sz="5300" dirty="0" smtClean="0"/>
            </a:b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96121" y="4037772"/>
            <a:ext cx="5380896" cy="273588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G.D. Massa, T.M. Smith, M.W. Romeyn, M.E. Hummerick, L.E. Spencer, Y. Zhang, R.M. Wheeler, R.F. Fritsche</a:t>
            </a:r>
          </a:p>
          <a:p>
            <a:pPr marL="0" indent="0" algn="ctr">
              <a:buNone/>
            </a:pPr>
            <a:r>
              <a:rPr lang="en-US" dirty="0" smtClean="0"/>
              <a:t>NASA and URS Federal Services, Kennedy Space Center, FL, USA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4286" y="4330736"/>
            <a:ext cx="2744515" cy="1641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26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5414"/>
            <a:ext cx="8229600" cy="1143000"/>
          </a:xfrm>
        </p:spPr>
        <p:txBody>
          <a:bodyPr/>
          <a:lstStyle/>
          <a:p>
            <a:r>
              <a:rPr lang="en-US" dirty="0" smtClean="0"/>
              <a:t>Water Issues / Consequences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61"/>
          <a:stretch/>
        </p:blipFill>
        <p:spPr>
          <a:xfrm>
            <a:off x="4361791" y="1391554"/>
            <a:ext cx="4267201" cy="4072594"/>
          </a:xfrm>
          <a:ln>
            <a:solidFill>
              <a:srgbClr val="00B0F0"/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F9983D-AF4B-485D-8966-FA69293C5902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309" y="1395136"/>
            <a:ext cx="3804745" cy="4065430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87079" y="5633545"/>
            <a:ext cx="34612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Guttation and Leaf Curling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114373" y="5525353"/>
            <a:ext cx="27620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Fungal Development</a:t>
            </a:r>
          </a:p>
          <a:p>
            <a:r>
              <a:rPr lang="en-US" sz="2400" dirty="0" smtClean="0"/>
              <a:t>&amp; Abnormal Growth</a:t>
            </a:r>
            <a:endParaRPr lang="en-US" sz="2400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342900" y="1143000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786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126806"/>
            <a:ext cx="8229600" cy="1143000"/>
          </a:xfrm>
        </p:spPr>
        <p:txBody>
          <a:bodyPr/>
          <a:lstStyle/>
          <a:p>
            <a:r>
              <a:rPr lang="en-US" sz="4000" dirty="0" smtClean="0"/>
              <a:t>Zinnia Action Shots</a:t>
            </a:r>
            <a:endParaRPr lang="en-US" sz="4000" i="1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91C2F-0A20-4643-A1A0-963D5BF259D7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3472961" y="909514"/>
            <a:ext cx="5567452" cy="2834640"/>
          </a:xfrm>
          <a:prstGeom prst="rect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201" y="909515"/>
            <a:ext cx="3335760" cy="5376985"/>
          </a:xfrm>
          <a:prstGeom prst="rect">
            <a:avLst/>
          </a:prstGeom>
          <a:ln>
            <a:solidFill>
              <a:srgbClr val="00B0F0"/>
            </a:solidFill>
          </a:ln>
        </p:spPr>
      </p:pic>
      <p:cxnSp>
        <p:nvCxnSpPr>
          <p:cNvPr id="7" name="Straight Connector 6"/>
          <p:cNvCxnSpPr/>
          <p:nvPr/>
        </p:nvCxnSpPr>
        <p:spPr>
          <a:xfrm>
            <a:off x="342900" y="706942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2961" y="3640728"/>
            <a:ext cx="5577840" cy="3132093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331333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0" y="628586"/>
            <a:ext cx="9144000" cy="6219279"/>
            <a:chOff x="-13964" y="594759"/>
            <a:chExt cx="9144000" cy="621927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3964" y="594759"/>
              <a:ext cx="9144000" cy="621927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6287344" y="1047664"/>
              <a:ext cx="167075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solidFill>
                    <a:schemeClr val="bg2"/>
                  </a:solidFill>
                </a:rPr>
                <a:t>71 DAI</a:t>
              </a:r>
              <a:endParaRPr lang="en-US" sz="3200" b="1" dirty="0">
                <a:solidFill>
                  <a:schemeClr val="bg2"/>
                </a:solidFill>
              </a:endParaRPr>
            </a:p>
          </p:txBody>
        </p:sp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273476"/>
            <a:ext cx="8229600" cy="1143000"/>
          </a:xfrm>
        </p:spPr>
        <p:txBody>
          <a:bodyPr/>
          <a:lstStyle/>
          <a:p>
            <a:r>
              <a:rPr lang="en-US" dirty="0" smtClean="0"/>
              <a:t>And they bloomed, and bloomed...</a:t>
            </a:r>
            <a:endParaRPr lang="en-US" sz="1400" i="1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91C2F-0A20-4643-A1A0-963D5BF259D7}" type="slidenum">
              <a:rPr lang="en-US" smtClean="0"/>
              <a:pPr/>
              <a:t>12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342900" y="594759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8793" y="695984"/>
            <a:ext cx="9144000" cy="6087686"/>
            <a:chOff x="0" y="695984"/>
            <a:chExt cx="9144000" cy="608768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95984"/>
              <a:ext cx="9144000" cy="608768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5717822" y="784318"/>
              <a:ext cx="167075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solidFill>
                    <a:schemeClr val="bg2"/>
                  </a:solidFill>
                </a:rPr>
                <a:t>77 DAI</a:t>
              </a:r>
              <a:endParaRPr lang="en-US" sz="3200" b="1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793" y="849316"/>
            <a:ext cx="9144000" cy="5689600"/>
            <a:chOff x="0" y="677333"/>
            <a:chExt cx="9144000" cy="568960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77333"/>
              <a:ext cx="9144000" cy="56896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7278194" y="779017"/>
              <a:ext cx="167075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solidFill>
                    <a:schemeClr val="bg2"/>
                  </a:solidFill>
                </a:rPr>
                <a:t>80 DAI</a:t>
              </a:r>
              <a:endParaRPr lang="en-US" sz="3200" b="1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793" y="1037047"/>
            <a:ext cx="9272265" cy="5152625"/>
            <a:chOff x="44758" y="1437514"/>
            <a:chExt cx="9272265" cy="5152625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758" y="1437514"/>
              <a:ext cx="9144000" cy="5152625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22" name="TextBox 21"/>
            <p:cNvSpPr txBox="1"/>
            <p:nvPr/>
          </p:nvSpPr>
          <p:spPr>
            <a:xfrm>
              <a:off x="7646267" y="1785114"/>
              <a:ext cx="167075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solidFill>
                    <a:schemeClr val="bg2"/>
                  </a:solidFill>
                </a:rPr>
                <a:t>87 DAI</a:t>
              </a:r>
              <a:endParaRPr lang="en-US" sz="3200" b="1" dirty="0">
                <a:solidFill>
                  <a:schemeClr val="bg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242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8255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90 DAI: Harvest</a:t>
            </a:r>
            <a:r>
              <a:rPr lang="en-US" dirty="0"/>
              <a:t> </a:t>
            </a:r>
            <a:r>
              <a:rPr lang="en-US" dirty="0" smtClean="0"/>
              <a:t>on February 14, 2016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EF323-D2A4-47CA-A486-D4655532F6AD}" type="slidenum">
              <a:rPr lang="en-US" smtClean="0">
                <a:solidFill>
                  <a:srgbClr val="66FFFF">
                    <a:tint val="75000"/>
                  </a:srgbClr>
                </a:solidFill>
              </a:rPr>
              <a:pPr/>
              <a:t>13</a:t>
            </a:fld>
            <a:endParaRPr lang="en-US">
              <a:solidFill>
                <a:srgbClr val="66FFFF">
                  <a:tint val="75000"/>
                </a:srgbClr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42900" y="775078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VdayHarvest_revise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63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146476"/>
            <a:ext cx="8229600" cy="1143000"/>
          </a:xfrm>
        </p:spPr>
        <p:txBody>
          <a:bodyPr/>
          <a:lstStyle/>
          <a:p>
            <a:r>
              <a:rPr lang="en-US" dirty="0" smtClean="0"/>
              <a:t>Valentine’s Day Bouquet on the ISS</a:t>
            </a:r>
            <a:endParaRPr lang="en-US" sz="1400" i="1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91C2F-0A20-4643-A1A0-963D5BF259D7}" type="slidenum">
              <a:rPr lang="en-US" smtClean="0"/>
              <a:pPr/>
              <a:t>14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342900" y="832005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s://pbs.twimg.com/media/CbMNbZYWAAI5Iz8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256" y="956723"/>
            <a:ext cx="8095488" cy="5399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72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3866"/>
            <a:ext cx="8229600" cy="1143000"/>
          </a:xfrm>
        </p:spPr>
        <p:txBody>
          <a:bodyPr/>
          <a:lstStyle/>
          <a:p>
            <a:r>
              <a:rPr lang="en-US" sz="4000" dirty="0" smtClean="0"/>
              <a:t>VEG-03 - A, B, and C</a:t>
            </a:r>
            <a:br>
              <a:rPr lang="en-US" sz="4000" dirty="0" smtClean="0"/>
            </a:br>
            <a:r>
              <a:rPr lang="en-US" sz="4000" dirty="0" smtClean="0"/>
              <a:t>(October 2016-May 2017)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805" y="1653519"/>
            <a:ext cx="8880389" cy="466673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Key Points:</a:t>
            </a:r>
          </a:p>
          <a:p>
            <a:r>
              <a:rPr lang="en-US" dirty="0" smtClean="0"/>
              <a:t>Cut-and-come-again repetitive harvesting tested</a:t>
            </a:r>
          </a:p>
          <a:p>
            <a:r>
              <a:rPr lang="en-US" dirty="0" smtClean="0"/>
              <a:t>‘Tokyo </a:t>
            </a:r>
            <a:r>
              <a:rPr lang="en-US" dirty="0" err="1" smtClean="0"/>
              <a:t>Bekana</a:t>
            </a:r>
            <a:r>
              <a:rPr lang="en-US" dirty="0" smtClean="0"/>
              <a:t>’ Chinese cabbage tested</a:t>
            </a:r>
          </a:p>
          <a:p>
            <a:r>
              <a:rPr lang="en-US" dirty="0" smtClean="0"/>
              <a:t>Varietal response to elevated CO</a:t>
            </a:r>
            <a:r>
              <a:rPr lang="en-US" baseline="-25000" dirty="0" smtClean="0"/>
              <a:t>2</a:t>
            </a:r>
            <a:r>
              <a:rPr lang="en-US" dirty="0" smtClean="0"/>
              <a:t> identified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F9983D-AF4B-485D-8966-FA69293C5902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28600" y="1312960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657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2615"/>
            <a:ext cx="8229600" cy="1143000"/>
          </a:xfrm>
        </p:spPr>
        <p:txBody>
          <a:bodyPr/>
          <a:lstStyle/>
          <a:p>
            <a:r>
              <a:rPr lang="en-US" dirty="0" smtClean="0"/>
              <a:t>VEG-03A Cut-and-Come-Again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5F6F03-4B28-4112-A7DF-517769EF6A1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42900" y="832005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05069"/>
            <a:ext cx="9144000" cy="5896948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423383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2615"/>
            <a:ext cx="8229600" cy="1143000"/>
          </a:xfrm>
        </p:spPr>
        <p:txBody>
          <a:bodyPr/>
          <a:lstStyle/>
          <a:p>
            <a:r>
              <a:rPr lang="en-US" dirty="0" smtClean="0"/>
              <a:t>VEG-03C Cut-and-Come-Again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5F6F03-4B28-4112-A7DF-517769EF6A1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42900" y="832005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52657"/>
            <a:ext cx="9144000" cy="6001036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191427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2615"/>
            <a:ext cx="8229600" cy="1143000"/>
          </a:xfrm>
        </p:spPr>
        <p:txBody>
          <a:bodyPr/>
          <a:lstStyle/>
          <a:p>
            <a:r>
              <a:rPr lang="en-US" dirty="0" smtClean="0"/>
              <a:t>VEG-03C Cut-and-Come-Again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5F6F03-4B28-4112-A7DF-517769EF6A1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18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42900" y="832005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963168"/>
            <a:ext cx="8686800" cy="5781799"/>
          </a:xfrm>
          <a:prstGeom prst="rect">
            <a:avLst/>
          </a:prstGeom>
          <a:ln w="635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307931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2615"/>
            <a:ext cx="8229600" cy="1143000"/>
          </a:xfrm>
        </p:spPr>
        <p:txBody>
          <a:bodyPr/>
          <a:lstStyle/>
          <a:p>
            <a:r>
              <a:rPr lang="en-US" dirty="0" smtClean="0"/>
              <a:t>Happy Crew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5F6F03-4B28-4112-A7DF-517769EF6A1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42900" y="832005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93693"/>
            <a:ext cx="8961120" cy="570269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2544069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190500" y="211144"/>
            <a:ext cx="8763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Veggie on ISS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342900" y="976327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51092" y="6400801"/>
            <a:ext cx="640507" cy="381000"/>
          </a:xfrm>
        </p:spPr>
        <p:txBody>
          <a:bodyPr/>
          <a:lstStyle/>
          <a:p>
            <a:pPr>
              <a:defRPr/>
            </a:pPr>
            <a:fld id="{605F6F03-4B28-4112-A7DF-517769EF6A1D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3075" name="Picture 3" descr="C:\Users\tmsmith1\Documents\CASIS\VEGGIE\iss039e019414 Rick working in Columbu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100" y="1180479"/>
            <a:ext cx="9067800" cy="5511945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83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3866"/>
            <a:ext cx="8229600" cy="1143000"/>
          </a:xfrm>
        </p:spPr>
        <p:txBody>
          <a:bodyPr/>
          <a:lstStyle/>
          <a:p>
            <a:r>
              <a:rPr lang="en-US" sz="4000" dirty="0" smtClean="0"/>
              <a:t>VEG-03 - D, E, and F</a:t>
            </a:r>
            <a:br>
              <a:rPr lang="en-US" sz="4000" dirty="0" smtClean="0"/>
            </a:br>
            <a:r>
              <a:rPr lang="en-US" sz="4000" dirty="0" smtClean="0"/>
              <a:t>(September 2017-April 2018)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805" y="1653519"/>
            <a:ext cx="8880389" cy="466673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Key Points:</a:t>
            </a:r>
          </a:p>
          <a:p>
            <a:r>
              <a:rPr lang="en-US" dirty="0"/>
              <a:t>Second Veggie unit </a:t>
            </a:r>
            <a:r>
              <a:rPr lang="en-US" dirty="0" smtClean="0"/>
              <a:t>installed</a:t>
            </a:r>
            <a:endParaRPr lang="en-US" dirty="0"/>
          </a:p>
          <a:p>
            <a:r>
              <a:rPr lang="en-US" dirty="0" smtClean="0"/>
              <a:t>Mixed crops growing simultaneously</a:t>
            </a:r>
          </a:p>
          <a:p>
            <a:r>
              <a:rPr lang="en-US" dirty="0" smtClean="0"/>
              <a:t>Additional new crops tested</a:t>
            </a:r>
          </a:p>
          <a:p>
            <a:r>
              <a:rPr lang="en-US" dirty="0" smtClean="0"/>
              <a:t>Staggered planting in two veggies for near-continuous harvest cycle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F9983D-AF4B-485D-8966-FA69293C5902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20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28600" y="1312960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45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" y="-42615"/>
            <a:ext cx="8343900" cy="1143000"/>
          </a:xfrm>
        </p:spPr>
        <p:txBody>
          <a:bodyPr/>
          <a:lstStyle/>
          <a:p>
            <a:r>
              <a:rPr lang="en-US" dirty="0" smtClean="0"/>
              <a:t>VEG-03E &amp; F - A Tale of Two Veggies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5F6F03-4B28-4112-A7DF-517769EF6A1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42900" y="889157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661" y="1119357"/>
            <a:ext cx="8762679" cy="5486400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218698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606468" y="6356350"/>
            <a:ext cx="2133600" cy="365125"/>
          </a:xfrm>
        </p:spPr>
        <p:txBody>
          <a:bodyPr/>
          <a:lstStyle/>
          <a:p>
            <a:pPr>
              <a:defRPr/>
            </a:pPr>
            <a:fld id="{605F6F03-4B28-4112-A7DF-517769EF6A1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42900" y="889157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021" t="8750"/>
          <a:stretch/>
        </p:blipFill>
        <p:spPr>
          <a:xfrm>
            <a:off x="690419" y="973702"/>
            <a:ext cx="7763163" cy="5760720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0050" y="-42615"/>
            <a:ext cx="8343900" cy="1143000"/>
          </a:xfrm>
        </p:spPr>
        <p:txBody>
          <a:bodyPr/>
          <a:lstStyle/>
          <a:p>
            <a:r>
              <a:rPr lang="en-US" dirty="0" smtClean="0"/>
              <a:t>VEG-03E &amp; F - A Tale of Two Veggies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76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82" y="-144124"/>
            <a:ext cx="8511436" cy="1143000"/>
          </a:xfrm>
        </p:spPr>
        <p:txBody>
          <a:bodyPr/>
          <a:lstStyle/>
          <a:p>
            <a:r>
              <a:rPr lang="en-US" dirty="0" smtClean="0"/>
              <a:t>VEG-03 G, H, I - New Crops on Orbit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3728"/>
            <a:ext cx="8229600" cy="4525963"/>
          </a:xfrm>
        </p:spPr>
        <p:txBody>
          <a:bodyPr/>
          <a:lstStyle/>
          <a:p>
            <a:r>
              <a:rPr lang="en-US" dirty="0" smtClean="0"/>
              <a:t>Red </a:t>
            </a:r>
            <a:r>
              <a:rPr lang="en-US" dirty="0"/>
              <a:t>Russian Kale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*Dragoon Lettuce</a:t>
            </a:r>
          </a:p>
          <a:p>
            <a:r>
              <a:rPr lang="en-US" dirty="0" smtClean="0"/>
              <a:t>Wasabi </a:t>
            </a:r>
            <a:r>
              <a:rPr lang="en-US" dirty="0"/>
              <a:t>Mustard 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*Extra </a:t>
            </a:r>
            <a:r>
              <a:rPr lang="en-US" dirty="0">
                <a:solidFill>
                  <a:srgbClr val="00B0F0"/>
                </a:solidFill>
              </a:rPr>
              <a:t>Dwarf Pak </a:t>
            </a:r>
            <a:r>
              <a:rPr lang="en-US" dirty="0" smtClean="0">
                <a:solidFill>
                  <a:srgbClr val="00B0F0"/>
                </a:solidFill>
              </a:rPr>
              <a:t>Choy</a:t>
            </a:r>
          </a:p>
          <a:p>
            <a:r>
              <a:rPr lang="en-US" dirty="0" err="1" smtClean="0"/>
              <a:t>Outredgeous</a:t>
            </a:r>
            <a:r>
              <a:rPr lang="en-US" dirty="0" smtClean="0"/>
              <a:t> lettuce</a:t>
            </a:r>
          </a:p>
          <a:p>
            <a:endParaRPr lang="en-US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dirty="0" smtClean="0"/>
              <a:t>Three sets will be grown in </a:t>
            </a:r>
          </a:p>
          <a:p>
            <a:pPr marL="0" indent="0">
              <a:buNone/>
            </a:pPr>
            <a:r>
              <a:rPr lang="en-US" dirty="0" smtClean="0"/>
              <a:t>different combinations</a:t>
            </a:r>
          </a:p>
          <a:p>
            <a:pPr marL="0" indent="0">
              <a:buNone/>
            </a:pPr>
            <a:endParaRPr lang="en-US" dirty="0">
              <a:solidFill>
                <a:srgbClr val="00B0F0"/>
              </a:solidFill>
            </a:endParaRPr>
          </a:p>
          <a:p>
            <a:endParaRPr lang="en-US" dirty="0" smtClean="0">
              <a:solidFill>
                <a:srgbClr val="00B0F0"/>
              </a:solidFill>
            </a:endParaRPr>
          </a:p>
          <a:p>
            <a:endParaRPr lang="en-US" dirty="0">
              <a:solidFill>
                <a:srgbClr val="00B0F0"/>
              </a:solidFill>
            </a:endParaRPr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257175" y="742874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091322" y="6010744"/>
            <a:ext cx="696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B0F0"/>
                </a:solidFill>
              </a:rPr>
              <a:t>*= Student Selected Crops!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1194" y="877946"/>
            <a:ext cx="2493816" cy="2743200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9061" y="1136290"/>
            <a:ext cx="2768252" cy="2780779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39" name="Picture 38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58454C9E-1D31-2D4F-8A16-8943AE6BED6A}"/>
              </a:ext>
              <a:ext uri="{147F2762-F138-4A5C-976F-8EAC2B608ADB}">
                <a16:predDERef xmlns="" xmlns:xdr="http://schemas.openxmlformats.org/drawingml/2006/spreadsheetDrawing" xmlns:a16="http://schemas.microsoft.com/office/drawing/2014/main" xmlns:lc="http://schemas.openxmlformats.org/drawingml/2006/lockedCanvas" pred="{DAE44CF0-9B50-4944-91C0-3B94086B11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7898" y="1543785"/>
            <a:ext cx="2881050" cy="2743200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9753" y="1834704"/>
            <a:ext cx="2705622" cy="2743200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8114" y="838905"/>
            <a:ext cx="2275702" cy="2286000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65533" y="2836813"/>
            <a:ext cx="2254687" cy="2286000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4FCE3-98A4-4385-9FA0-D7D495E5CB6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20073" y="1386581"/>
            <a:ext cx="8229600" cy="53348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261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VEG-03 G </a:t>
            </a:r>
            <a:r>
              <a:rPr lang="en-US" dirty="0"/>
              <a:t>(October-November 2018)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5F6F03-4B28-4112-A7DF-517769EF6A1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42900" y="889157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437" y="1016763"/>
            <a:ext cx="8229600" cy="48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7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2615"/>
            <a:ext cx="8229600" cy="1143000"/>
          </a:xfrm>
        </p:spPr>
        <p:txBody>
          <a:bodyPr/>
          <a:lstStyle/>
          <a:p>
            <a:r>
              <a:rPr lang="en-US" dirty="0" smtClean="0"/>
              <a:t>VEG-03H – Wasabi and Pak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5F6F03-4B28-4112-A7DF-517769EF6A1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25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42900" y="889157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12" y="1317676"/>
            <a:ext cx="8229600" cy="5486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5556" y="1013632"/>
            <a:ext cx="5614554" cy="577197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19272" y="6153212"/>
            <a:ext cx="2105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Day 20, 03/29/19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020" t="21684" r="11414" b="18518"/>
          <a:stretch/>
        </p:blipFill>
        <p:spPr>
          <a:xfrm>
            <a:off x="439883" y="1013632"/>
            <a:ext cx="4889497" cy="57280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39" y="995160"/>
            <a:ext cx="8686800" cy="578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0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0904" y="3009444"/>
            <a:ext cx="3205282" cy="365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891"/>
            <a:ext cx="8229600" cy="1143000"/>
          </a:xfrm>
        </p:spPr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7159" y="1175891"/>
            <a:ext cx="4188425" cy="4815957"/>
          </a:xfrm>
        </p:spPr>
        <p:txBody>
          <a:bodyPr/>
          <a:lstStyle/>
          <a:p>
            <a:r>
              <a:rPr lang="en-US" dirty="0" smtClean="0"/>
              <a:t>Veggie and VEG       teams at KSC and SNC-ORBITEC</a:t>
            </a:r>
          </a:p>
          <a:p>
            <a:r>
              <a:rPr lang="en-US" dirty="0" smtClean="0"/>
              <a:t>Astronauts Steve Swanson, Rick </a:t>
            </a:r>
            <a:r>
              <a:rPr lang="en-US" dirty="0" err="1" smtClean="0"/>
              <a:t>Mastracchio</a:t>
            </a:r>
            <a:r>
              <a:rPr lang="en-US" dirty="0" smtClean="0"/>
              <a:t>, Scott Kelly, Kjell Lindgren, Shane Kimbrough, Peggy Whitson, Jack Fischer, Joe </a:t>
            </a:r>
            <a:r>
              <a:rPr lang="en-US" dirty="0" err="1" smtClean="0"/>
              <a:t>Acaba</a:t>
            </a:r>
            <a:r>
              <a:rPr lang="en-US" dirty="0" smtClean="0"/>
              <a:t>, Scott Tingle, Serena </a:t>
            </a:r>
            <a:r>
              <a:rPr lang="en-US" dirty="0" err="1" smtClean="0"/>
              <a:t>Auñ</a:t>
            </a:r>
            <a:r>
              <a:rPr lang="en-US" dirty="0" err="1"/>
              <a:t>ó</a:t>
            </a:r>
            <a:r>
              <a:rPr lang="en-US" dirty="0" err="1" smtClean="0"/>
              <a:t>n</a:t>
            </a:r>
            <a:r>
              <a:rPr lang="en-US" dirty="0" smtClean="0"/>
              <a:t>-Chancellor, Alex </a:t>
            </a:r>
            <a:r>
              <a:rPr lang="en-US" dirty="0" err="1" smtClean="0"/>
              <a:t>Gerst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29039" y="1175892"/>
            <a:ext cx="5257802" cy="4721672"/>
          </a:xfrm>
        </p:spPr>
        <p:txBody>
          <a:bodyPr/>
          <a:lstStyle/>
          <a:p>
            <a:r>
              <a:rPr lang="en-US" dirty="0"/>
              <a:t>Payload Operations and Integration Center</a:t>
            </a:r>
          </a:p>
          <a:p>
            <a:r>
              <a:rPr lang="en-US" dirty="0" smtClean="0"/>
              <a:t>NASA’s Space Biology Program, ISS Program, Human Research Program</a:t>
            </a:r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342900" y="1068659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CADC2C-9CD4-4349-9600-C5768E9D660A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62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0600" y="-40751"/>
            <a:ext cx="7287547" cy="994172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Crop Selection for VEG-01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19653" y="1868190"/>
            <a:ext cx="5477465" cy="339447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Reliable germination</a:t>
            </a:r>
          </a:p>
          <a:p>
            <a:r>
              <a:rPr lang="en-US" dirty="0" smtClean="0"/>
              <a:t>Rapid growth</a:t>
            </a:r>
          </a:p>
          <a:p>
            <a:r>
              <a:rPr lang="en-US" dirty="0"/>
              <a:t>Attractiveness</a:t>
            </a:r>
          </a:p>
          <a:p>
            <a:r>
              <a:rPr lang="en-US" dirty="0" smtClean="0"/>
              <a:t>Low native microbial levels</a:t>
            </a:r>
          </a:p>
          <a:p>
            <a:r>
              <a:rPr lang="en-US" dirty="0" smtClean="0"/>
              <a:t>Palatability / acceptability</a:t>
            </a:r>
          </a:p>
          <a:p>
            <a:r>
              <a:rPr lang="en-US" dirty="0" smtClean="0"/>
              <a:t>Antioxidants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4E1B-054C-4275-B194-2A4CE6646CF7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312915" y="866241"/>
            <a:ext cx="2532876" cy="3262213"/>
            <a:chOff x="5381168" y="1600200"/>
            <a:chExt cx="2919040" cy="3453238"/>
          </a:xfrm>
        </p:grpSpPr>
        <p:pic>
          <p:nvPicPr>
            <p:cNvPr id="1026" name="Picture 2" descr="C:\Users\gmassa\Documents\VEGGIE Experimentation\VPT prototype\092412 harvest\IMG_089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381168" y="1600200"/>
              <a:ext cx="2919040" cy="2903833"/>
            </a:xfrm>
            <a:prstGeom prst="rect">
              <a:avLst/>
            </a:prstGeom>
            <a:noFill/>
            <a:effectLst>
              <a:softEdge rad="508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5992591" y="4467000"/>
              <a:ext cx="2024969" cy="586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/>
                <a:t>‘</a:t>
              </a:r>
              <a:r>
                <a:rPr lang="en-US" sz="1500" b="1" dirty="0" err="1"/>
                <a:t>Outredgeous</a:t>
              </a:r>
              <a:r>
                <a:rPr lang="en-US" sz="1500" b="1" dirty="0"/>
                <a:t>’ </a:t>
              </a:r>
            </a:p>
            <a:p>
              <a:pPr algn="ctr"/>
              <a:r>
                <a:rPr lang="en-US" sz="1500" b="1" dirty="0"/>
                <a:t>red romaine lettuce</a:t>
              </a:r>
            </a:p>
          </p:txBody>
        </p:sp>
      </p:grpSp>
      <p:cxnSp>
        <p:nvCxnSpPr>
          <p:cNvPr id="10" name="Straight Connector 9"/>
          <p:cNvCxnSpPr/>
          <p:nvPr/>
        </p:nvCxnSpPr>
        <p:spPr>
          <a:xfrm>
            <a:off x="342900" y="824675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42900" y="5433019"/>
            <a:ext cx="43666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VEG-01 consisted of two sets of ‘</a:t>
            </a:r>
            <a:r>
              <a:rPr lang="en-US" sz="2400" dirty="0" err="1">
                <a:solidFill>
                  <a:schemeClr val="accent4">
                    <a:lumMod val="20000"/>
                    <a:lumOff val="80000"/>
                  </a:schemeClr>
                </a:solidFill>
              </a:rPr>
              <a:t>Outredgeous</a:t>
            </a:r>
            <a:r>
              <a:rPr lang="en-US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’ lettuce and one set of ‘Profusion’ zinnia pillows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08203" y="4070297"/>
            <a:ext cx="2337588" cy="2743200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12" name="TextBox 11"/>
          <p:cNvSpPr txBox="1"/>
          <p:nvPr/>
        </p:nvSpPr>
        <p:spPr>
          <a:xfrm>
            <a:off x="5391079" y="4876979"/>
            <a:ext cx="127460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b="1" dirty="0"/>
              <a:t>‘Profusion’ Zinnia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057"/>
            <a:ext cx="2296869" cy="185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22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190500" y="25400"/>
            <a:ext cx="8763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VEG-01A (May-June 2014)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342900" y="919166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Key Points:</a:t>
            </a:r>
          </a:p>
          <a:p>
            <a:r>
              <a:rPr lang="en-US" dirty="0" smtClean="0"/>
              <a:t>Demonstrated plant growth in Veggie</a:t>
            </a:r>
          </a:p>
          <a:p>
            <a:r>
              <a:rPr lang="en-US" dirty="0" smtClean="0"/>
              <a:t>Identified watering challenges</a:t>
            </a:r>
          </a:p>
          <a:p>
            <a:r>
              <a:rPr lang="en-US" dirty="0" smtClean="0"/>
              <a:t>Samples returned and analyzed for food safety and nutrient content</a:t>
            </a:r>
          </a:p>
          <a:p>
            <a:r>
              <a:rPr lang="en-US" dirty="0" smtClean="0"/>
              <a:t>Gained approval for crew to grow and consume second crop</a:t>
            </a: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5F6F03-4B28-4112-A7DF-517769EF6A1D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74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190500" y="25400"/>
            <a:ext cx="8763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VEG-01A Harvest (June 2014)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342900" y="919166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51092" y="6400801"/>
            <a:ext cx="640507" cy="381000"/>
          </a:xfrm>
        </p:spPr>
        <p:txBody>
          <a:bodyPr/>
          <a:lstStyle/>
          <a:p>
            <a:pPr>
              <a:defRPr/>
            </a:pPr>
            <a:fld id="{605F6F03-4B28-4112-A7DF-517769EF6A1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pic>
        <p:nvPicPr>
          <p:cNvPr id="6" name="iss040m031611457 harvest pillow A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870" y="1055131"/>
            <a:ext cx="8961120" cy="5039075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405011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4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190500" y="25400"/>
            <a:ext cx="8763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VEG-01B (June-August 2015)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342900" y="919166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Key Points:</a:t>
            </a:r>
          </a:p>
          <a:p>
            <a:r>
              <a:rPr lang="en-US" dirty="0" smtClean="0"/>
              <a:t>Better mitigation of water issues</a:t>
            </a:r>
          </a:p>
          <a:p>
            <a:r>
              <a:rPr lang="en-US" dirty="0" smtClean="0"/>
              <a:t>Tested produce sanitization</a:t>
            </a:r>
          </a:p>
          <a:p>
            <a:r>
              <a:rPr lang="en-US" dirty="0" smtClean="0"/>
              <a:t>Produce consumed by the crew</a:t>
            </a:r>
          </a:p>
          <a:p>
            <a:r>
              <a:rPr lang="en-US" dirty="0" smtClean="0"/>
              <a:t>Sub-samples returned and analyzed for food safety and nutrient content</a:t>
            </a: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5F6F03-4B28-4112-A7DF-517769EF6A1D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77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Connector 39"/>
          <p:cNvCxnSpPr/>
          <p:nvPr/>
        </p:nvCxnSpPr>
        <p:spPr>
          <a:xfrm>
            <a:off x="342900" y="969335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51092" y="6400801"/>
            <a:ext cx="640507" cy="381000"/>
          </a:xfrm>
          <a:noFill/>
        </p:spPr>
        <p:txBody>
          <a:bodyPr/>
          <a:lstStyle/>
          <a:p>
            <a:pPr>
              <a:defRPr/>
            </a:pPr>
            <a:fld id="{605F6F03-4B28-4112-A7DF-517769EF6A1D}" type="slidenum">
              <a:rPr lang="en-US" sz="1200" smtClean="0"/>
              <a:pPr>
                <a:defRPr/>
              </a:pPr>
              <a:t>7</a:t>
            </a:fld>
            <a:endParaRPr lang="en-US" sz="1200" dirty="0"/>
          </a:p>
        </p:txBody>
      </p:sp>
      <p:pic>
        <p:nvPicPr>
          <p:cNvPr id="4" name="Red_Lettuce1080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680" y="1055370"/>
            <a:ext cx="8961120" cy="5040630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-22797"/>
            <a:ext cx="8229600" cy="1143000"/>
          </a:xfrm>
        </p:spPr>
        <p:txBody>
          <a:bodyPr/>
          <a:lstStyle/>
          <a:p>
            <a:r>
              <a:rPr lang="en-US" sz="4000" dirty="0" smtClean="0"/>
              <a:t>VEG-01B Harvest (August 2015)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986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4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955" y="3887152"/>
            <a:ext cx="4123390" cy="2743200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3887152"/>
            <a:ext cx="4124770" cy="2743200"/>
          </a:xfrm>
          <a:prstGeom prst="rect">
            <a:avLst/>
          </a:prstGeom>
          <a:ln>
            <a:solidFill>
              <a:srgbClr val="00B0F0"/>
            </a:solidFill>
          </a:ln>
          <a:effectLst>
            <a:softEdge rad="0"/>
          </a:effec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0500" y="1048186"/>
            <a:ext cx="4305300" cy="4525963"/>
          </a:xfrm>
        </p:spPr>
        <p:txBody>
          <a:bodyPr/>
          <a:lstStyle/>
          <a:p>
            <a:r>
              <a:rPr lang="en-US" sz="2400" dirty="0">
                <a:solidFill>
                  <a:srgbClr val="FFFFCC"/>
                </a:solidFill>
              </a:rPr>
              <a:t>Scott Kelly </a:t>
            </a:r>
            <a:endParaRPr lang="en-US" sz="2400" dirty="0" smtClean="0">
              <a:solidFill>
                <a:srgbClr val="FFFFCC"/>
              </a:solidFill>
            </a:endParaRPr>
          </a:p>
          <a:p>
            <a:pPr lvl="1"/>
            <a:r>
              <a:rPr lang="en-US" sz="2000" dirty="0" smtClean="0"/>
              <a:t>the </a:t>
            </a:r>
            <a:r>
              <a:rPr lang="en-US" sz="2000" dirty="0"/>
              <a:t>logistical complexity of having people live and work in space for long </a:t>
            </a:r>
            <a:r>
              <a:rPr lang="en-US" sz="2000" dirty="0" smtClean="0"/>
              <a:t>periods</a:t>
            </a:r>
          </a:p>
          <a:p>
            <a:pPr lvl="1"/>
            <a:r>
              <a:rPr lang="en-US" sz="2000" dirty="0" smtClean="0"/>
              <a:t>the </a:t>
            </a:r>
            <a:r>
              <a:rPr lang="en-US" sz="2000" dirty="0"/>
              <a:t>supply chain that is required </a:t>
            </a:r>
            <a:endParaRPr lang="en-US" sz="2000" dirty="0" smtClean="0"/>
          </a:p>
          <a:p>
            <a:pPr lvl="1"/>
            <a:r>
              <a:rPr lang="en-US" sz="2000" dirty="0" smtClean="0"/>
              <a:t>For Mars, need a </a:t>
            </a:r>
            <a:r>
              <a:rPr lang="en-US" sz="2000" dirty="0"/>
              <a:t>space craft that is </a:t>
            </a:r>
            <a:r>
              <a:rPr lang="en-US" sz="2000" dirty="0" smtClean="0"/>
              <a:t>more </a:t>
            </a:r>
            <a:r>
              <a:rPr lang="en-US" sz="2000" dirty="0"/>
              <a:t>self-sustainable with regards to its food </a:t>
            </a:r>
            <a:r>
              <a:rPr lang="en-US" sz="2000" dirty="0" smtClean="0"/>
              <a:t>supply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495800" y="1048186"/>
            <a:ext cx="4457700" cy="5077977"/>
          </a:xfrm>
        </p:spPr>
        <p:txBody>
          <a:bodyPr/>
          <a:lstStyle/>
          <a:p>
            <a:r>
              <a:rPr lang="en-US" sz="2400" dirty="0">
                <a:solidFill>
                  <a:srgbClr val="FFFFCC"/>
                </a:solidFill>
              </a:rPr>
              <a:t>Kjell Lindgren </a:t>
            </a:r>
          </a:p>
          <a:p>
            <a:pPr lvl="1"/>
            <a:r>
              <a:rPr lang="en-US" sz="2000" dirty="0" smtClean="0"/>
              <a:t>benefit of eating </a:t>
            </a:r>
            <a:r>
              <a:rPr lang="en-US" sz="2000" dirty="0"/>
              <a:t>the fresh food </a:t>
            </a:r>
          </a:p>
          <a:p>
            <a:pPr lvl="1"/>
            <a:r>
              <a:rPr lang="en-US" sz="2000" dirty="0"/>
              <a:t>contribution </a:t>
            </a:r>
            <a:r>
              <a:rPr lang="en-US" sz="2000" dirty="0" smtClean="0"/>
              <a:t>that </a:t>
            </a:r>
            <a:r>
              <a:rPr lang="en-US" sz="2000" dirty="0"/>
              <a:t>plants </a:t>
            </a:r>
            <a:r>
              <a:rPr lang="en-US" sz="2000" dirty="0" smtClean="0"/>
              <a:t>have </a:t>
            </a:r>
            <a:r>
              <a:rPr lang="en-US" sz="2000" dirty="0"/>
              <a:t>to </a:t>
            </a:r>
            <a:r>
              <a:rPr lang="en-US" sz="2000" dirty="0" smtClean="0"/>
              <a:t>the ISS ecosystem</a:t>
            </a:r>
            <a:endParaRPr lang="en-US" sz="2000" dirty="0"/>
          </a:p>
          <a:p>
            <a:pPr lvl="1"/>
            <a:r>
              <a:rPr lang="en-US" sz="2000" dirty="0"/>
              <a:t>psychological benefit </a:t>
            </a:r>
            <a:r>
              <a:rPr lang="en-US" sz="2000" dirty="0" smtClean="0"/>
              <a:t> - it’s </a:t>
            </a:r>
            <a:r>
              <a:rPr lang="en-US" sz="2000" dirty="0"/>
              <a:t>really fun to see green growing things in the sterile </a:t>
            </a:r>
            <a:r>
              <a:rPr lang="en-US" sz="2000" dirty="0" smtClean="0"/>
              <a:t>environment of the ISS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90500" y="107897"/>
            <a:ext cx="8763000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Astronaut Comments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2900" y="931984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748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3866"/>
            <a:ext cx="8229600" cy="1143000"/>
          </a:xfrm>
        </p:spPr>
        <p:txBody>
          <a:bodyPr/>
          <a:lstStyle/>
          <a:p>
            <a:r>
              <a:rPr lang="en-US" sz="4000" dirty="0" smtClean="0"/>
              <a:t>VEG-01C - Third Crop – Zinnia</a:t>
            </a:r>
            <a:br>
              <a:rPr lang="en-US" sz="4000" dirty="0" smtClean="0"/>
            </a:br>
            <a:r>
              <a:rPr lang="en-US" sz="4000" dirty="0" smtClean="0"/>
              <a:t>(November 2015-February 2016)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805" y="1653519"/>
            <a:ext cx="8880389" cy="466673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Key Points:</a:t>
            </a:r>
          </a:p>
          <a:p>
            <a:r>
              <a:rPr lang="en-US" dirty="0" smtClean="0"/>
              <a:t>Flowering and seed formation tested in Veggie</a:t>
            </a:r>
          </a:p>
          <a:p>
            <a:r>
              <a:rPr lang="en-US" dirty="0" smtClean="0"/>
              <a:t>Long duration growth test</a:t>
            </a:r>
          </a:p>
          <a:p>
            <a:r>
              <a:rPr lang="en-US" dirty="0" smtClean="0"/>
              <a:t>Identified airflow challenges and issues with excess water</a:t>
            </a:r>
          </a:p>
          <a:p>
            <a:r>
              <a:rPr lang="en-US" dirty="0" smtClean="0"/>
              <a:t>Tested fungal mitigation techniques</a:t>
            </a:r>
          </a:p>
          <a:p>
            <a:r>
              <a:rPr lang="en-US" dirty="0" smtClean="0"/>
              <a:t>Demonstration of independent crew gardening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F9983D-AF4B-485D-8966-FA69293C5902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28600" y="1312960"/>
            <a:ext cx="84582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987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14002</TotalTime>
  <Words>706</Words>
  <Application>Microsoft Office PowerPoint</Application>
  <PresentationFormat>On-screen Show (4:3)</PresentationFormat>
  <Paragraphs>131</Paragraphs>
  <Slides>26</Slides>
  <Notes>8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1_Office Theme</vt:lpstr>
      <vt:lpstr>The Veggie Vegetable Production System On The ISS: A Tool For Addressing Space Food Production Challenges </vt:lpstr>
      <vt:lpstr>PowerPoint Presentation</vt:lpstr>
      <vt:lpstr>Crop Selection for VEG-01</vt:lpstr>
      <vt:lpstr>PowerPoint Presentation</vt:lpstr>
      <vt:lpstr>PowerPoint Presentation</vt:lpstr>
      <vt:lpstr>PowerPoint Presentation</vt:lpstr>
      <vt:lpstr>VEG-01B Harvest (August 2015)</vt:lpstr>
      <vt:lpstr>PowerPoint Presentation</vt:lpstr>
      <vt:lpstr>VEG-01C - Third Crop – Zinnia (November 2015-February 2016)</vt:lpstr>
      <vt:lpstr>Water Issues / Consequences</vt:lpstr>
      <vt:lpstr>Zinnia Action Shots</vt:lpstr>
      <vt:lpstr>And they bloomed, and bloomed...</vt:lpstr>
      <vt:lpstr>90 DAI: Harvest on February 14, 2016</vt:lpstr>
      <vt:lpstr>Valentine’s Day Bouquet on the ISS</vt:lpstr>
      <vt:lpstr>VEG-03 - A, B, and C (October 2016-May 2017)</vt:lpstr>
      <vt:lpstr>VEG-03A Cut-and-Come-Again</vt:lpstr>
      <vt:lpstr>VEG-03C Cut-and-Come-Again</vt:lpstr>
      <vt:lpstr>VEG-03C Cut-and-Come-Again</vt:lpstr>
      <vt:lpstr>Happy Crew</vt:lpstr>
      <vt:lpstr>VEG-03 - D, E, and F (September 2017-April 2018)</vt:lpstr>
      <vt:lpstr>VEG-03E &amp; F - A Tale of Two Veggies</vt:lpstr>
      <vt:lpstr>VEG-03E &amp; F - A Tale of Two Veggies</vt:lpstr>
      <vt:lpstr>VEG-03 G, H, I - New Crops on Orbit</vt:lpstr>
      <vt:lpstr>VEG-03 G (October-November 2018)</vt:lpstr>
      <vt:lpstr>VEG-03H – Wasabi and Pak</vt:lpstr>
      <vt:lpstr>Thank you!</vt:lpstr>
    </vt:vector>
  </TitlesOfParts>
  <Company>HPES ACES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Plants in Space</dc:title>
  <dc:creator>MASSA, GIOIA D. (KSC-UBA00)</dc:creator>
  <cp:lastModifiedBy>Cunningham, Suzanne R. (KSC-PX000)</cp:lastModifiedBy>
  <cp:revision>195</cp:revision>
  <cp:lastPrinted>2017-04-17T13:19:17Z</cp:lastPrinted>
  <dcterms:created xsi:type="dcterms:W3CDTF">2014-11-20T18:33:30Z</dcterms:created>
  <dcterms:modified xsi:type="dcterms:W3CDTF">2019-05-30T16:05:31Z</dcterms:modified>
</cp:coreProperties>
</file>