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6858000" cy="9144000"/>
  <p:embeddedFontLst>
    <p:embeddedFont>
      <p:font typeface="Roboto"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114" y="5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587c31c296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587c31c296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5aab75e14d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5aab75e14d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587c31c296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587c31c296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587c31c296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587c31c296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87c31c296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587c31c296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87c31c296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587c31c296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587c31c296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587c31c296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5acb8ffea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5acb8ffea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587c31c296_0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587c31c296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5aab75e14d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5aab75e14d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587c31c29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587c31c29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5aab75e14d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5aab75e14d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5aab75e14d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5aab75e14d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5aab75e14d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5aab75e14d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5acb8ffead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5acb8ffead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acb8ffead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acb8ffead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5acb8ffead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5acb8ffead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5acb8ffead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5acb8ffead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587c31c296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587c31c296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587c31c296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587c31c296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587c31c296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587c31c296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a9d3fdaa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a9d3fdaa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587c31c296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587c31c296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587c31c296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587c31c296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5acb8ffea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5acb8ffea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587c31c296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587c31c296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a9d3fdaa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a9d3fdaa3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D9D9D9"/>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hyperlink" Target="https://pixabay.com/get/55e5d64a4e5bab14f6d1867dda6d49214b6ac3e4565479407d267bd59f/system-3539497_1920.jpg"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hyperlink" Target="https://pixabay.com/photos/fence-wood-fence-fence-element-323849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hyperlink" Target="http://www.sparc.arl.org/resources/papers-guides/the-case-for-institutional-repositories" TargetMode="External"/><Relationship Id="rId13" Type="http://schemas.openxmlformats.org/officeDocument/2006/relationships/hyperlink" Target="https://www.cni.org/publications/cliffs-pubs/institutional-repositories-infrastructure-for-scholarship" TargetMode="External"/><Relationship Id="rId3" Type="http://schemas.openxmlformats.org/officeDocument/2006/relationships/hyperlink" Target="https://scholarworks.montana.edu/xmlui/handle/1/14529" TargetMode="External"/><Relationship Id="rId7" Type="http://schemas.openxmlformats.org/officeDocument/2006/relationships/hyperlink" Target="https://arxiv.org/help/general" TargetMode="External"/><Relationship Id="rId12" Type="http://schemas.openxmlformats.org/officeDocument/2006/relationships/hyperlink" Target="http://v2.sherpa.ac.uk/view/repository_visualisations/1.html" TargetMode="External"/><Relationship Id="rId17" Type="http://schemas.openxmlformats.org/officeDocument/2006/relationships/hyperlink" Target="http://scitechsociety.blogspot.com/2016/07/let-ir-rip.html" TargetMode="External"/><Relationship Id="rId2" Type="http://schemas.openxmlformats.org/officeDocument/2006/relationships/notesSlide" Target="../notesSlides/notesSlide28.xml"/><Relationship Id="rId16" Type="http://schemas.openxmlformats.org/officeDocument/2006/relationships/hyperlink" Target="http://people.ischool.berkeley.edu/~nunberg/timeline.html" TargetMode="External"/><Relationship Id="rId1" Type="http://schemas.openxmlformats.org/officeDocument/2006/relationships/slideLayout" Target="../slideLayouts/slideLayout3.xml"/><Relationship Id="rId6" Type="http://schemas.openxmlformats.org/officeDocument/2006/relationships/hyperlink" Target="https://www.coar-repositories.org/activities/repository-interoperability/" TargetMode="External"/><Relationship Id="rId11" Type="http://schemas.openxmlformats.org/officeDocument/2006/relationships/hyperlink" Target="https://www.aacu.org/leap/public-opinion-research/2015-survey-falling-short" TargetMode="External"/><Relationship Id="rId5" Type="http://schemas.openxmlformats.org/officeDocument/2006/relationships/hyperlink" Target="https://www.theatlantic.com/magazine/archive/1945/07/as-we-may-think/303881/" TargetMode="External"/><Relationship Id="rId15" Type="http://schemas.openxmlformats.org/officeDocument/2006/relationships/hyperlink" Target="http://ramp.montana.edu/" TargetMode="External"/><Relationship Id="rId10" Type="http://schemas.openxmlformats.org/officeDocument/2006/relationships/hyperlink" Target="https://www.southampton.ac.uk/~harnad/Hypermail/Amsci/2744.html" TargetMode="External"/><Relationship Id="rId4" Type="http://schemas.openxmlformats.org/officeDocument/2006/relationships/hyperlink" Target="http://www.dlib.org/dlib/january13/burns/01burns.html" TargetMode="External"/><Relationship Id="rId9" Type="http://schemas.openxmlformats.org/officeDocument/2006/relationships/hyperlink" Target="https://www.chronicle.com/blogs/wiredcampus/the-first-free-research-sharing-site-arxiv-turns-20/32778" TargetMode="External"/><Relationship Id="rId14" Type="http://schemas.openxmlformats.org/officeDocument/2006/relationships/hyperlink" Target="https://poynder.blogspot.com/2016/09/q-with-cnis-clifford-lynch-time-to-re_22.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hyperlink" Target="https://pixabay.com/photos/full-rigged-ship-model-2400278/"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252350" y="230125"/>
            <a:ext cx="7891800" cy="3025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000" b="1"/>
              <a:t>Connecting Knowledge Silos: Tying Together Institutional Repositories for Research Cohesion and Inclusive Information Access</a:t>
            </a:r>
            <a:endParaRPr sz="3000" b="1"/>
          </a:p>
        </p:txBody>
      </p:sp>
      <p:sp>
        <p:nvSpPr>
          <p:cNvPr id="55" name="Google Shape;55;p13"/>
          <p:cNvSpPr txBox="1">
            <a:spLocks noGrp="1"/>
          </p:cNvSpPr>
          <p:nvPr>
            <p:ph type="subTitle" idx="1"/>
          </p:nvPr>
        </p:nvSpPr>
        <p:spPr>
          <a:xfrm>
            <a:off x="311700" y="3517850"/>
            <a:ext cx="8520600" cy="1629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sz="2000"/>
              <a:t>Digital Commons Southeastern User Group</a:t>
            </a:r>
            <a:endParaRPr sz="2000"/>
          </a:p>
          <a:p>
            <a:pPr marL="0" lvl="0" indent="0" algn="r" rtl="0">
              <a:spcBef>
                <a:spcPts val="0"/>
              </a:spcBef>
              <a:spcAft>
                <a:spcPts val="0"/>
              </a:spcAft>
              <a:buNone/>
            </a:pPr>
            <a:r>
              <a:rPr lang="en-GB" sz="2000"/>
              <a:t>Embry-Riddle Aeronautical University, Daytona Beach, Florida</a:t>
            </a:r>
            <a:endParaRPr sz="2000"/>
          </a:p>
          <a:p>
            <a:pPr marL="0" lvl="0" indent="0" algn="r" rtl="0">
              <a:spcBef>
                <a:spcPts val="0"/>
              </a:spcBef>
              <a:spcAft>
                <a:spcPts val="0"/>
              </a:spcAft>
              <a:buNone/>
            </a:pPr>
            <a:endParaRPr sz="1800"/>
          </a:p>
          <a:p>
            <a:pPr marL="0" lvl="0" indent="0" algn="r" rtl="0">
              <a:spcBef>
                <a:spcPts val="0"/>
              </a:spcBef>
              <a:spcAft>
                <a:spcPts val="0"/>
              </a:spcAft>
              <a:buNone/>
            </a:pPr>
            <a:r>
              <a:rPr lang="en-GB" sz="1400"/>
              <a:t>Bebe S. Chang, Archives &amp; Digital Librarian, Nova Southeastern University</a:t>
            </a:r>
            <a:endParaRPr sz="1400"/>
          </a:p>
          <a:p>
            <a:pPr marL="0" lvl="0" indent="0" algn="r" rtl="0">
              <a:spcBef>
                <a:spcPts val="0"/>
              </a:spcBef>
              <a:spcAft>
                <a:spcPts val="0"/>
              </a:spcAft>
              <a:buNone/>
            </a:pPr>
            <a:r>
              <a:rPr lang="en-GB" sz="1400"/>
              <a:t>Sunghae Ress, Digital Projects Librarian, Florida Atlantic University</a:t>
            </a: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22"/>
          <p:cNvPicPr preferRelativeResize="0"/>
          <p:nvPr/>
        </p:nvPicPr>
        <p:blipFill>
          <a:blip r:embed="rId3">
            <a:alphaModFix/>
          </a:blip>
          <a:stretch>
            <a:fillRect/>
          </a:stretch>
        </p:blipFill>
        <p:spPr>
          <a:xfrm>
            <a:off x="0" y="-12700"/>
            <a:ext cx="9143999" cy="5143501"/>
          </a:xfrm>
          <a:prstGeom prst="rect">
            <a:avLst/>
          </a:prstGeom>
          <a:noFill/>
          <a:ln>
            <a:noFill/>
          </a:ln>
        </p:spPr>
      </p:pic>
      <p:pic>
        <p:nvPicPr>
          <p:cNvPr id="116" name="Google Shape;116;p22"/>
          <p:cNvPicPr preferRelativeResize="0"/>
          <p:nvPr/>
        </p:nvPicPr>
        <p:blipFill>
          <a:blip r:embed="rId4">
            <a:alphaModFix/>
          </a:blip>
          <a:stretch>
            <a:fillRect/>
          </a:stretch>
        </p:blipFill>
        <p:spPr>
          <a:xfrm>
            <a:off x="2082327" y="497625"/>
            <a:ext cx="4832550" cy="2980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IR Purpose: Opposing Viewpoints</a:t>
            </a:r>
            <a:endParaRPr/>
          </a:p>
        </p:txBody>
      </p:sp>
      <p:sp>
        <p:nvSpPr>
          <p:cNvPr id="122" name="Google Shape;122;p23"/>
          <p:cNvSpPr txBox="1">
            <a:spLocks noGrp="1"/>
          </p:cNvSpPr>
          <p:nvPr>
            <p:ph type="body" idx="1"/>
          </p:nvPr>
        </p:nvSpPr>
        <p:spPr>
          <a:xfrm>
            <a:off x="400500" y="1152475"/>
            <a:ext cx="4171500"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solidFill>
                <a:srgbClr val="000000"/>
              </a:solidFill>
            </a:endParaRPr>
          </a:p>
          <a:p>
            <a:pPr marL="457200" lvl="0" indent="-317500" algn="l" rtl="0">
              <a:spcBef>
                <a:spcPts val="1600"/>
              </a:spcBef>
              <a:spcAft>
                <a:spcPts val="0"/>
              </a:spcAft>
              <a:buClr>
                <a:srgbClr val="000000"/>
              </a:buClr>
              <a:buSzPts val="1400"/>
              <a:buChar char="●"/>
            </a:pPr>
            <a:r>
              <a:rPr lang="en-GB">
                <a:solidFill>
                  <a:srgbClr val="000000"/>
                </a:solidFill>
              </a:rPr>
              <a:t>2003, Clifford Lynch, Executive Director, CNI</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IRs: Essential Infrastructure for Scholarship in the Digital Age (article)</a:t>
            </a:r>
            <a:endParaRPr>
              <a:solidFill>
                <a:srgbClr val="000000"/>
              </a:solidFill>
            </a:endParaRPr>
          </a:p>
          <a:p>
            <a:pPr marL="457200" marR="0" lvl="0" indent="-317500" algn="l" rtl="0">
              <a:lnSpc>
                <a:spcPct val="115000"/>
              </a:lnSpc>
              <a:spcBef>
                <a:spcPts val="0"/>
              </a:spcBef>
              <a:spcAft>
                <a:spcPts val="0"/>
              </a:spcAft>
              <a:buClr>
                <a:srgbClr val="000000"/>
              </a:buClr>
              <a:buSzPts val="1400"/>
              <a:buFont typeface="Arial"/>
              <a:buChar char="●"/>
            </a:pPr>
            <a:r>
              <a:rPr lang="en-GB">
                <a:solidFill>
                  <a:srgbClr val="000000"/>
                </a:solidFill>
              </a:rPr>
              <a:t>Critical components of scholarly communication</a:t>
            </a:r>
            <a:endParaRPr>
              <a:solidFill>
                <a:srgbClr val="000000"/>
              </a:solidFill>
            </a:endParaRPr>
          </a:p>
          <a:p>
            <a:pPr marL="914400" marR="0" lvl="1" indent="-317500" algn="l" rtl="0">
              <a:lnSpc>
                <a:spcPct val="115000"/>
              </a:lnSpc>
              <a:spcBef>
                <a:spcPts val="0"/>
              </a:spcBef>
              <a:spcAft>
                <a:spcPts val="0"/>
              </a:spcAft>
              <a:buClr>
                <a:srgbClr val="000000"/>
              </a:buClr>
              <a:buSzPts val="1400"/>
              <a:buFont typeface="Arial"/>
              <a:buChar char="○"/>
            </a:pPr>
            <a:r>
              <a:rPr lang="en-GB">
                <a:solidFill>
                  <a:srgbClr val="000000"/>
                </a:solidFill>
              </a:rPr>
              <a:t>Expands access</a:t>
            </a:r>
            <a:endParaRPr>
              <a:solidFill>
                <a:srgbClr val="000000"/>
              </a:solidFill>
            </a:endParaRPr>
          </a:p>
          <a:p>
            <a:pPr marL="914400" marR="0" lvl="1" indent="-317500" algn="l" rtl="0">
              <a:lnSpc>
                <a:spcPct val="115000"/>
              </a:lnSpc>
              <a:spcBef>
                <a:spcPts val="0"/>
              </a:spcBef>
              <a:spcAft>
                <a:spcPts val="0"/>
              </a:spcAft>
              <a:buClr>
                <a:srgbClr val="000000"/>
              </a:buClr>
              <a:buSzPts val="1400"/>
              <a:buFont typeface="Arial"/>
              <a:buChar char="○"/>
            </a:pPr>
            <a:r>
              <a:rPr lang="en-GB">
                <a:solidFill>
                  <a:srgbClr val="000000"/>
                </a:solidFill>
              </a:rPr>
              <a:t>Reduces monopoly power over journals</a:t>
            </a:r>
            <a:endParaRPr>
              <a:solidFill>
                <a:srgbClr val="000000"/>
              </a:solidFill>
            </a:endParaRPr>
          </a:p>
          <a:p>
            <a:pPr marL="914400" marR="0" lvl="1" indent="-317500" algn="l" rtl="0">
              <a:lnSpc>
                <a:spcPct val="115000"/>
              </a:lnSpc>
              <a:spcBef>
                <a:spcPts val="0"/>
              </a:spcBef>
              <a:spcAft>
                <a:spcPts val="0"/>
              </a:spcAft>
              <a:buClr>
                <a:srgbClr val="000000"/>
              </a:buClr>
              <a:buSzPts val="1400"/>
              <a:buFont typeface="Arial"/>
              <a:buChar char="○"/>
            </a:pPr>
            <a:r>
              <a:rPr lang="en-GB">
                <a:solidFill>
                  <a:srgbClr val="000000"/>
                </a:solidFill>
              </a:rPr>
              <a:t>Brings economic relief</a:t>
            </a:r>
            <a:endParaRPr>
              <a:solidFill>
                <a:srgbClr val="000000"/>
              </a:solidFill>
            </a:endParaRPr>
          </a:p>
          <a:p>
            <a:pPr marL="914400" marR="0" lvl="1" indent="-317500" algn="l" rtl="0">
              <a:lnSpc>
                <a:spcPct val="115000"/>
              </a:lnSpc>
              <a:spcBef>
                <a:spcPts val="0"/>
              </a:spcBef>
              <a:spcAft>
                <a:spcPts val="0"/>
              </a:spcAft>
              <a:buClr>
                <a:srgbClr val="000000"/>
              </a:buClr>
              <a:buSzPts val="1400"/>
              <a:buFont typeface="Arial"/>
              <a:buChar char="○"/>
            </a:pPr>
            <a:r>
              <a:rPr lang="en-GB">
                <a:solidFill>
                  <a:srgbClr val="000000"/>
                </a:solidFill>
              </a:rPr>
              <a:t>Increases institution’s visibility, status, and public value. </a:t>
            </a:r>
            <a:endParaRPr>
              <a:solidFill>
                <a:srgbClr val="000000"/>
              </a:solidFill>
            </a:endParaRPr>
          </a:p>
        </p:txBody>
      </p:sp>
      <p:sp>
        <p:nvSpPr>
          <p:cNvPr id="123" name="Google Shape;123;p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solidFill>
                <a:srgbClr val="000000"/>
              </a:solidFill>
            </a:endParaRPr>
          </a:p>
          <a:p>
            <a:pPr marL="457200" lvl="0" indent="-317500" algn="l" rtl="0">
              <a:spcBef>
                <a:spcPts val="1600"/>
              </a:spcBef>
              <a:spcAft>
                <a:spcPts val="0"/>
              </a:spcAft>
              <a:buClr>
                <a:srgbClr val="000000"/>
              </a:buClr>
              <a:buSzPts val="1400"/>
              <a:buChar char="●"/>
            </a:pPr>
            <a:r>
              <a:rPr lang="en-GB">
                <a:solidFill>
                  <a:srgbClr val="000000"/>
                </a:solidFill>
              </a:rPr>
              <a:t>2003, Stevan Harnad, University of Southampton</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“Cliff Lynch on Institutional Archives”</a:t>
            </a:r>
            <a:endParaRPr>
              <a:solidFill>
                <a:srgbClr val="000000"/>
              </a:solidFill>
            </a:endParaRPr>
          </a:p>
          <a:p>
            <a:pPr marL="457200" lvl="0" indent="-317500" algn="l" rtl="0">
              <a:spcBef>
                <a:spcPts val="0"/>
              </a:spcBef>
              <a:spcAft>
                <a:spcPts val="0"/>
              </a:spcAft>
              <a:buClr>
                <a:srgbClr val="000000"/>
              </a:buClr>
              <a:buSzPts val="1400"/>
              <a:buChar char="●"/>
            </a:pPr>
            <a:r>
              <a:rPr lang="en-GB">
                <a:solidFill>
                  <a:srgbClr val="000000"/>
                </a:solidFill>
              </a:rPr>
              <a:t>Not to promote new forms of scholarship</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To promote refereed research</a:t>
            </a:r>
            <a:endParaRPr>
              <a:solidFill>
                <a:srgbClr val="000000"/>
              </a:solidFill>
            </a:endParaRPr>
          </a:p>
          <a:p>
            <a:pPr marL="457200" lvl="0" indent="-317500" algn="l" rtl="0">
              <a:spcBef>
                <a:spcPts val="0"/>
              </a:spcBef>
              <a:spcAft>
                <a:spcPts val="0"/>
              </a:spcAft>
              <a:buClr>
                <a:srgbClr val="000000"/>
              </a:buClr>
              <a:buSzPts val="1400"/>
              <a:buChar char="●"/>
            </a:pPr>
            <a:r>
              <a:rPr lang="en-GB">
                <a:solidFill>
                  <a:srgbClr val="000000"/>
                </a:solidFill>
              </a:rPr>
              <a:t>“Immediate rationale”</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For self-archiving of research output.</a:t>
            </a:r>
            <a:endParaRPr>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4"/>
          <p:cNvSpPr txBox="1">
            <a:spLocks noGrp="1"/>
          </p:cNvSpPr>
          <p:nvPr>
            <p:ph type="title"/>
          </p:nvPr>
        </p:nvSpPr>
        <p:spPr>
          <a:xfrm>
            <a:off x="311700" y="445025"/>
            <a:ext cx="8520600" cy="573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400"/>
              <a:t>Burns, Lana &amp; Budd, IRs: Exploration of Costs &amp; Value, 2013</a:t>
            </a:r>
            <a:endParaRPr sz="2400"/>
          </a:p>
        </p:txBody>
      </p:sp>
      <p:sp>
        <p:nvSpPr>
          <p:cNvPr id="129" name="Google Shape;129;p24"/>
          <p:cNvSpPr txBox="1">
            <a:spLocks noGrp="1"/>
          </p:cNvSpPr>
          <p:nvPr>
            <p:ph type="body" idx="1"/>
          </p:nvPr>
        </p:nvSpPr>
        <p:spPr>
          <a:xfrm>
            <a:off x="1492950" y="1322525"/>
            <a:ext cx="6158100" cy="3414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i="1">
              <a:solidFill>
                <a:srgbClr val="000000"/>
              </a:solidFill>
            </a:endParaRPr>
          </a:p>
          <a:p>
            <a:pPr marL="457200" lvl="0" indent="-342900" algn="l" rtl="0">
              <a:spcBef>
                <a:spcPts val="1600"/>
              </a:spcBef>
              <a:spcAft>
                <a:spcPts val="0"/>
              </a:spcAft>
              <a:buClr>
                <a:srgbClr val="000000"/>
              </a:buClr>
              <a:buSzPts val="1800"/>
              <a:buChar char="●"/>
            </a:pPr>
            <a:r>
              <a:rPr lang="en-GB" i="1">
                <a:solidFill>
                  <a:srgbClr val="000000"/>
                </a:solidFill>
              </a:rPr>
              <a:t>A question that should be asked of the users of repositories is </a:t>
            </a:r>
            <a:r>
              <a:rPr lang="en-GB" i="1">
                <a:solidFill>
                  <a:srgbClr val="000000"/>
                </a:solidFill>
                <a:highlight>
                  <a:srgbClr val="FFFF00"/>
                </a:highlight>
              </a:rPr>
              <a:t>whether their needs are met by the dispersed model of repositories</a:t>
            </a:r>
            <a:r>
              <a:rPr lang="en-GB" i="1">
                <a:solidFill>
                  <a:srgbClr val="000000"/>
                </a:solidFill>
              </a:rPr>
              <a:t> that exists at the present time, </a:t>
            </a:r>
            <a:r>
              <a:rPr lang="en-GB" i="1">
                <a:solidFill>
                  <a:srgbClr val="000000"/>
                </a:solidFill>
                <a:highlight>
                  <a:srgbClr val="FFFF00"/>
                </a:highlight>
              </a:rPr>
              <a:t>or if some kind of unification</a:t>
            </a:r>
            <a:r>
              <a:rPr lang="en-GB" i="1">
                <a:solidFill>
                  <a:srgbClr val="000000"/>
                </a:solidFill>
              </a:rPr>
              <a:t> (or at least unified search and retrieval capability) </a:t>
            </a:r>
            <a:r>
              <a:rPr lang="en-GB" i="1">
                <a:solidFill>
                  <a:srgbClr val="000000"/>
                </a:solidFill>
                <a:highlight>
                  <a:srgbClr val="FFFF00"/>
                </a:highlight>
              </a:rPr>
              <a:t>would be more useful</a:t>
            </a:r>
            <a:r>
              <a:rPr lang="en-GB" i="1">
                <a:solidFill>
                  <a:srgbClr val="000000"/>
                </a:solidFill>
              </a:rPr>
              <a:t>.</a:t>
            </a:r>
            <a:endParaRPr i="1">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Eric Van de Velde: “Let IR RIP”, 2016</a:t>
            </a:r>
            <a:endParaRPr/>
          </a:p>
        </p:txBody>
      </p:sp>
      <p:sp>
        <p:nvSpPr>
          <p:cNvPr id="135" name="Google Shape;135;p25"/>
          <p:cNvSpPr txBox="1">
            <a:spLocks noGrp="1"/>
          </p:cNvSpPr>
          <p:nvPr>
            <p:ph type="body" idx="1"/>
          </p:nvPr>
        </p:nvSpPr>
        <p:spPr>
          <a:xfrm>
            <a:off x="311700" y="1304875"/>
            <a:ext cx="3999900" cy="34164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Clr>
                <a:srgbClr val="000000"/>
              </a:buClr>
              <a:buSzPts val="1400"/>
              <a:buChar char="●"/>
            </a:pPr>
            <a:r>
              <a:rPr lang="en-GB">
                <a:solidFill>
                  <a:srgbClr val="000000"/>
                </a:solidFill>
              </a:rPr>
              <a:t>“I believed in IRs. I advocated for IRs.”</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1999 - Birth of the OA movement</a:t>
            </a:r>
            <a:endParaRPr>
              <a:solidFill>
                <a:srgbClr val="000000"/>
              </a:solidFill>
            </a:endParaRPr>
          </a:p>
          <a:p>
            <a:pPr marL="457200" lvl="0" indent="-317500" algn="l" rtl="0">
              <a:spcBef>
                <a:spcPts val="1600"/>
              </a:spcBef>
              <a:spcAft>
                <a:spcPts val="0"/>
              </a:spcAft>
              <a:buClr>
                <a:srgbClr val="000000"/>
              </a:buClr>
              <a:buSzPts val="1400"/>
              <a:buChar char="●"/>
            </a:pPr>
            <a:r>
              <a:rPr lang="en-GB">
                <a:solidFill>
                  <a:srgbClr val="000000"/>
                </a:solidFill>
              </a:rPr>
              <a:t>“I was convinced IRs would disrupt scholarly communication. I was wrong.”</a:t>
            </a:r>
            <a:endParaRPr>
              <a:solidFill>
                <a:srgbClr val="000000"/>
              </a:solidFill>
            </a:endParaRPr>
          </a:p>
          <a:p>
            <a:pPr marL="457200" lvl="0" indent="-317500" algn="l" rtl="0">
              <a:spcBef>
                <a:spcPts val="1600"/>
              </a:spcBef>
              <a:spcAft>
                <a:spcPts val="0"/>
              </a:spcAft>
              <a:buClr>
                <a:srgbClr val="000000"/>
              </a:buClr>
              <a:buSzPts val="1400"/>
              <a:buChar char="●"/>
            </a:pPr>
            <a:r>
              <a:rPr lang="en-GB">
                <a:solidFill>
                  <a:srgbClr val="000000"/>
                </a:solidFill>
              </a:rPr>
              <a:t>IR is </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Obsolete </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Flawed foundation beyond repair  </a:t>
            </a:r>
            <a:endParaRPr>
              <a:solidFill>
                <a:srgbClr val="000000"/>
              </a:solidFill>
            </a:endParaRPr>
          </a:p>
          <a:p>
            <a:pPr marL="914400" lvl="1" indent="-304800" algn="l" rtl="0">
              <a:spcBef>
                <a:spcPts val="0"/>
              </a:spcBef>
              <a:spcAft>
                <a:spcPts val="1600"/>
              </a:spcAft>
              <a:buClr>
                <a:srgbClr val="000000"/>
              </a:buClr>
              <a:buSzPts val="1200"/>
              <a:buChar char="○"/>
            </a:pPr>
            <a:r>
              <a:rPr lang="en-GB">
                <a:solidFill>
                  <a:srgbClr val="000000"/>
                </a:solidFill>
              </a:rPr>
              <a:t>Phase out and replace with viable alternatives.</a:t>
            </a:r>
            <a:endParaRPr>
              <a:solidFill>
                <a:srgbClr val="000000"/>
              </a:solidFill>
            </a:endParaRPr>
          </a:p>
        </p:txBody>
      </p:sp>
      <p:sp>
        <p:nvSpPr>
          <p:cNvPr id="136" name="Google Shape;136;p25"/>
          <p:cNvSpPr txBox="1">
            <a:spLocks noGrp="1"/>
          </p:cNvSpPr>
          <p:nvPr>
            <p:ph type="body" idx="2"/>
          </p:nvPr>
        </p:nvSpPr>
        <p:spPr>
          <a:xfrm>
            <a:off x="4832400" y="1304875"/>
            <a:ext cx="3999900" cy="34164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rgbClr val="000000"/>
              </a:buClr>
              <a:buSzPts val="1100"/>
              <a:buChar char="●"/>
            </a:pPr>
            <a:r>
              <a:rPr lang="en-GB" sz="1100">
                <a:solidFill>
                  <a:srgbClr val="000000"/>
                </a:solidFill>
              </a:rPr>
              <a:t>Lack of enthusiasm</a:t>
            </a:r>
            <a:endParaRPr sz="1100">
              <a:solidFill>
                <a:srgbClr val="000000"/>
              </a:solidFill>
            </a:endParaRPr>
          </a:p>
          <a:p>
            <a:pPr marL="914400" lvl="1" indent="-298450" algn="l" rtl="0">
              <a:spcBef>
                <a:spcPts val="0"/>
              </a:spcBef>
              <a:spcAft>
                <a:spcPts val="0"/>
              </a:spcAft>
              <a:buClr>
                <a:srgbClr val="000000"/>
              </a:buClr>
              <a:buSzPts val="1100"/>
              <a:buChar char="○"/>
            </a:pPr>
            <a:r>
              <a:rPr lang="en-GB" sz="1100">
                <a:solidFill>
                  <a:srgbClr val="000000"/>
                </a:solidFill>
              </a:rPr>
              <a:t>No grassroots support</a:t>
            </a:r>
            <a:endParaRPr sz="1100">
              <a:solidFill>
                <a:srgbClr val="000000"/>
              </a:solidFill>
            </a:endParaRPr>
          </a:p>
          <a:p>
            <a:pPr marL="457200" lvl="0" indent="-298450" algn="l" rtl="0">
              <a:spcBef>
                <a:spcPts val="0"/>
              </a:spcBef>
              <a:spcAft>
                <a:spcPts val="0"/>
              </a:spcAft>
              <a:buClr>
                <a:srgbClr val="000000"/>
              </a:buClr>
              <a:buSzPts val="1100"/>
              <a:buChar char="●"/>
            </a:pPr>
            <a:r>
              <a:rPr lang="en-GB" sz="1100">
                <a:solidFill>
                  <a:srgbClr val="000000"/>
                </a:solidFill>
              </a:rPr>
              <a:t>Local management</a:t>
            </a:r>
            <a:endParaRPr sz="1100">
              <a:solidFill>
                <a:srgbClr val="000000"/>
              </a:solidFill>
            </a:endParaRPr>
          </a:p>
          <a:p>
            <a:pPr marL="914400" lvl="1" indent="-298450" algn="l" rtl="0">
              <a:spcBef>
                <a:spcPts val="0"/>
              </a:spcBef>
              <a:spcAft>
                <a:spcPts val="0"/>
              </a:spcAft>
              <a:buClr>
                <a:srgbClr val="000000"/>
              </a:buClr>
              <a:buSzPts val="1100"/>
              <a:buChar char="○"/>
            </a:pPr>
            <a:r>
              <a:rPr lang="en-GB" sz="1100">
                <a:solidFill>
                  <a:srgbClr val="000000"/>
                </a:solidFill>
              </a:rPr>
              <a:t>Local concerns v. global users’</a:t>
            </a:r>
            <a:endParaRPr sz="1100">
              <a:solidFill>
                <a:srgbClr val="000000"/>
              </a:solidFill>
            </a:endParaRPr>
          </a:p>
          <a:p>
            <a:pPr marL="457200" lvl="0" indent="-298450" algn="l" rtl="0">
              <a:spcBef>
                <a:spcPts val="0"/>
              </a:spcBef>
              <a:spcAft>
                <a:spcPts val="0"/>
              </a:spcAft>
              <a:buClr>
                <a:srgbClr val="000000"/>
              </a:buClr>
              <a:buSzPts val="1100"/>
              <a:buChar char="●"/>
            </a:pPr>
            <a:r>
              <a:rPr lang="en-GB" sz="1100">
                <a:solidFill>
                  <a:srgbClr val="000000"/>
                </a:solidFill>
              </a:rPr>
              <a:t>Poor usability</a:t>
            </a:r>
            <a:endParaRPr sz="1100">
              <a:solidFill>
                <a:srgbClr val="000000"/>
              </a:solidFill>
            </a:endParaRPr>
          </a:p>
          <a:p>
            <a:pPr marL="914400" lvl="1" indent="-298450" algn="l" rtl="0">
              <a:spcBef>
                <a:spcPts val="0"/>
              </a:spcBef>
              <a:spcAft>
                <a:spcPts val="0"/>
              </a:spcAft>
              <a:buClr>
                <a:srgbClr val="000000"/>
              </a:buClr>
              <a:buSzPts val="1100"/>
              <a:buChar char="○"/>
            </a:pPr>
            <a:r>
              <a:rPr lang="en-GB" sz="1100">
                <a:solidFill>
                  <a:srgbClr val="000000"/>
                </a:solidFill>
              </a:rPr>
              <a:t>Different formats stymy basic queries</a:t>
            </a:r>
            <a:endParaRPr sz="1100">
              <a:solidFill>
                <a:srgbClr val="000000"/>
              </a:solidFill>
            </a:endParaRPr>
          </a:p>
          <a:p>
            <a:pPr marL="457200" lvl="0" indent="-298450" algn="l" rtl="0">
              <a:spcBef>
                <a:spcPts val="0"/>
              </a:spcBef>
              <a:spcAft>
                <a:spcPts val="0"/>
              </a:spcAft>
              <a:buClr>
                <a:srgbClr val="000000"/>
              </a:buClr>
              <a:buSzPts val="1100"/>
              <a:buChar char="●"/>
            </a:pPr>
            <a:r>
              <a:rPr lang="en-GB" sz="1100">
                <a:solidFill>
                  <a:srgbClr val="000000"/>
                </a:solidFill>
              </a:rPr>
              <a:t>Low use</a:t>
            </a:r>
            <a:endParaRPr sz="1100">
              <a:solidFill>
                <a:srgbClr val="000000"/>
              </a:solidFill>
            </a:endParaRPr>
          </a:p>
          <a:p>
            <a:pPr marL="914400" lvl="1" indent="-298450" algn="l" rtl="0">
              <a:spcBef>
                <a:spcPts val="0"/>
              </a:spcBef>
              <a:spcAft>
                <a:spcPts val="0"/>
              </a:spcAft>
              <a:buClr>
                <a:srgbClr val="000000"/>
              </a:buClr>
              <a:buSzPts val="1100"/>
              <a:buChar char="○"/>
            </a:pPr>
            <a:r>
              <a:rPr lang="en-GB" sz="1100">
                <a:solidFill>
                  <a:srgbClr val="000000"/>
                </a:solidFill>
              </a:rPr>
              <a:t>Unused items remain in obsolete formats</a:t>
            </a:r>
            <a:endParaRPr sz="1100">
              <a:solidFill>
                <a:srgbClr val="000000"/>
              </a:solidFill>
            </a:endParaRPr>
          </a:p>
          <a:p>
            <a:pPr marL="457200" lvl="0" indent="-298450" algn="l" rtl="0">
              <a:spcBef>
                <a:spcPts val="0"/>
              </a:spcBef>
              <a:spcAft>
                <a:spcPts val="0"/>
              </a:spcAft>
              <a:buClr>
                <a:srgbClr val="000000"/>
              </a:buClr>
              <a:buSzPts val="1100"/>
              <a:buChar char="●"/>
            </a:pPr>
            <a:r>
              <a:rPr lang="en-GB" sz="1100">
                <a:solidFill>
                  <a:srgbClr val="000000"/>
                </a:solidFill>
              </a:rPr>
              <a:t>High cost</a:t>
            </a:r>
            <a:endParaRPr sz="1100">
              <a:solidFill>
                <a:srgbClr val="000000"/>
              </a:solidFill>
            </a:endParaRPr>
          </a:p>
          <a:p>
            <a:pPr marL="914400" lvl="1" indent="-298450" algn="l" rtl="0">
              <a:spcBef>
                <a:spcPts val="0"/>
              </a:spcBef>
              <a:spcAft>
                <a:spcPts val="0"/>
              </a:spcAft>
              <a:buClr>
                <a:srgbClr val="000000"/>
              </a:buClr>
              <a:buSzPts val="1100"/>
              <a:buChar char="○"/>
            </a:pPr>
            <a:r>
              <a:rPr lang="en-GB" sz="1100">
                <a:solidFill>
                  <a:srgbClr val="000000"/>
                </a:solidFill>
              </a:rPr>
              <a:t>Limited functionality</a:t>
            </a:r>
            <a:endParaRPr sz="1100">
              <a:solidFill>
                <a:srgbClr val="000000"/>
              </a:solidFill>
            </a:endParaRPr>
          </a:p>
          <a:p>
            <a:pPr marL="457200" lvl="0" indent="-298450" algn="l" rtl="0">
              <a:spcBef>
                <a:spcPts val="0"/>
              </a:spcBef>
              <a:spcAft>
                <a:spcPts val="0"/>
              </a:spcAft>
              <a:buClr>
                <a:srgbClr val="000000"/>
              </a:buClr>
              <a:buSzPts val="1100"/>
              <a:buChar char="●"/>
            </a:pPr>
            <a:r>
              <a:rPr lang="en-GB" sz="1100">
                <a:solidFill>
                  <a:srgbClr val="000000"/>
                </a:solidFill>
              </a:rPr>
              <a:t>Fragmented control</a:t>
            </a:r>
            <a:endParaRPr sz="1100">
              <a:solidFill>
                <a:srgbClr val="000000"/>
              </a:solidFill>
            </a:endParaRPr>
          </a:p>
          <a:p>
            <a:pPr marL="914400" lvl="1" indent="-298450" algn="l" rtl="0">
              <a:spcBef>
                <a:spcPts val="0"/>
              </a:spcBef>
              <a:spcAft>
                <a:spcPts val="0"/>
              </a:spcAft>
              <a:buClr>
                <a:srgbClr val="000000"/>
              </a:buClr>
              <a:buSzPts val="1100"/>
              <a:buChar char="○"/>
            </a:pPr>
            <a:r>
              <a:rPr lang="en-GB" sz="1100">
                <a:solidFill>
                  <a:srgbClr val="000000"/>
                </a:solidFill>
              </a:rPr>
              <a:t>Researchers’ affiliations/multiple accounts </a:t>
            </a:r>
            <a:endParaRPr sz="1100">
              <a:solidFill>
                <a:srgbClr val="000000"/>
              </a:solidFill>
            </a:endParaRPr>
          </a:p>
          <a:p>
            <a:pPr marL="457200" lvl="0" indent="-298450" algn="l" rtl="0">
              <a:spcBef>
                <a:spcPts val="0"/>
              </a:spcBef>
              <a:spcAft>
                <a:spcPts val="0"/>
              </a:spcAft>
              <a:buClr>
                <a:srgbClr val="000000"/>
              </a:buClr>
              <a:buSzPts val="1100"/>
              <a:buChar char="●"/>
            </a:pPr>
            <a:r>
              <a:rPr lang="en-GB" sz="1100">
                <a:solidFill>
                  <a:srgbClr val="000000"/>
                </a:solidFill>
                <a:highlight>
                  <a:srgbClr val="FFFF00"/>
                </a:highlight>
              </a:rPr>
              <a:t>Social interaction</a:t>
            </a:r>
            <a:endParaRPr sz="1100">
              <a:solidFill>
                <a:srgbClr val="000000"/>
              </a:solidFill>
              <a:highlight>
                <a:srgbClr val="FFFF00"/>
              </a:highlight>
            </a:endParaRPr>
          </a:p>
          <a:p>
            <a:pPr marL="914400" lvl="1" indent="-298450" algn="l" rtl="0">
              <a:spcBef>
                <a:spcPts val="0"/>
              </a:spcBef>
              <a:spcAft>
                <a:spcPts val="0"/>
              </a:spcAft>
              <a:buClr>
                <a:srgbClr val="000000"/>
              </a:buClr>
              <a:buSzPts val="1100"/>
              <a:buChar char="○"/>
            </a:pPr>
            <a:r>
              <a:rPr lang="en-GB" sz="1100">
                <a:solidFill>
                  <a:srgbClr val="000000"/>
                </a:solidFill>
                <a:highlight>
                  <a:srgbClr val="FFFF00"/>
                </a:highlight>
              </a:rPr>
              <a:t>Research is social. Social media network</a:t>
            </a:r>
            <a:endParaRPr sz="1100">
              <a:solidFill>
                <a:srgbClr val="000000"/>
              </a:solidFill>
              <a:highlight>
                <a:srgbClr val="FFFF00"/>
              </a:highlight>
            </a:endParaRPr>
          </a:p>
          <a:p>
            <a:pPr marL="457200" lvl="0" indent="-298450" algn="l" rtl="0">
              <a:spcBef>
                <a:spcPts val="0"/>
              </a:spcBef>
              <a:spcAft>
                <a:spcPts val="0"/>
              </a:spcAft>
              <a:buClr>
                <a:srgbClr val="000000"/>
              </a:buClr>
              <a:buSzPts val="1100"/>
              <a:buChar char="●"/>
            </a:pPr>
            <a:r>
              <a:rPr lang="en-GB" sz="1100">
                <a:solidFill>
                  <a:srgbClr val="000000"/>
                </a:solidFill>
              </a:rPr>
              <a:t>Distorted market</a:t>
            </a:r>
            <a:endParaRPr sz="1100">
              <a:solidFill>
                <a:srgbClr val="000000"/>
              </a:solidFill>
            </a:endParaRPr>
          </a:p>
          <a:p>
            <a:pPr marL="914400" lvl="1" indent="-298450" algn="l" rtl="0">
              <a:spcBef>
                <a:spcPts val="0"/>
              </a:spcBef>
              <a:spcAft>
                <a:spcPts val="0"/>
              </a:spcAft>
              <a:buClr>
                <a:srgbClr val="000000"/>
              </a:buClr>
              <a:buSzPts val="1100"/>
              <a:buChar char="○"/>
            </a:pPr>
            <a:r>
              <a:rPr lang="en-GB" sz="1100">
                <a:solidFill>
                  <a:srgbClr val="000000"/>
                </a:solidFill>
              </a:rPr>
              <a:t>Academic libraries will not support services that compete with their IRs</a:t>
            </a:r>
            <a:endParaRPr sz="110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6"/>
          <p:cNvSpPr txBox="1">
            <a:spLocks noGrp="1"/>
          </p:cNvSpPr>
          <p:nvPr>
            <p:ph type="title"/>
          </p:nvPr>
        </p:nvSpPr>
        <p:spPr>
          <a:xfrm>
            <a:off x="0" y="445025"/>
            <a:ext cx="9144000" cy="60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400"/>
              <a:t>Arlitsch &amp; Grant, Why So Many Repositories?..., 2018</a:t>
            </a:r>
            <a:endParaRPr sz="2400" i="1"/>
          </a:p>
        </p:txBody>
      </p:sp>
      <p:sp>
        <p:nvSpPr>
          <p:cNvPr id="142" name="Google Shape;142;p2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i="1">
              <a:solidFill>
                <a:srgbClr val="000000"/>
              </a:solidFill>
            </a:endParaRPr>
          </a:p>
          <a:p>
            <a:pPr marL="0" lvl="0" indent="0" algn="l" rtl="0">
              <a:spcBef>
                <a:spcPts val="1600"/>
              </a:spcBef>
              <a:spcAft>
                <a:spcPts val="0"/>
              </a:spcAft>
              <a:buNone/>
            </a:pPr>
            <a:endParaRPr i="1">
              <a:solidFill>
                <a:srgbClr val="000000"/>
              </a:solidFill>
            </a:endParaRPr>
          </a:p>
          <a:p>
            <a:pPr marL="457200" lvl="0" indent="-317500" algn="l" rtl="0">
              <a:spcBef>
                <a:spcPts val="1600"/>
              </a:spcBef>
              <a:spcAft>
                <a:spcPts val="0"/>
              </a:spcAft>
              <a:buClr>
                <a:srgbClr val="000000"/>
              </a:buClr>
              <a:buSzPts val="1400"/>
              <a:buChar char="●"/>
            </a:pPr>
            <a:r>
              <a:rPr lang="en-GB">
                <a:solidFill>
                  <a:srgbClr val="000000"/>
                </a:solidFill>
                <a:highlight>
                  <a:srgbClr val="FFFF00"/>
                </a:highlight>
              </a:rPr>
              <a:t>Network Effect</a:t>
            </a:r>
            <a:r>
              <a:rPr lang="en-GB">
                <a:solidFill>
                  <a:srgbClr val="000000"/>
                </a:solidFill>
              </a:rPr>
              <a:t> (economic theory)</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Product gains value as more people use it</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Library Systems Platforms: Alma (ExLibris); WorldShare (OCLC)</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IRs: Digital Commons</a:t>
            </a:r>
            <a:br>
              <a:rPr lang="en-GB">
                <a:solidFill>
                  <a:srgbClr val="000000"/>
                </a:solidFill>
              </a:rPr>
            </a:br>
            <a:endParaRPr>
              <a:solidFill>
                <a:srgbClr val="000000"/>
              </a:solidFill>
            </a:endParaRPr>
          </a:p>
          <a:p>
            <a:pPr marL="457200" lvl="0" indent="0" algn="l" rtl="0">
              <a:spcBef>
                <a:spcPts val="1600"/>
              </a:spcBef>
              <a:spcAft>
                <a:spcPts val="1600"/>
              </a:spcAft>
              <a:buNone/>
            </a:pPr>
            <a:endParaRPr>
              <a:solidFill>
                <a:srgbClr val="000000"/>
              </a:solidFill>
            </a:endParaRPr>
          </a:p>
        </p:txBody>
      </p:sp>
      <p:pic>
        <p:nvPicPr>
          <p:cNvPr id="143" name="Google Shape;143;p26"/>
          <p:cNvPicPr preferRelativeResize="0"/>
          <p:nvPr/>
        </p:nvPicPr>
        <p:blipFill>
          <a:blip r:embed="rId3">
            <a:alphaModFix/>
          </a:blip>
          <a:stretch>
            <a:fillRect/>
          </a:stretch>
        </p:blipFill>
        <p:spPr>
          <a:xfrm>
            <a:off x="6070501" y="1479776"/>
            <a:ext cx="2761800" cy="2761800"/>
          </a:xfrm>
          <a:prstGeom prst="rect">
            <a:avLst/>
          </a:prstGeom>
          <a:noFill/>
          <a:ln>
            <a:noFill/>
          </a:ln>
        </p:spPr>
      </p:pic>
      <p:sp>
        <p:nvSpPr>
          <p:cNvPr id="144" name="Google Shape;144;p26"/>
          <p:cNvSpPr txBox="1"/>
          <p:nvPr/>
        </p:nvSpPr>
        <p:spPr>
          <a:xfrm>
            <a:off x="6070500" y="4378025"/>
            <a:ext cx="3000000" cy="38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800" u="sng">
                <a:solidFill>
                  <a:schemeClr val="hlink"/>
                </a:solidFill>
                <a:hlinkClick r:id="rId4"/>
              </a:rPr>
              <a:t>https://pixabay.com/get/55e5d64a4e5bab14f6d1867dda6d49214b6ac3e4565479407d267bd59f/system-3539497_1920.jpg</a:t>
            </a:r>
            <a:endParaRPr sz="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7"/>
          <p:cNvSpPr txBox="1">
            <a:spLocks noGrp="1"/>
          </p:cNvSpPr>
          <p:nvPr>
            <p:ph type="title"/>
          </p:nvPr>
        </p:nvSpPr>
        <p:spPr>
          <a:xfrm>
            <a:off x="311700" y="445025"/>
            <a:ext cx="8520600" cy="60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sz="2400"/>
              <a:t>Arlitsch &amp; Grant, Why So Many Repositories?..., 2018, </a:t>
            </a:r>
            <a:r>
              <a:rPr lang="en-GB" sz="2400" i="1"/>
              <a:t>con’t.</a:t>
            </a:r>
            <a:endParaRPr i="1"/>
          </a:p>
        </p:txBody>
      </p:sp>
      <p:sp>
        <p:nvSpPr>
          <p:cNvPr id="150" name="Google Shape;150;p27"/>
          <p:cNvSpPr txBox="1">
            <a:spLocks noGrp="1"/>
          </p:cNvSpPr>
          <p:nvPr>
            <p:ph type="body" idx="1"/>
          </p:nvPr>
        </p:nvSpPr>
        <p:spPr>
          <a:xfrm>
            <a:off x="311700" y="1304875"/>
            <a:ext cx="3999900" cy="3416400"/>
          </a:xfrm>
          <a:prstGeom prst="rect">
            <a:avLst/>
          </a:prstGeom>
        </p:spPr>
        <p:txBody>
          <a:bodyPr spcFirstLastPara="1" wrap="square" lIns="91425" tIns="91425" rIns="91425" bIns="91425" anchor="t" anchorCtr="0">
            <a:noAutofit/>
          </a:bodyPr>
          <a:lstStyle/>
          <a:p>
            <a:pPr marL="914400" lvl="0" indent="0" algn="l" rtl="0">
              <a:spcBef>
                <a:spcPts val="0"/>
              </a:spcBef>
              <a:spcAft>
                <a:spcPts val="0"/>
              </a:spcAft>
              <a:buNone/>
            </a:pPr>
            <a:endParaRPr>
              <a:solidFill>
                <a:srgbClr val="000000"/>
              </a:solidFill>
            </a:endParaRPr>
          </a:p>
          <a:p>
            <a:pPr marL="457200" lvl="0" indent="-317500" algn="l" rtl="0">
              <a:spcBef>
                <a:spcPts val="1600"/>
              </a:spcBef>
              <a:spcAft>
                <a:spcPts val="0"/>
              </a:spcAft>
              <a:buClr>
                <a:schemeClr val="dk1"/>
              </a:buClr>
              <a:buSzPts val="1400"/>
              <a:buChar char="●"/>
            </a:pPr>
            <a:r>
              <a:rPr lang="en-GB">
                <a:solidFill>
                  <a:schemeClr val="dk1"/>
                </a:solidFill>
              </a:rPr>
              <a:t>Dispersed model facilitates local control, however </a:t>
            </a:r>
            <a:endParaRPr>
              <a:solidFill>
                <a:schemeClr val="dk1"/>
              </a:solidFill>
            </a:endParaRPr>
          </a:p>
          <a:p>
            <a:pPr marL="914400" lvl="1" indent="-317500" algn="l" rtl="0">
              <a:spcBef>
                <a:spcPts val="0"/>
              </a:spcBef>
              <a:spcAft>
                <a:spcPts val="0"/>
              </a:spcAft>
              <a:buClr>
                <a:schemeClr val="dk1"/>
              </a:buClr>
              <a:buSzPts val="1400"/>
              <a:buChar char="○"/>
            </a:pPr>
            <a:r>
              <a:rPr lang="en-GB">
                <a:solidFill>
                  <a:schemeClr val="dk1"/>
                </a:solidFill>
              </a:rPr>
              <a:t>S</a:t>
            </a:r>
            <a:r>
              <a:rPr lang="en-GB" sz="1200">
                <a:solidFill>
                  <a:schemeClr val="dk1"/>
                </a:solidFill>
              </a:rPr>
              <a:t>iloed content, duplication of effort, inconsistent application of metadata standards, discovery deficiencies, and increased strain on scarce resources.</a:t>
            </a:r>
            <a:br>
              <a:rPr lang="en-GB" sz="1200">
                <a:solidFill>
                  <a:schemeClr val="dk1"/>
                </a:solidFill>
              </a:rPr>
            </a:br>
            <a:endParaRPr sz="1200">
              <a:solidFill>
                <a:schemeClr val="dk1"/>
              </a:solidFill>
            </a:endParaRPr>
          </a:p>
          <a:p>
            <a:pPr marL="457200" marR="0" lvl="0" indent="-317500" algn="l" rtl="0">
              <a:lnSpc>
                <a:spcPct val="115000"/>
              </a:lnSpc>
              <a:spcBef>
                <a:spcPts val="0"/>
              </a:spcBef>
              <a:spcAft>
                <a:spcPts val="0"/>
              </a:spcAft>
              <a:buClr>
                <a:schemeClr val="dk1"/>
              </a:buClr>
              <a:buSzPts val="1400"/>
              <a:buFont typeface="Arial"/>
              <a:buChar char="●"/>
            </a:pPr>
            <a:r>
              <a:rPr lang="en-GB">
                <a:solidFill>
                  <a:schemeClr val="dk1"/>
                </a:solidFill>
              </a:rPr>
              <a:t>Software Versions</a:t>
            </a:r>
            <a:endParaRPr>
              <a:solidFill>
                <a:schemeClr val="dk1"/>
              </a:solidFill>
            </a:endParaRPr>
          </a:p>
          <a:p>
            <a:pPr marL="914400" marR="0" lvl="1" indent="-317500" algn="l" rtl="0">
              <a:lnSpc>
                <a:spcPct val="115000"/>
              </a:lnSpc>
              <a:spcBef>
                <a:spcPts val="0"/>
              </a:spcBef>
              <a:spcAft>
                <a:spcPts val="0"/>
              </a:spcAft>
              <a:buClr>
                <a:schemeClr val="dk1"/>
              </a:buClr>
              <a:buSzPts val="1400"/>
              <a:buFont typeface="Arial"/>
              <a:buChar char="○"/>
            </a:pPr>
            <a:r>
              <a:rPr lang="en-GB">
                <a:solidFill>
                  <a:schemeClr val="dk1"/>
                </a:solidFill>
              </a:rPr>
              <a:t>Subsequent releases</a:t>
            </a:r>
            <a:endParaRPr>
              <a:solidFill>
                <a:schemeClr val="dk1"/>
              </a:solidFill>
            </a:endParaRPr>
          </a:p>
          <a:p>
            <a:pPr marL="914400" marR="0" lvl="1" indent="-317500" algn="l" rtl="0">
              <a:lnSpc>
                <a:spcPct val="115000"/>
              </a:lnSpc>
              <a:spcBef>
                <a:spcPts val="0"/>
              </a:spcBef>
              <a:spcAft>
                <a:spcPts val="0"/>
              </a:spcAft>
              <a:buClr>
                <a:schemeClr val="dk1"/>
              </a:buClr>
              <a:buSzPts val="1400"/>
              <a:buFont typeface="Arial"/>
              <a:buChar char="○"/>
            </a:pPr>
            <a:r>
              <a:rPr lang="en-GB">
                <a:solidFill>
                  <a:schemeClr val="dk1"/>
                </a:solidFill>
              </a:rPr>
              <a:t>Upgrading becomes challenging</a:t>
            </a:r>
            <a:endParaRPr>
              <a:solidFill>
                <a:srgbClr val="000000"/>
              </a:solidFill>
            </a:endParaRPr>
          </a:p>
        </p:txBody>
      </p:sp>
      <p:sp>
        <p:nvSpPr>
          <p:cNvPr id="151" name="Google Shape;151;p27"/>
          <p:cNvSpPr txBox="1">
            <a:spLocks noGrp="1"/>
          </p:cNvSpPr>
          <p:nvPr>
            <p:ph type="body" idx="2"/>
          </p:nvPr>
        </p:nvSpPr>
        <p:spPr>
          <a:xfrm>
            <a:off x="4832400" y="1304875"/>
            <a:ext cx="3999900"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solidFill>
                <a:srgbClr val="000000"/>
              </a:solidFill>
            </a:endParaRPr>
          </a:p>
          <a:p>
            <a:pPr marL="457200" lvl="0" indent="-317500" algn="l" rtl="0">
              <a:spcBef>
                <a:spcPts val="1600"/>
              </a:spcBef>
              <a:spcAft>
                <a:spcPts val="0"/>
              </a:spcAft>
              <a:buClr>
                <a:srgbClr val="000000"/>
              </a:buClr>
              <a:buSzPts val="1400"/>
              <a:buChar char="●"/>
            </a:pPr>
            <a:r>
              <a:rPr lang="en-GB">
                <a:solidFill>
                  <a:srgbClr val="000000"/>
                </a:solidFill>
              </a:rPr>
              <a:t>Inconsistent standards from one repository to another</a:t>
            </a:r>
            <a:endParaRPr>
              <a:solidFill>
                <a:srgbClr val="000000"/>
              </a:solidFill>
            </a:endParaRPr>
          </a:p>
          <a:p>
            <a:pPr marL="914400" lvl="1" indent="-317500" algn="l" rtl="0">
              <a:spcBef>
                <a:spcPts val="0"/>
              </a:spcBef>
              <a:spcAft>
                <a:spcPts val="0"/>
              </a:spcAft>
              <a:buClr>
                <a:schemeClr val="dk1"/>
              </a:buClr>
              <a:buSzPts val="1400"/>
              <a:buChar char="○"/>
            </a:pPr>
            <a:r>
              <a:rPr lang="en-GB">
                <a:solidFill>
                  <a:schemeClr val="dk1"/>
                </a:solidFill>
              </a:rPr>
              <a:t>C</a:t>
            </a:r>
            <a:r>
              <a:rPr lang="en-GB">
                <a:solidFill>
                  <a:srgbClr val="000000"/>
                </a:solidFill>
              </a:rPr>
              <a:t>rosswalks lead to loss of granularity when attempts are made to aggregate content</a:t>
            </a:r>
            <a:endParaRPr>
              <a:solidFill>
                <a:srgbClr val="000000"/>
              </a:solidFill>
            </a:endParaRPr>
          </a:p>
          <a:p>
            <a:pPr marL="914400" lvl="1" indent="-317500" algn="l" rtl="0">
              <a:spcBef>
                <a:spcPts val="0"/>
              </a:spcBef>
              <a:spcAft>
                <a:spcPts val="0"/>
              </a:spcAft>
              <a:buClr>
                <a:schemeClr val="dk1"/>
              </a:buClr>
              <a:buSzPts val="1400"/>
              <a:buChar char="○"/>
            </a:pPr>
            <a:r>
              <a:rPr lang="en-GB">
                <a:solidFill>
                  <a:srgbClr val="000000"/>
                </a:solidFill>
              </a:rPr>
              <a:t>Aggregators: Google Scholar, for IR, or the Digital Public Library of America, for cultural heritage repositories</a:t>
            </a:r>
            <a:endParaRPr>
              <a:solidFill>
                <a:srgbClr val="000000"/>
              </a:solidFill>
            </a:endParaRPr>
          </a:p>
          <a:p>
            <a:pPr marL="1371600" lvl="2" indent="-317500" algn="l" rtl="0">
              <a:spcBef>
                <a:spcPts val="0"/>
              </a:spcBef>
              <a:spcAft>
                <a:spcPts val="0"/>
              </a:spcAft>
              <a:buClr>
                <a:schemeClr val="dk1"/>
              </a:buClr>
              <a:buSzPts val="1400"/>
              <a:buChar char="■"/>
            </a:pPr>
            <a:r>
              <a:rPr lang="en-GB">
                <a:solidFill>
                  <a:srgbClr val="000000"/>
                </a:solidFill>
              </a:rPr>
              <a:t>struggle to harvest and normalize metadata from disparate repositories. </a:t>
            </a:r>
            <a:endParaRPr>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sz="2400"/>
              <a:t>Arlitsch &amp; Grant, Why So Many Repositories?..., 2018, </a:t>
            </a:r>
            <a:r>
              <a:rPr lang="en-GB" sz="2400" i="1"/>
              <a:t>con’t.</a:t>
            </a:r>
            <a:endParaRPr i="1"/>
          </a:p>
        </p:txBody>
      </p:sp>
      <p:sp>
        <p:nvSpPr>
          <p:cNvPr id="157" name="Google Shape;157;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rgbClr val="000000"/>
              </a:solidFill>
            </a:endParaRPr>
          </a:p>
          <a:p>
            <a:pPr marL="457200" lvl="0" indent="-342900" algn="l" rtl="0">
              <a:spcBef>
                <a:spcPts val="1600"/>
              </a:spcBef>
              <a:spcAft>
                <a:spcPts val="0"/>
              </a:spcAft>
              <a:buClr>
                <a:srgbClr val="000000"/>
              </a:buClr>
              <a:buSzPts val="1800"/>
              <a:buChar char="●"/>
            </a:pPr>
            <a:r>
              <a:rPr lang="en-GB">
                <a:solidFill>
                  <a:srgbClr val="000000"/>
                </a:solidFill>
              </a:rPr>
              <a:t>How does the condition of multiple repositories serve the user?</a:t>
            </a:r>
            <a:endParaRPr>
              <a:solidFill>
                <a:srgbClr val="000000"/>
              </a:solidFill>
            </a:endParaRPr>
          </a:p>
          <a:p>
            <a:pPr marL="914400" lvl="1" indent="-317500" algn="l" rtl="0">
              <a:spcBef>
                <a:spcPts val="0"/>
              </a:spcBef>
              <a:spcAft>
                <a:spcPts val="0"/>
              </a:spcAft>
              <a:buClr>
                <a:srgbClr val="000000"/>
              </a:buClr>
              <a:buSzPts val="1400"/>
              <a:buChar char="○"/>
            </a:pPr>
            <a:r>
              <a:rPr lang="en-GB">
                <a:solidFill>
                  <a:srgbClr val="000000"/>
                </a:solidFill>
              </a:rPr>
              <a:t>Little value in trying to search repositories individually</a:t>
            </a:r>
            <a:br>
              <a:rPr lang="en-GB">
                <a:solidFill>
                  <a:srgbClr val="000000"/>
                </a:solidFill>
              </a:rPr>
            </a:br>
            <a:endParaRPr>
              <a:solidFill>
                <a:srgbClr val="000000"/>
              </a:solidFill>
            </a:endParaRPr>
          </a:p>
          <a:p>
            <a:pPr marL="457200" lvl="0" indent="-342900" algn="l" rtl="0">
              <a:spcBef>
                <a:spcPts val="0"/>
              </a:spcBef>
              <a:spcAft>
                <a:spcPts val="0"/>
              </a:spcAft>
              <a:buClr>
                <a:srgbClr val="000000"/>
              </a:buClr>
              <a:buSzPts val="1800"/>
              <a:buChar char="●"/>
            </a:pPr>
            <a:r>
              <a:rPr lang="en-GB">
                <a:solidFill>
                  <a:srgbClr val="000000"/>
                </a:solidFill>
              </a:rPr>
              <a:t>Monolithic system</a:t>
            </a:r>
            <a:endParaRPr>
              <a:solidFill>
                <a:srgbClr val="000000"/>
              </a:solidFill>
            </a:endParaRPr>
          </a:p>
          <a:p>
            <a:pPr marL="914400" lvl="1" indent="-317500" algn="l" rtl="0">
              <a:spcBef>
                <a:spcPts val="0"/>
              </a:spcBef>
              <a:spcAft>
                <a:spcPts val="0"/>
              </a:spcAft>
              <a:buClr>
                <a:srgbClr val="000000"/>
              </a:buClr>
              <a:buSzPts val="1400"/>
              <a:buChar char="○"/>
            </a:pPr>
            <a:r>
              <a:rPr lang="en-GB">
                <a:solidFill>
                  <a:srgbClr val="000000"/>
                </a:solidFill>
              </a:rPr>
              <a:t>Cloud-based email and calendaring services from Microsoft or Google</a:t>
            </a:r>
            <a:endParaRPr>
              <a:solidFill>
                <a:srgbClr val="000000"/>
              </a:solidFill>
            </a:endParaRPr>
          </a:p>
          <a:p>
            <a:pPr marL="914400" lvl="1" indent="-317500" algn="l" rtl="0">
              <a:spcBef>
                <a:spcPts val="0"/>
              </a:spcBef>
              <a:spcAft>
                <a:spcPts val="0"/>
              </a:spcAft>
              <a:buClr>
                <a:srgbClr val="000000"/>
              </a:buClr>
              <a:buSzPts val="1400"/>
              <a:buChar char="○"/>
            </a:pPr>
            <a:r>
              <a:rPr lang="en-GB">
                <a:solidFill>
                  <a:srgbClr val="000000"/>
                </a:solidFill>
              </a:rPr>
              <a:t>ResearchGate, Academia.edu, Digital Commons, HathiTrust</a:t>
            </a:r>
            <a:endParaRPr>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29"/>
          <p:cNvPicPr preferRelativeResize="0"/>
          <p:nvPr/>
        </p:nvPicPr>
        <p:blipFill>
          <a:blip r:embed="rId3">
            <a:alphaModFix/>
          </a:blip>
          <a:stretch>
            <a:fillRect/>
          </a:stretch>
        </p:blipFill>
        <p:spPr>
          <a:xfrm>
            <a:off x="2" y="1073100"/>
            <a:ext cx="4433225" cy="3917999"/>
          </a:xfrm>
          <a:prstGeom prst="rect">
            <a:avLst/>
          </a:prstGeom>
          <a:noFill/>
          <a:ln>
            <a:noFill/>
          </a:ln>
        </p:spPr>
      </p:pic>
      <p:sp>
        <p:nvSpPr>
          <p:cNvPr id="163" name="Google Shape;163;p29"/>
          <p:cNvSpPr txBox="1">
            <a:spLocks noGrp="1"/>
          </p:cNvSpPr>
          <p:nvPr>
            <p:ph type="title"/>
          </p:nvPr>
        </p:nvSpPr>
        <p:spPr>
          <a:xfrm>
            <a:off x="-75" y="292625"/>
            <a:ext cx="9144000" cy="62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sz="2400"/>
              <a:t>Arlitsch &amp; Grant, Why So Many Repositories?..., 2018, </a:t>
            </a:r>
            <a:r>
              <a:rPr lang="en-GB" sz="2400" i="1"/>
              <a:t>con’t.</a:t>
            </a:r>
            <a:endParaRPr/>
          </a:p>
        </p:txBody>
      </p:sp>
      <p:sp>
        <p:nvSpPr>
          <p:cNvPr id="164" name="Google Shape;164;p29"/>
          <p:cNvSpPr txBox="1">
            <a:spLocks noGrp="1"/>
          </p:cNvSpPr>
          <p:nvPr>
            <p:ph type="body" idx="2"/>
          </p:nvPr>
        </p:nvSpPr>
        <p:spPr>
          <a:xfrm>
            <a:off x="4832400" y="1323900"/>
            <a:ext cx="3999900"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solidFill>
                <a:srgbClr val="000000"/>
              </a:solidFill>
            </a:endParaRPr>
          </a:p>
          <a:p>
            <a:pPr marL="457200" lvl="0" indent="0" algn="l" rtl="0">
              <a:spcBef>
                <a:spcPts val="0"/>
              </a:spcBef>
              <a:spcAft>
                <a:spcPts val="0"/>
              </a:spcAft>
              <a:buNone/>
            </a:pPr>
            <a:endParaRPr>
              <a:solidFill>
                <a:srgbClr val="000000"/>
              </a:solidFill>
            </a:endParaRPr>
          </a:p>
          <a:p>
            <a:pPr marL="457200" lvl="0" indent="0" algn="l" rtl="0">
              <a:spcBef>
                <a:spcPts val="0"/>
              </a:spcBef>
              <a:spcAft>
                <a:spcPts val="0"/>
              </a:spcAft>
              <a:buNone/>
            </a:pPr>
            <a:endParaRPr>
              <a:solidFill>
                <a:srgbClr val="000000"/>
              </a:solidFill>
            </a:endParaRPr>
          </a:p>
          <a:p>
            <a:pPr marL="457200" lvl="0" indent="0" algn="l" rtl="0">
              <a:spcBef>
                <a:spcPts val="0"/>
              </a:spcBef>
              <a:spcAft>
                <a:spcPts val="0"/>
              </a:spcAft>
              <a:buNone/>
            </a:pPr>
            <a:endParaRPr>
              <a:solidFill>
                <a:srgbClr val="000000"/>
              </a:solidFill>
            </a:endParaRPr>
          </a:p>
          <a:p>
            <a:pPr marL="457200" lvl="0" indent="0" algn="l" rtl="0">
              <a:spcBef>
                <a:spcPts val="0"/>
              </a:spcBef>
              <a:spcAft>
                <a:spcPts val="0"/>
              </a:spcAft>
              <a:buNone/>
            </a:pPr>
            <a:endParaRPr>
              <a:solidFill>
                <a:srgbClr val="000000"/>
              </a:solidFill>
            </a:endParaRPr>
          </a:p>
          <a:p>
            <a:pPr marL="457200" lvl="0" indent="-317500" algn="l" rtl="0">
              <a:spcBef>
                <a:spcPts val="0"/>
              </a:spcBef>
              <a:spcAft>
                <a:spcPts val="0"/>
              </a:spcAft>
              <a:buClr>
                <a:srgbClr val="000000"/>
              </a:buClr>
              <a:buSzPts val="1400"/>
              <a:buChar char="●"/>
            </a:pPr>
            <a:r>
              <a:rPr lang="en-GB">
                <a:solidFill>
                  <a:srgbClr val="000000"/>
                </a:solidFill>
              </a:rPr>
              <a:t>Commercial platforms like bepress’ DC </a:t>
            </a:r>
            <a:endParaRPr>
              <a:solidFill>
                <a:srgbClr val="000000"/>
              </a:solidFill>
            </a:endParaRPr>
          </a:p>
          <a:p>
            <a:pPr marL="914400" lvl="1" indent="-304800" algn="l" rtl="0">
              <a:spcBef>
                <a:spcPts val="0"/>
              </a:spcBef>
              <a:spcAft>
                <a:spcPts val="0"/>
              </a:spcAft>
              <a:buClr>
                <a:srgbClr val="000000"/>
              </a:buClr>
              <a:buSzPts val="1200"/>
              <a:buChar char="○"/>
            </a:pPr>
            <a:r>
              <a:rPr lang="en-GB">
                <a:solidFill>
                  <a:srgbClr val="000000"/>
                </a:solidFill>
              </a:rPr>
              <a:t>Network powering to limit inconsistencies</a:t>
            </a:r>
            <a:endParaRPr>
              <a:solidFill>
                <a:srgbClr val="000000"/>
              </a:solidFill>
            </a:endParaRPr>
          </a:p>
        </p:txBody>
      </p:sp>
      <p:sp>
        <p:nvSpPr>
          <p:cNvPr id="165" name="Google Shape;165;p29"/>
          <p:cNvSpPr txBox="1"/>
          <p:nvPr/>
        </p:nvSpPr>
        <p:spPr>
          <a:xfrm>
            <a:off x="0" y="4991100"/>
            <a:ext cx="1380900" cy="170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t>Image credit: bepress</a:t>
            </a:r>
            <a:endParaRPr sz="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0"/>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Distributed Model Challenges - Implications</a:t>
            </a:r>
            <a:endParaRPr/>
          </a:p>
        </p:txBody>
      </p:sp>
      <p:pic>
        <p:nvPicPr>
          <p:cNvPr id="171" name="Google Shape;171;p30"/>
          <p:cNvPicPr preferRelativeResize="0"/>
          <p:nvPr/>
        </p:nvPicPr>
        <p:blipFill>
          <a:blip r:embed="rId3">
            <a:alphaModFix/>
          </a:blip>
          <a:stretch>
            <a:fillRect/>
          </a:stretch>
        </p:blipFill>
        <p:spPr>
          <a:xfrm>
            <a:off x="0" y="1007300"/>
            <a:ext cx="9143999" cy="2391382"/>
          </a:xfrm>
          <a:prstGeom prst="rect">
            <a:avLst/>
          </a:prstGeom>
          <a:noFill/>
          <a:ln>
            <a:noFill/>
          </a:ln>
        </p:spPr>
      </p:pic>
      <p:sp>
        <p:nvSpPr>
          <p:cNvPr id="172" name="Google Shape;172;p30"/>
          <p:cNvSpPr txBox="1"/>
          <p:nvPr/>
        </p:nvSpPr>
        <p:spPr>
          <a:xfrm>
            <a:off x="838350" y="4991100"/>
            <a:ext cx="7467300" cy="152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u="sng">
                <a:solidFill>
                  <a:schemeClr val="hlink"/>
                </a:solidFill>
                <a:hlinkClick r:id="rId4"/>
              </a:rPr>
              <a:t>https://pixabay.com/photos/fence-wood-fence-fence-element-3238491/</a:t>
            </a:r>
            <a:r>
              <a:rPr lang="en-GB" sz="800"/>
              <a:t> overlay on SPARC image</a:t>
            </a:r>
            <a:endParaRPr sz="800"/>
          </a:p>
        </p:txBody>
      </p:sp>
      <p:pic>
        <p:nvPicPr>
          <p:cNvPr id="173" name="Google Shape;173;p30"/>
          <p:cNvPicPr preferRelativeResize="0"/>
          <p:nvPr/>
        </p:nvPicPr>
        <p:blipFill>
          <a:blip r:embed="rId5">
            <a:alphaModFix amt="35000"/>
          </a:blip>
          <a:stretch>
            <a:fillRect/>
          </a:stretch>
        </p:blipFill>
        <p:spPr>
          <a:xfrm>
            <a:off x="0" y="789125"/>
            <a:ext cx="9144000" cy="42019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311700" y="3688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Distributed Model Challenges - Implications, </a:t>
            </a:r>
            <a:r>
              <a:rPr lang="en-GB" i="1"/>
              <a:t>con’t.</a:t>
            </a:r>
            <a:endParaRPr i="1"/>
          </a:p>
        </p:txBody>
      </p:sp>
      <p:sp>
        <p:nvSpPr>
          <p:cNvPr id="179" name="Google Shape;179;p31"/>
          <p:cNvSpPr txBox="1"/>
          <p:nvPr/>
        </p:nvSpPr>
        <p:spPr>
          <a:xfrm>
            <a:off x="311700" y="1229875"/>
            <a:ext cx="5153400" cy="33390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Font typeface="Arial"/>
              <a:buChar char="●"/>
            </a:pPr>
            <a:r>
              <a:rPr lang="en-GB" sz="1800"/>
              <a:t>2016 ACRL Framework on IL core concepts</a:t>
            </a:r>
            <a:endParaRPr sz="1800"/>
          </a:p>
          <a:p>
            <a:pPr marL="914400" lvl="1" indent="-317500" algn="l" rtl="0">
              <a:spcBef>
                <a:spcPts val="1600"/>
              </a:spcBef>
              <a:spcAft>
                <a:spcPts val="0"/>
              </a:spcAft>
              <a:buClr>
                <a:srgbClr val="000000"/>
              </a:buClr>
              <a:buSzPts val="1400"/>
              <a:buFont typeface="Arial"/>
              <a:buChar char="○"/>
            </a:pPr>
            <a:r>
              <a:rPr lang="en-GB"/>
              <a:t>Authority Is Constructed and Contextual</a:t>
            </a:r>
            <a:endParaRPr/>
          </a:p>
          <a:p>
            <a:pPr marL="1371600" lvl="2" indent="-317500" algn="l" rtl="0">
              <a:spcBef>
                <a:spcPts val="0"/>
              </a:spcBef>
              <a:spcAft>
                <a:spcPts val="0"/>
              </a:spcAft>
              <a:buClr>
                <a:srgbClr val="000000"/>
              </a:buClr>
              <a:buSzPts val="1400"/>
              <a:buFont typeface="Arial"/>
              <a:buChar char="■"/>
            </a:pPr>
            <a:r>
              <a:rPr lang="en-GB"/>
              <a:t>Define with an open mind</a:t>
            </a:r>
            <a:endParaRPr/>
          </a:p>
          <a:p>
            <a:pPr marL="914400" lvl="1" indent="-317500" algn="l" rtl="0">
              <a:spcBef>
                <a:spcPts val="0"/>
              </a:spcBef>
              <a:spcAft>
                <a:spcPts val="0"/>
              </a:spcAft>
              <a:buClr>
                <a:srgbClr val="000000"/>
              </a:buClr>
              <a:buSzPts val="1400"/>
              <a:buFont typeface="Arial"/>
              <a:buChar char="○"/>
            </a:pPr>
            <a:r>
              <a:rPr lang="en-GB"/>
              <a:t>Information Creation as a Process</a:t>
            </a:r>
            <a:endParaRPr/>
          </a:p>
          <a:p>
            <a:pPr marL="1371600" lvl="2" indent="-317500" algn="l" rtl="0">
              <a:spcBef>
                <a:spcPts val="0"/>
              </a:spcBef>
              <a:spcAft>
                <a:spcPts val="0"/>
              </a:spcAft>
              <a:buClr>
                <a:srgbClr val="000000"/>
              </a:buClr>
              <a:buSzPts val="1400"/>
              <a:buFont typeface="Arial"/>
              <a:buChar char="■"/>
            </a:pPr>
            <a:r>
              <a:rPr lang="en-GB"/>
              <a:t>View as dynamic</a:t>
            </a:r>
            <a:endParaRPr>
              <a:highlight>
                <a:srgbClr val="FFFF00"/>
              </a:highlight>
            </a:endParaRPr>
          </a:p>
          <a:p>
            <a:pPr marL="914400" lvl="1" indent="-317500" algn="l" rtl="0">
              <a:spcBef>
                <a:spcPts val="0"/>
              </a:spcBef>
              <a:spcAft>
                <a:spcPts val="0"/>
              </a:spcAft>
              <a:buClr>
                <a:srgbClr val="000000"/>
              </a:buClr>
              <a:buSzPts val="1400"/>
              <a:buFont typeface="Arial"/>
              <a:buChar char="○"/>
            </a:pPr>
            <a:r>
              <a:rPr lang="en-GB"/>
              <a:t>Information Has Value</a:t>
            </a:r>
            <a:endParaRPr/>
          </a:p>
          <a:p>
            <a:pPr marL="1371600" lvl="2" indent="-317500" algn="l" rtl="0">
              <a:spcBef>
                <a:spcPts val="0"/>
              </a:spcBef>
              <a:spcAft>
                <a:spcPts val="0"/>
              </a:spcAft>
              <a:buClr>
                <a:srgbClr val="000000"/>
              </a:buClr>
              <a:buSzPts val="1400"/>
              <a:buFont typeface="Arial"/>
              <a:buChar char="■"/>
            </a:pPr>
            <a:r>
              <a:rPr lang="en-GB"/>
              <a:t>Attribute others’ ideas</a:t>
            </a:r>
            <a:endParaRPr/>
          </a:p>
          <a:p>
            <a:pPr marL="914400" lvl="1" indent="-317500" algn="l" rtl="0">
              <a:spcBef>
                <a:spcPts val="0"/>
              </a:spcBef>
              <a:spcAft>
                <a:spcPts val="0"/>
              </a:spcAft>
              <a:buClr>
                <a:srgbClr val="000000"/>
              </a:buClr>
              <a:buSzPts val="1400"/>
              <a:buFont typeface="Arial"/>
              <a:buChar char="○"/>
            </a:pPr>
            <a:r>
              <a:rPr lang="en-GB"/>
              <a:t>Research as Inquiry</a:t>
            </a:r>
            <a:endParaRPr/>
          </a:p>
          <a:p>
            <a:pPr marL="1371600" lvl="2" indent="-317500" algn="l" rtl="0">
              <a:spcBef>
                <a:spcPts val="0"/>
              </a:spcBef>
              <a:spcAft>
                <a:spcPts val="0"/>
              </a:spcAft>
              <a:buClr>
                <a:srgbClr val="000000"/>
              </a:buClr>
              <a:buSzPts val="1400"/>
              <a:buFont typeface="Arial"/>
              <a:buChar char="■"/>
            </a:pPr>
            <a:r>
              <a:rPr lang="en-GB"/>
              <a:t>Develop complex questioning</a:t>
            </a:r>
            <a:endParaRPr/>
          </a:p>
          <a:p>
            <a:pPr marL="914400" lvl="1" indent="-317500" algn="l" rtl="0">
              <a:spcBef>
                <a:spcPts val="0"/>
              </a:spcBef>
              <a:spcAft>
                <a:spcPts val="0"/>
              </a:spcAft>
              <a:buClr>
                <a:srgbClr val="000000"/>
              </a:buClr>
              <a:buSzPts val="1400"/>
              <a:buFont typeface="Arial"/>
              <a:buChar char="○"/>
            </a:pPr>
            <a:r>
              <a:rPr lang="en-GB">
                <a:highlight>
                  <a:srgbClr val="FFFF00"/>
                </a:highlight>
              </a:rPr>
              <a:t>Scholarship as Conversation</a:t>
            </a:r>
            <a:endParaRPr>
              <a:highlight>
                <a:srgbClr val="FFFF00"/>
              </a:highlight>
            </a:endParaRPr>
          </a:p>
          <a:p>
            <a:pPr marL="1371600" lvl="2" indent="-317500" algn="l" rtl="0">
              <a:spcBef>
                <a:spcPts val="0"/>
              </a:spcBef>
              <a:spcAft>
                <a:spcPts val="0"/>
              </a:spcAft>
              <a:buClr>
                <a:srgbClr val="000000"/>
              </a:buClr>
              <a:buSzPts val="1400"/>
              <a:buFont typeface="Arial"/>
              <a:buChar char="■"/>
            </a:pPr>
            <a:r>
              <a:rPr lang="en-GB">
                <a:highlight>
                  <a:srgbClr val="FFFF00"/>
                </a:highlight>
              </a:rPr>
              <a:t>Contribute to discussion</a:t>
            </a:r>
            <a:endParaRPr>
              <a:highlight>
                <a:srgbClr val="FFFF00"/>
              </a:highlight>
            </a:endParaRPr>
          </a:p>
          <a:p>
            <a:pPr marL="914400" lvl="1" indent="-317500" algn="l" rtl="0">
              <a:spcBef>
                <a:spcPts val="0"/>
              </a:spcBef>
              <a:spcAft>
                <a:spcPts val="0"/>
              </a:spcAft>
              <a:buClr>
                <a:srgbClr val="000000"/>
              </a:buClr>
              <a:buSzPts val="1400"/>
              <a:buFont typeface="Arial"/>
              <a:buChar char="○"/>
            </a:pPr>
            <a:r>
              <a:rPr lang="en-GB"/>
              <a:t>Searching as Strategic Exploration</a:t>
            </a:r>
            <a:endParaRPr/>
          </a:p>
          <a:p>
            <a:pPr marL="1371600" lvl="2" indent="-317500" algn="l" rtl="0">
              <a:spcBef>
                <a:spcPts val="0"/>
              </a:spcBef>
              <a:spcAft>
                <a:spcPts val="0"/>
              </a:spcAft>
              <a:buClr>
                <a:srgbClr val="000000"/>
              </a:buClr>
              <a:buSzPts val="1400"/>
              <a:buFont typeface="Arial"/>
              <a:buChar char="■"/>
            </a:pPr>
            <a:r>
              <a:rPr lang="en-GB"/>
              <a:t>Refine needs and searching</a:t>
            </a:r>
            <a:endParaRPr/>
          </a:p>
        </p:txBody>
      </p:sp>
      <p:pic>
        <p:nvPicPr>
          <p:cNvPr id="180" name="Google Shape;180;p31"/>
          <p:cNvPicPr preferRelativeResize="0"/>
          <p:nvPr/>
        </p:nvPicPr>
        <p:blipFill>
          <a:blip r:embed="rId3">
            <a:alphaModFix/>
          </a:blip>
          <a:stretch>
            <a:fillRect/>
          </a:stretch>
        </p:blipFill>
        <p:spPr>
          <a:xfrm rot="1255593">
            <a:off x="5916954" y="1313014"/>
            <a:ext cx="2271242" cy="3172724"/>
          </a:xfrm>
          <a:prstGeom prst="rect">
            <a:avLst/>
          </a:prstGeom>
          <a:noFill/>
          <a:ln>
            <a:noFill/>
          </a:ln>
        </p:spPr>
      </p:pic>
      <p:sp>
        <p:nvSpPr>
          <p:cNvPr id="181" name="Google Shape;181;p31"/>
          <p:cNvSpPr txBox="1"/>
          <p:nvPr/>
        </p:nvSpPr>
        <p:spPr>
          <a:xfrm>
            <a:off x="7762875" y="4972925"/>
            <a:ext cx="1380900" cy="170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800"/>
              <a:t>Image credit: ACRL</a:t>
            </a:r>
            <a:endParaRPr sz="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(Recent) History of Information - Selected Points</a:t>
            </a:r>
            <a:endParaRPr/>
          </a:p>
        </p:txBody>
      </p:sp>
      <p:sp>
        <p:nvSpPr>
          <p:cNvPr id="61" name="Google Shape;61;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b="1">
              <a:solidFill>
                <a:srgbClr val="000000"/>
              </a:solidFill>
            </a:endParaRPr>
          </a:p>
          <a:p>
            <a:pPr marL="457200" lvl="0" indent="-342900" algn="l" rtl="0">
              <a:spcBef>
                <a:spcPts val="1600"/>
              </a:spcBef>
              <a:spcAft>
                <a:spcPts val="0"/>
              </a:spcAft>
              <a:buClr>
                <a:srgbClr val="000000"/>
              </a:buClr>
              <a:buSzPts val="1800"/>
              <a:buChar char="●"/>
            </a:pPr>
            <a:r>
              <a:rPr lang="en-GB" b="1">
                <a:solidFill>
                  <a:srgbClr val="000000"/>
                </a:solidFill>
              </a:rPr>
              <a:t>1933</a:t>
            </a:r>
            <a:r>
              <a:rPr lang="en-GB">
                <a:solidFill>
                  <a:srgbClr val="000000"/>
                </a:solidFill>
              </a:rPr>
              <a:t> - </a:t>
            </a:r>
            <a:r>
              <a:rPr lang="en-GB">
                <a:solidFill>
                  <a:srgbClr val="000000"/>
                </a:solidFill>
                <a:highlight>
                  <a:srgbClr val="FFFF00"/>
                </a:highlight>
              </a:rPr>
              <a:t>Vannevar Bush,</a:t>
            </a:r>
            <a:r>
              <a:rPr lang="en-GB">
                <a:solidFill>
                  <a:srgbClr val="000000"/>
                </a:solidFill>
              </a:rPr>
              <a:t> Massachusetts Institute of Technology, constructs the differential analyzer, a powerful </a:t>
            </a:r>
            <a:r>
              <a:rPr lang="en-GB">
                <a:solidFill>
                  <a:srgbClr val="000000"/>
                </a:solidFill>
                <a:highlight>
                  <a:srgbClr val="FFFF00"/>
                </a:highlight>
              </a:rPr>
              <a:t>analog computer</a:t>
            </a:r>
            <a:r>
              <a:rPr lang="en-GB">
                <a:solidFill>
                  <a:srgbClr val="000000"/>
                </a:solidFill>
              </a:rPr>
              <a:t>.</a:t>
            </a:r>
            <a:endParaRPr>
              <a:solidFill>
                <a:srgbClr val="000000"/>
              </a:solidFill>
            </a:endParaRPr>
          </a:p>
          <a:p>
            <a:pPr marL="457200" lvl="0" indent="-342900" algn="l" rtl="0">
              <a:spcBef>
                <a:spcPts val="1600"/>
              </a:spcBef>
              <a:spcAft>
                <a:spcPts val="0"/>
              </a:spcAft>
              <a:buClr>
                <a:srgbClr val="000000"/>
              </a:buClr>
              <a:buSzPts val="1800"/>
              <a:buChar char="●"/>
            </a:pPr>
            <a:r>
              <a:rPr lang="en-GB" b="1">
                <a:solidFill>
                  <a:srgbClr val="000000"/>
                </a:solidFill>
              </a:rPr>
              <a:t>1945</a:t>
            </a:r>
            <a:r>
              <a:rPr lang="en-GB">
                <a:solidFill>
                  <a:srgbClr val="000000"/>
                </a:solidFill>
              </a:rPr>
              <a:t> - </a:t>
            </a:r>
            <a:r>
              <a:rPr lang="en-GB">
                <a:solidFill>
                  <a:srgbClr val="000000"/>
                </a:solidFill>
                <a:highlight>
                  <a:srgbClr val="FFFF00"/>
                </a:highlight>
              </a:rPr>
              <a:t>First modern stored memory computer</a:t>
            </a:r>
            <a:r>
              <a:rPr lang="en-GB">
                <a:solidFill>
                  <a:srgbClr val="000000"/>
                </a:solidFill>
              </a:rPr>
              <a:t> designed by Johann von Neumann, J. Presper Eckert, and John W. Mauchly.</a:t>
            </a:r>
            <a:endParaRPr>
              <a:solidFill>
                <a:srgbClr val="000000"/>
              </a:solidFill>
            </a:endParaRPr>
          </a:p>
          <a:p>
            <a:pPr marL="457200" lvl="0" indent="-342900" algn="l" rtl="0">
              <a:spcBef>
                <a:spcPts val="1600"/>
              </a:spcBef>
              <a:spcAft>
                <a:spcPts val="0"/>
              </a:spcAft>
              <a:buClr>
                <a:srgbClr val="000000"/>
              </a:buClr>
              <a:buSzPts val="1800"/>
              <a:buChar char="●"/>
            </a:pPr>
            <a:r>
              <a:rPr lang="en-GB" b="1">
                <a:solidFill>
                  <a:schemeClr val="dk1"/>
                </a:solidFill>
              </a:rPr>
              <a:t>1989</a:t>
            </a:r>
            <a:r>
              <a:rPr lang="en-GB">
                <a:solidFill>
                  <a:schemeClr val="dk1"/>
                </a:solidFill>
              </a:rPr>
              <a:t> - Tim Berners-Lee and his colleagues at CERN create </a:t>
            </a:r>
            <a:r>
              <a:rPr lang="en-GB">
                <a:solidFill>
                  <a:schemeClr val="dk1"/>
                </a:solidFill>
                <a:highlight>
                  <a:srgbClr val="FFFF00"/>
                </a:highlight>
              </a:rPr>
              <a:t>first Web browser, based on HyperText Transfer Protocol (HTTP)</a:t>
            </a:r>
            <a:r>
              <a:rPr lang="en-GB">
                <a:solidFill>
                  <a:schemeClr val="dk1"/>
                </a:solidFill>
              </a:rPr>
              <a:t>, which standardizes communication between servers and clients.</a:t>
            </a:r>
            <a:endParaRPr>
              <a:solidFill>
                <a:srgbClr val="000000"/>
              </a:solidFill>
            </a:endParaRPr>
          </a:p>
          <a:p>
            <a:pPr marL="457200" lvl="0" indent="0" algn="l" rtl="0">
              <a:spcBef>
                <a:spcPts val="1600"/>
              </a:spcBef>
              <a:spcAft>
                <a:spcPts val="1600"/>
              </a:spcAft>
              <a:buNone/>
            </a:pPr>
            <a:endParaRPr>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311700" y="3688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Distributed Model Challenges - Implications, </a:t>
            </a:r>
            <a:r>
              <a:rPr lang="en-GB" i="1"/>
              <a:t>con’t.</a:t>
            </a:r>
            <a:endParaRPr i="1"/>
          </a:p>
        </p:txBody>
      </p:sp>
      <p:pic>
        <p:nvPicPr>
          <p:cNvPr id="187" name="Google Shape;187;p32"/>
          <p:cNvPicPr preferRelativeResize="0"/>
          <p:nvPr/>
        </p:nvPicPr>
        <p:blipFill>
          <a:blip r:embed="rId3">
            <a:alphaModFix/>
          </a:blip>
          <a:stretch>
            <a:fillRect/>
          </a:stretch>
        </p:blipFill>
        <p:spPr>
          <a:xfrm>
            <a:off x="1381125" y="1635525"/>
            <a:ext cx="6381750" cy="2124075"/>
          </a:xfrm>
          <a:prstGeom prst="rect">
            <a:avLst/>
          </a:prstGeom>
          <a:noFill/>
          <a:ln>
            <a:noFill/>
          </a:ln>
        </p:spPr>
      </p:pic>
      <p:sp>
        <p:nvSpPr>
          <p:cNvPr id="188" name="Google Shape;188;p32"/>
          <p:cNvSpPr txBox="1"/>
          <p:nvPr/>
        </p:nvSpPr>
        <p:spPr>
          <a:xfrm>
            <a:off x="7762875" y="4972925"/>
            <a:ext cx="1380900" cy="170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800"/>
              <a:t>Image credit: ACRL</a:t>
            </a:r>
            <a:endParaRPr sz="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3"/>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Distributed Model Challenges - Implications, </a:t>
            </a:r>
            <a:r>
              <a:rPr lang="en-GB" i="1"/>
              <a:t>con’t.</a:t>
            </a:r>
            <a:endParaRPr i="1"/>
          </a:p>
        </p:txBody>
      </p:sp>
      <p:pic>
        <p:nvPicPr>
          <p:cNvPr id="194" name="Google Shape;194;p33"/>
          <p:cNvPicPr preferRelativeResize="0"/>
          <p:nvPr/>
        </p:nvPicPr>
        <p:blipFill>
          <a:blip r:embed="rId3">
            <a:alphaModFix/>
          </a:blip>
          <a:stretch>
            <a:fillRect/>
          </a:stretch>
        </p:blipFill>
        <p:spPr>
          <a:xfrm>
            <a:off x="5310727" y="1017725"/>
            <a:ext cx="3521573" cy="3973375"/>
          </a:xfrm>
          <a:prstGeom prst="rect">
            <a:avLst/>
          </a:prstGeom>
          <a:noFill/>
          <a:ln>
            <a:noFill/>
          </a:ln>
        </p:spPr>
      </p:pic>
      <p:sp>
        <p:nvSpPr>
          <p:cNvPr id="195" name="Google Shape;195;p33"/>
          <p:cNvSpPr txBox="1"/>
          <p:nvPr/>
        </p:nvSpPr>
        <p:spPr>
          <a:xfrm>
            <a:off x="6900" y="1152475"/>
            <a:ext cx="4262700" cy="37692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Clr>
                <a:srgbClr val="000000"/>
              </a:buClr>
              <a:buSzPts val="1400"/>
              <a:buFont typeface="Arial"/>
              <a:buChar char="●"/>
            </a:pPr>
            <a:r>
              <a:rPr lang="en-GB"/>
              <a:t>Association of American Colleges and Universities (AACU) 2014 survey</a:t>
            </a:r>
            <a:br>
              <a:rPr lang="en-GB"/>
            </a:br>
            <a:endParaRPr/>
          </a:p>
          <a:p>
            <a:pPr marL="914400" lvl="1" indent="-304800" algn="l" rtl="0">
              <a:spcBef>
                <a:spcPts val="0"/>
              </a:spcBef>
              <a:spcAft>
                <a:spcPts val="0"/>
              </a:spcAft>
              <a:buClr>
                <a:srgbClr val="000000"/>
              </a:buClr>
              <a:buSzPts val="1200"/>
              <a:buFont typeface="Arial"/>
              <a:buChar char="○"/>
            </a:pPr>
            <a:r>
              <a:rPr lang="en-GB" sz="1200"/>
              <a:t>613 students at public and private 2- and 4-year colleges</a:t>
            </a:r>
            <a:endParaRPr sz="1200"/>
          </a:p>
          <a:p>
            <a:pPr marL="914400" lvl="1" indent="-304800" algn="l" rtl="0">
              <a:spcBef>
                <a:spcPts val="1600"/>
              </a:spcBef>
              <a:spcAft>
                <a:spcPts val="0"/>
              </a:spcAft>
              <a:buClr>
                <a:srgbClr val="000000"/>
              </a:buClr>
              <a:buSzPts val="1200"/>
              <a:buFont typeface="Arial"/>
              <a:buChar char="○"/>
            </a:pPr>
            <a:r>
              <a:rPr lang="en-GB" sz="1200"/>
              <a:t>400 employer respondents</a:t>
            </a:r>
            <a:endParaRPr sz="1200"/>
          </a:p>
          <a:p>
            <a:pPr marL="914400" lvl="1" indent="-304800" algn="l" rtl="0">
              <a:spcBef>
                <a:spcPts val="1600"/>
              </a:spcBef>
              <a:spcAft>
                <a:spcPts val="0"/>
              </a:spcAft>
              <a:buClr>
                <a:srgbClr val="000000"/>
              </a:buClr>
              <a:buSzPts val="1200"/>
              <a:buFont typeface="Arial"/>
              <a:buChar char="○"/>
            </a:pPr>
            <a:r>
              <a:rPr lang="en-GB" sz="1200"/>
              <a:t>Mismatches between employer-graduate preparation in key areas</a:t>
            </a:r>
            <a:endParaRPr sz="1200"/>
          </a:p>
          <a:p>
            <a:pPr marL="914400" lvl="1" indent="-304800" algn="l" rtl="0">
              <a:spcBef>
                <a:spcPts val="1600"/>
              </a:spcBef>
              <a:spcAft>
                <a:spcPts val="0"/>
              </a:spcAft>
              <a:buClr>
                <a:srgbClr val="000000"/>
              </a:buClr>
              <a:buSzPts val="1200"/>
              <a:buFont typeface="Arial"/>
              <a:buChar char="○"/>
            </a:pPr>
            <a:r>
              <a:rPr lang="en-GB" sz="1200"/>
              <a:t>Applying knowledge and skills in real-world settings </a:t>
            </a:r>
            <a:endParaRPr sz="1200"/>
          </a:p>
          <a:p>
            <a:pPr marL="914400" lvl="1" indent="-304800" algn="l" rtl="0">
              <a:lnSpc>
                <a:spcPct val="115000"/>
              </a:lnSpc>
              <a:spcBef>
                <a:spcPts val="1600"/>
              </a:spcBef>
              <a:spcAft>
                <a:spcPts val="1600"/>
              </a:spcAft>
              <a:buClr>
                <a:srgbClr val="000000"/>
              </a:buClr>
              <a:buSzPts val="1200"/>
              <a:buFont typeface="Arial"/>
              <a:buChar char="○"/>
            </a:pPr>
            <a:r>
              <a:rPr lang="en-GB" sz="1200"/>
              <a:t>General education and a curriculum that extends beyond job training</a:t>
            </a:r>
            <a:endParaRPr sz="1200"/>
          </a:p>
        </p:txBody>
      </p:sp>
      <p:sp>
        <p:nvSpPr>
          <p:cNvPr id="196" name="Google Shape;196;p33"/>
          <p:cNvSpPr/>
          <p:nvPr/>
        </p:nvSpPr>
        <p:spPr>
          <a:xfrm>
            <a:off x="5128700" y="1679975"/>
            <a:ext cx="3650400" cy="3275700"/>
          </a:xfrm>
          <a:prstGeom prst="bracePair">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3"/>
          <p:cNvSpPr txBox="1"/>
          <p:nvPr/>
        </p:nvSpPr>
        <p:spPr>
          <a:xfrm>
            <a:off x="7762875" y="4972925"/>
            <a:ext cx="1380900" cy="170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800"/>
              <a:t>Image credit: AACU</a:t>
            </a:r>
            <a:endParaRPr sz="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4"/>
          <p:cNvSpPr txBox="1">
            <a:spLocks noGrp="1"/>
          </p:cNvSpPr>
          <p:nvPr>
            <p:ph type="title"/>
          </p:nvPr>
        </p:nvSpPr>
        <p:spPr>
          <a:xfrm>
            <a:off x="311700" y="3688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Distributed Model Challenges - Implications, </a:t>
            </a:r>
            <a:r>
              <a:rPr lang="en-GB" i="1"/>
              <a:t>con’t.</a:t>
            </a:r>
            <a:endParaRPr i="1"/>
          </a:p>
        </p:txBody>
      </p:sp>
      <p:pic>
        <p:nvPicPr>
          <p:cNvPr id="203" name="Google Shape;203;p34"/>
          <p:cNvPicPr preferRelativeResize="0"/>
          <p:nvPr/>
        </p:nvPicPr>
        <p:blipFill>
          <a:blip r:embed="rId3">
            <a:alphaModFix/>
          </a:blip>
          <a:stretch>
            <a:fillRect/>
          </a:stretch>
        </p:blipFill>
        <p:spPr>
          <a:xfrm>
            <a:off x="203575" y="1466200"/>
            <a:ext cx="2305151" cy="1313425"/>
          </a:xfrm>
          <a:prstGeom prst="rect">
            <a:avLst/>
          </a:prstGeom>
          <a:noFill/>
          <a:ln>
            <a:noFill/>
          </a:ln>
        </p:spPr>
      </p:pic>
      <p:pic>
        <p:nvPicPr>
          <p:cNvPr id="204" name="Google Shape;204;p34"/>
          <p:cNvPicPr preferRelativeResize="0"/>
          <p:nvPr/>
        </p:nvPicPr>
        <p:blipFill>
          <a:blip r:embed="rId4">
            <a:alphaModFix/>
          </a:blip>
          <a:stretch>
            <a:fillRect/>
          </a:stretch>
        </p:blipFill>
        <p:spPr>
          <a:xfrm>
            <a:off x="2508725" y="1428100"/>
            <a:ext cx="4088724" cy="740970"/>
          </a:xfrm>
          <a:prstGeom prst="rect">
            <a:avLst/>
          </a:prstGeom>
          <a:noFill/>
          <a:ln>
            <a:noFill/>
          </a:ln>
        </p:spPr>
      </p:pic>
      <p:pic>
        <p:nvPicPr>
          <p:cNvPr id="205" name="Google Shape;205;p34"/>
          <p:cNvPicPr preferRelativeResize="0"/>
          <p:nvPr/>
        </p:nvPicPr>
        <p:blipFill>
          <a:blip r:embed="rId5">
            <a:alphaModFix/>
          </a:blip>
          <a:stretch>
            <a:fillRect/>
          </a:stretch>
        </p:blipFill>
        <p:spPr>
          <a:xfrm>
            <a:off x="6597450" y="1586575"/>
            <a:ext cx="2403456" cy="1313425"/>
          </a:xfrm>
          <a:prstGeom prst="rect">
            <a:avLst/>
          </a:prstGeom>
          <a:noFill/>
          <a:ln w="9525" cap="flat" cmpd="sng">
            <a:solidFill>
              <a:srgbClr val="FFFFFF"/>
            </a:solidFill>
            <a:prstDash val="solid"/>
            <a:round/>
            <a:headEnd type="none" w="sm" len="sm"/>
            <a:tailEnd type="none" w="sm" len="sm"/>
          </a:ln>
        </p:spPr>
      </p:pic>
      <p:pic>
        <p:nvPicPr>
          <p:cNvPr id="206" name="Google Shape;206;p34"/>
          <p:cNvPicPr preferRelativeResize="0"/>
          <p:nvPr/>
        </p:nvPicPr>
        <p:blipFill>
          <a:blip r:embed="rId6">
            <a:alphaModFix/>
          </a:blip>
          <a:stretch>
            <a:fillRect/>
          </a:stretch>
        </p:blipFill>
        <p:spPr>
          <a:xfrm>
            <a:off x="6241400" y="2887850"/>
            <a:ext cx="2625093" cy="1249375"/>
          </a:xfrm>
          <a:prstGeom prst="rect">
            <a:avLst/>
          </a:prstGeom>
          <a:noFill/>
          <a:ln>
            <a:noFill/>
          </a:ln>
        </p:spPr>
      </p:pic>
      <p:pic>
        <p:nvPicPr>
          <p:cNvPr id="207" name="Google Shape;207;p34"/>
          <p:cNvPicPr preferRelativeResize="0"/>
          <p:nvPr/>
        </p:nvPicPr>
        <p:blipFill>
          <a:blip r:embed="rId7">
            <a:alphaModFix/>
          </a:blip>
          <a:stretch>
            <a:fillRect/>
          </a:stretch>
        </p:blipFill>
        <p:spPr>
          <a:xfrm>
            <a:off x="3290625" y="3470075"/>
            <a:ext cx="2950775" cy="740975"/>
          </a:xfrm>
          <a:prstGeom prst="rect">
            <a:avLst/>
          </a:prstGeom>
          <a:noFill/>
          <a:ln>
            <a:noFill/>
          </a:ln>
        </p:spPr>
      </p:pic>
      <p:pic>
        <p:nvPicPr>
          <p:cNvPr id="208" name="Google Shape;208;p34"/>
          <p:cNvPicPr preferRelativeResize="0"/>
          <p:nvPr/>
        </p:nvPicPr>
        <p:blipFill>
          <a:blip r:embed="rId8">
            <a:alphaModFix/>
          </a:blip>
          <a:stretch>
            <a:fillRect/>
          </a:stretch>
        </p:blipFill>
        <p:spPr>
          <a:xfrm>
            <a:off x="76200" y="2745875"/>
            <a:ext cx="3214424" cy="1313425"/>
          </a:xfrm>
          <a:prstGeom prst="rect">
            <a:avLst/>
          </a:prstGeom>
          <a:noFill/>
          <a:ln>
            <a:noFill/>
          </a:ln>
        </p:spPr>
      </p:pic>
      <p:sp>
        <p:nvSpPr>
          <p:cNvPr id="209" name="Google Shape;209;p34"/>
          <p:cNvSpPr txBox="1"/>
          <p:nvPr/>
        </p:nvSpPr>
        <p:spPr>
          <a:xfrm>
            <a:off x="674700" y="1700525"/>
            <a:ext cx="1344000" cy="245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Reuse</a:t>
            </a:r>
            <a:endParaRPr b="1"/>
          </a:p>
        </p:txBody>
      </p:sp>
      <p:sp>
        <p:nvSpPr>
          <p:cNvPr id="210" name="Google Shape;210;p34"/>
          <p:cNvSpPr txBox="1"/>
          <p:nvPr/>
        </p:nvSpPr>
        <p:spPr>
          <a:xfrm>
            <a:off x="2723325" y="1687000"/>
            <a:ext cx="3384000" cy="16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Research, Data Collection &amp; Analysis</a:t>
            </a:r>
            <a:endParaRPr b="1"/>
          </a:p>
        </p:txBody>
      </p:sp>
      <p:sp>
        <p:nvSpPr>
          <p:cNvPr id="211" name="Google Shape;211;p34"/>
          <p:cNvSpPr txBox="1"/>
          <p:nvPr/>
        </p:nvSpPr>
        <p:spPr>
          <a:xfrm>
            <a:off x="6964350" y="1674675"/>
            <a:ext cx="1550700" cy="16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Authoring</a:t>
            </a:r>
            <a:endParaRPr b="1"/>
          </a:p>
        </p:txBody>
      </p:sp>
      <p:sp>
        <p:nvSpPr>
          <p:cNvPr id="212" name="Google Shape;212;p34"/>
          <p:cNvSpPr txBox="1"/>
          <p:nvPr/>
        </p:nvSpPr>
        <p:spPr>
          <a:xfrm>
            <a:off x="6746000" y="3677800"/>
            <a:ext cx="1615500" cy="245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Peer Review</a:t>
            </a:r>
            <a:endParaRPr b="1"/>
          </a:p>
        </p:txBody>
      </p:sp>
      <p:sp>
        <p:nvSpPr>
          <p:cNvPr id="213" name="Google Shape;213;p34"/>
          <p:cNvSpPr txBox="1"/>
          <p:nvPr/>
        </p:nvSpPr>
        <p:spPr>
          <a:xfrm>
            <a:off x="4246425" y="3755350"/>
            <a:ext cx="1550700" cy="16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Publication</a:t>
            </a:r>
            <a:endParaRPr b="1"/>
          </a:p>
        </p:txBody>
      </p:sp>
      <p:sp>
        <p:nvSpPr>
          <p:cNvPr id="214" name="Google Shape;214;p34"/>
          <p:cNvSpPr txBox="1"/>
          <p:nvPr/>
        </p:nvSpPr>
        <p:spPr>
          <a:xfrm>
            <a:off x="608750" y="3756550"/>
            <a:ext cx="2558700" cy="16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Discovery &amp; Dissemination</a:t>
            </a:r>
            <a:endParaRPr b="1"/>
          </a:p>
        </p:txBody>
      </p:sp>
      <p:sp>
        <p:nvSpPr>
          <p:cNvPr id="215" name="Google Shape;215;p34"/>
          <p:cNvSpPr txBox="1"/>
          <p:nvPr/>
        </p:nvSpPr>
        <p:spPr>
          <a:xfrm>
            <a:off x="2212800" y="2465500"/>
            <a:ext cx="4832700" cy="60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3000" b="1"/>
              <a:t>RESEARCH LIFECYCLE</a:t>
            </a:r>
            <a:endParaRPr sz="3000" b="1"/>
          </a:p>
        </p:txBody>
      </p:sp>
      <p:sp>
        <p:nvSpPr>
          <p:cNvPr id="216" name="Google Shape;216;p34"/>
          <p:cNvSpPr txBox="1"/>
          <p:nvPr/>
        </p:nvSpPr>
        <p:spPr>
          <a:xfrm>
            <a:off x="7045500" y="4856000"/>
            <a:ext cx="2098500" cy="302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800"/>
              <a:t>Adapted from ACRL &amp; UC-Irvine</a:t>
            </a:r>
            <a:endParaRPr sz="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5"/>
          <p:cNvSpPr txBox="1">
            <a:spLocks noGrp="1"/>
          </p:cNvSpPr>
          <p:nvPr>
            <p:ph type="title"/>
          </p:nvPr>
        </p:nvSpPr>
        <p:spPr>
          <a:xfrm>
            <a:off x="0" y="4450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Clarion Call for a “United Federation of Planets”</a:t>
            </a:r>
            <a:endParaRPr/>
          </a:p>
        </p:txBody>
      </p:sp>
      <p:sp>
        <p:nvSpPr>
          <p:cNvPr id="222" name="Google Shape;222;p35"/>
          <p:cNvSpPr txBox="1">
            <a:spLocks noGrp="1"/>
          </p:cNvSpPr>
          <p:nvPr>
            <p:ph type="body" idx="1"/>
          </p:nvPr>
        </p:nvSpPr>
        <p:spPr>
          <a:xfrm>
            <a:off x="311700" y="13810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1">
                <a:solidFill>
                  <a:srgbClr val="000000"/>
                </a:solidFill>
              </a:rPr>
              <a:t>CORE: Three Access Levels to Underpin Open Access</a:t>
            </a:r>
            <a:r>
              <a:rPr lang="en-GB">
                <a:solidFill>
                  <a:srgbClr val="000000"/>
                </a:solidFill>
              </a:rPr>
              <a:t>, Knoth &amp; Zdrahal, 2012</a:t>
            </a:r>
            <a:endParaRPr>
              <a:solidFill>
                <a:srgbClr val="000000"/>
              </a:solidFill>
            </a:endParaRPr>
          </a:p>
          <a:p>
            <a:pPr marL="0" lvl="0" indent="0" algn="l" rtl="0">
              <a:spcBef>
                <a:spcPts val="1600"/>
              </a:spcBef>
              <a:spcAft>
                <a:spcPts val="0"/>
              </a:spcAft>
              <a:buNone/>
            </a:pPr>
            <a:r>
              <a:rPr lang="en-GB">
                <a:solidFill>
                  <a:srgbClr val="000000"/>
                </a:solidFill>
              </a:rPr>
              <a:t>Upon 3 premises:</a:t>
            </a:r>
            <a:endParaRPr>
              <a:solidFill>
                <a:srgbClr val="000000"/>
              </a:solidFill>
            </a:endParaRPr>
          </a:p>
          <a:p>
            <a:pPr marL="457200" lvl="0" indent="-342900" algn="l" rtl="0">
              <a:spcBef>
                <a:spcPts val="1600"/>
              </a:spcBef>
              <a:spcAft>
                <a:spcPts val="0"/>
              </a:spcAft>
              <a:buClr>
                <a:srgbClr val="000000"/>
              </a:buClr>
              <a:buSzPts val="1800"/>
              <a:buChar char="●"/>
            </a:pPr>
            <a:r>
              <a:rPr lang="en-GB" i="1">
                <a:solidFill>
                  <a:srgbClr val="000000"/>
                </a:solidFill>
              </a:rPr>
              <a:t>Access at the granularity of papers</a:t>
            </a:r>
            <a:endParaRPr i="1">
              <a:solidFill>
                <a:srgbClr val="000000"/>
              </a:solidFill>
            </a:endParaRPr>
          </a:p>
          <a:p>
            <a:pPr marL="457200" lvl="0" indent="-342900" algn="l" rtl="0">
              <a:spcBef>
                <a:spcPts val="1600"/>
              </a:spcBef>
              <a:spcAft>
                <a:spcPts val="0"/>
              </a:spcAft>
              <a:buClr>
                <a:srgbClr val="000000"/>
              </a:buClr>
              <a:buSzPts val="1800"/>
              <a:buChar char="●"/>
            </a:pPr>
            <a:r>
              <a:rPr lang="en-GB" i="1">
                <a:solidFill>
                  <a:srgbClr val="000000"/>
                </a:solidFill>
              </a:rPr>
              <a:t>Analytical access at the granularity of collections</a:t>
            </a:r>
            <a:endParaRPr i="1">
              <a:solidFill>
                <a:srgbClr val="000000"/>
              </a:solidFill>
            </a:endParaRPr>
          </a:p>
          <a:p>
            <a:pPr marL="457200" lvl="0" indent="-342900" algn="l" rtl="0">
              <a:spcBef>
                <a:spcPts val="1600"/>
              </a:spcBef>
              <a:spcAft>
                <a:spcPts val="1600"/>
              </a:spcAft>
              <a:buClr>
                <a:srgbClr val="000000"/>
              </a:buClr>
              <a:buSzPts val="1800"/>
              <a:buChar char="●"/>
            </a:pPr>
            <a:r>
              <a:rPr lang="en-GB" i="1">
                <a:solidFill>
                  <a:srgbClr val="000000"/>
                </a:solidFill>
              </a:rPr>
              <a:t>Access to raw data</a:t>
            </a:r>
            <a:endParaRPr i="1">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6"/>
          <p:cNvSpPr txBox="1">
            <a:spLocks noGrp="1"/>
          </p:cNvSpPr>
          <p:nvPr>
            <p:ph type="title"/>
          </p:nvPr>
        </p:nvSpPr>
        <p:spPr>
          <a:xfrm>
            <a:off x="0" y="2926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Clarion Call for a “United Federation of Planets”, </a:t>
            </a:r>
            <a:r>
              <a:rPr lang="en-GB" i="1"/>
              <a:t>con’t.</a:t>
            </a:r>
            <a:endParaRPr i="1"/>
          </a:p>
          <a:p>
            <a:pPr marL="0" lvl="0" indent="0" algn="ctr" rtl="0">
              <a:spcBef>
                <a:spcPts val="0"/>
              </a:spcBef>
              <a:spcAft>
                <a:spcPts val="0"/>
              </a:spcAft>
              <a:buNone/>
            </a:pPr>
            <a:endParaRPr/>
          </a:p>
        </p:txBody>
      </p:sp>
      <p:sp>
        <p:nvSpPr>
          <p:cNvPr id="228" name="Google Shape;228;p36"/>
          <p:cNvSpPr txBox="1">
            <a:spLocks noGrp="1"/>
          </p:cNvSpPr>
          <p:nvPr>
            <p:ph type="body" idx="1"/>
          </p:nvPr>
        </p:nvSpPr>
        <p:spPr>
          <a:xfrm>
            <a:off x="311700" y="1076275"/>
            <a:ext cx="8520600" cy="399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1">
                <a:solidFill>
                  <a:srgbClr val="000000"/>
                </a:solidFill>
              </a:rPr>
              <a:t>The Case for IRs</a:t>
            </a:r>
            <a:r>
              <a:rPr lang="en-GB">
                <a:solidFill>
                  <a:srgbClr val="000000"/>
                </a:solidFill>
              </a:rPr>
              <a:t>: SPARC Position Paper, 2002</a:t>
            </a:r>
            <a:endParaRPr>
              <a:solidFill>
                <a:srgbClr val="000000"/>
              </a:solidFill>
            </a:endParaRPr>
          </a:p>
          <a:p>
            <a:pPr marL="457200" lvl="0" indent="-342900" algn="l" rtl="0">
              <a:spcBef>
                <a:spcPts val="1600"/>
              </a:spcBef>
              <a:spcAft>
                <a:spcPts val="0"/>
              </a:spcAft>
              <a:buClr>
                <a:srgbClr val="000000"/>
              </a:buClr>
              <a:buSzPts val="1800"/>
              <a:buChar char="●"/>
            </a:pPr>
            <a:r>
              <a:rPr lang="en-GB" i="1">
                <a:solidFill>
                  <a:srgbClr val="000000"/>
                </a:solidFill>
              </a:rPr>
              <a:t>For the repository to provide access to the broader research community, </a:t>
            </a:r>
            <a:r>
              <a:rPr lang="en-GB" i="1">
                <a:solidFill>
                  <a:srgbClr val="000000"/>
                </a:solidFill>
                <a:highlight>
                  <a:srgbClr val="FFFF00"/>
                </a:highlight>
              </a:rPr>
              <a:t>users outside the university must be able to find and retrieve information from the repository.</a:t>
            </a:r>
            <a:r>
              <a:rPr lang="en-GB" i="1">
                <a:solidFill>
                  <a:srgbClr val="000000"/>
                </a:solidFill>
              </a:rPr>
              <a:t> Therefore, institutional repository systems must be able to </a:t>
            </a:r>
            <a:r>
              <a:rPr lang="en-GB" i="1">
                <a:solidFill>
                  <a:srgbClr val="000000"/>
                </a:solidFill>
                <a:highlight>
                  <a:srgbClr val="FFFF00"/>
                </a:highlight>
              </a:rPr>
              <a:t>support interoperability</a:t>
            </a:r>
            <a:r>
              <a:rPr lang="en-GB" i="1">
                <a:solidFill>
                  <a:srgbClr val="000000"/>
                </a:solidFill>
              </a:rPr>
              <a:t> in order to provide access via multiple search engines and other discovery tools. An institution does not necessarily need to implement searching and indexing functionality to satisfy this demand: it </a:t>
            </a:r>
            <a:r>
              <a:rPr lang="en-GB" i="1">
                <a:solidFill>
                  <a:srgbClr val="000000"/>
                </a:solidFill>
                <a:highlight>
                  <a:srgbClr val="FFFF00"/>
                </a:highlight>
              </a:rPr>
              <a:t>could simply maintain and expose metadata, allowing other services to harvest and search the content.</a:t>
            </a:r>
            <a:r>
              <a:rPr lang="en-GB" i="1">
                <a:solidFill>
                  <a:srgbClr val="000000"/>
                </a:solidFill>
              </a:rPr>
              <a:t> This simplicity lowers the barrier to repository operation for many institutions, as it only requires a file system to hold the content and the ability to create and share metadata with external systems.</a:t>
            </a:r>
            <a:endParaRPr i="1">
              <a:solidFill>
                <a:srgbClr val="0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7"/>
          <p:cNvSpPr txBox="1">
            <a:spLocks noGrp="1"/>
          </p:cNvSpPr>
          <p:nvPr>
            <p:ph type="title"/>
          </p:nvPr>
        </p:nvSpPr>
        <p:spPr>
          <a:xfrm>
            <a:off x="0" y="2926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a:t>Clarion Call for a “United Federation of Planets”, </a:t>
            </a:r>
            <a:r>
              <a:rPr lang="en-GB" i="1"/>
              <a:t>con’t.</a:t>
            </a:r>
            <a:endParaRPr/>
          </a:p>
          <a:p>
            <a:pPr marL="0" lvl="0" indent="0" algn="ctr" rtl="0">
              <a:spcBef>
                <a:spcPts val="0"/>
              </a:spcBef>
              <a:spcAft>
                <a:spcPts val="0"/>
              </a:spcAft>
              <a:buNone/>
            </a:pPr>
            <a:endParaRPr/>
          </a:p>
        </p:txBody>
      </p:sp>
      <p:sp>
        <p:nvSpPr>
          <p:cNvPr id="234" name="Google Shape;234;p37"/>
          <p:cNvSpPr txBox="1">
            <a:spLocks noGrp="1"/>
          </p:cNvSpPr>
          <p:nvPr>
            <p:ph type="body" idx="1"/>
          </p:nvPr>
        </p:nvSpPr>
        <p:spPr>
          <a:xfrm>
            <a:off x="311700" y="1304875"/>
            <a:ext cx="8520600" cy="3477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rgbClr val="000000"/>
                </a:solidFill>
              </a:rPr>
              <a:t>Confederation of Open Access Repositories (COAR), </a:t>
            </a:r>
            <a:r>
              <a:rPr lang="en-GB" i="1">
                <a:solidFill>
                  <a:srgbClr val="000000"/>
                </a:solidFill>
              </a:rPr>
              <a:t>The Case for Interoperability for Open Access Repositories</a:t>
            </a:r>
            <a:r>
              <a:rPr lang="en-GB">
                <a:solidFill>
                  <a:srgbClr val="000000"/>
                </a:solidFill>
              </a:rPr>
              <a:t>, 2011</a:t>
            </a:r>
            <a:endParaRPr>
              <a:solidFill>
                <a:srgbClr val="000000"/>
              </a:solidFill>
            </a:endParaRPr>
          </a:p>
          <a:p>
            <a:pPr marL="457200" lvl="0" indent="-342900" algn="l" rtl="0">
              <a:spcBef>
                <a:spcPts val="1600"/>
              </a:spcBef>
              <a:spcAft>
                <a:spcPts val="1600"/>
              </a:spcAft>
              <a:buClr>
                <a:srgbClr val="000000"/>
              </a:buClr>
              <a:buSzPts val="1800"/>
              <a:buChar char="●"/>
            </a:pPr>
            <a:r>
              <a:rPr lang="en-GB" i="1">
                <a:solidFill>
                  <a:srgbClr val="000000"/>
                </a:solidFill>
              </a:rPr>
              <a:t>The </a:t>
            </a:r>
            <a:r>
              <a:rPr lang="en-GB" i="1">
                <a:solidFill>
                  <a:srgbClr val="000000"/>
                </a:solidFill>
                <a:highlight>
                  <a:srgbClr val="FFFF00"/>
                </a:highlight>
              </a:rPr>
              <a:t>real value of repositories lies</a:t>
            </a:r>
            <a:r>
              <a:rPr lang="en-GB" i="1">
                <a:solidFill>
                  <a:srgbClr val="000000"/>
                </a:solidFill>
              </a:rPr>
              <a:t> in the potential to interconnect them to create a network of repositories, a network that can </a:t>
            </a:r>
            <a:r>
              <a:rPr lang="en-GB">
                <a:solidFill>
                  <a:srgbClr val="000000"/>
                </a:solidFill>
              </a:rPr>
              <a:t>provide </a:t>
            </a:r>
            <a:r>
              <a:rPr lang="en-GB" i="1">
                <a:solidFill>
                  <a:srgbClr val="000000"/>
                </a:solidFill>
                <a:highlight>
                  <a:srgbClr val="FFFF00"/>
                </a:highlight>
              </a:rPr>
              <a:t>unified access to research outputs and be (re-) used by machines and researchers</a:t>
            </a:r>
            <a:r>
              <a:rPr lang="en-GB" i="1">
                <a:solidFill>
                  <a:srgbClr val="000000"/>
                </a:solidFill>
              </a:rPr>
              <a:t>. However, in order to achieve this potential, we need interoperability. </a:t>
            </a:r>
            <a:endParaRPr>
              <a:solidFill>
                <a:srgbClr val="0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title"/>
          </p:nvPr>
        </p:nvSpPr>
        <p:spPr>
          <a:xfrm>
            <a:off x="0" y="4450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a:t>Clarion Call for a “United Federation of Planets”, </a:t>
            </a:r>
            <a:r>
              <a:rPr lang="en-GB" i="1"/>
              <a:t>con’t.</a:t>
            </a:r>
            <a:endParaRPr/>
          </a:p>
        </p:txBody>
      </p:sp>
      <p:sp>
        <p:nvSpPr>
          <p:cNvPr id="240" name="Google Shape;240;p38"/>
          <p:cNvSpPr txBox="1">
            <a:spLocks noGrp="1"/>
          </p:cNvSpPr>
          <p:nvPr>
            <p:ph type="body" idx="1"/>
          </p:nvPr>
        </p:nvSpPr>
        <p:spPr>
          <a:xfrm>
            <a:off x="311700" y="13048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1">
                <a:solidFill>
                  <a:srgbClr val="000000"/>
                </a:solidFill>
              </a:rPr>
              <a:t>Time to re-think the IR</a:t>
            </a:r>
            <a:r>
              <a:rPr lang="en-GB">
                <a:solidFill>
                  <a:srgbClr val="000000"/>
                </a:solidFill>
              </a:rPr>
              <a:t>, Lynch, 2016</a:t>
            </a:r>
            <a:endParaRPr>
              <a:solidFill>
                <a:srgbClr val="000000"/>
              </a:solidFill>
            </a:endParaRPr>
          </a:p>
          <a:p>
            <a:pPr marL="0" lvl="0" indent="0" algn="l" rtl="0">
              <a:spcBef>
                <a:spcPts val="0"/>
              </a:spcBef>
              <a:spcAft>
                <a:spcPts val="0"/>
              </a:spcAft>
              <a:buNone/>
            </a:pPr>
            <a:endParaRPr>
              <a:solidFill>
                <a:srgbClr val="000000"/>
              </a:solidFill>
            </a:endParaRPr>
          </a:p>
          <a:p>
            <a:pPr marL="457200" lvl="0" indent="-342900" algn="l" rtl="0">
              <a:spcBef>
                <a:spcPts val="0"/>
              </a:spcBef>
              <a:spcAft>
                <a:spcPts val="0"/>
              </a:spcAft>
              <a:buClr>
                <a:srgbClr val="000000"/>
              </a:buClr>
              <a:buSzPts val="1800"/>
              <a:buChar char="●"/>
            </a:pPr>
            <a:r>
              <a:rPr lang="en-GB" i="1">
                <a:solidFill>
                  <a:srgbClr val="000000"/>
                </a:solidFill>
              </a:rPr>
              <a:t>Technology has moved on quite a bit in the last fifteen years, and it may be that it makes more sense to think about how to do this in a way that involves </a:t>
            </a:r>
            <a:r>
              <a:rPr lang="en-GB" i="1">
                <a:solidFill>
                  <a:srgbClr val="000000"/>
                </a:solidFill>
                <a:highlight>
                  <a:srgbClr val="FFFF00"/>
                </a:highlight>
              </a:rPr>
              <a:t>more shared or collective platforms and services rather than highly distributed approaches.</a:t>
            </a:r>
            <a:r>
              <a:rPr lang="en-GB" i="1">
                <a:solidFill>
                  <a:srgbClr val="000000"/>
                </a:solidFill>
              </a:rPr>
              <a:t> </a:t>
            </a:r>
            <a:r>
              <a:rPr lang="en-GB">
                <a:solidFill>
                  <a:srgbClr val="000000"/>
                </a:solidFill>
              </a:rPr>
              <a:t/>
            </a:r>
            <a:br>
              <a:rPr lang="en-GB">
                <a:solidFill>
                  <a:srgbClr val="000000"/>
                </a:solidFill>
              </a:rPr>
            </a:br>
            <a:endParaRPr>
              <a:solidFill>
                <a:srgbClr val="00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a:spLocks noGrp="1"/>
          </p:cNvSpPr>
          <p:nvPr>
            <p:ph type="title"/>
          </p:nvPr>
        </p:nvSpPr>
        <p:spPr>
          <a:xfrm>
            <a:off x="0" y="4450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a:t>Clarion Call for a “United Federation of Planets”, </a:t>
            </a:r>
            <a:r>
              <a:rPr lang="en-GB" i="1"/>
              <a:t>con’t.</a:t>
            </a:r>
            <a:endParaRPr/>
          </a:p>
        </p:txBody>
      </p:sp>
      <p:sp>
        <p:nvSpPr>
          <p:cNvPr id="246" name="Google Shape;246;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solidFill>
                <a:srgbClr val="000000"/>
              </a:solidFill>
            </a:endParaRPr>
          </a:p>
          <a:p>
            <a:pPr marL="457200" lvl="0" indent="-342900" algn="l" rtl="0">
              <a:spcBef>
                <a:spcPts val="0"/>
              </a:spcBef>
              <a:spcAft>
                <a:spcPts val="0"/>
              </a:spcAft>
              <a:buClr>
                <a:srgbClr val="000000"/>
              </a:buClr>
              <a:buSzPts val="1800"/>
              <a:buChar char="●"/>
            </a:pPr>
            <a:r>
              <a:rPr lang="en-GB">
                <a:solidFill>
                  <a:srgbClr val="000000"/>
                </a:solidFill>
              </a:rPr>
              <a:t>Need for collective will (Arlitsch &amp; Grant, 2018)</a:t>
            </a:r>
            <a:endParaRPr>
              <a:solidFill>
                <a:srgbClr val="000000"/>
              </a:solidFill>
            </a:endParaRPr>
          </a:p>
          <a:p>
            <a:pPr marL="914400" lvl="1" indent="-317500" algn="l" rtl="0">
              <a:spcBef>
                <a:spcPts val="0"/>
              </a:spcBef>
              <a:spcAft>
                <a:spcPts val="0"/>
              </a:spcAft>
              <a:buClr>
                <a:srgbClr val="000000"/>
              </a:buClr>
              <a:buSzPts val="1400"/>
              <a:buChar char="○"/>
            </a:pPr>
            <a:r>
              <a:rPr lang="en-GB">
                <a:solidFill>
                  <a:srgbClr val="000000"/>
                </a:solidFill>
              </a:rPr>
              <a:t>Problem is not $$$</a:t>
            </a:r>
            <a:endParaRPr>
              <a:solidFill>
                <a:srgbClr val="000000"/>
              </a:solidFill>
            </a:endParaRPr>
          </a:p>
          <a:p>
            <a:pPr marL="914400" lvl="1" indent="-317500" algn="l" rtl="0">
              <a:spcBef>
                <a:spcPts val="0"/>
              </a:spcBef>
              <a:spcAft>
                <a:spcPts val="0"/>
              </a:spcAft>
              <a:buClr>
                <a:srgbClr val="000000"/>
              </a:buClr>
              <a:buSzPts val="1400"/>
              <a:buChar char="○"/>
            </a:pPr>
            <a:r>
              <a:rPr lang="en-GB">
                <a:solidFill>
                  <a:srgbClr val="000000"/>
                </a:solidFill>
              </a:rPr>
              <a:t>Requires “will to pool our resources and act collectively”</a:t>
            </a:r>
            <a:br>
              <a:rPr lang="en-GB">
                <a:solidFill>
                  <a:srgbClr val="000000"/>
                </a:solidFill>
              </a:rPr>
            </a:br>
            <a:endParaRPr>
              <a:solidFill>
                <a:srgbClr val="000000"/>
              </a:solidFill>
            </a:endParaRPr>
          </a:p>
          <a:p>
            <a:pPr marL="457200" lvl="0" indent="-342900" algn="l" rtl="0">
              <a:spcBef>
                <a:spcPts val="1600"/>
              </a:spcBef>
              <a:spcAft>
                <a:spcPts val="1600"/>
              </a:spcAft>
              <a:buClr>
                <a:srgbClr val="000000"/>
              </a:buClr>
              <a:buSzPts val="1800"/>
              <a:buChar char="●"/>
            </a:pPr>
            <a:r>
              <a:rPr lang="en-GB" b="1" i="1">
                <a:solidFill>
                  <a:srgbClr val="000000"/>
                </a:solidFill>
              </a:rPr>
              <a:t>Mere compression… is not enough; one needs not only to make and store a record but also be able to consult it...</a:t>
            </a:r>
            <a:r>
              <a:rPr lang="en-GB" i="1">
                <a:solidFill>
                  <a:srgbClr val="000000"/>
                </a:solidFill>
              </a:rPr>
              <a:t> </a:t>
            </a:r>
            <a:r>
              <a:rPr lang="en-GB">
                <a:solidFill>
                  <a:srgbClr val="000000"/>
                </a:solidFill>
              </a:rPr>
              <a:t>(Bush, 1945)</a:t>
            </a:r>
            <a:endParaRPr>
              <a:solidFill>
                <a:srgbClr val="0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0"/>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Bibliography</a:t>
            </a:r>
            <a:endParaRPr/>
          </a:p>
        </p:txBody>
      </p:sp>
      <p:sp>
        <p:nvSpPr>
          <p:cNvPr id="252" name="Google Shape;252;p40"/>
          <p:cNvSpPr txBox="1">
            <a:spLocks noGrp="1"/>
          </p:cNvSpPr>
          <p:nvPr>
            <p:ph type="body" idx="1"/>
          </p:nvPr>
        </p:nvSpPr>
        <p:spPr>
          <a:xfrm>
            <a:off x="311700" y="828050"/>
            <a:ext cx="8520600" cy="4181100"/>
          </a:xfrm>
          <a:prstGeom prst="rect">
            <a:avLst/>
          </a:prstGeom>
        </p:spPr>
        <p:txBody>
          <a:bodyPr spcFirstLastPara="1" wrap="square" lIns="91425" tIns="91425" rIns="91425" bIns="91425" anchor="t" anchorCtr="0">
            <a:noAutofit/>
          </a:bodyPr>
          <a:lstStyle/>
          <a:p>
            <a:pPr marL="457200" lvl="0" indent="-292100" algn="l" rtl="0">
              <a:lnSpc>
                <a:spcPct val="100000"/>
              </a:lnSpc>
              <a:spcBef>
                <a:spcPts val="0"/>
              </a:spcBef>
              <a:spcAft>
                <a:spcPts val="0"/>
              </a:spcAft>
              <a:buSzPts val="1000"/>
              <a:buChar char="●"/>
            </a:pPr>
            <a:r>
              <a:rPr lang="en-GB" sz="1000"/>
              <a:t>Arlitsch, K., &amp; Grant, C. (2018). Why So Many Repositories? Examining the Limitations and Possibilities of the Institutional Repositories Landscape. </a:t>
            </a:r>
            <a:r>
              <a:rPr lang="en-GB" sz="1000" i="1"/>
              <a:t>Journal of Library Administration, 58</a:t>
            </a:r>
            <a:r>
              <a:rPr lang="en-GB" sz="1000"/>
              <a:t>(3), 264–281. </a:t>
            </a:r>
            <a:r>
              <a:rPr lang="en-GB" sz="1000" u="sng">
                <a:solidFill>
                  <a:srgbClr val="4A86E8"/>
                </a:solidFill>
                <a:hlinkClick r:id="rId3"/>
              </a:rPr>
              <a:t>https://scholarworks.montana.edu/xmlui/handle/1/14529</a:t>
            </a:r>
            <a:r>
              <a:rPr lang="en-GB" sz="1000"/>
              <a:t>.</a:t>
            </a:r>
            <a:endParaRPr sz="1000"/>
          </a:p>
          <a:p>
            <a:pPr marL="457200" lvl="0" indent="-292100" algn="l" rtl="0">
              <a:lnSpc>
                <a:spcPct val="100000"/>
              </a:lnSpc>
              <a:spcBef>
                <a:spcPts val="0"/>
              </a:spcBef>
              <a:spcAft>
                <a:spcPts val="0"/>
              </a:spcAft>
              <a:buSzPts val="1000"/>
              <a:buChar char="●"/>
            </a:pPr>
            <a:r>
              <a:rPr lang="en-GB" sz="1000"/>
              <a:t>Burns, C. S. et al. (2013, January/February). Institutional Repositories: Exploration of Costs and Value. </a:t>
            </a:r>
            <a:r>
              <a:rPr lang="en-GB" sz="1000" i="1"/>
              <a:t>D-Lib Magazine, 19</a:t>
            </a:r>
            <a:r>
              <a:rPr lang="en-GB" sz="1000"/>
              <a:t>(1/2). </a:t>
            </a:r>
            <a:r>
              <a:rPr lang="en-GB" sz="1000" u="sng">
                <a:solidFill>
                  <a:srgbClr val="4A86E8"/>
                </a:solidFill>
                <a:hlinkClick r:id="rId4"/>
              </a:rPr>
              <a:t>http://www.dlib.org/dlib/january13/burns/01burns.html</a:t>
            </a:r>
            <a:r>
              <a:rPr lang="en-GB" sz="1000"/>
              <a:t>.</a:t>
            </a:r>
            <a:endParaRPr sz="1000"/>
          </a:p>
          <a:p>
            <a:pPr marL="457200" lvl="0" indent="-292100" algn="l" rtl="0">
              <a:lnSpc>
                <a:spcPct val="100000"/>
              </a:lnSpc>
              <a:spcBef>
                <a:spcPts val="0"/>
              </a:spcBef>
              <a:spcAft>
                <a:spcPts val="0"/>
              </a:spcAft>
              <a:buSzPts val="1000"/>
              <a:buChar char="●"/>
            </a:pPr>
            <a:r>
              <a:rPr lang="en-GB" sz="1000"/>
              <a:t>Bush, V. (1945, July). As We May Think. </a:t>
            </a:r>
            <a:r>
              <a:rPr lang="en-GB" sz="1000" i="1"/>
              <a:t>The Atlantic</a:t>
            </a:r>
            <a:r>
              <a:rPr lang="en-GB" sz="1000"/>
              <a:t>. </a:t>
            </a:r>
            <a:r>
              <a:rPr lang="en-GB" sz="1000" u="sng">
                <a:solidFill>
                  <a:srgbClr val="4A86E8"/>
                </a:solidFill>
                <a:hlinkClick r:id="rId5"/>
              </a:rPr>
              <a:t>https://www.theatlantic.com/magazine/archive/1945/07/as-we-may-think/303881/</a:t>
            </a:r>
            <a:r>
              <a:rPr lang="en-GB" sz="1000"/>
              <a:t>.</a:t>
            </a:r>
            <a:endParaRPr sz="1000"/>
          </a:p>
          <a:p>
            <a:pPr marL="457200" lvl="0" indent="-292100" algn="l" rtl="0">
              <a:lnSpc>
                <a:spcPct val="100000"/>
              </a:lnSpc>
              <a:spcBef>
                <a:spcPts val="0"/>
              </a:spcBef>
              <a:spcAft>
                <a:spcPts val="0"/>
              </a:spcAft>
              <a:buSzPts val="1000"/>
              <a:buChar char="●"/>
            </a:pPr>
            <a:r>
              <a:rPr lang="en-GB" sz="1000"/>
              <a:t>Confederation of Open Access Repositories (COAR). (2011). Repository Interoperability. </a:t>
            </a:r>
            <a:r>
              <a:rPr lang="en-GB" sz="1000" u="sng">
                <a:solidFill>
                  <a:srgbClr val="4A86E8"/>
                </a:solidFill>
                <a:hlinkClick r:id="rId6"/>
              </a:rPr>
              <a:t>https://www.coar-repositories.org/activities/repository-interoperability/</a:t>
            </a:r>
            <a:r>
              <a:rPr lang="en-GB" sz="1000"/>
              <a:t>.</a:t>
            </a:r>
            <a:endParaRPr sz="1000"/>
          </a:p>
          <a:p>
            <a:pPr marL="457200" lvl="0" indent="-292100" algn="l" rtl="0">
              <a:lnSpc>
                <a:spcPct val="100000"/>
              </a:lnSpc>
              <a:spcBef>
                <a:spcPts val="0"/>
              </a:spcBef>
              <a:spcAft>
                <a:spcPts val="0"/>
              </a:spcAft>
              <a:buSzPts val="1000"/>
              <a:buChar char="●"/>
            </a:pPr>
            <a:r>
              <a:rPr lang="en-GB" sz="1000"/>
              <a:t>Cornell University. (2019). arXiv, General Information About arXiv, </a:t>
            </a:r>
            <a:r>
              <a:rPr lang="en-GB" sz="1000" u="sng">
                <a:solidFill>
                  <a:srgbClr val="4A86E8"/>
                </a:solidFill>
                <a:hlinkClick r:id="rId7"/>
              </a:rPr>
              <a:t>https://arxiv.org/help/general</a:t>
            </a:r>
            <a:r>
              <a:rPr lang="en-GB" sz="1000"/>
              <a:t>.</a:t>
            </a:r>
            <a:endParaRPr sz="1000"/>
          </a:p>
          <a:p>
            <a:pPr marL="457200" lvl="0" indent="-292100" algn="l" rtl="0">
              <a:lnSpc>
                <a:spcPct val="100000"/>
              </a:lnSpc>
              <a:spcBef>
                <a:spcPts val="0"/>
              </a:spcBef>
              <a:spcAft>
                <a:spcPts val="0"/>
              </a:spcAft>
              <a:buSzPts val="1000"/>
              <a:buChar char="●"/>
            </a:pPr>
            <a:r>
              <a:rPr lang="en-GB" sz="1000"/>
              <a:t>Crow, R. (2002, August). The Case for Institutional Repositories: A SPARC Position Paper. </a:t>
            </a:r>
            <a:r>
              <a:rPr lang="en-GB" sz="1000" i="1"/>
              <a:t>ARL Bimonthly Report 223</a:t>
            </a:r>
            <a:r>
              <a:rPr lang="en-GB" sz="1000"/>
              <a:t>.  </a:t>
            </a:r>
            <a:r>
              <a:rPr lang="en-GB" sz="1000" u="sng">
                <a:solidFill>
                  <a:srgbClr val="4A86E8"/>
                </a:solidFill>
                <a:hlinkClick r:id="rId8"/>
              </a:rPr>
              <a:t>http://www.sparc.arl.org/resources/papers-guides/the-case-for-institutional-repositories</a:t>
            </a:r>
            <a:r>
              <a:rPr lang="en-GB" sz="1000"/>
              <a:t>.</a:t>
            </a:r>
            <a:endParaRPr sz="1000"/>
          </a:p>
          <a:p>
            <a:pPr marL="457200" lvl="0" indent="-292100" algn="l" rtl="0">
              <a:lnSpc>
                <a:spcPct val="100000"/>
              </a:lnSpc>
              <a:spcBef>
                <a:spcPts val="0"/>
              </a:spcBef>
              <a:spcAft>
                <a:spcPts val="0"/>
              </a:spcAft>
              <a:buSzPts val="1000"/>
              <a:buChar char="●"/>
            </a:pPr>
            <a:r>
              <a:rPr lang="en-GB" sz="1000"/>
              <a:t>Fischman, J. (2011, August 10). The First Free Research-Sharing Site, arXiv, Turns 20 With an Uncertain Future. </a:t>
            </a:r>
            <a:r>
              <a:rPr lang="en-GB" sz="1000" i="1"/>
              <a:t>The Chronicle of Higher Education. </a:t>
            </a:r>
            <a:r>
              <a:rPr lang="en-GB" sz="1000" u="sng">
                <a:solidFill>
                  <a:srgbClr val="4A86E8"/>
                </a:solidFill>
                <a:hlinkClick r:id="rId9"/>
              </a:rPr>
              <a:t>https://www.chronicle.com/blogs/wiredcampus/the-first-free-research-sharing-site-arxiv-turns-20/32778</a:t>
            </a:r>
            <a:r>
              <a:rPr lang="en-GB" sz="1000"/>
              <a:t>.</a:t>
            </a:r>
            <a:endParaRPr sz="1000"/>
          </a:p>
          <a:p>
            <a:pPr marL="457200" lvl="0" indent="-292100" algn="l" rtl="0">
              <a:lnSpc>
                <a:spcPct val="100000"/>
              </a:lnSpc>
              <a:spcBef>
                <a:spcPts val="0"/>
              </a:spcBef>
              <a:spcAft>
                <a:spcPts val="0"/>
              </a:spcAft>
              <a:buSzPts val="1000"/>
              <a:buChar char="●"/>
            </a:pPr>
            <a:r>
              <a:rPr lang="en-GB" sz="1000"/>
              <a:t>Harnad, S. (2003, March 15). Cliff Lynch on Institutional Repositories. [Blog]. </a:t>
            </a:r>
            <a:r>
              <a:rPr lang="en-GB" sz="1000" u="sng">
                <a:solidFill>
                  <a:srgbClr val="4A86E8"/>
                </a:solidFill>
                <a:hlinkClick r:id="rId10"/>
              </a:rPr>
              <a:t>https://www.southampton.ac.uk/~harnad/Hypermail/Amsci/2744.html</a:t>
            </a:r>
            <a:r>
              <a:rPr lang="en-GB" sz="1000"/>
              <a:t>.</a:t>
            </a:r>
            <a:endParaRPr sz="1000"/>
          </a:p>
          <a:p>
            <a:pPr marL="457200" lvl="0" indent="-292100" algn="l" rtl="0">
              <a:lnSpc>
                <a:spcPct val="100000"/>
              </a:lnSpc>
              <a:spcBef>
                <a:spcPts val="0"/>
              </a:spcBef>
              <a:spcAft>
                <a:spcPts val="0"/>
              </a:spcAft>
              <a:buSzPts val="1000"/>
              <a:buChar char="●"/>
            </a:pPr>
            <a:r>
              <a:rPr lang="en-GB" sz="1000"/>
              <a:t>Hart Research Associates. Falling Short? College Learning and Career Success. Washington, DC: Association of American Colleges and Universities. </a:t>
            </a:r>
            <a:r>
              <a:rPr lang="en-GB" sz="1000" u="sng">
                <a:solidFill>
                  <a:srgbClr val="4A86E8"/>
                </a:solidFill>
                <a:hlinkClick r:id="rId11"/>
              </a:rPr>
              <a:t>https://www.aacu.org/leap/public-opinion-research/2015-survey-falling-short</a:t>
            </a:r>
            <a:r>
              <a:rPr lang="en-GB" sz="1000"/>
              <a:t>. </a:t>
            </a:r>
            <a:endParaRPr sz="1000">
              <a:solidFill>
                <a:srgbClr val="434343"/>
              </a:solidFill>
              <a:latin typeface="Roboto"/>
              <a:ea typeface="Roboto"/>
              <a:cs typeface="Roboto"/>
              <a:sym typeface="Roboto"/>
            </a:endParaRPr>
          </a:p>
          <a:p>
            <a:pPr marL="457200" lvl="0" indent="-292100" algn="l" rtl="0">
              <a:lnSpc>
                <a:spcPct val="100000"/>
              </a:lnSpc>
              <a:spcBef>
                <a:spcPts val="0"/>
              </a:spcBef>
              <a:spcAft>
                <a:spcPts val="0"/>
              </a:spcAft>
              <a:buSzPts val="1000"/>
              <a:buChar char="●"/>
            </a:pPr>
            <a:r>
              <a:rPr lang="en-GB" sz="1000"/>
              <a:t>Jisc [Joint Information Systems Committee]. (2019). OpenDOAR Statistics. </a:t>
            </a:r>
            <a:r>
              <a:rPr lang="en-GB" sz="1000" u="sng">
                <a:solidFill>
                  <a:srgbClr val="4A86E8"/>
                </a:solidFill>
                <a:hlinkClick r:id="rId12"/>
              </a:rPr>
              <a:t>http://v2.sherpa.ac.uk/view/repository_visualisations/1.html</a:t>
            </a:r>
            <a:r>
              <a:rPr lang="en-GB" sz="1000"/>
              <a:t>.</a:t>
            </a:r>
            <a:endParaRPr sz="1000"/>
          </a:p>
          <a:p>
            <a:pPr marL="457200" lvl="0" indent="-292100" algn="l" rtl="0">
              <a:lnSpc>
                <a:spcPct val="100000"/>
              </a:lnSpc>
              <a:spcBef>
                <a:spcPts val="0"/>
              </a:spcBef>
              <a:spcAft>
                <a:spcPts val="0"/>
              </a:spcAft>
              <a:buSzPts val="1000"/>
              <a:buChar char="●"/>
            </a:pPr>
            <a:r>
              <a:rPr lang="en-GB" sz="1000"/>
              <a:t>Lynch, C. A. (2003, February). Institutional Repositories: Essential Infrastructure for Scholarship in the Digital Age. </a:t>
            </a:r>
            <a:r>
              <a:rPr lang="en-GB" sz="1000" i="1"/>
              <a:t>ARL Bimonthly Report 226</a:t>
            </a:r>
            <a:r>
              <a:rPr lang="en-GB" sz="1000"/>
              <a:t>. </a:t>
            </a:r>
            <a:r>
              <a:rPr lang="en-GB" sz="1000" u="sng">
                <a:solidFill>
                  <a:srgbClr val="4A86E8"/>
                </a:solidFill>
                <a:hlinkClick r:id="rId13"/>
              </a:rPr>
              <a:t>https://www.cni.org/publications/cliffs-pubs/institutional-repositories-infrastructure-for-scholarship</a:t>
            </a:r>
            <a:r>
              <a:rPr lang="en-GB" sz="1000"/>
              <a:t>.</a:t>
            </a:r>
            <a:endParaRPr sz="1000"/>
          </a:p>
          <a:p>
            <a:pPr marL="457200" lvl="0" indent="-292100" algn="l" rtl="0">
              <a:lnSpc>
                <a:spcPct val="100000"/>
              </a:lnSpc>
              <a:spcBef>
                <a:spcPts val="0"/>
              </a:spcBef>
              <a:spcAft>
                <a:spcPts val="0"/>
              </a:spcAft>
              <a:buSzPts val="1000"/>
              <a:buChar char="●"/>
            </a:pPr>
            <a:r>
              <a:rPr lang="en-GB" sz="1000"/>
              <a:t>Poynder, R. (2016, September 22). Q&amp;A with CNI’s Clifford Lynch: Time to re-think the institutional repository? [Blog]. </a:t>
            </a:r>
            <a:r>
              <a:rPr lang="en-GB" sz="1000" u="sng">
                <a:solidFill>
                  <a:srgbClr val="4A86E8"/>
                </a:solidFill>
                <a:hlinkClick r:id="rId14"/>
              </a:rPr>
              <a:t>https://poynder.blogspot.com/2016/09/q-with-cnis-clifford-lynch-time-to-re_22.html</a:t>
            </a:r>
            <a:r>
              <a:rPr lang="en-GB" sz="1000"/>
              <a:t>.</a:t>
            </a:r>
            <a:endParaRPr sz="1000"/>
          </a:p>
          <a:p>
            <a:pPr marL="457200" lvl="0" indent="-292100" algn="l" rtl="0">
              <a:lnSpc>
                <a:spcPct val="100000"/>
              </a:lnSpc>
              <a:spcBef>
                <a:spcPts val="0"/>
              </a:spcBef>
              <a:spcAft>
                <a:spcPts val="0"/>
              </a:spcAft>
              <a:buSzPts val="1000"/>
              <a:buChar char="●"/>
            </a:pPr>
            <a:r>
              <a:rPr lang="en-GB" sz="1000"/>
              <a:t>Montana State University. (n.d.). Repository Analytics &amp; Metrics Portal (RAMP). </a:t>
            </a:r>
            <a:r>
              <a:rPr lang="en-GB" sz="1000" u="sng">
                <a:solidFill>
                  <a:srgbClr val="4A86E8"/>
                </a:solidFill>
                <a:hlinkClick r:id="rId15"/>
              </a:rPr>
              <a:t>http://ramp.montana.edu/</a:t>
            </a:r>
            <a:r>
              <a:rPr lang="en-GB" sz="1000"/>
              <a:t>.</a:t>
            </a:r>
            <a:endParaRPr sz="1000"/>
          </a:p>
          <a:p>
            <a:pPr marL="457200" lvl="0" indent="-292100" algn="l" rtl="0">
              <a:lnSpc>
                <a:spcPct val="100000"/>
              </a:lnSpc>
              <a:spcBef>
                <a:spcPts val="0"/>
              </a:spcBef>
              <a:spcAft>
                <a:spcPts val="0"/>
              </a:spcAft>
              <a:buSzPts val="1000"/>
              <a:buChar char="●"/>
            </a:pPr>
            <a:r>
              <a:rPr lang="en-GB" sz="1000"/>
              <a:t>Nunberg, G. and Brownstein, D. (2002). Timeline of the History of Information. </a:t>
            </a:r>
            <a:r>
              <a:rPr lang="en-GB" sz="1000" u="sng">
                <a:solidFill>
                  <a:srgbClr val="4A86E8"/>
                </a:solidFill>
                <a:hlinkClick r:id="rId16"/>
              </a:rPr>
              <a:t>http://people.ischool.berkeley.edu/~nunberg/timeline.html</a:t>
            </a:r>
            <a:r>
              <a:rPr lang="en-GB" sz="1000"/>
              <a:t>.</a:t>
            </a:r>
            <a:endParaRPr sz="1000"/>
          </a:p>
          <a:p>
            <a:pPr marL="457200" lvl="0" indent="-292100" algn="l" rtl="0">
              <a:lnSpc>
                <a:spcPct val="100000"/>
              </a:lnSpc>
              <a:spcBef>
                <a:spcPts val="0"/>
              </a:spcBef>
              <a:spcAft>
                <a:spcPts val="0"/>
              </a:spcAft>
              <a:buSzPts val="1000"/>
              <a:buChar char="●"/>
            </a:pPr>
            <a:r>
              <a:rPr lang="en-GB" sz="1000"/>
              <a:t>Van de Velde. (2016, July 24). Let IR RIP. </a:t>
            </a:r>
            <a:r>
              <a:rPr lang="en-GB" sz="1000" i="1"/>
              <a:t>SciTechSociety.</a:t>
            </a:r>
            <a:r>
              <a:rPr lang="en-GB" sz="1000"/>
              <a:t> </a:t>
            </a:r>
            <a:r>
              <a:rPr lang="en-GB" sz="1000" u="sng">
                <a:solidFill>
                  <a:srgbClr val="4A86E8"/>
                </a:solidFill>
                <a:hlinkClick r:id="rId17"/>
              </a:rPr>
              <a:t>http://scitechsociety.blogspot.com/2016/07/let-ir-rip.html</a:t>
            </a:r>
            <a:r>
              <a:rPr lang="en-GB" sz="1000"/>
              <a:t>.</a:t>
            </a:r>
            <a:endParaRPr sz="1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0" y="4450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a:t>(Recent) History of Information - Selected Points,</a:t>
            </a:r>
            <a:r>
              <a:rPr lang="en-GB" i="1"/>
              <a:t> con’t.</a:t>
            </a:r>
            <a:endParaRPr i="1"/>
          </a:p>
        </p:txBody>
      </p:sp>
      <p:sp>
        <p:nvSpPr>
          <p:cNvPr id="67" name="Google Shape;67;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b="1">
              <a:solidFill>
                <a:srgbClr val="000000"/>
              </a:solidFill>
            </a:endParaRPr>
          </a:p>
          <a:p>
            <a:pPr marL="457200" lvl="0" indent="-342900" algn="l" rtl="0">
              <a:spcBef>
                <a:spcPts val="1600"/>
              </a:spcBef>
              <a:spcAft>
                <a:spcPts val="0"/>
              </a:spcAft>
              <a:buClr>
                <a:srgbClr val="000000"/>
              </a:buClr>
              <a:buSzPts val="1800"/>
              <a:buChar char="●"/>
            </a:pPr>
            <a:r>
              <a:rPr lang="en-GB" b="1">
                <a:solidFill>
                  <a:srgbClr val="000000"/>
                </a:solidFill>
              </a:rPr>
              <a:t>1996</a:t>
            </a:r>
            <a:r>
              <a:rPr lang="en-GB">
                <a:solidFill>
                  <a:srgbClr val="000000"/>
                </a:solidFill>
              </a:rPr>
              <a:t> - </a:t>
            </a:r>
            <a:r>
              <a:rPr lang="en-GB">
                <a:solidFill>
                  <a:srgbClr val="000000"/>
                </a:solidFill>
                <a:highlight>
                  <a:srgbClr val="FFFF00"/>
                </a:highlight>
              </a:rPr>
              <a:t>US Telecommunications Act authorizes subsidies</a:t>
            </a:r>
            <a:r>
              <a:rPr lang="en-GB">
                <a:solidFill>
                  <a:srgbClr val="000000"/>
                </a:solidFill>
              </a:rPr>
              <a:t> for information technology to libraries and schools. The provision of </a:t>
            </a:r>
            <a:r>
              <a:rPr lang="en-GB">
                <a:solidFill>
                  <a:srgbClr val="000000"/>
                </a:solidFill>
                <a:highlight>
                  <a:srgbClr val="FFFF00"/>
                </a:highlight>
              </a:rPr>
              <a:t>universal access the Internet</a:t>
            </a:r>
            <a:r>
              <a:rPr lang="en-GB">
                <a:solidFill>
                  <a:srgbClr val="000000"/>
                </a:solidFill>
              </a:rPr>
              <a:t> becomes a policy goal a number of nations.</a:t>
            </a:r>
            <a:br>
              <a:rPr lang="en-GB">
                <a:solidFill>
                  <a:srgbClr val="000000"/>
                </a:solidFill>
              </a:rPr>
            </a:br>
            <a:endParaRPr>
              <a:solidFill>
                <a:srgbClr val="000000"/>
              </a:solidFill>
            </a:endParaRPr>
          </a:p>
          <a:p>
            <a:pPr marL="457200" lvl="0" indent="-342900" algn="l" rtl="0">
              <a:spcBef>
                <a:spcPts val="0"/>
              </a:spcBef>
              <a:spcAft>
                <a:spcPts val="0"/>
              </a:spcAft>
              <a:buClr>
                <a:srgbClr val="000000"/>
              </a:buClr>
              <a:buSzPts val="1800"/>
              <a:buChar char="●"/>
            </a:pPr>
            <a:r>
              <a:rPr lang="en-GB" b="1">
                <a:solidFill>
                  <a:srgbClr val="000000"/>
                </a:solidFill>
              </a:rPr>
              <a:t>2013</a:t>
            </a:r>
            <a:r>
              <a:rPr lang="en-GB">
                <a:solidFill>
                  <a:srgbClr val="000000"/>
                </a:solidFill>
              </a:rPr>
              <a:t> - US Office of Science &amp; Technology Policy released </a:t>
            </a:r>
            <a:r>
              <a:rPr lang="en-GB">
                <a:solidFill>
                  <a:srgbClr val="000000"/>
                </a:solidFill>
                <a:highlight>
                  <a:srgbClr val="FFFF00"/>
                </a:highlight>
              </a:rPr>
              <a:t>increasing access to the results of federally-funded research.</a:t>
            </a:r>
            <a:r>
              <a:rPr lang="en-GB"/>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311700" y="3688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Vannevar Bush: </a:t>
            </a:r>
            <a:r>
              <a:rPr lang="en-GB" i="1"/>
              <a:t>As We May Think</a:t>
            </a:r>
            <a:endParaRPr i="1"/>
          </a:p>
        </p:txBody>
      </p:sp>
      <p:sp>
        <p:nvSpPr>
          <p:cNvPr id="73" name="Google Shape;73;p16"/>
          <p:cNvSpPr txBox="1">
            <a:spLocks noGrp="1"/>
          </p:cNvSpPr>
          <p:nvPr>
            <p:ph type="body" idx="1"/>
          </p:nvPr>
        </p:nvSpPr>
        <p:spPr>
          <a:xfrm>
            <a:off x="311700" y="1228675"/>
            <a:ext cx="8520600" cy="35817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000000"/>
              </a:buClr>
              <a:buSzPts val="1800"/>
              <a:buFont typeface="Arial"/>
              <a:buChar char="●"/>
            </a:pPr>
            <a:r>
              <a:rPr lang="en-GB" i="1">
                <a:solidFill>
                  <a:srgbClr val="000000"/>
                </a:solidFill>
              </a:rPr>
              <a:t>Atlantic</a:t>
            </a:r>
            <a:r>
              <a:rPr lang="en-GB">
                <a:solidFill>
                  <a:srgbClr val="000000"/>
                </a:solidFill>
              </a:rPr>
              <a:t> magazine, July 1945</a:t>
            </a:r>
            <a:endParaRPr>
              <a:solidFill>
                <a:srgbClr val="000000"/>
              </a:solidFill>
            </a:endParaRPr>
          </a:p>
          <a:p>
            <a:pPr marL="914400" lvl="1" indent="-342900" algn="l" rtl="0">
              <a:spcBef>
                <a:spcPts val="0"/>
              </a:spcBef>
              <a:spcAft>
                <a:spcPts val="0"/>
              </a:spcAft>
              <a:buClr>
                <a:srgbClr val="000000"/>
              </a:buClr>
              <a:buSzPts val="1800"/>
              <a:buFont typeface="Proxima Nova"/>
              <a:buChar char="○"/>
            </a:pPr>
            <a:r>
              <a:rPr lang="en-GB" sz="1800">
                <a:solidFill>
                  <a:srgbClr val="000000"/>
                </a:solidFill>
              </a:rPr>
              <a:t>Director of the Office of Scientific Research and Development</a:t>
            </a:r>
            <a:endParaRPr sz="1800" i="1">
              <a:solidFill>
                <a:srgbClr val="000000"/>
              </a:solidFill>
            </a:endParaRPr>
          </a:p>
          <a:p>
            <a:pPr marL="457200" lvl="0" indent="-342900" algn="l" rtl="0">
              <a:spcBef>
                <a:spcPts val="1600"/>
              </a:spcBef>
              <a:spcAft>
                <a:spcPts val="0"/>
              </a:spcAft>
              <a:buClr>
                <a:srgbClr val="000000"/>
              </a:buClr>
              <a:buSzPts val="1800"/>
              <a:buFont typeface="Arial"/>
              <a:buChar char="●"/>
            </a:pPr>
            <a:r>
              <a:rPr lang="en-GB" i="1">
                <a:solidFill>
                  <a:srgbClr val="000000"/>
                </a:solidFill>
                <a:highlight>
                  <a:srgbClr val="FFFF00"/>
                </a:highlight>
              </a:rPr>
              <a:t>If the aggregate time spent in writing scholarly works and in reading them could be evaluated, the ratio between these amounts of time might well be startling</a:t>
            </a:r>
            <a:r>
              <a:rPr lang="en-GB" i="1">
                <a:solidFill>
                  <a:srgbClr val="000000"/>
                </a:solidFill>
              </a:rPr>
              <a:t>.</a:t>
            </a:r>
            <a:endParaRPr>
              <a:solidFill>
                <a:srgbClr val="000000"/>
              </a:solidFill>
            </a:endParaRPr>
          </a:p>
          <a:p>
            <a:pPr marL="914400" lvl="1" indent="-317500" algn="l" rtl="0">
              <a:spcBef>
                <a:spcPts val="0"/>
              </a:spcBef>
              <a:spcAft>
                <a:spcPts val="1600"/>
              </a:spcAft>
              <a:buClr>
                <a:srgbClr val="000000"/>
              </a:buClr>
              <a:buSzPts val="1400"/>
              <a:buFont typeface="Arial"/>
              <a:buChar char="○"/>
            </a:pPr>
            <a:r>
              <a:rPr lang="en-GB" i="1">
                <a:solidFill>
                  <a:srgbClr val="000000"/>
                </a:solidFill>
                <a:highlight>
                  <a:srgbClr val="FFFF00"/>
                </a:highlight>
              </a:rPr>
              <a:t>Mendel's</a:t>
            </a:r>
            <a:r>
              <a:rPr lang="en-GB" i="1">
                <a:solidFill>
                  <a:srgbClr val="000000"/>
                </a:solidFill>
              </a:rPr>
              <a:t> concept of the </a:t>
            </a:r>
            <a:r>
              <a:rPr lang="en-GB" i="1">
                <a:solidFill>
                  <a:srgbClr val="000000"/>
                </a:solidFill>
                <a:highlight>
                  <a:srgbClr val="FFFF00"/>
                </a:highlight>
              </a:rPr>
              <a:t>laws of genetics</a:t>
            </a:r>
            <a:r>
              <a:rPr lang="en-GB" i="1">
                <a:solidFill>
                  <a:srgbClr val="000000"/>
                </a:solidFill>
              </a:rPr>
              <a:t> was </a:t>
            </a:r>
            <a:r>
              <a:rPr lang="en-GB" i="1">
                <a:solidFill>
                  <a:srgbClr val="000000"/>
                </a:solidFill>
                <a:highlight>
                  <a:srgbClr val="FFFF00"/>
                </a:highlight>
              </a:rPr>
              <a:t>lost to the world for a generation</a:t>
            </a:r>
            <a:r>
              <a:rPr lang="en-GB" i="1">
                <a:solidFill>
                  <a:srgbClr val="000000"/>
                </a:solidFill>
              </a:rPr>
              <a:t> because his publication did not reach the few who were capable of grasping and extending it; and this sort of catastrophe is undoubtedly being repeated all about us, as </a:t>
            </a:r>
            <a:r>
              <a:rPr lang="en-GB" i="1">
                <a:solidFill>
                  <a:srgbClr val="000000"/>
                </a:solidFill>
                <a:highlight>
                  <a:srgbClr val="FFFF00"/>
                </a:highlight>
              </a:rPr>
              <a:t>truly significant attainments become lost in the mass of the inconsequential.</a:t>
            </a:r>
            <a:endParaRPr i="1">
              <a:solidFill>
                <a:srgbClr val="000000"/>
              </a:solidFill>
              <a:highlight>
                <a:srgbClr val="FFFF00"/>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GB"/>
              <a:t>Vannevar Bush: </a:t>
            </a:r>
            <a:r>
              <a:rPr lang="en-GB" i="1"/>
              <a:t>As We May Think, con’t.</a:t>
            </a:r>
            <a:endParaRPr i="1"/>
          </a:p>
          <a:p>
            <a:pPr marL="0" lvl="0" indent="0" algn="l" rtl="0">
              <a:spcBef>
                <a:spcPts val="0"/>
              </a:spcBef>
              <a:spcAft>
                <a:spcPts val="0"/>
              </a:spcAft>
              <a:buNone/>
            </a:pPr>
            <a:endParaRPr/>
          </a:p>
        </p:txBody>
      </p:sp>
      <p:sp>
        <p:nvSpPr>
          <p:cNvPr id="79" name="Google Shape;79;p17"/>
          <p:cNvSpPr txBox="1">
            <a:spLocks noGrp="1"/>
          </p:cNvSpPr>
          <p:nvPr>
            <p:ph type="body" idx="1"/>
          </p:nvPr>
        </p:nvSpPr>
        <p:spPr>
          <a:xfrm>
            <a:off x="0" y="1152475"/>
            <a:ext cx="5076300" cy="3990900"/>
          </a:xfrm>
          <a:prstGeom prst="rect">
            <a:avLst/>
          </a:prstGeom>
        </p:spPr>
        <p:txBody>
          <a:bodyPr spcFirstLastPara="1" wrap="square" lIns="91425" tIns="91425" rIns="91425" bIns="91425" anchor="t" anchorCtr="0">
            <a:noAutofit/>
          </a:bodyPr>
          <a:lstStyle/>
          <a:p>
            <a:pPr marL="457200" lvl="0" indent="-330200" algn="just" rtl="0">
              <a:spcBef>
                <a:spcPts val="0"/>
              </a:spcBef>
              <a:spcAft>
                <a:spcPts val="0"/>
              </a:spcAft>
              <a:buClr>
                <a:srgbClr val="000000"/>
              </a:buClr>
              <a:buSzPts val="1600"/>
              <a:buChar char="●"/>
            </a:pPr>
            <a:r>
              <a:rPr lang="en-GB" sz="1600" i="1">
                <a:solidFill>
                  <a:srgbClr val="000000"/>
                </a:solidFill>
              </a:rPr>
              <a:t>The difficulty seems to be, not so much that we publish unduly in view of the extent and variety of present day interests, but rather that </a:t>
            </a:r>
            <a:r>
              <a:rPr lang="en-GB" sz="1600" i="1">
                <a:solidFill>
                  <a:srgbClr val="000000"/>
                </a:solidFill>
                <a:highlight>
                  <a:srgbClr val="FFFF00"/>
                </a:highlight>
              </a:rPr>
              <a:t>publication has been extended far beyond our present ability to make real use of the record. </a:t>
            </a:r>
            <a:br>
              <a:rPr lang="en-GB" sz="1600" i="1">
                <a:solidFill>
                  <a:srgbClr val="000000"/>
                </a:solidFill>
                <a:highlight>
                  <a:srgbClr val="FFFF00"/>
                </a:highlight>
              </a:rPr>
            </a:br>
            <a:endParaRPr sz="1600" i="1">
              <a:solidFill>
                <a:srgbClr val="000000"/>
              </a:solidFill>
              <a:highlight>
                <a:srgbClr val="FFFF00"/>
              </a:highlight>
            </a:endParaRPr>
          </a:p>
          <a:p>
            <a:pPr marL="457200" lvl="0" indent="-330200" algn="just" rtl="0">
              <a:spcBef>
                <a:spcPts val="0"/>
              </a:spcBef>
              <a:spcAft>
                <a:spcPts val="0"/>
              </a:spcAft>
              <a:buClr>
                <a:srgbClr val="000000"/>
              </a:buClr>
              <a:buSzPts val="1600"/>
              <a:buChar char="●"/>
            </a:pPr>
            <a:r>
              <a:rPr lang="en-GB" sz="1600" i="1">
                <a:solidFill>
                  <a:srgbClr val="000000"/>
                </a:solidFill>
              </a:rPr>
              <a:t>The </a:t>
            </a:r>
            <a:r>
              <a:rPr lang="en-GB" sz="1600" i="1">
                <a:solidFill>
                  <a:srgbClr val="000000"/>
                </a:solidFill>
                <a:highlight>
                  <a:srgbClr val="FFFF00"/>
                </a:highlight>
              </a:rPr>
              <a:t>summation of human experience is being expanded at a prodigious rate</a:t>
            </a:r>
            <a:r>
              <a:rPr lang="en-GB" sz="1600" i="1">
                <a:solidFill>
                  <a:srgbClr val="000000"/>
                </a:solidFill>
              </a:rPr>
              <a:t>, and the means we use for </a:t>
            </a:r>
            <a:r>
              <a:rPr lang="en-GB" sz="1600" i="1">
                <a:solidFill>
                  <a:srgbClr val="000000"/>
                </a:solidFill>
                <a:highlight>
                  <a:srgbClr val="FFFF00"/>
                </a:highlight>
              </a:rPr>
              <a:t>threading through the consequent maze to the momentarily important item</a:t>
            </a:r>
            <a:r>
              <a:rPr lang="en-GB" sz="1600" i="1">
                <a:solidFill>
                  <a:srgbClr val="000000"/>
                </a:solidFill>
              </a:rPr>
              <a:t> is the same as was used in the days of </a:t>
            </a:r>
            <a:r>
              <a:rPr lang="en-GB" sz="1600" i="1">
                <a:solidFill>
                  <a:srgbClr val="000000"/>
                </a:solidFill>
                <a:highlight>
                  <a:srgbClr val="FFFF00"/>
                </a:highlight>
              </a:rPr>
              <a:t>square-rigged ships</a:t>
            </a:r>
            <a:r>
              <a:rPr lang="en-GB" sz="1600" i="1">
                <a:solidFill>
                  <a:srgbClr val="000000"/>
                </a:solidFill>
              </a:rPr>
              <a:t>.</a:t>
            </a:r>
            <a:endParaRPr sz="1600" i="1">
              <a:solidFill>
                <a:srgbClr val="000000"/>
              </a:solidFill>
            </a:endParaRPr>
          </a:p>
        </p:txBody>
      </p:sp>
      <p:pic>
        <p:nvPicPr>
          <p:cNvPr id="80" name="Google Shape;80;p17"/>
          <p:cNvPicPr preferRelativeResize="0"/>
          <p:nvPr/>
        </p:nvPicPr>
        <p:blipFill>
          <a:blip r:embed="rId3">
            <a:alphaModFix/>
          </a:blip>
          <a:stretch>
            <a:fillRect/>
          </a:stretch>
        </p:blipFill>
        <p:spPr>
          <a:xfrm>
            <a:off x="5263075" y="1693400"/>
            <a:ext cx="3763051" cy="1940325"/>
          </a:xfrm>
          <a:prstGeom prst="rect">
            <a:avLst/>
          </a:prstGeom>
          <a:noFill/>
          <a:ln>
            <a:noFill/>
          </a:ln>
        </p:spPr>
      </p:pic>
      <p:sp>
        <p:nvSpPr>
          <p:cNvPr id="81" name="Google Shape;81;p17"/>
          <p:cNvSpPr txBox="1"/>
          <p:nvPr/>
        </p:nvSpPr>
        <p:spPr>
          <a:xfrm>
            <a:off x="5263075" y="3706525"/>
            <a:ext cx="3903300" cy="214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u="sng">
                <a:hlinkClick r:id="rId4"/>
              </a:rPr>
              <a:t>https://pixabay.com/photos/full-rigged-ship-model-2400278</a:t>
            </a:r>
            <a:r>
              <a:rPr lang="en-GB" sz="800"/>
              <a:t>/  </a:t>
            </a: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Vannevar Bush: </a:t>
            </a:r>
            <a:r>
              <a:rPr lang="en-GB" i="1"/>
              <a:t>As We May Think, con’t.</a:t>
            </a:r>
            <a:endParaRPr i="1"/>
          </a:p>
          <a:p>
            <a:pPr marL="0" lvl="0" indent="0" algn="l" rtl="0">
              <a:spcBef>
                <a:spcPts val="0"/>
              </a:spcBef>
              <a:spcAft>
                <a:spcPts val="0"/>
              </a:spcAft>
              <a:buNone/>
            </a:pPr>
            <a:endParaRPr/>
          </a:p>
        </p:txBody>
      </p:sp>
      <p:sp>
        <p:nvSpPr>
          <p:cNvPr id="87" name="Google Shape;87;p18"/>
          <p:cNvSpPr txBox="1">
            <a:spLocks noGrp="1"/>
          </p:cNvSpPr>
          <p:nvPr>
            <p:ph type="body" idx="1"/>
          </p:nvPr>
        </p:nvSpPr>
        <p:spPr>
          <a:xfrm>
            <a:off x="311700" y="1152475"/>
            <a:ext cx="8520600" cy="39909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i="1">
              <a:solidFill>
                <a:srgbClr val="000000"/>
              </a:solidFill>
            </a:endParaRPr>
          </a:p>
          <a:p>
            <a:pPr marL="457200" lvl="0" indent="-342900" algn="l" rtl="0">
              <a:spcBef>
                <a:spcPts val="1600"/>
              </a:spcBef>
              <a:spcAft>
                <a:spcPts val="0"/>
              </a:spcAft>
              <a:buClr>
                <a:srgbClr val="000000"/>
              </a:buClr>
              <a:buSzPts val="1800"/>
              <a:buChar char="●"/>
            </a:pPr>
            <a:r>
              <a:rPr lang="en-GB" i="1">
                <a:solidFill>
                  <a:srgbClr val="000000"/>
                </a:solidFill>
              </a:rPr>
              <a:t>Thus far we seem to be worse off than before—for </a:t>
            </a:r>
            <a:r>
              <a:rPr lang="en-GB" i="1">
                <a:solidFill>
                  <a:srgbClr val="000000"/>
                </a:solidFill>
                <a:highlight>
                  <a:srgbClr val="FFFF00"/>
                </a:highlight>
              </a:rPr>
              <a:t>we can enormously extend the record; yet even in its present bulk we can hardly consult it.</a:t>
            </a:r>
            <a:r>
              <a:rPr lang="en-GB" i="1">
                <a:solidFill>
                  <a:srgbClr val="000000"/>
                </a:solidFill>
              </a:rPr>
              <a:t/>
            </a:r>
            <a:br>
              <a:rPr lang="en-GB" i="1">
                <a:solidFill>
                  <a:srgbClr val="000000"/>
                </a:solidFill>
              </a:rPr>
            </a:br>
            <a:endParaRPr i="1">
              <a:solidFill>
                <a:srgbClr val="000000"/>
              </a:solidFill>
            </a:endParaRPr>
          </a:p>
          <a:p>
            <a:pPr marL="457200" lvl="0" indent="-342900" algn="l" rtl="0">
              <a:spcBef>
                <a:spcPts val="0"/>
              </a:spcBef>
              <a:spcAft>
                <a:spcPts val="0"/>
              </a:spcAft>
              <a:buClr>
                <a:srgbClr val="000000"/>
              </a:buClr>
              <a:buSzPts val="1800"/>
              <a:buChar char="●"/>
            </a:pPr>
            <a:r>
              <a:rPr lang="en-GB" i="1">
                <a:solidFill>
                  <a:srgbClr val="000000"/>
                </a:solidFill>
              </a:rPr>
              <a:t>There may be millions of fine thoughts, and the account of the experience on which they are based, all encased within </a:t>
            </a:r>
            <a:r>
              <a:rPr lang="en-GB" i="1">
                <a:solidFill>
                  <a:srgbClr val="000000"/>
                </a:solidFill>
                <a:highlight>
                  <a:srgbClr val="FFFF00"/>
                </a:highlight>
              </a:rPr>
              <a:t>stone walls of acceptable architectural form</a:t>
            </a:r>
            <a:r>
              <a:rPr lang="en-GB" i="1">
                <a:solidFill>
                  <a:srgbClr val="000000"/>
                </a:solidFill>
              </a:rPr>
              <a:t>; but if the scholar can get at only one a week by diligent search, his syntheses are not likely to keep up with the current scene.</a:t>
            </a:r>
            <a:endParaRPr i="1">
              <a:solidFill>
                <a:srgbClr val="000000"/>
              </a:solidFill>
            </a:endParaRPr>
          </a:p>
          <a:p>
            <a:pPr marL="457200" lvl="0" indent="0" algn="l" rtl="0">
              <a:spcBef>
                <a:spcPts val="1600"/>
              </a:spcBef>
              <a:spcAft>
                <a:spcPts val="1600"/>
              </a:spcAft>
              <a:buNone/>
            </a:pPr>
            <a:endParaRPr i="1">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Vannevar Bush: </a:t>
            </a:r>
            <a:r>
              <a:rPr lang="en-GB" i="1"/>
              <a:t>As We May Think, con’t.</a:t>
            </a:r>
            <a:endParaRPr i="1"/>
          </a:p>
          <a:p>
            <a:pPr marL="0" lvl="0" indent="0" algn="l" rtl="0">
              <a:spcBef>
                <a:spcPts val="0"/>
              </a:spcBef>
              <a:spcAft>
                <a:spcPts val="0"/>
              </a:spcAft>
              <a:buNone/>
            </a:pPr>
            <a:endParaRPr/>
          </a:p>
        </p:txBody>
      </p:sp>
      <p:sp>
        <p:nvSpPr>
          <p:cNvPr id="93" name="Google Shape;93;p19"/>
          <p:cNvSpPr txBox="1">
            <a:spLocks noGrp="1"/>
          </p:cNvSpPr>
          <p:nvPr>
            <p:ph type="body" idx="1"/>
          </p:nvPr>
        </p:nvSpPr>
        <p:spPr>
          <a:xfrm>
            <a:off x="311700" y="1152475"/>
            <a:ext cx="8520600" cy="35841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i="1">
              <a:solidFill>
                <a:schemeClr val="dk1"/>
              </a:solidFill>
            </a:endParaRPr>
          </a:p>
          <a:p>
            <a:pPr marL="457200" lvl="0" indent="-342900" algn="l" rtl="0">
              <a:spcBef>
                <a:spcPts val="1600"/>
              </a:spcBef>
              <a:spcAft>
                <a:spcPts val="0"/>
              </a:spcAft>
              <a:buClr>
                <a:srgbClr val="000000"/>
              </a:buClr>
              <a:buSzPts val="1800"/>
              <a:buChar char="●"/>
            </a:pPr>
            <a:r>
              <a:rPr lang="en-GB" i="1">
                <a:solidFill>
                  <a:schemeClr val="dk1"/>
                </a:solidFill>
              </a:rPr>
              <a:t>Our ineptitude in </a:t>
            </a:r>
            <a:r>
              <a:rPr lang="en-GB" i="1">
                <a:solidFill>
                  <a:schemeClr val="dk1"/>
                </a:solidFill>
                <a:highlight>
                  <a:srgbClr val="FFFF00"/>
                </a:highlight>
              </a:rPr>
              <a:t>getting at the record is</a:t>
            </a:r>
            <a:r>
              <a:rPr lang="en-GB" i="1">
                <a:solidFill>
                  <a:schemeClr val="dk1"/>
                </a:solidFill>
              </a:rPr>
              <a:t> largely </a:t>
            </a:r>
            <a:r>
              <a:rPr lang="en-GB" i="1">
                <a:solidFill>
                  <a:schemeClr val="dk1"/>
                </a:solidFill>
                <a:highlight>
                  <a:srgbClr val="FFFF00"/>
                </a:highlight>
              </a:rPr>
              <a:t>caused by the artificiality of systems of indexing</a:t>
            </a:r>
            <a:r>
              <a:rPr lang="en-GB" i="1">
                <a:solidFill>
                  <a:schemeClr val="dk1"/>
                </a:solidFill>
              </a:rPr>
              <a:t>… Having found one item... one has to emerge from the system and re-enter on a new path… </a:t>
            </a:r>
            <a:br>
              <a:rPr lang="en-GB" i="1">
                <a:solidFill>
                  <a:schemeClr val="dk1"/>
                </a:solidFill>
              </a:rPr>
            </a:br>
            <a:endParaRPr i="1">
              <a:solidFill>
                <a:schemeClr val="dk1"/>
              </a:solidFill>
            </a:endParaRPr>
          </a:p>
          <a:p>
            <a:pPr marL="457200" lvl="0" indent="-342900" algn="l" rtl="0">
              <a:spcBef>
                <a:spcPts val="0"/>
              </a:spcBef>
              <a:spcAft>
                <a:spcPts val="0"/>
              </a:spcAft>
              <a:buClr>
                <a:srgbClr val="000000"/>
              </a:buClr>
              <a:buSzPts val="1800"/>
              <a:buChar char="●"/>
            </a:pPr>
            <a:r>
              <a:rPr lang="en-GB" i="1">
                <a:solidFill>
                  <a:schemeClr val="dk1"/>
                </a:solidFill>
              </a:rPr>
              <a:t>The </a:t>
            </a:r>
            <a:r>
              <a:rPr lang="en-GB" i="1">
                <a:solidFill>
                  <a:schemeClr val="dk1"/>
                </a:solidFill>
                <a:highlight>
                  <a:srgbClr val="FFFF00"/>
                </a:highlight>
              </a:rPr>
              <a:t>human mind</a:t>
            </a:r>
            <a:r>
              <a:rPr lang="en-GB" i="1">
                <a:solidFill>
                  <a:schemeClr val="dk1"/>
                </a:solidFill>
              </a:rPr>
              <a:t>… </a:t>
            </a:r>
            <a:r>
              <a:rPr lang="en-GB" i="1">
                <a:solidFill>
                  <a:schemeClr val="dk1"/>
                </a:solidFill>
                <a:highlight>
                  <a:srgbClr val="FFFF00"/>
                </a:highlight>
              </a:rPr>
              <a:t>operates by association</a:t>
            </a:r>
            <a:r>
              <a:rPr lang="en-GB" i="1">
                <a:solidFill>
                  <a:schemeClr val="dk1"/>
                </a:solidFill>
              </a:rPr>
              <a:t>. With one item in its grasp, it snaps instantly to the next that is suggested by the association of thoughts, in accordance with some intricate web of trails carried by the cells of the brain.</a:t>
            </a:r>
            <a:endParaRPr i="1">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arXiv.org</a:t>
            </a:r>
            <a:endParaRPr/>
          </a:p>
        </p:txBody>
      </p:sp>
      <p:sp>
        <p:nvSpPr>
          <p:cNvPr id="99" name="Google Shape;99;p20"/>
          <p:cNvSpPr txBox="1">
            <a:spLocks noGrp="1"/>
          </p:cNvSpPr>
          <p:nvPr>
            <p:ph type="body" idx="1"/>
          </p:nvPr>
        </p:nvSpPr>
        <p:spPr>
          <a:xfrm>
            <a:off x="311700" y="1304875"/>
            <a:ext cx="8520600" cy="38385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000000"/>
              </a:buClr>
              <a:buSzPts val="1800"/>
              <a:buChar char="●"/>
            </a:pPr>
            <a:r>
              <a:rPr lang="en-GB">
                <a:solidFill>
                  <a:srgbClr val="000000"/>
                </a:solidFill>
                <a:highlight>
                  <a:srgbClr val="FFFF00"/>
                </a:highlight>
              </a:rPr>
              <a:t>First Free Research-sharing site</a:t>
            </a:r>
            <a:endParaRPr sz="2250" b="1">
              <a:solidFill>
                <a:srgbClr val="000000"/>
              </a:solidFill>
              <a:highlight>
                <a:srgbClr val="FFFF00"/>
              </a:highlight>
              <a:latin typeface="Times New Roman"/>
              <a:ea typeface="Times New Roman"/>
              <a:cs typeface="Times New Roman"/>
              <a:sym typeface="Times New Roman"/>
            </a:endParaRPr>
          </a:p>
          <a:p>
            <a:pPr marL="457200" lvl="0" indent="-342900" algn="l" rtl="0">
              <a:spcBef>
                <a:spcPts val="1600"/>
              </a:spcBef>
              <a:spcAft>
                <a:spcPts val="0"/>
              </a:spcAft>
              <a:buClr>
                <a:srgbClr val="000000"/>
              </a:buClr>
              <a:buSzPts val="1800"/>
              <a:buChar char="●"/>
            </a:pPr>
            <a:r>
              <a:rPr lang="en-GB">
                <a:solidFill>
                  <a:srgbClr val="000000"/>
                </a:solidFill>
              </a:rPr>
              <a:t>Preprint archive, 1991</a:t>
            </a:r>
            <a:endParaRPr>
              <a:solidFill>
                <a:srgbClr val="000000"/>
              </a:solidFill>
            </a:endParaRPr>
          </a:p>
          <a:p>
            <a:pPr marL="457200" lvl="0" indent="-342900" algn="l" rtl="0">
              <a:spcBef>
                <a:spcPts val="1600"/>
              </a:spcBef>
              <a:spcAft>
                <a:spcPts val="0"/>
              </a:spcAft>
              <a:buClr>
                <a:srgbClr val="000000"/>
              </a:buClr>
              <a:buSzPts val="1800"/>
              <a:buChar char="●"/>
            </a:pPr>
            <a:r>
              <a:rPr lang="en-GB">
                <a:solidFill>
                  <a:srgbClr val="000000"/>
                </a:solidFill>
                <a:highlight>
                  <a:srgbClr val="FFFF00"/>
                </a:highlight>
              </a:rPr>
              <a:t>Paul Ginsparg</a:t>
            </a:r>
            <a:r>
              <a:rPr lang="en-GB">
                <a:solidFill>
                  <a:srgbClr val="000000"/>
                </a:solidFill>
              </a:rPr>
              <a:t>, Los Alamos National Lab ⇒ Cornell U.</a:t>
            </a:r>
            <a:endParaRPr>
              <a:solidFill>
                <a:srgbClr val="000000"/>
              </a:solidFill>
            </a:endParaRPr>
          </a:p>
          <a:p>
            <a:pPr marL="457200" lvl="0" indent="-342900" algn="l" rtl="0">
              <a:spcBef>
                <a:spcPts val="1600"/>
              </a:spcBef>
              <a:spcAft>
                <a:spcPts val="0"/>
              </a:spcAft>
              <a:buClr>
                <a:srgbClr val="000000"/>
              </a:buClr>
              <a:buSzPts val="1800"/>
              <a:buChar char="●"/>
            </a:pPr>
            <a:r>
              <a:rPr lang="en-GB">
                <a:solidFill>
                  <a:srgbClr val="000000"/>
                </a:solidFill>
                <a:highlight>
                  <a:srgbClr val="FFFF00"/>
                </a:highlight>
              </a:rPr>
              <a:t>Automated electronic archive and distribution server</a:t>
            </a:r>
            <a:r>
              <a:rPr lang="en-GB">
                <a:solidFill>
                  <a:srgbClr val="000000"/>
                </a:solidFill>
              </a:rPr>
              <a:t> for research articles</a:t>
            </a:r>
            <a:endParaRPr>
              <a:solidFill>
                <a:srgbClr val="000000"/>
              </a:solidFill>
            </a:endParaRPr>
          </a:p>
          <a:p>
            <a:pPr marL="457200" lvl="0" indent="-342900" algn="l" rtl="0">
              <a:spcBef>
                <a:spcPts val="1600"/>
              </a:spcBef>
              <a:spcAft>
                <a:spcPts val="0"/>
              </a:spcAft>
              <a:buClr>
                <a:srgbClr val="000000"/>
              </a:buClr>
              <a:buSzPts val="1800"/>
              <a:buChar char="●"/>
            </a:pPr>
            <a:r>
              <a:rPr lang="en-GB">
                <a:solidFill>
                  <a:srgbClr val="000000"/>
                </a:solidFill>
              </a:rPr>
              <a:t>Physics, mathematics,computer science, nonlinear sciences, quantitative biology, quantitative finance, statistics, electrical engineering and systems science, and economics. </a:t>
            </a:r>
            <a:endParaRPr>
              <a:solidFill>
                <a:srgbClr val="000000"/>
              </a:solidFill>
            </a:endParaRPr>
          </a:p>
          <a:p>
            <a:pPr marL="457200" lvl="0" indent="-342900" algn="l" rtl="0">
              <a:spcBef>
                <a:spcPts val="1600"/>
              </a:spcBef>
              <a:spcAft>
                <a:spcPts val="1600"/>
              </a:spcAft>
              <a:buClr>
                <a:srgbClr val="000000"/>
              </a:buClr>
              <a:buSzPts val="1800"/>
              <a:buChar char="●"/>
            </a:pPr>
            <a:r>
              <a:rPr lang="en-GB">
                <a:solidFill>
                  <a:srgbClr val="000000"/>
                </a:solidFill>
              </a:rPr>
              <a:t>Users can retrieve </a:t>
            </a:r>
            <a:r>
              <a:rPr lang="en-GB">
                <a:solidFill>
                  <a:srgbClr val="000000"/>
                </a:solidFill>
                <a:highlight>
                  <a:srgbClr val="FFFF00"/>
                </a:highlight>
              </a:rPr>
              <a:t>previous and updated versions</a:t>
            </a:r>
            <a:r>
              <a:rPr lang="en-GB">
                <a:solidFill>
                  <a:srgbClr val="000000"/>
                </a:solidFill>
              </a:rPr>
              <a:t> of papers </a:t>
            </a:r>
            <a:endParaRPr>
              <a:solidFill>
                <a:srgbClr val="000000"/>
              </a:solidFill>
            </a:endParaRPr>
          </a:p>
        </p:txBody>
      </p:sp>
      <p:pic>
        <p:nvPicPr>
          <p:cNvPr id="100" name="Google Shape;100;p20"/>
          <p:cNvPicPr preferRelativeResize="0"/>
          <p:nvPr/>
        </p:nvPicPr>
        <p:blipFill>
          <a:blip r:embed="rId3">
            <a:alphaModFix/>
          </a:blip>
          <a:stretch>
            <a:fillRect/>
          </a:stretch>
        </p:blipFill>
        <p:spPr>
          <a:xfrm>
            <a:off x="6736800" y="1152463"/>
            <a:ext cx="2095500" cy="1076325"/>
          </a:xfrm>
          <a:prstGeom prst="rect">
            <a:avLst/>
          </a:prstGeom>
          <a:noFill/>
          <a:ln>
            <a:noFill/>
          </a:ln>
        </p:spPr>
      </p:pic>
      <p:sp>
        <p:nvSpPr>
          <p:cNvPr id="101" name="Google Shape;101;p20"/>
          <p:cNvSpPr txBox="1"/>
          <p:nvPr/>
        </p:nvSpPr>
        <p:spPr>
          <a:xfrm>
            <a:off x="7667475" y="4972925"/>
            <a:ext cx="1476300" cy="170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800"/>
              <a:t>Image credit: Cornell U.</a:t>
            </a:r>
            <a:endParaRPr sz="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21"/>
          <p:cNvPicPr preferRelativeResize="0"/>
          <p:nvPr/>
        </p:nvPicPr>
        <p:blipFill>
          <a:blip r:embed="rId3">
            <a:alphaModFix/>
          </a:blip>
          <a:stretch>
            <a:fillRect/>
          </a:stretch>
        </p:blipFill>
        <p:spPr>
          <a:xfrm rot="-548531">
            <a:off x="911075" y="1351100"/>
            <a:ext cx="5238750" cy="809625"/>
          </a:xfrm>
          <a:prstGeom prst="rect">
            <a:avLst/>
          </a:prstGeom>
          <a:noFill/>
          <a:ln>
            <a:noFill/>
          </a:ln>
        </p:spPr>
      </p:pic>
      <p:pic>
        <p:nvPicPr>
          <p:cNvPr id="107" name="Google Shape;107;p21"/>
          <p:cNvPicPr preferRelativeResize="0"/>
          <p:nvPr/>
        </p:nvPicPr>
        <p:blipFill rotWithShape="1">
          <a:blip r:embed="rId4">
            <a:alphaModFix/>
          </a:blip>
          <a:srcRect t="31465" b="26310"/>
          <a:stretch/>
        </p:blipFill>
        <p:spPr>
          <a:xfrm rot="-1877280">
            <a:off x="183900" y="593500"/>
            <a:ext cx="2143125" cy="904875"/>
          </a:xfrm>
          <a:prstGeom prst="rect">
            <a:avLst/>
          </a:prstGeom>
          <a:noFill/>
          <a:ln>
            <a:noFill/>
          </a:ln>
        </p:spPr>
      </p:pic>
      <p:pic>
        <p:nvPicPr>
          <p:cNvPr id="108" name="Google Shape;108;p21"/>
          <p:cNvPicPr preferRelativeResize="0"/>
          <p:nvPr/>
        </p:nvPicPr>
        <p:blipFill>
          <a:blip r:embed="rId5">
            <a:alphaModFix/>
          </a:blip>
          <a:stretch>
            <a:fillRect/>
          </a:stretch>
        </p:blipFill>
        <p:spPr>
          <a:xfrm rot="1879788">
            <a:off x="6229200" y="744075"/>
            <a:ext cx="2733675" cy="952500"/>
          </a:xfrm>
          <a:prstGeom prst="rect">
            <a:avLst/>
          </a:prstGeom>
          <a:noFill/>
          <a:ln>
            <a:noFill/>
          </a:ln>
        </p:spPr>
      </p:pic>
      <p:pic>
        <p:nvPicPr>
          <p:cNvPr id="109" name="Google Shape;109;p21"/>
          <p:cNvPicPr preferRelativeResize="0"/>
          <p:nvPr/>
        </p:nvPicPr>
        <p:blipFill>
          <a:blip r:embed="rId6">
            <a:alphaModFix/>
          </a:blip>
          <a:stretch>
            <a:fillRect/>
          </a:stretch>
        </p:blipFill>
        <p:spPr>
          <a:xfrm rot="-1080163">
            <a:off x="561375" y="2661325"/>
            <a:ext cx="1800225" cy="2259283"/>
          </a:xfrm>
          <a:prstGeom prst="rect">
            <a:avLst/>
          </a:prstGeom>
          <a:noFill/>
          <a:ln>
            <a:noFill/>
          </a:ln>
        </p:spPr>
      </p:pic>
      <p:pic>
        <p:nvPicPr>
          <p:cNvPr id="110" name="Google Shape;110;p21"/>
          <p:cNvPicPr preferRelativeResize="0"/>
          <p:nvPr/>
        </p:nvPicPr>
        <p:blipFill>
          <a:blip r:embed="rId7">
            <a:alphaModFix/>
          </a:blip>
          <a:stretch>
            <a:fillRect/>
          </a:stretch>
        </p:blipFill>
        <p:spPr>
          <a:xfrm rot="757771">
            <a:off x="3829409" y="2729614"/>
            <a:ext cx="4917907" cy="189922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1880</Words>
  <Application>Microsoft Office PowerPoint</Application>
  <PresentationFormat>On-screen Show (16:9)</PresentationFormat>
  <Paragraphs>193</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Proxima Nova</vt:lpstr>
      <vt:lpstr>Times New Roman</vt:lpstr>
      <vt:lpstr>Roboto</vt:lpstr>
      <vt:lpstr>Simple Light</vt:lpstr>
      <vt:lpstr>Connecting Knowledge Silos: Tying Together Institutional Repositories for Research Cohesion and Inclusive Information Access</vt:lpstr>
      <vt:lpstr>(Recent) History of Information - Selected Points</vt:lpstr>
      <vt:lpstr>(Recent) History of Information - Selected Points, con’t.</vt:lpstr>
      <vt:lpstr>Vannevar Bush: As We May Think</vt:lpstr>
      <vt:lpstr>Vannevar Bush: As We May Think, con’t. </vt:lpstr>
      <vt:lpstr>Vannevar Bush: As We May Think, con’t. </vt:lpstr>
      <vt:lpstr>Vannevar Bush: As We May Think, con’t. </vt:lpstr>
      <vt:lpstr>arXiv.org</vt:lpstr>
      <vt:lpstr>PowerPoint Presentation</vt:lpstr>
      <vt:lpstr>PowerPoint Presentation</vt:lpstr>
      <vt:lpstr>IR Purpose: Opposing Viewpoints</vt:lpstr>
      <vt:lpstr>Burns, Lana &amp; Budd, IRs: Exploration of Costs &amp; Value, 2013</vt:lpstr>
      <vt:lpstr>Eric Van de Velde: “Let IR RIP”, 2016</vt:lpstr>
      <vt:lpstr>Arlitsch &amp; Grant, Why So Many Repositories?..., 2018</vt:lpstr>
      <vt:lpstr>Arlitsch &amp; Grant, Why So Many Repositories?..., 2018, con’t.</vt:lpstr>
      <vt:lpstr>Arlitsch &amp; Grant, Why So Many Repositories?..., 2018, con’t.</vt:lpstr>
      <vt:lpstr>Arlitsch &amp; Grant, Why So Many Repositories?..., 2018, con’t.</vt:lpstr>
      <vt:lpstr>Distributed Model Challenges - Implications</vt:lpstr>
      <vt:lpstr>Distributed Model Challenges - Implications, con’t.</vt:lpstr>
      <vt:lpstr>Distributed Model Challenges - Implications, con’t.</vt:lpstr>
      <vt:lpstr>Distributed Model Challenges - Implications, con’t.</vt:lpstr>
      <vt:lpstr>Distributed Model Challenges - Implications, con’t.</vt:lpstr>
      <vt:lpstr>Clarion Call for a “United Federation of Planets”</vt:lpstr>
      <vt:lpstr>Clarion Call for a “United Federation of Planets”, con’t. </vt:lpstr>
      <vt:lpstr>Clarion Call for a “United Federation of Planets”, con’t. </vt:lpstr>
      <vt:lpstr>Clarion Call for a “United Federation of Planets”, con’t.</vt:lpstr>
      <vt:lpstr>Clarion Call for a “United Federation of Planets”, con’t.</vt:lpstr>
      <vt:lpstr>Bibliography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Connecting Knowledge Silos: Tying Together Institutional Repositories for Research Cohesion and Inclusive Information Access</dc:title>
  <dc:creator>Bebe Chang</dc:creator>
  <cp:lastModifiedBy>Bebe Chang</cp:lastModifiedBy>
  <cp:revision>1</cp:revision>
  <dcterms:modified xsi:type="dcterms:W3CDTF">2019-06-04T12:54:38Z</dcterms:modified>
</cp:coreProperties>
</file>