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s/slide1.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7.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14.xml" ContentType="application/vnd.openxmlformats-officedocument.presentationml.slide+xml"/>
  <Override PartName="/ppt/slides/slide8.xml" ContentType="application/vnd.openxmlformats-officedocument.presentationml.slide+xml"/>
  <Override PartName="/ppt/slides/slide15.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1.xml" ContentType="application/vnd.openxmlformats-officedocument.presentationml.slide+xml"/>
  <Override PartName="/ppt/slides/slide26.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Slides/notesSlide12.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Masters/slideMaster1.xml" ContentType="application/vnd.openxmlformats-officedocument.presentationml.slideMaster+xml"/>
  <Override PartName="/ppt/notesSlides/notesSlide11.xml" ContentType="application/vnd.openxmlformats-officedocument.presentationml.notesSlide+xml"/>
  <Override PartName="/ppt/notesSlides/notesSlide8.xml" ContentType="application/vnd.openxmlformats-officedocument.presentationml.notesSlid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xml" ContentType="application/vnd.openxmlformats-officedocument.presentationml.notesSlide+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charts/style7.xml" ContentType="application/vnd.ms-office.chartstyle+xml"/>
  <Override PartName="/ppt/theme/theme1.xml" ContentType="application/vnd.openxmlformats-officedocument.theme+xml"/>
  <Override PartName="/ppt/charts/colors2.xml" ContentType="application/vnd.ms-office.chartcolorstyle+xml"/>
  <Override PartName="/ppt/charts/style2.xml" ContentType="application/vnd.ms-office.chartstyle+xml"/>
  <Override PartName="/ppt/charts/chart2.xml" ContentType="application/vnd.openxmlformats-officedocument.drawingml.chart+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olors4.xml" ContentType="application/vnd.ms-office.chartcolorstyle+xml"/>
  <Override PartName="/ppt/charts/style4.xml" ContentType="application/vnd.ms-office.chartstyle+xml"/>
  <Override PartName="/ppt/charts/chart4.xml" ContentType="application/vnd.openxmlformats-officedocument.drawingml.chart+xml"/>
  <Override PartName="/ppt/charts/colors1.xml" ContentType="application/vnd.ms-office.chartcolorstyle+xml"/>
  <Override PartName="/ppt/charts/style1.xml" ContentType="application/vnd.ms-office.chartstyle+xml"/>
  <Override PartName="/ppt/theme/theme2.xml" ContentType="application/vnd.openxmlformats-officedocument.theme+xml"/>
  <Override PartName="/ppt/charts/chart1.xml" ContentType="application/vnd.openxmlformats-officedocument.drawingml.chart+xml"/>
  <Override PartName="/ppt/notesMasters/notesMaster1.xml" ContentType="application/vnd.openxmlformats-officedocument.presentationml.notesMaster+xml"/>
  <Override PartName="/ppt/charts/style5.xml" ContentType="application/vnd.ms-office.chartstyle+xml"/>
  <Override PartName="/ppt/charts/colors7.xml" ContentType="application/vnd.ms-office.chartcolorstyle+xml"/>
  <Override PartName="/ppt/charts/chart7.xml" ContentType="application/vnd.openxmlformats-officedocument.drawingml.chart+xml"/>
  <Override PartName="/ppt/charts/chart5.xml" ContentType="application/vnd.openxmlformats-officedocument.drawingml.chart+xml"/>
  <Override PartName="/ppt/charts/style6.xml" ContentType="application/vnd.ms-office.chartstyle+xml"/>
  <Override PartName="/ppt/charts/colors5.xml" ContentType="application/vnd.ms-office.chartcolorstyle+xml"/>
  <Override PartName="/ppt/charts/colors6.xml" ContentType="application/vnd.ms-office.chartcolorstyle+xml"/>
  <Override PartName="/ppt/charts/chart6.xml" ContentType="application/vnd.openxmlformats-officedocument.drawingml.chart+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sldIdLst>
    <p:sldId id="257" r:id="rId2"/>
    <p:sldId id="259" r:id="rId3"/>
    <p:sldId id="281" r:id="rId4"/>
    <p:sldId id="270" r:id="rId5"/>
    <p:sldId id="272" r:id="rId6"/>
    <p:sldId id="273" r:id="rId7"/>
    <p:sldId id="261" r:id="rId8"/>
    <p:sldId id="276" r:id="rId9"/>
    <p:sldId id="283" r:id="rId10"/>
    <p:sldId id="282" r:id="rId11"/>
    <p:sldId id="278" r:id="rId12"/>
    <p:sldId id="277" r:id="rId13"/>
    <p:sldId id="300" r:id="rId14"/>
    <p:sldId id="284" r:id="rId15"/>
    <p:sldId id="289" r:id="rId16"/>
    <p:sldId id="291" r:id="rId17"/>
    <p:sldId id="306" r:id="rId18"/>
    <p:sldId id="303" r:id="rId19"/>
    <p:sldId id="288" r:id="rId20"/>
    <p:sldId id="295" r:id="rId21"/>
    <p:sldId id="296" r:id="rId22"/>
    <p:sldId id="302" r:id="rId23"/>
    <p:sldId id="292" r:id="rId24"/>
    <p:sldId id="293" r:id="rId25"/>
    <p:sldId id="299" r:id="rId26"/>
    <p:sldId id="304" r:id="rId27"/>
    <p:sldId id="305"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0441" autoAdjust="0"/>
  </p:normalViewPr>
  <p:slideViewPr>
    <p:cSldViewPr snapToGrid="0">
      <p:cViewPr varScale="1">
        <p:scale>
          <a:sx n="68" d="100"/>
          <a:sy n="68" d="100"/>
        </p:scale>
        <p:origin x="60" y="180"/>
      </p:cViewPr>
      <p:guideLst/>
    </p:cSldViewPr>
  </p:slideViewPr>
  <p:notesTextViewPr>
    <p:cViewPr>
      <p:scale>
        <a:sx n="1" d="1"/>
        <a:sy n="1" d="1"/>
      </p:scale>
      <p:origin x="0" y="0"/>
    </p:cViewPr>
  </p:notesTextViewPr>
  <p:notesViewPr>
    <p:cSldViewPr snapToGrid="0">
      <p:cViewPr varScale="1">
        <p:scale>
          <a:sx n="69" d="100"/>
          <a:sy n="69" d="100"/>
        </p:scale>
        <p:origin x="3264" y="7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37" Type="http://schemas.openxmlformats.org/officeDocument/2006/relationships/customXml" Target="../customXml/item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35" Type="http://schemas.openxmlformats.org/officeDocument/2006/relationships/customXml" Target="../customXml/item2.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Aerospace 2012</c:v>
                </c:pt>
              </c:strCache>
            </c:strRef>
          </c:tx>
          <c:spPr>
            <a:ln w="31750" cap="rnd">
              <a:solidFill>
                <a:srgbClr val="7030A0"/>
              </a:solidFill>
              <a:round/>
            </a:ln>
            <a:effectLst/>
          </c:spPr>
          <c:marker>
            <c:symbol val="circle"/>
            <c:size val="17"/>
            <c:spPr>
              <a:solidFill>
                <a:srgbClr val="7030A0"/>
              </a:solidFill>
              <a:ln>
                <a:solidFill>
                  <a:srgbClr val="7030A0"/>
                </a:solidFill>
              </a:ln>
              <a:effectLst/>
            </c:spPr>
          </c:marker>
          <c:dLbls>
            <c:delete val="1"/>
          </c:dLbls>
          <c:cat>
            <c:strRef>
              <c:f>Sheet1!$A$2:$A$7</c:f>
              <c:strCache>
                <c:ptCount val="6"/>
                <c:pt idx="0">
                  <c:v>14-24</c:v>
                </c:pt>
                <c:pt idx="1">
                  <c:v>25-34</c:v>
                </c:pt>
                <c:pt idx="2">
                  <c:v>35-44</c:v>
                </c:pt>
                <c:pt idx="3">
                  <c:v>45-54</c:v>
                </c:pt>
                <c:pt idx="4">
                  <c:v>55-64</c:v>
                </c:pt>
                <c:pt idx="5">
                  <c:v>65+</c:v>
                </c:pt>
              </c:strCache>
            </c:strRef>
          </c:cat>
          <c:val>
            <c:numRef>
              <c:f>Sheet1!$B$2:$B$7</c:f>
              <c:numCache>
                <c:formatCode>General</c:formatCode>
                <c:ptCount val="6"/>
                <c:pt idx="0">
                  <c:v>5</c:v>
                </c:pt>
                <c:pt idx="1">
                  <c:v>16</c:v>
                </c:pt>
                <c:pt idx="2">
                  <c:v>17</c:v>
                </c:pt>
                <c:pt idx="3">
                  <c:v>36</c:v>
                </c:pt>
                <c:pt idx="4">
                  <c:v>24</c:v>
                </c:pt>
                <c:pt idx="5">
                  <c:v>3</c:v>
                </c:pt>
              </c:numCache>
            </c:numRef>
          </c:val>
          <c:smooth val="0"/>
          <c:extLst>
            <c:ext xmlns:c16="http://schemas.microsoft.com/office/drawing/2014/chart" uri="{C3380CC4-5D6E-409C-BE32-E72D297353CC}">
              <c16:uniqueId val="{00000000-26D4-4A55-AFA9-1050D57F21BA}"/>
            </c:ext>
          </c:extLst>
        </c:ser>
        <c:ser>
          <c:idx val="1"/>
          <c:order val="1"/>
          <c:tx>
            <c:strRef>
              <c:f>Sheet1!$C$1</c:f>
              <c:strCache>
                <c:ptCount val="1"/>
                <c:pt idx="0">
                  <c:v>Total Industry 2012</c:v>
                </c:pt>
              </c:strCache>
            </c:strRef>
          </c:tx>
          <c:spPr>
            <a:ln w="31750" cap="rnd">
              <a:solidFill>
                <a:schemeClr val="accent2"/>
              </a:solidFill>
              <a:round/>
            </a:ln>
            <a:effectLst/>
          </c:spPr>
          <c:marker>
            <c:symbol val="circle"/>
            <c:size val="17"/>
            <c:spPr>
              <a:solidFill>
                <a:schemeClr val="accent2"/>
              </a:solidFill>
              <a:ln>
                <a:noFill/>
              </a:ln>
              <a:effectLst/>
            </c:spPr>
          </c:marker>
          <c:dLbls>
            <c:delete val="1"/>
          </c:dLbls>
          <c:cat>
            <c:strRef>
              <c:f>Sheet1!$A$2:$A$7</c:f>
              <c:strCache>
                <c:ptCount val="6"/>
                <c:pt idx="0">
                  <c:v>14-24</c:v>
                </c:pt>
                <c:pt idx="1">
                  <c:v>25-34</c:v>
                </c:pt>
                <c:pt idx="2">
                  <c:v>35-44</c:v>
                </c:pt>
                <c:pt idx="3">
                  <c:v>45-54</c:v>
                </c:pt>
                <c:pt idx="4">
                  <c:v>55-64</c:v>
                </c:pt>
                <c:pt idx="5">
                  <c:v>65+</c:v>
                </c:pt>
              </c:strCache>
            </c:strRef>
          </c:cat>
          <c:val>
            <c:numRef>
              <c:f>Sheet1!$C$2:$C$7</c:f>
              <c:numCache>
                <c:formatCode>General</c:formatCode>
                <c:ptCount val="6"/>
                <c:pt idx="0">
                  <c:v>13</c:v>
                </c:pt>
                <c:pt idx="1">
                  <c:v>23</c:v>
                </c:pt>
                <c:pt idx="2">
                  <c:v>22</c:v>
                </c:pt>
                <c:pt idx="3">
                  <c:v>23</c:v>
                </c:pt>
                <c:pt idx="4">
                  <c:v>17</c:v>
                </c:pt>
                <c:pt idx="5">
                  <c:v>4</c:v>
                </c:pt>
              </c:numCache>
            </c:numRef>
          </c:val>
          <c:smooth val="0"/>
          <c:extLst>
            <c:ext xmlns:c16="http://schemas.microsoft.com/office/drawing/2014/chart" uri="{C3380CC4-5D6E-409C-BE32-E72D297353CC}">
              <c16:uniqueId val="{00000001-26D4-4A55-AFA9-1050D57F21BA}"/>
            </c:ext>
          </c:extLst>
        </c:ser>
        <c:dLbls>
          <c:dLblPos val="ctr"/>
          <c:showLegendKey val="0"/>
          <c:showVal val="1"/>
          <c:showCatName val="0"/>
          <c:showSerName val="0"/>
          <c:showPercent val="0"/>
          <c:showBubbleSize val="0"/>
        </c:dLbls>
        <c:marker val="1"/>
        <c:smooth val="0"/>
        <c:axId val="158485984"/>
        <c:axId val="158485592"/>
      </c:lineChart>
      <c:catAx>
        <c:axId val="158485984"/>
        <c:scaling>
          <c:orientation val="minMax"/>
        </c:scaling>
        <c:delete val="0"/>
        <c:axPos val="b"/>
        <c:numFmt formatCode="General" sourceLinked="1"/>
        <c:majorTickMark val="out"/>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600" b="0" i="0" u="none" strike="noStrike" kern="1200" cap="all" baseline="0">
                <a:solidFill>
                  <a:schemeClr val="dk1">
                    <a:lumMod val="75000"/>
                    <a:lumOff val="25000"/>
                  </a:schemeClr>
                </a:solidFill>
                <a:latin typeface="+mn-lt"/>
                <a:ea typeface="+mn-ea"/>
                <a:cs typeface="+mn-cs"/>
              </a:defRPr>
            </a:pPr>
            <a:endParaRPr lang="en-US"/>
          </a:p>
        </c:txPr>
        <c:crossAx val="158485592"/>
        <c:crosses val="autoZero"/>
        <c:auto val="1"/>
        <c:lblAlgn val="ctr"/>
        <c:lblOffset val="100"/>
        <c:noMultiLvlLbl val="0"/>
      </c:catAx>
      <c:valAx>
        <c:axId val="158485592"/>
        <c:scaling>
          <c:orientation val="minMax"/>
        </c:scaling>
        <c:delete val="0"/>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dk1">
                    <a:lumMod val="75000"/>
                    <a:lumOff val="25000"/>
                  </a:schemeClr>
                </a:solidFill>
                <a:latin typeface="+mn-lt"/>
                <a:ea typeface="+mn-ea"/>
                <a:cs typeface="+mn-cs"/>
              </a:defRPr>
            </a:pPr>
            <a:endParaRPr lang="en-US"/>
          </a:p>
        </c:txPr>
        <c:crossAx val="158485984"/>
        <c:crosses val="autoZero"/>
        <c:crossBetween val="between"/>
      </c:valAx>
      <c:spPr>
        <a:noFill/>
        <a:ln>
          <a:noFill/>
        </a:ln>
        <a:effectLst/>
      </c:spPr>
    </c:plotArea>
    <c:legend>
      <c:legendPos val="b"/>
      <c:layout/>
      <c:overlay val="0"/>
      <c:spPr>
        <a:solidFill>
          <a:schemeClr val="lt1">
            <a:lumMod val="95000"/>
            <a:alpha val="39000"/>
          </a:schemeClr>
        </a:solidFill>
        <a:ln>
          <a:noFill/>
        </a:ln>
        <a:effectLst/>
      </c:spPr>
      <c:txPr>
        <a:bodyPr rot="0" spcFirstLastPara="1" vertOverflow="ellipsis" vert="horz" wrap="square" anchor="ctr" anchorCtr="1"/>
        <a:lstStyle/>
        <a:p>
          <a:pPr>
            <a:defRPr sz="1600"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sz="1600"/>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ATP</c:v>
                </c:pt>
              </c:strCache>
            </c:strRef>
          </c:tx>
          <c:spPr>
            <a:solidFill>
              <a:schemeClr val="accent2">
                <a:lumMod val="20000"/>
                <a:lumOff val="80000"/>
              </a:schemeClr>
            </a:solidFill>
            <a:ln>
              <a:noFill/>
            </a:ln>
            <a:effectLst/>
          </c:spPr>
          <c:invertIfNegative val="0"/>
          <c:cat>
            <c:strRef>
              <c:f>Sheet1!$A$2:$A$5</c:f>
              <c:strCache>
                <c:ptCount val="4"/>
                <c:pt idx="0">
                  <c:v>Millennial</c:v>
                </c:pt>
                <c:pt idx="1">
                  <c:v>Generation X</c:v>
                </c:pt>
                <c:pt idx="2">
                  <c:v>Baby Boom</c:v>
                </c:pt>
                <c:pt idx="3">
                  <c:v>Silent Generation</c:v>
                </c:pt>
              </c:strCache>
            </c:strRef>
          </c:cat>
          <c:val>
            <c:numRef>
              <c:f>Sheet1!$B$2:$B$5</c:f>
              <c:numCache>
                <c:formatCode>General</c:formatCode>
                <c:ptCount val="4"/>
                <c:pt idx="0">
                  <c:v>18714</c:v>
                </c:pt>
                <c:pt idx="1">
                  <c:v>57022</c:v>
                </c:pt>
                <c:pt idx="2">
                  <c:v>78102</c:v>
                </c:pt>
                <c:pt idx="3">
                  <c:v>9382</c:v>
                </c:pt>
              </c:numCache>
            </c:numRef>
          </c:val>
          <c:extLst>
            <c:ext xmlns:c16="http://schemas.microsoft.com/office/drawing/2014/chart" uri="{C3380CC4-5D6E-409C-BE32-E72D297353CC}">
              <c16:uniqueId val="{00000000-F31B-417D-8736-DB59E535E495}"/>
            </c:ext>
          </c:extLst>
        </c:ser>
        <c:ser>
          <c:idx val="1"/>
          <c:order val="1"/>
          <c:tx>
            <c:strRef>
              <c:f>Sheet1!$C$1</c:f>
              <c:strCache>
                <c:ptCount val="1"/>
                <c:pt idx="0">
                  <c:v>Column1</c:v>
                </c:pt>
              </c:strCache>
            </c:strRef>
          </c:tx>
          <c:spPr>
            <a:solidFill>
              <a:schemeClr val="accent2"/>
            </a:solidFill>
            <a:ln>
              <a:noFill/>
            </a:ln>
            <a:effectLst/>
          </c:spPr>
          <c:invertIfNegative val="0"/>
          <c:cat>
            <c:strRef>
              <c:f>Sheet1!$A$2:$A$5</c:f>
              <c:strCache>
                <c:ptCount val="4"/>
                <c:pt idx="0">
                  <c:v>Millennial</c:v>
                </c:pt>
                <c:pt idx="1">
                  <c:v>Generation X</c:v>
                </c:pt>
                <c:pt idx="2">
                  <c:v>Baby Boom</c:v>
                </c:pt>
                <c:pt idx="3">
                  <c:v>Silent Generation</c:v>
                </c:pt>
              </c:strCache>
            </c:strRef>
          </c:cat>
          <c:val>
            <c:numRef>
              <c:f>Sheet1!$C$2:$C$5</c:f>
              <c:numCache>
                <c:formatCode>General</c:formatCode>
                <c:ptCount val="4"/>
              </c:numCache>
            </c:numRef>
          </c:val>
          <c:extLst>
            <c:ext xmlns:c16="http://schemas.microsoft.com/office/drawing/2014/chart" uri="{C3380CC4-5D6E-409C-BE32-E72D297353CC}">
              <c16:uniqueId val="{00000004-F31B-417D-8736-DB59E535E495}"/>
            </c:ext>
          </c:extLst>
        </c:ser>
        <c:dLbls>
          <c:showLegendKey val="0"/>
          <c:showVal val="0"/>
          <c:showCatName val="0"/>
          <c:showSerName val="0"/>
          <c:showPercent val="0"/>
          <c:showBubbleSize val="0"/>
        </c:dLbls>
        <c:gapWidth val="219"/>
        <c:overlap val="-27"/>
        <c:axId val="582583784"/>
        <c:axId val="582583128"/>
      </c:barChart>
      <c:catAx>
        <c:axId val="5825837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582583128"/>
        <c:crosses val="autoZero"/>
        <c:auto val="1"/>
        <c:lblAlgn val="ctr"/>
        <c:lblOffset val="100"/>
        <c:noMultiLvlLbl val="0"/>
      </c:catAx>
      <c:valAx>
        <c:axId val="5825831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82583784"/>
        <c:crosses val="autoZero"/>
        <c:crossBetween val="between"/>
      </c:valAx>
      <c:spPr>
        <a:noFill/>
        <a:ln>
          <a:noFill/>
        </a:ln>
        <a:effectLst/>
      </c:spPr>
    </c:plotArea>
    <c:legend>
      <c:legendPos val="b"/>
      <c:legendEntry>
        <c:idx val="1"/>
        <c:delete val="1"/>
      </c:legendEntry>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strCache>
            </c:strRef>
          </c:tx>
          <c:spPr>
            <a:solidFill>
              <a:srgbClr val="FF0000"/>
            </a:solidFill>
            <a:ln>
              <a:noFill/>
            </a:ln>
            <a:effectLst/>
          </c:spPr>
          <c:invertIfNegative val="0"/>
          <c:cat>
            <c:strRef>
              <c:f>Sheet1!$A$2:$A$5</c:f>
              <c:strCache>
                <c:ptCount val="4"/>
                <c:pt idx="0">
                  <c:v>17-35</c:v>
                </c:pt>
                <c:pt idx="1">
                  <c:v>36-51</c:v>
                </c:pt>
                <c:pt idx="2">
                  <c:v>52-71</c:v>
                </c:pt>
                <c:pt idx="3">
                  <c:v>72-91</c:v>
                </c:pt>
              </c:strCache>
            </c:strRef>
          </c:cat>
          <c:val>
            <c:numRef>
              <c:f>Sheet1!$B$2:$B$5</c:f>
              <c:numCache>
                <c:formatCode>General</c:formatCode>
                <c:ptCount val="4"/>
              </c:numCache>
            </c:numRef>
          </c:val>
          <c:extLst>
            <c:ext xmlns:c16="http://schemas.microsoft.com/office/drawing/2014/chart" uri="{C3380CC4-5D6E-409C-BE32-E72D297353CC}">
              <c16:uniqueId val="{00000000-F146-4A39-B91D-3B7AE829D38A}"/>
            </c:ext>
          </c:extLst>
        </c:ser>
        <c:ser>
          <c:idx val="1"/>
          <c:order val="1"/>
          <c:tx>
            <c:strRef>
              <c:f>Sheet1!$C$1</c:f>
              <c:strCache>
                <c:ptCount val="1"/>
                <c:pt idx="0">
                  <c:v>2016</c:v>
                </c:pt>
              </c:strCache>
            </c:strRef>
          </c:tx>
          <c:spPr>
            <a:solidFill>
              <a:schemeClr val="accent2">
                <a:lumMod val="40000"/>
                <a:lumOff val="60000"/>
              </a:schemeClr>
            </a:solidFill>
            <a:ln>
              <a:noFill/>
            </a:ln>
            <a:effectLst/>
          </c:spPr>
          <c:invertIfNegative val="0"/>
          <c:cat>
            <c:strRef>
              <c:f>Sheet1!$A$2:$A$5</c:f>
              <c:strCache>
                <c:ptCount val="4"/>
                <c:pt idx="0">
                  <c:v>17-35</c:v>
                </c:pt>
                <c:pt idx="1">
                  <c:v>36-51</c:v>
                </c:pt>
                <c:pt idx="2">
                  <c:v>52-71</c:v>
                </c:pt>
                <c:pt idx="3">
                  <c:v>72-91</c:v>
                </c:pt>
              </c:strCache>
            </c:strRef>
          </c:cat>
          <c:val>
            <c:numRef>
              <c:f>Sheet1!$C$2:$C$5</c:f>
              <c:numCache>
                <c:formatCode>General</c:formatCode>
                <c:ptCount val="4"/>
                <c:pt idx="0">
                  <c:v>18714</c:v>
                </c:pt>
                <c:pt idx="1">
                  <c:v>57022</c:v>
                </c:pt>
                <c:pt idx="2">
                  <c:v>78102</c:v>
                </c:pt>
                <c:pt idx="3">
                  <c:v>9382</c:v>
                </c:pt>
              </c:numCache>
            </c:numRef>
          </c:val>
          <c:extLst>
            <c:ext xmlns:c16="http://schemas.microsoft.com/office/drawing/2014/chart" uri="{C3380CC4-5D6E-409C-BE32-E72D297353CC}">
              <c16:uniqueId val="{00000001-F146-4A39-B91D-3B7AE829D38A}"/>
            </c:ext>
          </c:extLst>
        </c:ser>
        <c:dLbls>
          <c:showLegendKey val="0"/>
          <c:showVal val="0"/>
          <c:showCatName val="0"/>
          <c:showSerName val="0"/>
          <c:showPercent val="0"/>
          <c:showBubbleSize val="0"/>
        </c:dLbls>
        <c:gapWidth val="219"/>
        <c:overlap val="-27"/>
        <c:axId val="530108680"/>
        <c:axId val="530104416"/>
      </c:barChart>
      <c:catAx>
        <c:axId val="5301086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530104416"/>
        <c:crosses val="autoZero"/>
        <c:auto val="1"/>
        <c:lblAlgn val="ctr"/>
        <c:lblOffset val="100"/>
        <c:noMultiLvlLbl val="0"/>
      </c:catAx>
      <c:valAx>
        <c:axId val="530104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530108680"/>
        <c:crosses val="autoZero"/>
        <c:crossBetween val="between"/>
      </c:valAx>
      <c:spPr>
        <a:noFill/>
        <a:ln>
          <a:noFill/>
        </a:ln>
        <a:effectLst/>
      </c:spPr>
    </c:plotArea>
    <c:legend>
      <c:legendPos val="b"/>
      <c:legendEntry>
        <c:idx val="0"/>
        <c:delete val="1"/>
      </c:legendEntry>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1994</c:v>
                </c:pt>
              </c:strCache>
            </c:strRef>
          </c:tx>
          <c:spPr>
            <a:solidFill>
              <a:srgbClr val="FF0000"/>
            </a:solidFill>
            <a:ln>
              <a:noFill/>
            </a:ln>
            <a:effectLst/>
          </c:spPr>
          <c:invertIfNegative val="0"/>
          <c:cat>
            <c:strRef>
              <c:f>Sheet1!$A$2:$A$5</c:f>
              <c:strCache>
                <c:ptCount val="4"/>
                <c:pt idx="0">
                  <c:v>17-35</c:v>
                </c:pt>
                <c:pt idx="1">
                  <c:v>36-51</c:v>
                </c:pt>
                <c:pt idx="2">
                  <c:v>52-71</c:v>
                </c:pt>
                <c:pt idx="3">
                  <c:v>72-91</c:v>
                </c:pt>
              </c:strCache>
            </c:strRef>
          </c:cat>
          <c:val>
            <c:numRef>
              <c:f>Sheet1!$B$2:$B$5</c:f>
              <c:numCache>
                <c:formatCode>General</c:formatCode>
                <c:ptCount val="4"/>
                <c:pt idx="0">
                  <c:v>22739</c:v>
                </c:pt>
                <c:pt idx="1">
                  <c:v>58552</c:v>
                </c:pt>
                <c:pt idx="2">
                  <c:v>26871</c:v>
                </c:pt>
                <c:pt idx="3">
                  <c:v>8908</c:v>
                </c:pt>
              </c:numCache>
            </c:numRef>
          </c:val>
          <c:extLst>
            <c:ext xmlns:c16="http://schemas.microsoft.com/office/drawing/2014/chart" uri="{C3380CC4-5D6E-409C-BE32-E72D297353CC}">
              <c16:uniqueId val="{00000000-F146-4A39-B91D-3B7AE829D38A}"/>
            </c:ext>
          </c:extLst>
        </c:ser>
        <c:ser>
          <c:idx val="1"/>
          <c:order val="1"/>
          <c:tx>
            <c:strRef>
              <c:f>Sheet1!$C$1</c:f>
              <c:strCache>
                <c:ptCount val="1"/>
                <c:pt idx="0">
                  <c:v>2016</c:v>
                </c:pt>
              </c:strCache>
            </c:strRef>
          </c:tx>
          <c:spPr>
            <a:solidFill>
              <a:schemeClr val="accent2">
                <a:lumMod val="40000"/>
                <a:lumOff val="60000"/>
              </a:schemeClr>
            </a:solidFill>
            <a:ln>
              <a:noFill/>
            </a:ln>
            <a:effectLst/>
          </c:spPr>
          <c:invertIfNegative val="0"/>
          <c:cat>
            <c:strRef>
              <c:f>Sheet1!$A$2:$A$5</c:f>
              <c:strCache>
                <c:ptCount val="4"/>
                <c:pt idx="0">
                  <c:v>17-35</c:v>
                </c:pt>
                <c:pt idx="1">
                  <c:v>36-51</c:v>
                </c:pt>
                <c:pt idx="2">
                  <c:v>52-71</c:v>
                </c:pt>
                <c:pt idx="3">
                  <c:v>72-91</c:v>
                </c:pt>
              </c:strCache>
            </c:strRef>
          </c:cat>
          <c:val>
            <c:numRef>
              <c:f>Sheet1!$C$2:$C$5</c:f>
              <c:numCache>
                <c:formatCode>General</c:formatCode>
                <c:ptCount val="4"/>
                <c:pt idx="0">
                  <c:v>18714</c:v>
                </c:pt>
                <c:pt idx="1">
                  <c:v>57022</c:v>
                </c:pt>
                <c:pt idx="2">
                  <c:v>78102</c:v>
                </c:pt>
                <c:pt idx="3">
                  <c:v>9382</c:v>
                </c:pt>
              </c:numCache>
            </c:numRef>
          </c:val>
          <c:extLst>
            <c:ext xmlns:c16="http://schemas.microsoft.com/office/drawing/2014/chart" uri="{C3380CC4-5D6E-409C-BE32-E72D297353CC}">
              <c16:uniqueId val="{00000001-F146-4A39-B91D-3B7AE829D38A}"/>
            </c:ext>
          </c:extLst>
        </c:ser>
        <c:dLbls>
          <c:showLegendKey val="0"/>
          <c:showVal val="0"/>
          <c:showCatName val="0"/>
          <c:showSerName val="0"/>
          <c:showPercent val="0"/>
          <c:showBubbleSize val="0"/>
        </c:dLbls>
        <c:gapWidth val="219"/>
        <c:overlap val="-27"/>
        <c:axId val="530108680"/>
        <c:axId val="530104416"/>
      </c:barChart>
      <c:catAx>
        <c:axId val="5301086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530104416"/>
        <c:crosses val="autoZero"/>
        <c:auto val="1"/>
        <c:lblAlgn val="ctr"/>
        <c:lblOffset val="100"/>
        <c:noMultiLvlLbl val="0"/>
      </c:catAx>
      <c:valAx>
        <c:axId val="530104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53010868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Mean Age </c:v>
                </c:pt>
              </c:strCache>
            </c:strRef>
          </c:tx>
          <c:spPr>
            <a:ln w="57150" cap="rnd">
              <a:solidFill>
                <a:schemeClr val="accent1"/>
              </a:solidFill>
              <a:round/>
            </a:ln>
            <a:effectLst/>
          </c:spPr>
          <c:marker>
            <c:symbol val="none"/>
          </c:marker>
          <c:cat>
            <c:numRef>
              <c:f>Sheet1!$A$2:$A$8</c:f>
              <c:numCache>
                <c:formatCode>General</c:formatCode>
                <c:ptCount val="7"/>
                <c:pt idx="0">
                  <c:v>1985</c:v>
                </c:pt>
                <c:pt idx="1">
                  <c:v>1990</c:v>
                </c:pt>
                <c:pt idx="2">
                  <c:v>1995</c:v>
                </c:pt>
                <c:pt idx="3">
                  <c:v>2000</c:v>
                </c:pt>
                <c:pt idx="4">
                  <c:v>2005</c:v>
                </c:pt>
                <c:pt idx="5">
                  <c:v>2010</c:v>
                </c:pt>
                <c:pt idx="6">
                  <c:v>2015</c:v>
                </c:pt>
              </c:numCache>
            </c:numRef>
          </c:cat>
          <c:val>
            <c:numRef>
              <c:f>Sheet1!$B$2:$B$8</c:f>
              <c:numCache>
                <c:formatCode>General</c:formatCode>
                <c:ptCount val="7"/>
                <c:pt idx="0">
                  <c:v>42.8</c:v>
                </c:pt>
                <c:pt idx="1">
                  <c:v>43.6</c:v>
                </c:pt>
                <c:pt idx="2">
                  <c:v>44.9</c:v>
                </c:pt>
                <c:pt idx="3">
                  <c:v>45.8</c:v>
                </c:pt>
                <c:pt idx="4">
                  <c:v>47.8</c:v>
                </c:pt>
                <c:pt idx="5">
                  <c:v>49.4</c:v>
                </c:pt>
                <c:pt idx="6">
                  <c:v>49.9</c:v>
                </c:pt>
              </c:numCache>
            </c:numRef>
          </c:val>
          <c:smooth val="0"/>
          <c:extLst>
            <c:ext xmlns:c16="http://schemas.microsoft.com/office/drawing/2014/chart" uri="{C3380CC4-5D6E-409C-BE32-E72D297353CC}">
              <c16:uniqueId val="{00000000-0791-4199-85B2-A35F56BFC4E6}"/>
            </c:ext>
          </c:extLst>
        </c:ser>
        <c:dLbls>
          <c:showLegendKey val="0"/>
          <c:showVal val="0"/>
          <c:showCatName val="0"/>
          <c:showSerName val="0"/>
          <c:showPercent val="0"/>
          <c:showBubbleSize val="0"/>
        </c:dLbls>
        <c:smooth val="0"/>
        <c:axId val="483274368"/>
        <c:axId val="483275024"/>
      </c:lineChart>
      <c:catAx>
        <c:axId val="4832743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483275024"/>
        <c:crosses val="autoZero"/>
        <c:auto val="1"/>
        <c:lblAlgn val="ctr"/>
        <c:lblOffset val="100"/>
        <c:noMultiLvlLbl val="0"/>
      </c:catAx>
      <c:valAx>
        <c:axId val="4832750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4832743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ATP</c:v>
                </c:pt>
              </c:strCache>
            </c:strRef>
          </c:tx>
          <c:spPr>
            <a:solidFill>
              <a:schemeClr val="accent2">
                <a:lumMod val="20000"/>
                <a:lumOff val="80000"/>
              </a:schemeClr>
            </a:solidFill>
            <a:ln>
              <a:noFill/>
            </a:ln>
            <a:effectLst/>
          </c:spPr>
          <c:invertIfNegative val="0"/>
          <c:cat>
            <c:strRef>
              <c:f>Sheet1!$A$2:$A$5</c:f>
              <c:strCache>
                <c:ptCount val="4"/>
                <c:pt idx="0">
                  <c:v>Millennial</c:v>
                </c:pt>
                <c:pt idx="1">
                  <c:v>Generation X</c:v>
                </c:pt>
                <c:pt idx="2">
                  <c:v>Baby Boom</c:v>
                </c:pt>
                <c:pt idx="3">
                  <c:v>Silent Generation</c:v>
                </c:pt>
              </c:strCache>
            </c:strRef>
          </c:cat>
          <c:val>
            <c:numRef>
              <c:f>Sheet1!$B$2:$B$5</c:f>
              <c:numCache>
                <c:formatCode>General</c:formatCode>
                <c:ptCount val="4"/>
                <c:pt idx="0">
                  <c:v>18714</c:v>
                </c:pt>
                <c:pt idx="1">
                  <c:v>57022</c:v>
                </c:pt>
                <c:pt idx="2">
                  <c:v>78102</c:v>
                </c:pt>
                <c:pt idx="3">
                  <c:v>9382</c:v>
                </c:pt>
              </c:numCache>
            </c:numRef>
          </c:val>
          <c:extLst>
            <c:ext xmlns:c16="http://schemas.microsoft.com/office/drawing/2014/chart" uri="{C3380CC4-5D6E-409C-BE32-E72D297353CC}">
              <c16:uniqueId val="{00000000-DBFE-4584-BE16-813132B31E12}"/>
            </c:ext>
          </c:extLst>
        </c:ser>
        <c:ser>
          <c:idx val="1"/>
          <c:order val="1"/>
          <c:tx>
            <c:strRef>
              <c:f>Sheet1!$C$1</c:f>
              <c:strCache>
                <c:ptCount val="1"/>
                <c:pt idx="0">
                  <c:v>Remote Pilot</c:v>
                </c:pt>
              </c:strCache>
            </c:strRef>
          </c:tx>
          <c:spPr>
            <a:solidFill>
              <a:srgbClr val="FF0000"/>
            </a:solidFill>
            <a:ln>
              <a:noFill/>
            </a:ln>
            <a:effectLst/>
          </c:spPr>
          <c:invertIfNegative val="0"/>
          <c:cat>
            <c:strRef>
              <c:f>Sheet1!$A$2:$A$5</c:f>
              <c:strCache>
                <c:ptCount val="4"/>
                <c:pt idx="0">
                  <c:v>Millennial</c:v>
                </c:pt>
                <c:pt idx="1">
                  <c:v>Generation X</c:v>
                </c:pt>
                <c:pt idx="2">
                  <c:v>Baby Boom</c:v>
                </c:pt>
                <c:pt idx="3">
                  <c:v>Silent Generation</c:v>
                </c:pt>
              </c:strCache>
            </c:strRef>
          </c:cat>
          <c:val>
            <c:numRef>
              <c:f>Sheet1!$C$2:$C$5</c:f>
              <c:numCache>
                <c:formatCode>General</c:formatCode>
                <c:ptCount val="4"/>
                <c:pt idx="0">
                  <c:v>6760</c:v>
                </c:pt>
                <c:pt idx="1">
                  <c:v>6924</c:v>
                </c:pt>
                <c:pt idx="2">
                  <c:v>6158</c:v>
                </c:pt>
                <c:pt idx="3">
                  <c:v>520</c:v>
                </c:pt>
              </c:numCache>
            </c:numRef>
          </c:val>
          <c:extLst>
            <c:ext xmlns:c16="http://schemas.microsoft.com/office/drawing/2014/chart" uri="{C3380CC4-5D6E-409C-BE32-E72D297353CC}">
              <c16:uniqueId val="{00000001-DBFE-4584-BE16-813132B31E12}"/>
            </c:ext>
          </c:extLst>
        </c:ser>
        <c:dLbls>
          <c:showLegendKey val="0"/>
          <c:showVal val="0"/>
          <c:showCatName val="0"/>
          <c:showSerName val="0"/>
          <c:showPercent val="0"/>
          <c:showBubbleSize val="0"/>
        </c:dLbls>
        <c:gapWidth val="219"/>
        <c:overlap val="-27"/>
        <c:axId val="582582144"/>
        <c:axId val="452410096"/>
      </c:barChart>
      <c:catAx>
        <c:axId val="5825821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452410096"/>
        <c:crosses val="autoZero"/>
        <c:auto val="1"/>
        <c:lblAlgn val="ctr"/>
        <c:lblOffset val="100"/>
        <c:noMultiLvlLbl val="0"/>
      </c:catAx>
      <c:valAx>
        <c:axId val="4524100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82582144"/>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Sheet1!$B$1</c:f>
              <c:strCache>
                <c:ptCount val="1"/>
                <c:pt idx="0">
                  <c:v>Work</c:v>
                </c:pt>
              </c:strCache>
            </c:strRef>
          </c:tx>
          <c:spPr>
            <a:ln w="34925" cap="rnd">
              <a:solidFill>
                <a:schemeClr val="accent1"/>
              </a:solidFill>
              <a:round/>
            </a:ln>
            <a:effectLst>
              <a:outerShdw blurRad="63500" dist="38100" dir="5400000" rotWithShape="0">
                <a:srgbClr val="000000">
                  <a:alpha val="45000"/>
                </a:srgbClr>
              </a:outerShdw>
            </a:effectLst>
          </c:spPr>
          <c:marker>
            <c:symbol val="none"/>
          </c:marker>
          <c:cat>
            <c:numRef>
              <c:f>Sheet1!$A$2:$A$32</c:f>
              <c:numCache>
                <c:formatCode>General</c:formatCode>
                <c:ptCount val="31"/>
                <c:pt idx="0">
                  <c:v>1975</c:v>
                </c:pt>
                <c:pt idx="1">
                  <c:v>1976</c:v>
                </c:pt>
                <c:pt idx="2">
                  <c:v>1977</c:v>
                </c:pt>
                <c:pt idx="3">
                  <c:v>1978</c:v>
                </c:pt>
                <c:pt idx="4">
                  <c:v>1979</c:v>
                </c:pt>
                <c:pt idx="5">
                  <c:v>1980</c:v>
                </c:pt>
                <c:pt idx="6">
                  <c:v>1981</c:v>
                </c:pt>
                <c:pt idx="7">
                  <c:v>1982</c:v>
                </c:pt>
                <c:pt idx="8">
                  <c:v>1983</c:v>
                </c:pt>
                <c:pt idx="9">
                  <c:v>1984</c:v>
                </c:pt>
                <c:pt idx="10">
                  <c:v>1985</c:v>
                </c:pt>
                <c:pt idx="11">
                  <c:v>1986</c:v>
                </c:pt>
                <c:pt idx="12">
                  <c:v>1987</c:v>
                </c:pt>
                <c:pt idx="13">
                  <c:v>1988</c:v>
                </c:pt>
                <c:pt idx="14">
                  <c:v>1989</c:v>
                </c:pt>
                <c:pt idx="15">
                  <c:v>1990</c:v>
                </c:pt>
                <c:pt idx="16">
                  <c:v>1991</c:v>
                </c:pt>
                <c:pt idx="17">
                  <c:v>1992</c:v>
                </c:pt>
                <c:pt idx="18">
                  <c:v>1993</c:v>
                </c:pt>
                <c:pt idx="19">
                  <c:v>1994</c:v>
                </c:pt>
                <c:pt idx="20">
                  <c:v>1995</c:v>
                </c:pt>
                <c:pt idx="21">
                  <c:v>1996</c:v>
                </c:pt>
                <c:pt idx="22">
                  <c:v>1997</c:v>
                </c:pt>
                <c:pt idx="23">
                  <c:v>1998</c:v>
                </c:pt>
                <c:pt idx="24">
                  <c:v>1999</c:v>
                </c:pt>
                <c:pt idx="25">
                  <c:v>2000</c:v>
                </c:pt>
                <c:pt idx="26">
                  <c:v>2001</c:v>
                </c:pt>
                <c:pt idx="27">
                  <c:v>2002</c:v>
                </c:pt>
                <c:pt idx="28">
                  <c:v>2003</c:v>
                </c:pt>
                <c:pt idx="29">
                  <c:v>2004</c:v>
                </c:pt>
                <c:pt idx="30">
                  <c:v>2005</c:v>
                </c:pt>
              </c:numCache>
            </c:numRef>
          </c:cat>
          <c:val>
            <c:numRef>
              <c:f>Sheet1!$B$2:$B$32</c:f>
              <c:numCache>
                <c:formatCode>General</c:formatCode>
                <c:ptCount val="31"/>
                <c:pt idx="0">
                  <c:v>75</c:v>
                </c:pt>
                <c:pt idx="1">
                  <c:v>74</c:v>
                </c:pt>
                <c:pt idx="2">
                  <c:v>76</c:v>
                </c:pt>
                <c:pt idx="3">
                  <c:v>74</c:v>
                </c:pt>
                <c:pt idx="4">
                  <c:v>75</c:v>
                </c:pt>
                <c:pt idx="5">
                  <c:v>74</c:v>
                </c:pt>
                <c:pt idx="6">
                  <c:v>73</c:v>
                </c:pt>
                <c:pt idx="7">
                  <c:v>74</c:v>
                </c:pt>
                <c:pt idx="8">
                  <c:v>75</c:v>
                </c:pt>
                <c:pt idx="9">
                  <c:v>75</c:v>
                </c:pt>
                <c:pt idx="10">
                  <c:v>72</c:v>
                </c:pt>
                <c:pt idx="11">
                  <c:v>71</c:v>
                </c:pt>
                <c:pt idx="12">
                  <c:v>73</c:v>
                </c:pt>
                <c:pt idx="13">
                  <c:v>70</c:v>
                </c:pt>
                <c:pt idx="14">
                  <c:v>71</c:v>
                </c:pt>
                <c:pt idx="15">
                  <c:v>69</c:v>
                </c:pt>
                <c:pt idx="16">
                  <c:v>71</c:v>
                </c:pt>
                <c:pt idx="17">
                  <c:v>67</c:v>
                </c:pt>
                <c:pt idx="18">
                  <c:v>67</c:v>
                </c:pt>
                <c:pt idx="19">
                  <c:v>66</c:v>
                </c:pt>
                <c:pt idx="20">
                  <c:v>64</c:v>
                </c:pt>
                <c:pt idx="21">
                  <c:v>64</c:v>
                </c:pt>
                <c:pt idx="22">
                  <c:v>64</c:v>
                </c:pt>
                <c:pt idx="23">
                  <c:v>60</c:v>
                </c:pt>
                <c:pt idx="24">
                  <c:v>61</c:v>
                </c:pt>
                <c:pt idx="25">
                  <c:v>57</c:v>
                </c:pt>
                <c:pt idx="26">
                  <c:v>60</c:v>
                </c:pt>
                <c:pt idx="27">
                  <c:v>62</c:v>
                </c:pt>
                <c:pt idx="28">
                  <c:v>62</c:v>
                </c:pt>
                <c:pt idx="29">
                  <c:v>63</c:v>
                </c:pt>
                <c:pt idx="30">
                  <c:v>63</c:v>
                </c:pt>
              </c:numCache>
            </c:numRef>
          </c:val>
          <c:smooth val="0"/>
          <c:extLst>
            <c:ext xmlns:c16="http://schemas.microsoft.com/office/drawing/2014/chart" uri="{C3380CC4-5D6E-409C-BE32-E72D297353CC}">
              <c16:uniqueId val="{00000000-8118-4E02-8CAC-45AA2A7588C5}"/>
            </c:ext>
          </c:extLst>
        </c:ser>
        <c:ser>
          <c:idx val="1"/>
          <c:order val="1"/>
          <c:tx>
            <c:strRef>
              <c:f>Sheet1!$C$1</c:f>
              <c:strCache>
                <c:ptCount val="1"/>
                <c:pt idx="0">
                  <c:v>Leisure</c:v>
                </c:pt>
              </c:strCache>
            </c:strRef>
          </c:tx>
          <c:spPr>
            <a:ln w="34925" cap="rnd">
              <a:solidFill>
                <a:schemeClr val="accent2"/>
              </a:solidFill>
              <a:round/>
            </a:ln>
            <a:effectLst>
              <a:outerShdw blurRad="63500" dist="38100" dir="5400000" rotWithShape="0">
                <a:srgbClr val="000000">
                  <a:alpha val="45000"/>
                </a:srgbClr>
              </a:outerShdw>
            </a:effectLst>
          </c:spPr>
          <c:marker>
            <c:symbol val="none"/>
          </c:marker>
          <c:cat>
            <c:numRef>
              <c:f>Sheet1!$A$2:$A$32</c:f>
              <c:numCache>
                <c:formatCode>General</c:formatCode>
                <c:ptCount val="31"/>
                <c:pt idx="0">
                  <c:v>1975</c:v>
                </c:pt>
                <c:pt idx="1">
                  <c:v>1976</c:v>
                </c:pt>
                <c:pt idx="2">
                  <c:v>1977</c:v>
                </c:pt>
                <c:pt idx="3">
                  <c:v>1978</c:v>
                </c:pt>
                <c:pt idx="4">
                  <c:v>1979</c:v>
                </c:pt>
                <c:pt idx="5">
                  <c:v>1980</c:v>
                </c:pt>
                <c:pt idx="6">
                  <c:v>1981</c:v>
                </c:pt>
                <c:pt idx="7">
                  <c:v>1982</c:v>
                </c:pt>
                <c:pt idx="8">
                  <c:v>1983</c:v>
                </c:pt>
                <c:pt idx="9">
                  <c:v>1984</c:v>
                </c:pt>
                <c:pt idx="10">
                  <c:v>1985</c:v>
                </c:pt>
                <c:pt idx="11">
                  <c:v>1986</c:v>
                </c:pt>
                <c:pt idx="12">
                  <c:v>1987</c:v>
                </c:pt>
                <c:pt idx="13">
                  <c:v>1988</c:v>
                </c:pt>
                <c:pt idx="14">
                  <c:v>1989</c:v>
                </c:pt>
                <c:pt idx="15">
                  <c:v>1990</c:v>
                </c:pt>
                <c:pt idx="16">
                  <c:v>1991</c:v>
                </c:pt>
                <c:pt idx="17">
                  <c:v>1992</c:v>
                </c:pt>
                <c:pt idx="18">
                  <c:v>1993</c:v>
                </c:pt>
                <c:pt idx="19">
                  <c:v>1994</c:v>
                </c:pt>
                <c:pt idx="20">
                  <c:v>1995</c:v>
                </c:pt>
                <c:pt idx="21">
                  <c:v>1996</c:v>
                </c:pt>
                <c:pt idx="22">
                  <c:v>1997</c:v>
                </c:pt>
                <c:pt idx="23">
                  <c:v>1998</c:v>
                </c:pt>
                <c:pt idx="24">
                  <c:v>1999</c:v>
                </c:pt>
                <c:pt idx="25">
                  <c:v>2000</c:v>
                </c:pt>
                <c:pt idx="26">
                  <c:v>2001</c:v>
                </c:pt>
                <c:pt idx="27">
                  <c:v>2002</c:v>
                </c:pt>
                <c:pt idx="28">
                  <c:v>2003</c:v>
                </c:pt>
                <c:pt idx="29">
                  <c:v>2004</c:v>
                </c:pt>
                <c:pt idx="30">
                  <c:v>2005</c:v>
                </c:pt>
              </c:numCache>
            </c:numRef>
          </c:cat>
          <c:val>
            <c:numRef>
              <c:f>Sheet1!$C$2:$C$32</c:f>
              <c:numCache>
                <c:formatCode>General</c:formatCode>
                <c:ptCount val="31"/>
                <c:pt idx="0">
                  <c:v>60</c:v>
                </c:pt>
                <c:pt idx="1">
                  <c:v>60</c:v>
                </c:pt>
                <c:pt idx="2">
                  <c:v>62</c:v>
                </c:pt>
                <c:pt idx="3">
                  <c:v>61</c:v>
                </c:pt>
                <c:pt idx="4">
                  <c:v>63</c:v>
                </c:pt>
                <c:pt idx="5">
                  <c:v>64</c:v>
                </c:pt>
                <c:pt idx="6">
                  <c:v>62</c:v>
                </c:pt>
                <c:pt idx="7">
                  <c:v>61</c:v>
                </c:pt>
                <c:pt idx="8">
                  <c:v>61</c:v>
                </c:pt>
                <c:pt idx="9">
                  <c:v>62</c:v>
                </c:pt>
                <c:pt idx="10">
                  <c:v>65</c:v>
                </c:pt>
                <c:pt idx="11">
                  <c:v>65</c:v>
                </c:pt>
                <c:pt idx="12">
                  <c:v>65</c:v>
                </c:pt>
                <c:pt idx="13">
                  <c:v>67</c:v>
                </c:pt>
                <c:pt idx="14">
                  <c:v>66</c:v>
                </c:pt>
                <c:pt idx="15">
                  <c:v>66</c:v>
                </c:pt>
                <c:pt idx="16">
                  <c:v>65</c:v>
                </c:pt>
                <c:pt idx="17">
                  <c:v>63</c:v>
                </c:pt>
                <c:pt idx="18">
                  <c:v>66</c:v>
                </c:pt>
                <c:pt idx="19">
                  <c:v>67</c:v>
                </c:pt>
                <c:pt idx="20">
                  <c:v>67</c:v>
                </c:pt>
                <c:pt idx="21">
                  <c:v>68</c:v>
                </c:pt>
                <c:pt idx="22">
                  <c:v>68</c:v>
                </c:pt>
                <c:pt idx="23">
                  <c:v>69</c:v>
                </c:pt>
                <c:pt idx="24">
                  <c:v>68</c:v>
                </c:pt>
                <c:pt idx="25">
                  <c:v>72</c:v>
                </c:pt>
                <c:pt idx="26">
                  <c:v>73</c:v>
                </c:pt>
                <c:pt idx="27">
                  <c:v>74</c:v>
                </c:pt>
                <c:pt idx="28">
                  <c:v>71</c:v>
                </c:pt>
                <c:pt idx="29">
                  <c:v>71</c:v>
                </c:pt>
                <c:pt idx="30">
                  <c:v>74</c:v>
                </c:pt>
              </c:numCache>
            </c:numRef>
          </c:val>
          <c:smooth val="0"/>
          <c:extLst>
            <c:ext xmlns:c16="http://schemas.microsoft.com/office/drawing/2014/chart" uri="{C3380CC4-5D6E-409C-BE32-E72D297353CC}">
              <c16:uniqueId val="{00000003-8118-4E02-8CAC-45AA2A7588C5}"/>
            </c:ext>
          </c:extLst>
        </c:ser>
        <c:dLbls>
          <c:showLegendKey val="0"/>
          <c:showVal val="0"/>
          <c:showCatName val="0"/>
          <c:showSerName val="0"/>
          <c:showPercent val="0"/>
          <c:showBubbleSize val="0"/>
        </c:dLbls>
        <c:smooth val="0"/>
        <c:axId val="227324456"/>
        <c:axId val="227324848"/>
      </c:lineChart>
      <c:catAx>
        <c:axId val="227324456"/>
        <c:scaling>
          <c:orientation val="minMax"/>
        </c:scaling>
        <c:delete val="0"/>
        <c:axPos val="b"/>
        <c:numFmt formatCode="General" sourceLinked="1"/>
        <c:majorTickMark val="none"/>
        <c:minorTickMark val="none"/>
        <c:tickLblPos val="nextTo"/>
        <c:spPr>
          <a:noFill/>
          <a:ln w="9525" cap="flat" cmpd="sng" algn="ctr">
            <a:solidFill>
              <a:schemeClr val="lt1">
                <a:lumMod val="95000"/>
                <a:alpha val="10000"/>
              </a:schemeClr>
            </a:solidFill>
            <a:round/>
          </a:ln>
          <a:effectLst/>
        </c:spPr>
        <c:txPr>
          <a:bodyPr rot="-60000000" spcFirstLastPara="1" vertOverflow="ellipsis" vert="horz" wrap="square" anchor="ctr" anchorCtr="1"/>
          <a:lstStyle/>
          <a:p>
            <a:pPr>
              <a:defRPr sz="2400" b="0" i="0" u="none" strike="noStrike" kern="1200" baseline="0">
                <a:solidFill>
                  <a:schemeClr val="lt1">
                    <a:lumMod val="85000"/>
                  </a:schemeClr>
                </a:solidFill>
                <a:latin typeface="+mn-lt"/>
                <a:ea typeface="+mn-ea"/>
                <a:cs typeface="+mn-cs"/>
              </a:defRPr>
            </a:pPr>
            <a:endParaRPr lang="en-US"/>
          </a:p>
        </c:txPr>
        <c:crossAx val="227324848"/>
        <c:crosses val="autoZero"/>
        <c:auto val="1"/>
        <c:lblAlgn val="ctr"/>
        <c:lblOffset val="100"/>
        <c:tickLblSkip val="5"/>
        <c:noMultiLvlLbl val="0"/>
      </c:catAx>
      <c:valAx>
        <c:axId val="227324848"/>
        <c:scaling>
          <c:orientation val="minMax"/>
          <c:max val="100"/>
          <c:min val="50"/>
        </c:scaling>
        <c:delete val="0"/>
        <c:axPos val="l"/>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lt1">
                    <a:lumMod val="85000"/>
                  </a:schemeClr>
                </a:solidFill>
                <a:latin typeface="+mn-lt"/>
                <a:ea typeface="+mn-ea"/>
                <a:cs typeface="+mn-cs"/>
              </a:defRPr>
            </a:pPr>
            <a:endParaRPr lang="en-US"/>
          </a:p>
        </c:txPr>
        <c:crossAx val="227324456"/>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2400" b="0" i="0" u="none" strike="noStrike" kern="1200" baseline="0">
              <a:solidFill>
                <a:schemeClr val="lt1">
                  <a:lumMod val="85000"/>
                </a:schemeClr>
              </a:solidFill>
              <a:latin typeface="+mn-lt"/>
              <a:ea typeface="+mn-ea"/>
              <a:cs typeface="+mn-cs"/>
            </a:defRPr>
          </a:pPr>
          <a:endParaRPr lang="en-US"/>
        </a:p>
      </c:txPr>
    </c:legend>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8">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styleClr val="auto"/>
    </cs:fillRef>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17"/>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33">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9525" cap="flat" cmpd="sng" algn="ctr">
        <a:solidFill>
          <a:schemeClr val="lt1">
            <a:lumMod val="95000"/>
            <a:alpha val="10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7" kern="1200"/>
  </cs:valueAxis>
  <cs:wall>
    <cs:lnRef idx="0"/>
    <cs:fillRef idx="0"/>
    <cs:effectRef idx="0"/>
    <cs:fontRef idx="minor">
      <a:schemeClr val="tx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1FFED3E-D8FC-4366-AD50-1C05E0049DA1}" type="datetimeFigureOut">
              <a:rPr lang="en-US" smtClean="0"/>
              <a:t>7/30/2017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DBC28B-A716-4814-9BAC-F95BAE362919}" type="slidenum">
              <a:rPr lang="en-US" smtClean="0"/>
              <a:t>‹#›</a:t>
            </a:fld>
            <a:endParaRPr lang="en-US"/>
          </a:p>
        </p:txBody>
      </p:sp>
    </p:spTree>
    <p:extLst>
      <p:ext uri="{BB962C8B-B14F-4D97-AF65-F5344CB8AC3E}">
        <p14:creationId xmlns:p14="http://schemas.microsoft.com/office/powerpoint/2010/main" val="23913601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Generation is a much discussed topic in the literature on workforce training and education. The simultaneous presence of numerous generations in the workforce has created tensions, challenges, and opportunities. In collegiate flight training, the Millennial generation is giving way to the post-Millennial generation, which will bring its own learning style and priorities to the cockpit. This presentation reviews the scientific literature on generational differences, identifying which differences are actually supported by data. Demographic and economic trends, including data from the National Science Foundation’s Scientists and Engineers Statistical Data System, will be combined with demonstrated generational differences in work-related attitudes and choices to discuss the implications for flight training. Future ideas for research will be explored.</a:t>
            </a:r>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Date Placeholder 4"/>
          <p:cNvSpPr>
            <a:spLocks noGrp="1"/>
          </p:cNvSpPr>
          <p:nvPr>
            <p:ph type="dt"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331B57-0BE5-4F82-AA58-76F53EFF3ADA}" type="datetime8">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7/30/2017 8:19 AM</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Footer Placeholder 5"/>
          <p:cNvSpPr>
            <a:spLocks noGrp="1"/>
          </p:cNvSpPr>
          <p:nvPr>
            <p:ph type="ftr" sz="quarter" idx="12"/>
          </p:nvPr>
        </p:nvSpPr>
        <p:spPr>
          <a:xfrm>
            <a:off x="0" y="8685213"/>
            <a:ext cx="6172200" cy="4572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500" b="0" i="0" u="none" strike="noStrike" kern="1200" cap="none" spc="0" normalizeH="0" baseline="0" noProof="0" dirty="0">
                <a:ln>
                  <a:noFill/>
                </a:ln>
                <a:solidFill>
                  <a:srgbClr val="000000"/>
                </a:solidFill>
                <a:effectLst/>
                <a:uLnTx/>
                <a:uFillTx/>
                <a:latin typeface="Calibri" panose="020F0502020204030204"/>
                <a:ea typeface="+mn-ea"/>
                <a:cs typeface="+mn-cs"/>
              </a:rPr>
              <a:t>© 2007 Microsoft Corporation. All rights reserved. Microsoft, Windows, Windows Vista and other product names are or may be registered trademarks and/or trademarks in the U.S. and/or other countries.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500" b="0" i="0" u="none" strike="noStrike" kern="1200" cap="none" spc="0" normalizeH="0" baseline="0" noProof="0" dirty="0">
                <a:ln>
                  <a:noFill/>
                </a:ln>
                <a:solidFill>
                  <a:srgbClr val="000000"/>
                </a:solidFill>
                <a:effectLst/>
                <a:uLnTx/>
                <a:uFillTx/>
                <a:latin typeface="Calibri" panose="020F0502020204030204"/>
                <a:ea typeface="+mn-ea"/>
                <a:cs typeface="+mn-cs"/>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kumimoji="0" lang="en-US" sz="500" b="0" i="0" u="none" strike="noStrike" kern="1200" cap="none" spc="0" normalizeH="0" baseline="0" noProof="0" dirty="0">
                <a:ln>
                  <a:noFill/>
                </a:ln>
                <a:solidFill>
                  <a:srgbClr val="000000"/>
                </a:solidFill>
                <a:effectLst/>
                <a:uLnTx/>
                <a:uFillTx/>
                <a:latin typeface="Calibri" panose="020F0502020204030204"/>
                <a:ea typeface="+mn-ea"/>
                <a:cs typeface="+mn-cs"/>
              </a:rPr>
            </a:br>
            <a:r>
              <a:rPr kumimoji="0" lang="en-US" sz="500" b="0" i="0" u="none" strike="noStrike" kern="1200" cap="none" spc="0" normalizeH="0" baseline="0" noProof="0" dirty="0">
                <a:ln>
                  <a:noFill/>
                </a:ln>
                <a:solidFill>
                  <a:srgbClr val="000000"/>
                </a:solidFill>
                <a:effectLst/>
                <a:uLnTx/>
                <a:uFillTx/>
                <a:latin typeface="Calibri" panose="020F0502020204030204"/>
                <a:ea typeface="+mn-ea"/>
                <a:cs typeface="+mn-cs"/>
              </a:rPr>
              <a:t>MICROSOFT MAKES NO WARRANTIES, EXPRESS, IMPLIED OR STATUTORY, AS TO THE INFORMATION IN THIS PRESENTATION.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5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Slide Number Placeholder 6"/>
          <p:cNvSpPr>
            <a:spLocks noGrp="1"/>
          </p:cNvSpPr>
          <p:nvPr>
            <p:ph type="sldNum" sz="quarter" idx="13"/>
          </p:nvPr>
        </p:nvSpPr>
        <p:spPr>
          <a:xfrm>
            <a:off x="6172199" y="8685213"/>
            <a:ext cx="684213" cy="4572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C87E0CF-87F6-4B58-B8B8-DCAB2DAAF3C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749037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Here’s another way of looking at that same</a:t>
            </a:r>
            <a:r>
              <a:rPr lang="en-US" baseline="0" dirty="0" smtClean="0"/>
              <a:t> demographic data. – this is the average age of active ATP rated pilots over the past 30 years.  </a:t>
            </a:r>
          </a:p>
          <a:p>
            <a:r>
              <a:rPr lang="en-US" dirty="0" smtClean="0"/>
              <a:t>This</a:t>
            </a:r>
            <a:r>
              <a:rPr lang="en-US" baseline="0" dirty="0" smtClean="0"/>
              <a:t> tells us WHAT is happening, but it doesn’t tell us WHY.  That’s not the subject of this talk, but I do want to point out that it is not affecting all aspects of aviation equally.</a:t>
            </a:r>
            <a:endParaRPr lang="en-US" dirty="0"/>
          </a:p>
        </p:txBody>
      </p:sp>
      <p:sp>
        <p:nvSpPr>
          <p:cNvPr id="4" name="Slide Number Placeholder 3"/>
          <p:cNvSpPr>
            <a:spLocks noGrp="1"/>
          </p:cNvSpPr>
          <p:nvPr>
            <p:ph type="sldNum" sz="quarter" idx="10"/>
          </p:nvPr>
        </p:nvSpPr>
        <p:spPr/>
        <p:txBody>
          <a:bodyPr/>
          <a:lstStyle/>
          <a:p>
            <a:fld id="{D5DBC28B-A716-4814-9BAC-F95BAE362919}" type="slidenum">
              <a:rPr lang="en-US" smtClean="0"/>
              <a:t>11</a:t>
            </a:fld>
            <a:endParaRPr lang="en-US"/>
          </a:p>
        </p:txBody>
      </p:sp>
    </p:spTree>
    <p:extLst>
      <p:ext uri="{BB962C8B-B14F-4D97-AF65-F5344CB8AC3E}">
        <p14:creationId xmlns:p14="http://schemas.microsoft.com/office/powerpoint/2010/main" val="29628046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This slide shows the age distribution of holders of remote pilot certificates., where we do not see the same pattern at all.  Why is that?  That is a question I would love to be able to answer.  Some part of the answer may lie in the real generational differences that exist.  We’ve all heard the stereotypes, but I believe in science – so what does science tell us are the real differences?</a:t>
            </a:r>
            <a:endParaRPr lang="en-US" dirty="0"/>
          </a:p>
        </p:txBody>
      </p:sp>
      <p:sp>
        <p:nvSpPr>
          <p:cNvPr id="4" name="Slide Number Placeholder 3"/>
          <p:cNvSpPr>
            <a:spLocks noGrp="1"/>
          </p:cNvSpPr>
          <p:nvPr>
            <p:ph type="sldNum" sz="quarter" idx="10"/>
          </p:nvPr>
        </p:nvSpPr>
        <p:spPr/>
        <p:txBody>
          <a:bodyPr/>
          <a:lstStyle/>
          <a:p>
            <a:fld id="{D5DBC28B-A716-4814-9BAC-F95BAE362919}" type="slidenum">
              <a:rPr lang="en-US" smtClean="0"/>
              <a:t>12</a:t>
            </a:fld>
            <a:endParaRPr lang="en-US"/>
          </a:p>
        </p:txBody>
      </p:sp>
    </p:spTree>
    <p:extLst>
      <p:ext uri="{BB962C8B-B14F-4D97-AF65-F5344CB8AC3E}">
        <p14:creationId xmlns:p14="http://schemas.microsoft.com/office/powerpoint/2010/main" val="8998913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DBC28B-A716-4814-9BAC-F95BAE362919}" type="slidenum">
              <a:rPr lang="en-US" smtClean="0"/>
              <a:t>15</a:t>
            </a:fld>
            <a:endParaRPr lang="en-US"/>
          </a:p>
        </p:txBody>
      </p:sp>
    </p:spTree>
    <p:extLst>
      <p:ext uri="{BB962C8B-B14F-4D97-AF65-F5344CB8AC3E}">
        <p14:creationId xmlns:p14="http://schemas.microsoft.com/office/powerpoint/2010/main" val="34730325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reach destination,</a:t>
            </a:r>
            <a:r>
              <a:rPr lang="en-US" baseline="0" dirty="0" smtClean="0"/>
              <a:t> have to know where we want to go…</a:t>
            </a:r>
          </a:p>
          <a:p>
            <a:pPr marL="171450" indent="-171450">
              <a:buFont typeface="Arial" panose="020B0604020202020204" pitchFamily="34" charset="0"/>
              <a:buChar char="•"/>
            </a:pPr>
            <a:r>
              <a:rPr lang="en-US" baseline="0" dirty="0" smtClean="0"/>
              <a:t>Understand the effect of generation on pilot training, hiring, retention.</a:t>
            </a:r>
          </a:p>
          <a:p>
            <a:pPr marL="0" indent="0">
              <a:buFont typeface="Arial" panose="020B0604020202020204" pitchFamily="34" charset="0"/>
              <a:buNone/>
            </a:pPr>
            <a:r>
              <a:rPr lang="en-US" baseline="0" dirty="0" smtClean="0"/>
              <a:t>In order to reach that destination, need to know </a:t>
            </a:r>
          </a:p>
          <a:p>
            <a:pPr marL="171450" indent="-171450">
              <a:buFont typeface="Arial" panose="020B0604020202020204" pitchFamily="34" charset="0"/>
              <a:buChar char="•"/>
            </a:pPr>
            <a:r>
              <a:rPr lang="en-US" baseline="0" dirty="0" smtClean="0"/>
              <a:t>where we are</a:t>
            </a:r>
          </a:p>
          <a:p>
            <a:pPr marL="171450" indent="-171450">
              <a:buFont typeface="Arial" panose="020B0604020202020204" pitchFamily="34" charset="0"/>
              <a:buChar char="•"/>
            </a:pPr>
            <a:r>
              <a:rPr lang="en-US" baseline="0" dirty="0" smtClean="0"/>
              <a:t>What are the factors that influence our course</a:t>
            </a:r>
          </a:p>
          <a:p>
            <a:pPr marL="171450" indent="-171450">
              <a:buFont typeface="Arial" panose="020B0604020202020204" pitchFamily="34" charset="0"/>
              <a:buChar char="•"/>
            </a:pPr>
            <a:endParaRPr lang="en-US" baseline="0" dirty="0" smtClean="0"/>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D5DBC28B-A716-4814-9BAC-F95BAE362919}" type="slidenum">
              <a:rPr lang="en-US" smtClean="0"/>
              <a:t>2</a:t>
            </a:fld>
            <a:endParaRPr lang="en-US"/>
          </a:p>
        </p:txBody>
      </p:sp>
    </p:spTree>
    <p:extLst>
      <p:ext uri="{BB962C8B-B14F-4D97-AF65-F5344CB8AC3E}">
        <p14:creationId xmlns:p14="http://schemas.microsoft.com/office/powerpoint/2010/main" val="349942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panose="020F0502020204030204" pitchFamily="34" charset="0"/>
                <a:ea typeface="Calibri" panose="020F0502020204030204" pitchFamily="34" charset="0"/>
                <a:cs typeface="Times New Roman" panose="02020603050405020304" pitchFamily="18" charset="0"/>
              </a:rPr>
              <a:t>people who grew up with this (landline), </a:t>
            </a:r>
            <a:endParaRPr lang="en-US" dirty="0" smtClean="0">
              <a:latin typeface="Calibri" panose="020F0502020204030204" pitchFamily="34" charset="0"/>
              <a:ea typeface="Calibri" panose="020F0502020204030204" pitchFamily="34" charset="0"/>
              <a:cs typeface="Times New Roman" panose="02020603050405020304" pitchFamily="18" charset="0"/>
            </a:endParaRPr>
          </a:p>
          <a:p>
            <a:r>
              <a:rPr lang="en-US" dirty="0" smtClean="0">
                <a:latin typeface="Calibri" panose="020F0502020204030204" pitchFamily="34" charset="0"/>
                <a:ea typeface="Calibri" panose="020F0502020204030204" pitchFamily="34" charset="0"/>
                <a:cs typeface="Times New Roman" panose="02020603050405020304" pitchFamily="18" charset="0"/>
              </a:rPr>
              <a:t>or </a:t>
            </a:r>
            <a:r>
              <a:rPr lang="en-US" dirty="0">
                <a:latin typeface="Calibri" panose="020F0502020204030204" pitchFamily="34" charset="0"/>
                <a:ea typeface="Calibri" panose="020F0502020204030204" pitchFamily="34" charset="0"/>
                <a:cs typeface="Times New Roman" panose="02020603050405020304" pitchFamily="18" charset="0"/>
              </a:rPr>
              <a:t>went to college as the proud owner of this (Mac), </a:t>
            </a:r>
            <a:endParaRPr lang="en-US" dirty="0" smtClean="0">
              <a:latin typeface="Calibri" panose="020F0502020204030204" pitchFamily="34" charset="0"/>
              <a:ea typeface="Calibri" panose="020F0502020204030204" pitchFamily="34" charset="0"/>
              <a:cs typeface="Times New Roman" panose="02020603050405020304" pitchFamily="18" charset="0"/>
            </a:endParaRPr>
          </a:p>
          <a:p>
            <a:r>
              <a:rPr lang="en-US" dirty="0" smtClean="0">
                <a:latin typeface="Calibri" panose="020F0502020204030204" pitchFamily="34" charset="0"/>
                <a:ea typeface="Calibri" panose="020F0502020204030204" pitchFamily="34" charset="0"/>
                <a:cs typeface="Times New Roman" panose="02020603050405020304" pitchFamily="18" charset="0"/>
              </a:rPr>
              <a:t>and </a:t>
            </a:r>
            <a:r>
              <a:rPr lang="en-US" dirty="0">
                <a:latin typeface="Calibri" panose="020F0502020204030204" pitchFamily="34" charset="0"/>
                <a:ea typeface="Calibri" panose="020F0502020204030204" pitchFamily="34" charset="0"/>
                <a:cs typeface="Times New Roman" panose="02020603050405020304" pitchFamily="18" charset="0"/>
              </a:rPr>
              <a:t>people who grew up with this (iPhone).  </a:t>
            </a:r>
            <a:endParaRPr lang="en-US" dirty="0" smtClean="0">
              <a:latin typeface="Calibri" panose="020F0502020204030204" pitchFamily="34" charset="0"/>
              <a:ea typeface="Calibri" panose="020F0502020204030204" pitchFamily="34" charset="0"/>
              <a:cs typeface="Times New Roman" panose="02020603050405020304" pitchFamily="18" charset="0"/>
            </a:endParaRPr>
          </a:p>
          <a:p>
            <a:r>
              <a:rPr lang="en-US" dirty="0" smtClean="0">
                <a:latin typeface="Calibri" panose="020F0502020204030204" pitchFamily="34" charset="0"/>
                <a:ea typeface="Calibri" panose="020F0502020204030204" pitchFamily="34" charset="0"/>
                <a:cs typeface="Times New Roman" panose="02020603050405020304" pitchFamily="18" charset="0"/>
              </a:rPr>
              <a:t>I don’t have time for a lot of detail of what goes into making a generation more than just a birth cohort, but suffice it to say that the unique,</a:t>
            </a:r>
            <a:r>
              <a:rPr lang="en-US" baseline="0" dirty="0" smtClean="0">
                <a:latin typeface="Calibri" panose="020F0502020204030204" pitchFamily="34" charset="0"/>
                <a:ea typeface="Calibri" panose="020F0502020204030204" pitchFamily="34" charset="0"/>
                <a:cs typeface="Times New Roman" panose="02020603050405020304" pitchFamily="18" charset="0"/>
              </a:rPr>
              <a:t> shared experiences of youth and adolescence combine to shape the attitudes, beliefs, and behaviors of a group of people who grow up in a common context that differs from the context of preceding and subsequent generations.</a:t>
            </a:r>
            <a:endParaRPr lang="en-US" dirty="0" smtClean="0">
              <a:latin typeface="Calibri" panose="020F0502020204030204" pitchFamily="34" charset="0"/>
              <a:ea typeface="Calibri" panose="020F0502020204030204" pitchFamily="34" charset="0"/>
              <a:cs typeface="Times New Roman" panose="02020603050405020304" pitchFamily="18" charset="0"/>
            </a:endParaRPr>
          </a:p>
          <a:p>
            <a:endParaRPr lang="en-US"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32AFF443-48A1-445F-9E75-FCB18743A409}" type="slidenum">
              <a:rPr lang="en-US" smtClean="0"/>
              <a:t>4</a:t>
            </a:fld>
            <a:endParaRPr lang="en-US"/>
          </a:p>
        </p:txBody>
      </p:sp>
    </p:spTree>
    <p:extLst>
      <p:ext uri="{BB962C8B-B14F-4D97-AF65-F5344CB8AC3E}">
        <p14:creationId xmlns:p14="http://schemas.microsoft.com/office/powerpoint/2010/main" val="40167086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Generational change is a hot topic, so no doubt you have seen headlines such as “Millennials are lazy entitled narcissists”, or “Baby boomers can’t use technology”, or something similar.  One of the problems in the literature regarding generational change is that much of the research uses cross-sectional research designs that cannot separate the effects of age and cohort.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For example, members of the Millennial cohort score higher on measures of narcissism than members of the Generation X and Baby Boom cohorts, but is that because their cohort is more narcissistic, or because young people are more narcissistic?  In order to make valid conclusions about cohort effects, the research design must include a time lag component that allows you to compare cohorts when they were the same age. </a:t>
            </a:r>
            <a:endParaRPr lang="en-US" dirty="0"/>
          </a:p>
        </p:txBody>
      </p:sp>
      <p:sp>
        <p:nvSpPr>
          <p:cNvPr id="4" name="Slide Number Placeholder 3"/>
          <p:cNvSpPr>
            <a:spLocks noGrp="1"/>
          </p:cNvSpPr>
          <p:nvPr>
            <p:ph type="sldNum" sz="quarter" idx="10"/>
          </p:nvPr>
        </p:nvSpPr>
        <p:spPr/>
        <p:txBody>
          <a:bodyPr/>
          <a:lstStyle/>
          <a:p>
            <a:fld id="{D5DBC28B-A716-4814-9BAC-F95BAE362919}" type="slidenum">
              <a:rPr lang="en-US" smtClean="0"/>
              <a:t>5</a:t>
            </a:fld>
            <a:endParaRPr lang="en-US"/>
          </a:p>
        </p:txBody>
      </p:sp>
    </p:spTree>
    <p:extLst>
      <p:ext uri="{BB962C8B-B14F-4D97-AF65-F5344CB8AC3E}">
        <p14:creationId xmlns:p14="http://schemas.microsoft.com/office/powerpoint/2010/main" val="7908168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what can we say for sure about generations</a:t>
            </a:r>
            <a:r>
              <a:rPr lang="en-US" baseline="0" dirty="0" smtClean="0"/>
              <a:t> in the US right now? H</a:t>
            </a:r>
            <a:r>
              <a:rPr lang="en-US" dirty="0" smtClean="0"/>
              <a:t>ere’s </a:t>
            </a:r>
            <a:r>
              <a:rPr lang="en-US" dirty="0" smtClean="0"/>
              <a:t>what our nation looks like right now, and here’s what</a:t>
            </a:r>
            <a:r>
              <a:rPr lang="en-US" baseline="0" dirty="0" smtClean="0"/>
              <a:t> that means for the labor force.</a:t>
            </a:r>
            <a:endParaRPr lang="en-US" dirty="0"/>
          </a:p>
        </p:txBody>
      </p:sp>
      <p:sp>
        <p:nvSpPr>
          <p:cNvPr id="4" name="Slide Number Placeholder 3"/>
          <p:cNvSpPr>
            <a:spLocks noGrp="1"/>
          </p:cNvSpPr>
          <p:nvPr>
            <p:ph type="sldNum" sz="quarter" idx="10"/>
          </p:nvPr>
        </p:nvSpPr>
        <p:spPr/>
        <p:txBody>
          <a:bodyPr/>
          <a:lstStyle/>
          <a:p>
            <a:fld id="{D5DBC28B-A716-4814-9BAC-F95BAE362919}" type="slidenum">
              <a:rPr lang="en-US" smtClean="0"/>
              <a:t>6</a:t>
            </a:fld>
            <a:endParaRPr lang="en-US"/>
          </a:p>
        </p:txBody>
      </p:sp>
    </p:spTree>
    <p:extLst>
      <p:ext uri="{BB962C8B-B14F-4D97-AF65-F5344CB8AC3E}">
        <p14:creationId xmlns:p14="http://schemas.microsoft.com/office/powerpoint/2010/main" val="28524716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our aerospace</a:t>
            </a:r>
            <a:r>
              <a:rPr lang="en-US" baseline="0" dirty="0" smtClean="0"/>
              <a:t> labor force</a:t>
            </a:r>
            <a:endParaRPr lang="en-US" dirty="0"/>
          </a:p>
        </p:txBody>
      </p:sp>
      <p:sp>
        <p:nvSpPr>
          <p:cNvPr id="4" name="Slide Number Placeholder 3"/>
          <p:cNvSpPr>
            <a:spLocks noGrp="1"/>
          </p:cNvSpPr>
          <p:nvPr>
            <p:ph type="sldNum" sz="quarter" idx="10"/>
          </p:nvPr>
        </p:nvSpPr>
        <p:spPr/>
        <p:txBody>
          <a:bodyPr/>
          <a:lstStyle/>
          <a:p>
            <a:fld id="{D5DBC28B-A716-4814-9BAC-F95BAE362919}" type="slidenum">
              <a:rPr lang="en-US" smtClean="0"/>
              <a:t>7</a:t>
            </a:fld>
            <a:endParaRPr lang="en-US"/>
          </a:p>
        </p:txBody>
      </p:sp>
    </p:spTree>
    <p:extLst>
      <p:ext uri="{BB962C8B-B14F-4D97-AF65-F5344CB8AC3E}">
        <p14:creationId xmlns:p14="http://schemas.microsoft.com/office/powerpoint/2010/main" val="30620250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 about pilots?  But remember </a:t>
            </a:r>
            <a:r>
              <a:rPr lang="en-US" dirty="0" smtClean="0"/>
              <a:t>what we said about narcissism</a:t>
            </a:r>
            <a:r>
              <a:rPr lang="en-US" baseline="0" dirty="0" smtClean="0"/>
              <a:t> – maybe this represents an age effect, not a generational effect.  So let’s look at this a different way, instead of identifying groups by generation, I’ve identified them by age group.</a:t>
            </a:r>
            <a:endParaRPr lang="en-US" dirty="0"/>
          </a:p>
        </p:txBody>
      </p:sp>
      <p:sp>
        <p:nvSpPr>
          <p:cNvPr id="4" name="Slide Number Placeholder 3"/>
          <p:cNvSpPr>
            <a:spLocks noGrp="1"/>
          </p:cNvSpPr>
          <p:nvPr>
            <p:ph type="sldNum" sz="quarter" idx="10"/>
          </p:nvPr>
        </p:nvSpPr>
        <p:spPr/>
        <p:txBody>
          <a:bodyPr/>
          <a:lstStyle/>
          <a:p>
            <a:fld id="{D5DBC28B-A716-4814-9BAC-F95BAE362919}" type="slidenum">
              <a:rPr lang="en-US" smtClean="0"/>
              <a:t>8</a:t>
            </a:fld>
            <a:endParaRPr lang="en-US"/>
          </a:p>
        </p:txBody>
      </p:sp>
    </p:spTree>
    <p:extLst>
      <p:ext uri="{BB962C8B-B14F-4D97-AF65-F5344CB8AC3E}">
        <p14:creationId xmlns:p14="http://schemas.microsoft.com/office/powerpoint/2010/main" val="11175561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you can see that in 2016, this is how many active</a:t>
            </a:r>
            <a:r>
              <a:rPr lang="en-US" baseline="0" dirty="0" smtClean="0"/>
              <a:t> ATP rated pilots there were in each age group.  Now let’s use a time lag approach and see if the age group distribution was similar 20 years ago…</a:t>
            </a:r>
            <a:endParaRPr lang="en-US" dirty="0"/>
          </a:p>
        </p:txBody>
      </p:sp>
      <p:sp>
        <p:nvSpPr>
          <p:cNvPr id="4" name="Slide Number Placeholder 3"/>
          <p:cNvSpPr>
            <a:spLocks noGrp="1"/>
          </p:cNvSpPr>
          <p:nvPr>
            <p:ph type="sldNum" sz="quarter" idx="10"/>
          </p:nvPr>
        </p:nvSpPr>
        <p:spPr/>
        <p:txBody>
          <a:bodyPr/>
          <a:lstStyle/>
          <a:p>
            <a:fld id="{D5DBC28B-A716-4814-9BAC-F95BAE362919}" type="slidenum">
              <a:rPr lang="en-US" smtClean="0"/>
              <a:t>9</a:t>
            </a:fld>
            <a:endParaRPr lang="en-US"/>
          </a:p>
        </p:txBody>
      </p:sp>
    </p:spTree>
    <p:extLst>
      <p:ext uri="{BB962C8B-B14F-4D97-AF65-F5344CB8AC3E}">
        <p14:creationId xmlns:p14="http://schemas.microsoft.com/office/powerpoint/2010/main" val="35602284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you can see, it was dramatically different.  The bulk of active</a:t>
            </a:r>
            <a:r>
              <a:rPr lang="en-US" baseline="0" dirty="0" smtClean="0"/>
              <a:t> ATP rated pilots was in the 36-51 year old age group twenty years ago, and now the bulk of ATP rated pilots is in the 52-71 year old age group.  </a:t>
            </a:r>
            <a:endParaRPr lang="en-US" dirty="0"/>
          </a:p>
        </p:txBody>
      </p:sp>
      <p:sp>
        <p:nvSpPr>
          <p:cNvPr id="4" name="Slide Number Placeholder 3"/>
          <p:cNvSpPr>
            <a:spLocks noGrp="1"/>
          </p:cNvSpPr>
          <p:nvPr>
            <p:ph type="sldNum" sz="quarter" idx="10"/>
          </p:nvPr>
        </p:nvSpPr>
        <p:spPr/>
        <p:txBody>
          <a:bodyPr/>
          <a:lstStyle/>
          <a:p>
            <a:fld id="{D5DBC28B-A716-4814-9BAC-F95BAE362919}" type="slidenum">
              <a:rPr lang="en-US" smtClean="0"/>
              <a:t>10</a:t>
            </a:fld>
            <a:endParaRPr lang="en-US"/>
          </a:p>
        </p:txBody>
      </p:sp>
    </p:spTree>
    <p:extLst>
      <p:ext uri="{BB962C8B-B14F-4D97-AF65-F5344CB8AC3E}">
        <p14:creationId xmlns:p14="http://schemas.microsoft.com/office/powerpoint/2010/main" val="15675883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3667" y="1905001"/>
            <a:ext cx="10242551" cy="1523495"/>
          </a:xfrm>
        </p:spPr>
        <p:txBody>
          <a:bodyPr>
            <a:noAutofit/>
          </a:bodyPr>
          <a:lstStyle>
            <a:lvl1pPr>
              <a:lnSpc>
                <a:spcPct val="90000"/>
              </a:lnSpc>
              <a:defRPr sz="5400"/>
            </a:lvl1pPr>
          </a:lstStyle>
          <a:p>
            <a:r>
              <a:rPr lang="en-US"/>
              <a:t>Click to edit Master title style</a:t>
            </a:r>
            <a:endParaRPr lang="en-US" dirty="0"/>
          </a:p>
        </p:txBody>
      </p:sp>
      <p:sp>
        <p:nvSpPr>
          <p:cNvPr id="3" name="Subtitle 2"/>
          <p:cNvSpPr>
            <a:spLocks noGrp="1"/>
          </p:cNvSpPr>
          <p:nvPr>
            <p:ph type="subTitle" idx="1"/>
          </p:nvPr>
        </p:nvSpPr>
        <p:spPr>
          <a:xfrm>
            <a:off x="973666" y="4344989"/>
            <a:ext cx="10242551"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801270527"/>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a:t>Click to edit Master title style</a:t>
            </a:r>
            <a:endParaRPr lang="en-US" dirty="0"/>
          </a:p>
        </p:txBody>
      </p:sp>
      <p:sp>
        <p:nvSpPr>
          <p:cNvPr id="6" name="Text Placeholder 5"/>
          <p:cNvSpPr>
            <a:spLocks noGrp="1"/>
          </p:cNvSpPr>
          <p:nvPr>
            <p:ph type="body" sz="quarter" idx="10"/>
          </p:nvPr>
        </p:nvSpPr>
        <p:spPr bwMode="white">
          <a:xfrm>
            <a:off x="508000" y="1411553"/>
            <a:ext cx="11176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25771813"/>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a:t>Click to edit Master title style</a:t>
            </a:r>
            <a:endParaRPr lang="en-US" dirty="0"/>
          </a:p>
        </p:txBody>
      </p:sp>
      <p:sp>
        <p:nvSpPr>
          <p:cNvPr id="6" name="Text Placeholder 5"/>
          <p:cNvSpPr>
            <a:spLocks noGrp="1"/>
          </p:cNvSpPr>
          <p:nvPr>
            <p:ph type="body" sz="quarter" idx="10"/>
          </p:nvPr>
        </p:nvSpPr>
        <p:spPr bwMode="white">
          <a:xfrm>
            <a:off x="508000" y="1411553"/>
            <a:ext cx="11176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6"/>
          <p:cNvSpPr>
            <a:spLocks noGrp="1"/>
          </p:cNvSpPr>
          <p:nvPr>
            <p:ph type="body" sz="quarter" idx="11"/>
          </p:nvPr>
        </p:nvSpPr>
        <p:spPr>
          <a:xfrm>
            <a:off x="1" y="6238876"/>
            <a:ext cx="12192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mj-lt"/>
              </a:defRPr>
            </a:lvl1pPr>
          </a:lstStyle>
          <a:p>
            <a:pPr lvl="0"/>
            <a:r>
              <a:rPr lang="en-US"/>
              <a:t>Click to edit Master text styles</a:t>
            </a:r>
          </a:p>
        </p:txBody>
      </p:sp>
    </p:spTree>
    <p:extLst>
      <p:ext uri="{BB962C8B-B14F-4D97-AF65-F5344CB8AC3E}">
        <p14:creationId xmlns:p14="http://schemas.microsoft.com/office/powerpoint/2010/main" val="3908426392"/>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825625" y="649805"/>
            <a:ext cx="9390944" cy="1523494"/>
          </a:xfrm>
        </p:spPr>
        <p:txBody>
          <a:bodyPr anchor="ctr" anchorCtr="0">
            <a:noAutofit/>
          </a:bodyPr>
          <a:lstStyle>
            <a:lvl1pPr>
              <a:lnSpc>
                <a:spcPct val="90000"/>
              </a:lnSpc>
              <a:defRPr sz="5400"/>
            </a:lvl1pPr>
          </a:lstStyle>
          <a:p>
            <a:r>
              <a:rPr lang="en-US"/>
              <a:t>Click to edit Master title style</a:t>
            </a:r>
            <a:endParaRPr lang="en-US" dirty="0"/>
          </a:p>
        </p:txBody>
      </p:sp>
      <p:sp>
        <p:nvSpPr>
          <p:cNvPr id="3" name="Subtitle 2"/>
          <p:cNvSpPr>
            <a:spLocks noGrp="1"/>
          </p:cNvSpPr>
          <p:nvPr>
            <p:ph type="subTitle" idx="1"/>
          </p:nvPr>
        </p:nvSpPr>
        <p:spPr>
          <a:xfrm>
            <a:off x="1825273" y="4344989"/>
            <a:ext cx="9390944"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a:t>Click to edit Master subtitle style</a:t>
            </a:r>
            <a:endParaRPr lang="en-US" dirty="0"/>
          </a:p>
        </p:txBody>
      </p:sp>
      <p:sp>
        <p:nvSpPr>
          <p:cNvPr id="7" name="Text Placeholder 6"/>
          <p:cNvSpPr>
            <a:spLocks noGrp="1"/>
          </p:cNvSpPr>
          <p:nvPr>
            <p:ph type="body" sz="quarter" idx="10" hasCustomPrompt="1"/>
          </p:nvPr>
        </p:nvSpPr>
        <p:spPr>
          <a:xfrm>
            <a:off x="962732" y="2355850"/>
            <a:ext cx="10253485"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a:t>click to…</a:t>
            </a:r>
          </a:p>
        </p:txBody>
      </p:sp>
    </p:spTree>
    <p:extLst>
      <p:ext uri="{BB962C8B-B14F-4D97-AF65-F5344CB8AC3E}">
        <p14:creationId xmlns:p14="http://schemas.microsoft.com/office/powerpoint/2010/main" val="737517820"/>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825625" y="649805"/>
            <a:ext cx="9390944" cy="1523494"/>
          </a:xfrm>
        </p:spPr>
        <p:txBody>
          <a:bodyPr anchor="ctr" anchorCtr="0">
            <a:noAutofit/>
          </a:bodyPr>
          <a:lstStyle>
            <a:lvl1pPr>
              <a:lnSpc>
                <a:spcPct val="90000"/>
              </a:lnSpc>
              <a:defRPr sz="5400"/>
            </a:lvl1pPr>
          </a:lstStyle>
          <a:p>
            <a:r>
              <a:rPr lang="en-US"/>
              <a:t>Click to edit Master title style</a:t>
            </a:r>
            <a:endParaRPr lang="en-US" dirty="0"/>
          </a:p>
        </p:txBody>
      </p:sp>
      <p:sp>
        <p:nvSpPr>
          <p:cNvPr id="3" name="Subtitle 2"/>
          <p:cNvSpPr>
            <a:spLocks noGrp="1"/>
          </p:cNvSpPr>
          <p:nvPr>
            <p:ph type="subTitle" idx="1"/>
          </p:nvPr>
        </p:nvSpPr>
        <p:spPr>
          <a:xfrm>
            <a:off x="1825273" y="4344989"/>
            <a:ext cx="9390944"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a:t>Click to edit Master subtitle style</a:t>
            </a:r>
            <a:endParaRPr lang="en-US" dirty="0"/>
          </a:p>
        </p:txBody>
      </p:sp>
      <p:sp>
        <p:nvSpPr>
          <p:cNvPr id="7" name="Text Placeholder 6"/>
          <p:cNvSpPr>
            <a:spLocks noGrp="1"/>
          </p:cNvSpPr>
          <p:nvPr>
            <p:ph type="body" sz="quarter" idx="10" hasCustomPrompt="1"/>
          </p:nvPr>
        </p:nvSpPr>
        <p:spPr>
          <a:xfrm>
            <a:off x="962732" y="2355850"/>
            <a:ext cx="10253485"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a:t>click to…</a:t>
            </a:r>
          </a:p>
        </p:txBody>
      </p:sp>
    </p:spTree>
    <p:extLst>
      <p:ext uri="{BB962C8B-B14F-4D97-AF65-F5344CB8AC3E}">
        <p14:creationId xmlns:p14="http://schemas.microsoft.com/office/powerpoint/2010/main" val="2221098021"/>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508000" y="1411552"/>
            <a:ext cx="11176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Slide Number Placeholder 2"/>
          <p:cNvSpPr>
            <a:spLocks noGrp="1"/>
          </p:cNvSpPr>
          <p:nvPr>
            <p:ph type="sldNum" sz="quarter" idx="11"/>
          </p:nvPr>
        </p:nvSpPr>
        <p:spPr/>
        <p:txBody>
          <a:bodyPr/>
          <a:lstStyle/>
          <a:p>
            <a:fld id="{A372BAEF-24F5-40E9-AFAB-92AB4DD17C64}" type="slidenum">
              <a:rPr lang="en-US" smtClean="0"/>
              <a:t>‹#›</a:t>
            </a:fld>
            <a:endParaRPr lang="en-US"/>
          </a:p>
        </p:txBody>
      </p:sp>
    </p:spTree>
    <p:extLst>
      <p:ext uri="{BB962C8B-B14F-4D97-AF65-F5344CB8AC3E}">
        <p14:creationId xmlns:p14="http://schemas.microsoft.com/office/powerpoint/2010/main" val="1727383357"/>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508000" y="1412875"/>
            <a:ext cx="11176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87564123"/>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08000" y="1411553"/>
            <a:ext cx="5486400" cy="1742015"/>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7600" y="1411553"/>
            <a:ext cx="5486400" cy="1742015"/>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31245895"/>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8000" y="1757802"/>
            <a:ext cx="5486400"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a:t>Click to edit Master text styles</a:t>
            </a:r>
          </a:p>
        </p:txBody>
      </p:sp>
      <p:sp>
        <p:nvSpPr>
          <p:cNvPr id="4" name="Content Placeholder 3"/>
          <p:cNvSpPr>
            <a:spLocks noGrp="1"/>
          </p:cNvSpPr>
          <p:nvPr>
            <p:ph sz="half" idx="2"/>
          </p:nvPr>
        </p:nvSpPr>
        <p:spPr>
          <a:xfrm>
            <a:off x="507999" y="2174875"/>
            <a:ext cx="54864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4642" y="1757802"/>
            <a:ext cx="5489359"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490632"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09701627"/>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829903314"/>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6881644"/>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4908781"/>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08000" y="230189"/>
            <a:ext cx="11176000" cy="664797"/>
          </a:xfrm>
          <a:prstGeom prst="rect">
            <a:avLst/>
          </a:prstGeom>
        </p:spPr>
        <p:txBody>
          <a:bodyPr vert="horz" wrap="square" lIns="0" tIns="0" rIns="0" bIns="0" rtlCol="0" anchor="t">
            <a:spAutoFit/>
          </a:bodyPr>
          <a:lstStyle/>
          <a:p>
            <a:r>
              <a:rPr lang="en-US"/>
              <a:t>Click to edit Master title style</a:t>
            </a:r>
            <a:endParaRPr lang="en-US" dirty="0"/>
          </a:p>
        </p:txBody>
      </p:sp>
      <p:sp>
        <p:nvSpPr>
          <p:cNvPr id="3" name="Text Placeholder 2"/>
          <p:cNvSpPr>
            <a:spLocks noGrp="1"/>
          </p:cNvSpPr>
          <p:nvPr>
            <p:ph type="body" idx="1"/>
          </p:nvPr>
        </p:nvSpPr>
        <p:spPr>
          <a:xfrm>
            <a:off x="508000" y="1412876"/>
            <a:ext cx="11176000" cy="2135969"/>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72BAEF-24F5-40E9-AFAB-92AB4DD17C64}" type="slidenum">
              <a:rPr lang="en-US" smtClean="0"/>
              <a:t>‹#›</a:t>
            </a:fld>
            <a:endParaRPr lang="en-US"/>
          </a:p>
        </p:txBody>
      </p:sp>
    </p:spTree>
    <p:extLst>
      <p:ext uri="{BB962C8B-B14F-4D97-AF65-F5344CB8AC3E}">
        <p14:creationId xmlns:p14="http://schemas.microsoft.com/office/powerpoint/2010/main" val="1444678836"/>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p:fade/>
  </p:transition>
  <p:hf hdr="0" ftr="0" dt="0"/>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5"/>
        </a:buBlip>
        <a:defRPr sz="3200" kern="1200">
          <a:solidFill>
            <a:schemeClr val="tx1"/>
          </a:solidFill>
          <a:latin typeface="+mn-lt"/>
          <a:ea typeface="+mn-ea"/>
          <a:cs typeface="+mn-cs"/>
        </a:defRPr>
      </a:lvl1pPr>
      <a:lvl2pPr marL="914400" indent="-396875" algn="l" defTabSz="914363" rtl="0" eaLnBrk="1" latinLnBrk="0" hangingPunct="1">
        <a:lnSpc>
          <a:spcPct val="90000"/>
        </a:lnSpc>
        <a:spcBef>
          <a:spcPct val="20000"/>
        </a:spcBef>
        <a:buFontTx/>
        <a:buBlip>
          <a:blip r:embed="rId16"/>
        </a:buBlip>
        <a:defRPr sz="2800" kern="1200">
          <a:solidFill>
            <a:schemeClr val="tx1"/>
          </a:solidFill>
          <a:latin typeface="+mn-lt"/>
          <a:ea typeface="+mn-ea"/>
          <a:cs typeface="+mn-cs"/>
        </a:defRPr>
      </a:lvl2pPr>
      <a:lvl3pPr marL="1258888" indent="-344488" algn="l" defTabSz="914363" rtl="0" eaLnBrk="1" latinLnBrk="0" hangingPunct="1">
        <a:lnSpc>
          <a:spcPct val="90000"/>
        </a:lnSpc>
        <a:spcBef>
          <a:spcPct val="20000"/>
        </a:spcBef>
        <a:buFontTx/>
        <a:buBlip>
          <a:blip r:embed="rId16"/>
        </a:buBlip>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FontTx/>
        <a:buBlip>
          <a:blip r:embed="rId16"/>
        </a:buBlip>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FontTx/>
        <a:buBlip>
          <a:blip r:embed="rId16"/>
        </a:buBlip>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8.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973667" y="1905001"/>
            <a:ext cx="10242551" cy="2282535"/>
          </a:xfrm>
        </p:spPr>
        <p:txBody>
          <a:bodyPr/>
          <a:lstStyle/>
          <a:p>
            <a:r>
              <a:rPr lang="en-US" dirty="0">
                <a:effectLst/>
              </a:rPr>
              <a:t>Understanding Generation: Implications for Flight Training, Hiring, and Retention</a:t>
            </a:r>
            <a:endParaRPr lang="en-US" dirty="0"/>
          </a:p>
        </p:txBody>
      </p:sp>
      <p:sp>
        <p:nvSpPr>
          <p:cNvPr id="7" name="Subtitle 6"/>
          <p:cNvSpPr>
            <a:spLocks noGrp="1"/>
          </p:cNvSpPr>
          <p:nvPr>
            <p:ph type="subTitle" idx="1"/>
          </p:nvPr>
        </p:nvSpPr>
        <p:spPr>
          <a:xfrm>
            <a:off x="973666" y="4978834"/>
            <a:ext cx="10242551" cy="949000"/>
          </a:xfrm>
        </p:spPr>
        <p:txBody>
          <a:bodyPr/>
          <a:lstStyle/>
          <a:p>
            <a:r>
              <a:rPr lang="en-US" dirty="0" smtClean="0"/>
              <a:t>Kristy Kiernan, Ph.D.</a:t>
            </a:r>
          </a:p>
          <a:p>
            <a:endParaRPr lang="en-US" dirty="0" smtClean="0"/>
          </a:p>
          <a:p>
            <a:endParaRPr lang="en-US" dirty="0"/>
          </a:p>
        </p:txBody>
      </p:sp>
    </p:spTree>
    <p:extLst>
      <p:ext uri="{BB962C8B-B14F-4D97-AF65-F5344CB8AC3E}">
        <p14:creationId xmlns:p14="http://schemas.microsoft.com/office/powerpoint/2010/main" val="1666421285"/>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Time lag of age distribution of ATP rated pilots</a:t>
            </a:r>
            <a:endParaRPr lang="en-US" dirty="0"/>
          </a:p>
        </p:txBody>
      </p:sp>
      <p:sp>
        <p:nvSpPr>
          <p:cNvPr id="4" name="Slide Number Placeholder 3"/>
          <p:cNvSpPr>
            <a:spLocks noGrp="1"/>
          </p:cNvSpPr>
          <p:nvPr>
            <p:ph type="sldNum" sz="quarter" idx="11"/>
          </p:nvPr>
        </p:nvSpPr>
        <p:spPr/>
        <p:txBody>
          <a:bodyPr/>
          <a:lstStyle/>
          <a:p>
            <a:fld id="{A372BAEF-24F5-40E9-AFAB-92AB4DD17C64}" type="slidenum">
              <a:rPr lang="en-US" smtClean="0"/>
              <a:t>10</a:t>
            </a:fld>
            <a:endParaRPr lang="en-US"/>
          </a:p>
        </p:txBody>
      </p:sp>
      <p:graphicFrame>
        <p:nvGraphicFramePr>
          <p:cNvPr id="7" name="Chart 6"/>
          <p:cNvGraphicFramePr/>
          <p:nvPr>
            <p:extLst>
              <p:ext uri="{D42A27DB-BD31-4B8C-83A1-F6EECF244321}">
                <p14:modId xmlns:p14="http://schemas.microsoft.com/office/powerpoint/2010/main" val="3469847842"/>
              </p:ext>
            </p:extLst>
          </p:nvPr>
        </p:nvGraphicFramePr>
        <p:xfrm>
          <a:off x="2032000" y="1120245"/>
          <a:ext cx="8128000" cy="541866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03985677"/>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Mean age of ATP rated pilots</a:t>
            </a:r>
            <a:endParaRPr lang="en-US" dirty="0"/>
          </a:p>
        </p:txBody>
      </p:sp>
      <p:sp>
        <p:nvSpPr>
          <p:cNvPr id="4" name="Slide Number Placeholder 3"/>
          <p:cNvSpPr>
            <a:spLocks noGrp="1"/>
          </p:cNvSpPr>
          <p:nvPr>
            <p:ph type="sldNum" sz="quarter" idx="11"/>
          </p:nvPr>
        </p:nvSpPr>
        <p:spPr/>
        <p:txBody>
          <a:bodyPr/>
          <a:lstStyle/>
          <a:p>
            <a:fld id="{A372BAEF-24F5-40E9-AFAB-92AB4DD17C64}" type="slidenum">
              <a:rPr lang="en-US" smtClean="0"/>
              <a:t>11</a:t>
            </a:fld>
            <a:endParaRPr lang="en-US"/>
          </a:p>
        </p:txBody>
      </p:sp>
      <p:graphicFrame>
        <p:nvGraphicFramePr>
          <p:cNvPr id="7" name="Chart 6"/>
          <p:cNvGraphicFramePr/>
          <p:nvPr>
            <p:extLst>
              <p:ext uri="{D42A27DB-BD31-4B8C-83A1-F6EECF244321}">
                <p14:modId xmlns:p14="http://schemas.microsoft.com/office/powerpoint/2010/main" val="3072306315"/>
              </p:ext>
            </p:extLst>
          </p:nvPr>
        </p:nvGraphicFramePr>
        <p:xfrm>
          <a:off x="2032000" y="1058091"/>
          <a:ext cx="8128000" cy="508024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861572873"/>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999" y="230189"/>
            <a:ext cx="11684001" cy="664797"/>
          </a:xfrm>
        </p:spPr>
        <p:txBody>
          <a:bodyPr/>
          <a:lstStyle/>
          <a:p>
            <a:r>
              <a:rPr lang="en-US" dirty="0" smtClean="0"/>
              <a:t>Generation distribution: ATP vs Remote pilot</a:t>
            </a:r>
            <a:endParaRPr lang="en-US" dirty="0"/>
          </a:p>
        </p:txBody>
      </p:sp>
      <p:sp>
        <p:nvSpPr>
          <p:cNvPr id="4" name="Slide Number Placeholder 3"/>
          <p:cNvSpPr>
            <a:spLocks noGrp="1"/>
          </p:cNvSpPr>
          <p:nvPr>
            <p:ph type="sldNum" sz="quarter" idx="11"/>
          </p:nvPr>
        </p:nvSpPr>
        <p:spPr/>
        <p:txBody>
          <a:bodyPr/>
          <a:lstStyle/>
          <a:p>
            <a:fld id="{A372BAEF-24F5-40E9-AFAB-92AB4DD17C64}" type="slidenum">
              <a:rPr lang="en-US" smtClean="0"/>
              <a:t>12</a:t>
            </a:fld>
            <a:endParaRPr lang="en-US"/>
          </a:p>
        </p:txBody>
      </p:sp>
      <p:graphicFrame>
        <p:nvGraphicFramePr>
          <p:cNvPr id="7" name="Chart 6"/>
          <p:cNvGraphicFramePr/>
          <p:nvPr>
            <p:extLst>
              <p:ext uri="{D42A27DB-BD31-4B8C-83A1-F6EECF244321}">
                <p14:modId xmlns:p14="http://schemas.microsoft.com/office/powerpoint/2010/main" val="2831728677"/>
              </p:ext>
            </p:extLst>
          </p:nvPr>
        </p:nvGraphicFramePr>
        <p:xfrm>
          <a:off x="2032000" y="937683"/>
          <a:ext cx="8128000" cy="541866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2489341"/>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Real generational differences</a:t>
            </a:r>
            <a:endParaRPr lang="en-US" dirty="0"/>
          </a:p>
        </p:txBody>
      </p:sp>
      <p:sp>
        <p:nvSpPr>
          <p:cNvPr id="3" name="Text Placeholder 2"/>
          <p:cNvSpPr>
            <a:spLocks noGrp="1"/>
          </p:cNvSpPr>
          <p:nvPr>
            <p:ph type="body" sz="quarter" idx="10"/>
          </p:nvPr>
        </p:nvSpPr>
        <p:spPr>
          <a:xfrm>
            <a:off x="508000" y="1411552"/>
            <a:ext cx="11176000" cy="3151632"/>
          </a:xfrm>
        </p:spPr>
        <p:txBody>
          <a:bodyPr/>
          <a:lstStyle/>
          <a:p>
            <a:r>
              <a:rPr lang="en-US" dirty="0" smtClean="0"/>
              <a:t>Diversity</a:t>
            </a:r>
          </a:p>
          <a:p>
            <a:r>
              <a:rPr lang="en-US" dirty="0" smtClean="0"/>
              <a:t>Education</a:t>
            </a:r>
          </a:p>
          <a:p>
            <a:r>
              <a:rPr lang="en-US" dirty="0" smtClean="0"/>
              <a:t>Family formation</a:t>
            </a:r>
          </a:p>
          <a:p>
            <a:r>
              <a:rPr lang="en-US" dirty="0" smtClean="0"/>
              <a:t>Family roles</a:t>
            </a:r>
          </a:p>
          <a:p>
            <a:r>
              <a:rPr lang="en-US" dirty="0" smtClean="0"/>
              <a:t>Role </a:t>
            </a:r>
            <a:r>
              <a:rPr lang="en-US" dirty="0"/>
              <a:t>of work</a:t>
            </a:r>
          </a:p>
          <a:p>
            <a:endParaRPr lang="en-US" dirty="0"/>
          </a:p>
        </p:txBody>
      </p:sp>
      <p:sp>
        <p:nvSpPr>
          <p:cNvPr id="4" name="Slide Number Placeholder 3"/>
          <p:cNvSpPr>
            <a:spLocks noGrp="1"/>
          </p:cNvSpPr>
          <p:nvPr>
            <p:ph type="sldNum" sz="quarter" idx="11"/>
          </p:nvPr>
        </p:nvSpPr>
        <p:spPr/>
        <p:txBody>
          <a:bodyPr/>
          <a:lstStyle/>
          <a:p>
            <a:fld id="{A372BAEF-24F5-40E9-AFAB-92AB4DD17C64}" type="slidenum">
              <a:rPr lang="en-US" smtClean="0"/>
              <a:t>13</a:t>
            </a:fld>
            <a:endParaRPr lang="en-US"/>
          </a:p>
        </p:txBody>
      </p:sp>
    </p:spTree>
    <p:extLst>
      <p:ext uri="{BB962C8B-B14F-4D97-AF65-F5344CB8AC3E}">
        <p14:creationId xmlns:p14="http://schemas.microsoft.com/office/powerpoint/2010/main" val="3992433070"/>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622258" y="1676401"/>
            <a:ext cx="8947484" cy="4809919"/>
          </a:xfrm>
          <a:prstGeom prst="rect">
            <a:avLst/>
          </a:prstGeom>
        </p:spPr>
      </p:pic>
      <p:sp>
        <p:nvSpPr>
          <p:cNvPr id="7" name="Title 1"/>
          <p:cNvSpPr>
            <a:spLocks noGrp="1"/>
          </p:cNvSpPr>
          <p:nvPr>
            <p:ph type="title"/>
          </p:nvPr>
        </p:nvSpPr>
        <p:spPr>
          <a:xfrm>
            <a:off x="431074" y="230189"/>
            <a:ext cx="9855926" cy="1661993"/>
          </a:xfrm>
        </p:spPr>
        <p:txBody>
          <a:bodyPr/>
          <a:lstStyle/>
          <a:p>
            <a:r>
              <a:rPr lang="en-US" dirty="0" smtClean="0"/>
              <a:t>Real generational differences…</a:t>
            </a:r>
            <a:br>
              <a:rPr lang="en-US" dirty="0" smtClean="0"/>
            </a:br>
            <a:r>
              <a:rPr lang="en-US" sz="3600" dirty="0">
                <a:solidFill>
                  <a:srgbClr val="FFFF99"/>
                </a:solidFill>
              </a:rPr>
              <a:t>Diversity </a:t>
            </a:r>
            <a:r>
              <a:rPr lang="en-US" dirty="0" smtClean="0"/>
              <a:t/>
            </a:r>
            <a:br>
              <a:rPr lang="en-US" dirty="0" smtClean="0"/>
            </a:br>
            <a:endParaRPr lang="en-US" sz="3600" dirty="0">
              <a:solidFill>
                <a:schemeClr val="tx2"/>
              </a:solidFill>
            </a:endParaRPr>
          </a:p>
        </p:txBody>
      </p:sp>
    </p:spTree>
    <p:extLst>
      <p:ext uri="{BB962C8B-B14F-4D97-AF65-F5344CB8AC3E}">
        <p14:creationId xmlns:p14="http://schemas.microsoft.com/office/powerpoint/2010/main" val="4097757300"/>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15232" t="11539" r="15232" b="6409"/>
          <a:stretch/>
        </p:blipFill>
        <p:spPr>
          <a:xfrm>
            <a:off x="2209800" y="1600201"/>
            <a:ext cx="7772400" cy="4737463"/>
          </a:xfrm>
          <a:prstGeom prst="rect">
            <a:avLst/>
          </a:prstGeom>
        </p:spPr>
      </p:pic>
      <p:sp>
        <p:nvSpPr>
          <p:cNvPr id="5" name="Title 1"/>
          <p:cNvSpPr txBox="1">
            <a:spLocks/>
          </p:cNvSpPr>
          <p:nvPr/>
        </p:nvSpPr>
        <p:spPr>
          <a:xfrm>
            <a:off x="496389" y="152401"/>
            <a:ext cx="9943011" cy="1661993"/>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a:lstStyle>
          <a:p>
            <a:r>
              <a:rPr lang="en-US" dirty="0"/>
              <a:t>Real generational differences…</a:t>
            </a:r>
            <a:br>
              <a:rPr lang="en-US" dirty="0"/>
            </a:br>
            <a:r>
              <a:rPr lang="en-US" sz="3600" dirty="0">
                <a:solidFill>
                  <a:srgbClr val="FFFF99"/>
                </a:solidFill>
              </a:rPr>
              <a:t>Education </a:t>
            </a:r>
            <a:r>
              <a:rPr lang="en-US" dirty="0"/>
              <a:t/>
            </a:r>
            <a:br>
              <a:rPr lang="en-US" dirty="0"/>
            </a:br>
            <a:endParaRPr lang="en-US" sz="3600" dirty="0">
              <a:solidFill>
                <a:schemeClr val="tx2"/>
              </a:solidFill>
            </a:endParaRPr>
          </a:p>
        </p:txBody>
      </p:sp>
    </p:spTree>
    <p:extLst>
      <p:ext uri="{BB962C8B-B14F-4D97-AF65-F5344CB8AC3E}">
        <p14:creationId xmlns:p14="http://schemas.microsoft.com/office/powerpoint/2010/main" val="3650172589"/>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960913" y="1084217"/>
            <a:ext cx="7312290" cy="5468984"/>
          </a:xfrm>
          <a:prstGeom prst="rect">
            <a:avLst/>
          </a:prstGeom>
        </p:spPr>
      </p:pic>
      <p:sp>
        <p:nvSpPr>
          <p:cNvPr id="4" name="Title 1"/>
          <p:cNvSpPr txBox="1">
            <a:spLocks/>
          </p:cNvSpPr>
          <p:nvPr/>
        </p:nvSpPr>
        <p:spPr>
          <a:xfrm>
            <a:off x="496389" y="152401"/>
            <a:ext cx="9943011" cy="1661993"/>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a:lstStyle>
          <a:p>
            <a:r>
              <a:rPr lang="en-US" dirty="0"/>
              <a:t>Real generational differences…</a:t>
            </a:r>
            <a:br>
              <a:rPr lang="en-US" dirty="0"/>
            </a:br>
            <a:r>
              <a:rPr lang="en-US" sz="3600" dirty="0">
                <a:solidFill>
                  <a:srgbClr val="FFFF99"/>
                </a:solidFill>
              </a:rPr>
              <a:t>Education </a:t>
            </a:r>
            <a:r>
              <a:rPr lang="en-US" dirty="0"/>
              <a:t/>
            </a:r>
            <a:br>
              <a:rPr lang="en-US" dirty="0"/>
            </a:br>
            <a:endParaRPr lang="en-US" sz="3600" dirty="0">
              <a:solidFill>
                <a:schemeClr val="tx2"/>
              </a:solidFill>
            </a:endParaRPr>
          </a:p>
        </p:txBody>
      </p:sp>
    </p:spTree>
    <p:extLst>
      <p:ext uri="{BB962C8B-B14F-4D97-AF65-F5344CB8AC3E}">
        <p14:creationId xmlns:p14="http://schemas.microsoft.com/office/powerpoint/2010/main" val="3152546263"/>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education means more debt</a:t>
            </a:r>
            <a:endParaRPr lang="en-US" dirty="0"/>
          </a:p>
        </p:txBody>
      </p:sp>
      <p:pic>
        <p:nvPicPr>
          <p:cNvPr id="3" name="Picture 2"/>
          <p:cNvPicPr>
            <a:picLocks noChangeAspect="1"/>
          </p:cNvPicPr>
          <p:nvPr/>
        </p:nvPicPr>
        <p:blipFill>
          <a:blip r:embed="rId2"/>
          <a:stretch>
            <a:fillRect/>
          </a:stretch>
        </p:blipFill>
        <p:spPr>
          <a:xfrm>
            <a:off x="2007595" y="1057207"/>
            <a:ext cx="8176809" cy="5456135"/>
          </a:xfrm>
          <a:prstGeom prst="rect">
            <a:avLst/>
          </a:prstGeom>
        </p:spPr>
      </p:pic>
    </p:spTree>
    <p:extLst>
      <p:ext uri="{BB962C8B-B14F-4D97-AF65-F5344CB8AC3E}">
        <p14:creationId xmlns:p14="http://schemas.microsoft.com/office/powerpoint/2010/main" val="1802303905"/>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A372BAEF-24F5-40E9-AFAB-92AB4DD17C64}" type="slidenum">
              <a:rPr lang="en-US" smtClean="0"/>
              <a:t>18</a:t>
            </a:fld>
            <a:endParaRPr lang="en-US"/>
          </a:p>
        </p:txBody>
      </p:sp>
      <p:pic>
        <p:nvPicPr>
          <p:cNvPr id="5" name="Picture 4"/>
          <p:cNvPicPr>
            <a:picLocks noChangeAspect="1"/>
          </p:cNvPicPr>
          <p:nvPr/>
        </p:nvPicPr>
        <p:blipFill>
          <a:blip r:embed="rId2"/>
          <a:stretch>
            <a:fillRect/>
          </a:stretch>
        </p:blipFill>
        <p:spPr>
          <a:xfrm>
            <a:off x="1272914" y="1892182"/>
            <a:ext cx="3329319" cy="4264265"/>
          </a:xfrm>
          <a:prstGeom prst="rect">
            <a:avLst/>
          </a:prstGeom>
        </p:spPr>
      </p:pic>
      <p:pic>
        <p:nvPicPr>
          <p:cNvPr id="1026" name="Picture 2" descr="The average age of first-time mothers has steadily increase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13762" y="2328837"/>
            <a:ext cx="5342154" cy="3495211"/>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5513762" y="5932967"/>
            <a:ext cx="5342154" cy="523220"/>
          </a:xfrm>
          <a:prstGeom prst="rect">
            <a:avLst/>
          </a:prstGeom>
          <a:noFill/>
        </p:spPr>
        <p:txBody>
          <a:bodyPr wrap="square" rtlCol="0">
            <a:spAutoFit/>
          </a:bodyPr>
          <a:lstStyle/>
          <a:p>
            <a:r>
              <a:rPr lang="en-US" sz="1400"/>
              <a:t>Source: National Center for Health Statistics, National Vital Statistics Reports, 2011.</a:t>
            </a:r>
            <a:endParaRPr lang="en-US" sz="1400" dirty="0"/>
          </a:p>
        </p:txBody>
      </p:sp>
      <p:sp>
        <p:nvSpPr>
          <p:cNvPr id="10" name="Title 1"/>
          <p:cNvSpPr txBox="1">
            <a:spLocks/>
          </p:cNvSpPr>
          <p:nvPr/>
        </p:nvSpPr>
        <p:spPr>
          <a:xfrm>
            <a:off x="431074" y="230189"/>
            <a:ext cx="9855926" cy="1163395"/>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a:lstStyle>
          <a:p>
            <a:r>
              <a:rPr lang="en-US" dirty="0" smtClean="0"/>
              <a:t>Real generational differences…</a:t>
            </a:r>
            <a:br>
              <a:rPr lang="en-US" dirty="0" smtClean="0"/>
            </a:br>
            <a:r>
              <a:rPr lang="en-US" sz="3600" dirty="0" smtClean="0">
                <a:solidFill>
                  <a:srgbClr val="FFFF99"/>
                </a:solidFill>
              </a:rPr>
              <a:t>Family formation</a:t>
            </a:r>
            <a:endParaRPr lang="en-US" sz="3600" dirty="0">
              <a:solidFill>
                <a:schemeClr val="tx2"/>
              </a:solidFill>
            </a:endParaRPr>
          </a:p>
        </p:txBody>
      </p:sp>
    </p:spTree>
    <p:extLst>
      <p:ext uri="{BB962C8B-B14F-4D97-AF65-F5344CB8AC3E}">
        <p14:creationId xmlns:p14="http://schemas.microsoft.com/office/powerpoint/2010/main" val="2954199748"/>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6390" y="1960590"/>
            <a:ext cx="3448594" cy="3877985"/>
          </a:xfrm>
        </p:spPr>
        <p:txBody>
          <a:bodyPr/>
          <a:lstStyle/>
          <a:p>
            <a:r>
              <a:rPr lang="en-US" sz="4000" dirty="0">
                <a:solidFill>
                  <a:schemeClr val="tx1"/>
                </a:solidFill>
                <a:effectLst/>
                <a:latin typeface="+mn-lt"/>
              </a:rPr>
              <a:t>“It is better for all involved if the man earns the money and the woman takes care of the home and children”</a:t>
            </a:r>
            <a:endParaRPr lang="en-US" sz="4000" dirty="0">
              <a:solidFill>
                <a:schemeClr val="tx1"/>
              </a:solidFill>
              <a:latin typeface="+mn-lt"/>
            </a:endParaRPr>
          </a:p>
        </p:txBody>
      </p:sp>
      <p:pic>
        <p:nvPicPr>
          <p:cNvPr id="5" name="Picture 4"/>
          <p:cNvPicPr>
            <a:picLocks noChangeAspect="1"/>
          </p:cNvPicPr>
          <p:nvPr/>
        </p:nvPicPr>
        <p:blipFill>
          <a:blip r:embed="rId2"/>
          <a:stretch>
            <a:fillRect/>
          </a:stretch>
        </p:blipFill>
        <p:spPr>
          <a:xfrm>
            <a:off x="4334487" y="1892182"/>
            <a:ext cx="7520261" cy="4419600"/>
          </a:xfrm>
          <a:prstGeom prst="rect">
            <a:avLst/>
          </a:prstGeom>
        </p:spPr>
      </p:pic>
      <p:sp>
        <p:nvSpPr>
          <p:cNvPr id="6" name="Title 1"/>
          <p:cNvSpPr txBox="1">
            <a:spLocks/>
          </p:cNvSpPr>
          <p:nvPr/>
        </p:nvSpPr>
        <p:spPr>
          <a:xfrm>
            <a:off x="431074" y="230189"/>
            <a:ext cx="9855926" cy="1661993"/>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a:lstStyle>
          <a:p>
            <a:r>
              <a:rPr lang="en-US" dirty="0" smtClean="0"/>
              <a:t>Real generational differences…</a:t>
            </a:r>
            <a:br>
              <a:rPr lang="en-US" dirty="0" smtClean="0"/>
            </a:br>
            <a:r>
              <a:rPr lang="en-US" sz="3600" dirty="0" smtClean="0">
                <a:solidFill>
                  <a:srgbClr val="FFFF99"/>
                </a:solidFill>
              </a:rPr>
              <a:t>Family roles</a:t>
            </a:r>
            <a:r>
              <a:rPr lang="en-US" dirty="0" smtClean="0"/>
              <a:t/>
            </a:r>
            <a:br>
              <a:rPr lang="en-US" dirty="0" smtClean="0"/>
            </a:br>
            <a:endParaRPr lang="en-US" sz="3600" dirty="0">
              <a:solidFill>
                <a:schemeClr val="tx2"/>
              </a:solidFill>
            </a:endParaRPr>
          </a:p>
        </p:txBody>
      </p:sp>
    </p:spTree>
    <p:extLst>
      <p:ext uri="{BB962C8B-B14F-4D97-AF65-F5344CB8AC3E}">
        <p14:creationId xmlns:p14="http://schemas.microsoft.com/office/powerpoint/2010/main" val="2645687340"/>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Outline of presentation</a:t>
            </a:r>
          </a:p>
        </p:txBody>
      </p:sp>
      <p:sp>
        <p:nvSpPr>
          <p:cNvPr id="3" name="Text Placeholder 2"/>
          <p:cNvSpPr>
            <a:spLocks noGrp="1"/>
          </p:cNvSpPr>
          <p:nvPr>
            <p:ph sz="half" idx="1"/>
          </p:nvPr>
        </p:nvSpPr>
        <p:spPr>
          <a:xfrm>
            <a:off x="508000" y="1805448"/>
            <a:ext cx="5486400" cy="4154984"/>
          </a:xfrm>
        </p:spPr>
        <p:txBody>
          <a:bodyPr/>
          <a:lstStyle/>
          <a:p>
            <a:r>
              <a:rPr lang="en-US" sz="3600" dirty="0"/>
              <a:t>Define generation</a:t>
            </a:r>
          </a:p>
          <a:p>
            <a:r>
              <a:rPr lang="en-US" sz="3600" dirty="0" smtClean="0"/>
              <a:t>Our </a:t>
            </a:r>
            <a:r>
              <a:rPr lang="en-US" sz="3600" dirty="0" smtClean="0"/>
              <a:t>workforce</a:t>
            </a:r>
          </a:p>
          <a:p>
            <a:r>
              <a:rPr lang="en-US" sz="3600" dirty="0" smtClean="0"/>
              <a:t>Truths</a:t>
            </a:r>
            <a:endParaRPr lang="en-US" sz="3600" dirty="0"/>
          </a:p>
          <a:p>
            <a:r>
              <a:rPr lang="en-US" sz="3600" dirty="0" smtClean="0"/>
              <a:t>Implications</a:t>
            </a:r>
            <a:endParaRPr lang="en-US" sz="3600" dirty="0"/>
          </a:p>
          <a:p>
            <a:r>
              <a:rPr lang="en-US" sz="3600" dirty="0"/>
              <a:t>Recommendations</a:t>
            </a:r>
          </a:p>
          <a:p>
            <a:endParaRPr lang="en-US" sz="3600" dirty="0"/>
          </a:p>
          <a:p>
            <a:endParaRPr lang="en-US" sz="3600" dirty="0"/>
          </a:p>
        </p:txBody>
      </p:sp>
      <p:sp>
        <p:nvSpPr>
          <p:cNvPr id="4" name="Slide Number Placeholder 3"/>
          <p:cNvSpPr>
            <a:spLocks noGrp="1"/>
          </p:cNvSpPr>
          <p:nvPr>
            <p:ph type="sldNum" sz="quarter" idx="4294967295"/>
          </p:nvPr>
        </p:nvSpPr>
        <p:spPr>
          <a:xfrm>
            <a:off x="9448800" y="6356350"/>
            <a:ext cx="1915886"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72BAEF-24F5-40E9-AFAB-92AB4DD17C64}" type="slidenum">
              <a:rPr kumimoji="0" lang="en-US" sz="1200" b="0" i="0" u="none" strike="noStrike" kern="1200" cap="none" spc="0" normalizeH="0" baseline="0" noProof="0" smtClean="0">
                <a:ln>
                  <a:noFill/>
                </a:ln>
                <a:solidFill>
                  <a:srgbClr val="FFFFFF">
                    <a:tint val="75000"/>
                  </a:srgb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srgbClr val="FFFFFF">
                  <a:tint val="75000"/>
                </a:srgbClr>
              </a:solidFill>
              <a:effectLst/>
              <a:uLnTx/>
              <a:uFillTx/>
              <a:latin typeface="Calibri"/>
              <a:ea typeface="+mn-ea"/>
              <a:cs typeface="+mn-cs"/>
            </a:endParaRPr>
          </a:p>
        </p:txBody>
      </p:sp>
      <p:pic>
        <p:nvPicPr>
          <p:cNvPr id="5" name="Picture 4"/>
          <p:cNvPicPr>
            <a:picLocks noChangeAspect="1"/>
          </p:cNvPicPr>
          <p:nvPr/>
        </p:nvPicPr>
        <p:blipFill>
          <a:blip r:embed="rId3"/>
          <a:stretch>
            <a:fillRect/>
          </a:stretch>
        </p:blipFill>
        <p:spPr>
          <a:xfrm>
            <a:off x="5485510" y="1411553"/>
            <a:ext cx="5698836" cy="3796302"/>
          </a:xfrm>
          <a:prstGeom prst="rect">
            <a:avLst/>
          </a:prstGeom>
        </p:spPr>
      </p:pic>
    </p:spTree>
    <p:extLst>
      <p:ext uri="{BB962C8B-B14F-4D97-AF65-F5344CB8AC3E}">
        <p14:creationId xmlns:p14="http://schemas.microsoft.com/office/powerpoint/2010/main" val="1666117370"/>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6388" y="2062701"/>
            <a:ext cx="2756263" cy="3323987"/>
          </a:xfrm>
        </p:spPr>
        <p:txBody>
          <a:bodyPr/>
          <a:lstStyle/>
          <a:p>
            <a:r>
              <a:rPr lang="en-US" sz="4000" dirty="0">
                <a:solidFill>
                  <a:schemeClr val="tx1"/>
                </a:solidFill>
                <a:effectLst/>
                <a:latin typeface="+mn-lt"/>
              </a:rPr>
              <a:t>Work-life conflict among dual earner couples – all generations</a:t>
            </a:r>
          </a:p>
        </p:txBody>
      </p:sp>
      <p:grpSp>
        <p:nvGrpSpPr>
          <p:cNvPr id="5" name="Group 4"/>
          <p:cNvGrpSpPr>
            <a:grpSpLocks noChangeAspect="1"/>
          </p:cNvGrpSpPr>
          <p:nvPr/>
        </p:nvGrpSpPr>
        <p:grpSpPr bwMode="auto">
          <a:xfrm>
            <a:off x="3749040" y="1903184"/>
            <a:ext cx="8872946" cy="3626709"/>
            <a:chOff x="961" y="890"/>
            <a:chExt cx="3838" cy="1397"/>
          </a:xfrm>
        </p:grpSpPr>
        <p:sp>
          <p:nvSpPr>
            <p:cNvPr id="6" name="AutoShape 3"/>
            <p:cNvSpPr>
              <a:spLocks noChangeAspect="1" noChangeArrowheads="1" noTextEdit="1"/>
            </p:cNvSpPr>
            <p:nvPr/>
          </p:nvSpPr>
          <p:spPr bwMode="auto">
            <a:xfrm>
              <a:off x="961" y="890"/>
              <a:ext cx="3838" cy="1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8197" name="Picture 5"/>
            <p:cNvPicPr>
              <a:picLocks noChangeAspect="1" noChangeArrowheads="1"/>
            </p:cNvPicPr>
            <p:nvPr/>
          </p:nvPicPr>
          <p:blipFill rotWithShape="1">
            <a:blip r:embed="rId2">
              <a:extLst>
                <a:ext uri="{28A0092B-C50C-407E-A947-70E740481C1C}">
                  <a14:useLocalDpi xmlns:a14="http://schemas.microsoft.com/office/drawing/2010/main" val="0"/>
                </a:ext>
              </a:extLst>
            </a:blip>
            <a:srcRect r="18625"/>
            <a:stretch/>
          </p:blipFill>
          <p:spPr bwMode="auto">
            <a:xfrm>
              <a:off x="961" y="890"/>
              <a:ext cx="3127" cy="1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Rectangle 7"/>
          <p:cNvSpPr/>
          <p:nvPr/>
        </p:nvSpPr>
        <p:spPr>
          <a:xfrm>
            <a:off x="3618411" y="5621498"/>
            <a:ext cx="8567556" cy="954107"/>
          </a:xfrm>
          <a:prstGeom prst="rect">
            <a:avLst/>
          </a:prstGeom>
        </p:spPr>
        <p:txBody>
          <a:bodyPr wrap="square">
            <a:spAutoFit/>
          </a:bodyPr>
          <a:lstStyle/>
          <a:p>
            <a:r>
              <a:rPr lang="en-US" sz="1400" dirty="0">
                <a:latin typeface="Univers"/>
              </a:rPr>
              <a:t>Statistically significant differences between men and women in dual-earner couples with children under 18: 1977 ns; 2008 </a:t>
            </a:r>
            <a:r>
              <a:rPr lang="en-US" sz="1400" dirty="0" smtClean="0">
                <a:latin typeface="Univers"/>
              </a:rPr>
              <a:t>*** (</a:t>
            </a:r>
            <a:r>
              <a:rPr lang="en-US" sz="1400" dirty="0">
                <a:latin typeface="Univers"/>
              </a:rPr>
              <a:t>1977 n=339; 2008 n=391)</a:t>
            </a:r>
          </a:p>
          <a:p>
            <a:r>
              <a:rPr lang="en-US" sz="1400" dirty="0">
                <a:latin typeface="Univers"/>
              </a:rPr>
              <a:t>U.S. Department of Labor, Quality of Employment Survey, 1977</a:t>
            </a:r>
          </a:p>
          <a:p>
            <a:r>
              <a:rPr lang="en-US" sz="1400" dirty="0">
                <a:latin typeface="Univers"/>
              </a:rPr>
              <a:t>Families and Work Institute, National Study of the Changing Workforce, 2008</a:t>
            </a:r>
            <a:endParaRPr lang="en-US" sz="1400" dirty="0"/>
          </a:p>
        </p:txBody>
      </p:sp>
      <p:sp>
        <p:nvSpPr>
          <p:cNvPr id="7" name="Title 1"/>
          <p:cNvSpPr txBox="1">
            <a:spLocks/>
          </p:cNvSpPr>
          <p:nvPr/>
        </p:nvSpPr>
        <p:spPr>
          <a:xfrm>
            <a:off x="496388" y="400708"/>
            <a:ext cx="9855926" cy="1661993"/>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a:lstStyle>
          <a:p>
            <a:r>
              <a:rPr lang="en-US" dirty="0" smtClean="0"/>
              <a:t>Real generational differences…</a:t>
            </a:r>
            <a:br>
              <a:rPr lang="en-US" dirty="0" smtClean="0"/>
            </a:br>
            <a:r>
              <a:rPr lang="en-US" sz="3600" dirty="0" smtClean="0">
                <a:solidFill>
                  <a:srgbClr val="FFFF99"/>
                </a:solidFill>
              </a:rPr>
              <a:t>Family roles</a:t>
            </a:r>
            <a:r>
              <a:rPr lang="en-US" dirty="0" smtClean="0"/>
              <a:t/>
            </a:r>
            <a:br>
              <a:rPr lang="en-US" dirty="0" smtClean="0"/>
            </a:br>
            <a:endParaRPr lang="en-US" sz="3600" dirty="0">
              <a:solidFill>
                <a:schemeClr val="tx2"/>
              </a:solidFill>
            </a:endParaRPr>
          </a:p>
        </p:txBody>
      </p:sp>
    </p:spTree>
    <p:extLst>
      <p:ext uri="{BB962C8B-B14F-4D97-AF65-F5344CB8AC3E}">
        <p14:creationId xmlns:p14="http://schemas.microsoft.com/office/powerpoint/2010/main" val="2477444358"/>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07714" y="2088958"/>
            <a:ext cx="2521132" cy="3877985"/>
          </a:xfrm>
        </p:spPr>
        <p:txBody>
          <a:bodyPr/>
          <a:lstStyle/>
          <a:p>
            <a:r>
              <a:rPr lang="en-US" sz="4000" dirty="0">
                <a:solidFill>
                  <a:schemeClr val="tx1"/>
                </a:solidFill>
                <a:effectLst/>
                <a:latin typeface="+mn-lt"/>
              </a:rPr>
              <a:t>Average time parents under 29 time spend with their children on workdays </a:t>
            </a:r>
          </a:p>
        </p:txBody>
      </p:sp>
      <p:sp>
        <p:nvSpPr>
          <p:cNvPr id="9" name="Rectangle 8"/>
          <p:cNvSpPr/>
          <p:nvPr/>
        </p:nvSpPr>
        <p:spPr>
          <a:xfrm>
            <a:off x="3176738" y="5703538"/>
            <a:ext cx="8864614" cy="646331"/>
          </a:xfrm>
          <a:prstGeom prst="rect">
            <a:avLst/>
          </a:prstGeom>
        </p:spPr>
        <p:txBody>
          <a:bodyPr wrap="square">
            <a:spAutoFit/>
          </a:bodyPr>
          <a:lstStyle/>
          <a:p>
            <a:r>
              <a:rPr lang="en-US" sz="1200" dirty="0">
                <a:latin typeface="Univers"/>
              </a:rPr>
              <a:t>Statistically significant differences between young fathers and mothers: 1977 ***; 2008 </a:t>
            </a:r>
            <a:r>
              <a:rPr lang="en-US" sz="1200" dirty="0" smtClean="0">
                <a:latin typeface="Univers"/>
              </a:rPr>
              <a:t>ns (1977 </a:t>
            </a:r>
            <a:r>
              <a:rPr lang="en-US" sz="1200" dirty="0">
                <a:latin typeface="Univers"/>
              </a:rPr>
              <a:t>n=124; 2008 n=95)</a:t>
            </a:r>
          </a:p>
          <a:p>
            <a:r>
              <a:rPr lang="en-US" sz="1200" dirty="0">
                <a:latin typeface="Univers"/>
              </a:rPr>
              <a:t>U.S. Department of Labor, Quality of Employment Survey, 1977</a:t>
            </a:r>
          </a:p>
          <a:p>
            <a:r>
              <a:rPr lang="en-US" sz="1200" dirty="0">
                <a:latin typeface="Univers"/>
              </a:rPr>
              <a:t>Families and Work Institute, National Study of the Changing Workforce, 2008</a:t>
            </a:r>
            <a:endParaRPr lang="en-US" sz="1200" dirty="0"/>
          </a:p>
        </p:txBody>
      </p:sp>
      <p:grpSp>
        <p:nvGrpSpPr>
          <p:cNvPr id="12" name="Group 4"/>
          <p:cNvGrpSpPr>
            <a:grpSpLocks noChangeAspect="1"/>
          </p:cNvGrpSpPr>
          <p:nvPr/>
        </p:nvGrpSpPr>
        <p:grpSpPr bwMode="auto">
          <a:xfrm>
            <a:off x="3248885" y="2088958"/>
            <a:ext cx="8720321" cy="3557638"/>
            <a:chOff x="64" y="1008"/>
            <a:chExt cx="5520" cy="2252"/>
          </a:xfrm>
        </p:grpSpPr>
        <p:sp>
          <p:nvSpPr>
            <p:cNvPr id="13" name="AutoShape 3"/>
            <p:cNvSpPr>
              <a:spLocks noChangeAspect="1" noChangeArrowheads="1" noTextEdit="1"/>
            </p:cNvSpPr>
            <p:nvPr/>
          </p:nvSpPr>
          <p:spPr bwMode="auto">
            <a:xfrm>
              <a:off x="64" y="1008"/>
              <a:ext cx="5520" cy="2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717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 y="1008"/>
              <a:ext cx="5527" cy="2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Title 1"/>
          <p:cNvSpPr txBox="1">
            <a:spLocks/>
          </p:cNvSpPr>
          <p:nvPr/>
        </p:nvSpPr>
        <p:spPr>
          <a:xfrm>
            <a:off x="431074" y="230189"/>
            <a:ext cx="9855926" cy="1163395"/>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a:lstStyle>
          <a:p>
            <a:r>
              <a:rPr lang="en-US" dirty="0" smtClean="0"/>
              <a:t>Real generational differences…</a:t>
            </a:r>
            <a:br>
              <a:rPr lang="en-US" dirty="0" smtClean="0"/>
            </a:br>
            <a:r>
              <a:rPr lang="en-US" sz="3600" dirty="0" smtClean="0">
                <a:solidFill>
                  <a:srgbClr val="FFFF99"/>
                </a:solidFill>
              </a:rPr>
              <a:t>Family roles</a:t>
            </a:r>
            <a:endParaRPr lang="en-US" sz="3600" dirty="0">
              <a:solidFill>
                <a:schemeClr val="tx2"/>
              </a:solidFill>
            </a:endParaRPr>
          </a:p>
        </p:txBody>
      </p:sp>
    </p:spTree>
    <p:extLst>
      <p:ext uri="{BB962C8B-B14F-4D97-AF65-F5344CB8AC3E}">
        <p14:creationId xmlns:p14="http://schemas.microsoft.com/office/powerpoint/2010/main" val="3216780540"/>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6389" y="1706291"/>
            <a:ext cx="2809967" cy="3923799"/>
          </a:xfrm>
        </p:spPr>
        <p:txBody>
          <a:bodyPr/>
          <a:lstStyle/>
          <a:p>
            <a:r>
              <a:rPr lang="en-US" sz="3600" dirty="0">
                <a:solidFill>
                  <a:schemeClr val="tx1"/>
                </a:solidFill>
              </a:rPr>
              <a:t>Percent of high school seniors who consider work or leisure “important” or “pretty important”</a:t>
            </a:r>
          </a:p>
        </p:txBody>
      </p:sp>
      <p:sp>
        <p:nvSpPr>
          <p:cNvPr id="4" name="Slide Number Placeholder 3"/>
          <p:cNvSpPr>
            <a:spLocks noGrp="1"/>
          </p:cNvSpPr>
          <p:nvPr>
            <p:ph type="sldNum" sz="quarter" idx="11"/>
          </p:nvPr>
        </p:nvSpPr>
        <p:spPr/>
        <p:txBody>
          <a:bodyPr/>
          <a:lstStyle/>
          <a:p>
            <a:fld id="{A372BAEF-24F5-40E9-AFAB-92AB4DD17C64}" type="slidenum">
              <a:rPr lang="en-US" smtClean="0"/>
              <a:t>22</a:t>
            </a:fld>
            <a:endParaRPr lang="en-US"/>
          </a:p>
        </p:txBody>
      </p:sp>
      <p:graphicFrame>
        <p:nvGraphicFramePr>
          <p:cNvPr id="7" name="Chart 6"/>
          <p:cNvGraphicFramePr/>
          <p:nvPr>
            <p:extLst>
              <p:ext uri="{D42A27DB-BD31-4B8C-83A1-F6EECF244321}">
                <p14:modId xmlns:p14="http://schemas.microsoft.com/office/powerpoint/2010/main" val="928523166"/>
              </p:ext>
            </p:extLst>
          </p:nvPr>
        </p:nvGraphicFramePr>
        <p:xfrm>
          <a:off x="3631474" y="888275"/>
          <a:ext cx="8072846" cy="4844868"/>
        </p:xfrm>
        <a:graphic>
          <a:graphicData uri="http://schemas.openxmlformats.org/drawingml/2006/chart">
            <c:chart xmlns:c="http://schemas.openxmlformats.org/drawingml/2006/chart" xmlns:r="http://schemas.openxmlformats.org/officeDocument/2006/relationships" r:id="rId2"/>
          </a:graphicData>
        </a:graphic>
      </p:graphicFrame>
      <p:sp>
        <p:nvSpPr>
          <p:cNvPr id="8" name="Rectangle 7"/>
          <p:cNvSpPr/>
          <p:nvPr/>
        </p:nvSpPr>
        <p:spPr>
          <a:xfrm>
            <a:off x="812799" y="6259810"/>
            <a:ext cx="10174515" cy="523220"/>
          </a:xfrm>
          <a:prstGeom prst="rect">
            <a:avLst/>
          </a:prstGeom>
          <a:solidFill>
            <a:srgbClr val="253858"/>
          </a:solidFill>
        </p:spPr>
        <p:txBody>
          <a:bodyPr wrap="square">
            <a:spAutoFit/>
          </a:bodyPr>
          <a:lstStyle/>
          <a:p>
            <a:r>
              <a:rPr lang="en-US" sz="1400" dirty="0">
                <a:latin typeface="Times New Roman" panose="02020603050405020304" pitchFamily="18" charset="0"/>
                <a:ea typeface="Cambria" panose="02040503050406030204" pitchFamily="18" charset="0"/>
              </a:rPr>
              <a:t>Wray-Lake, L., </a:t>
            </a:r>
            <a:r>
              <a:rPr lang="en-US" sz="1400" dirty="0" err="1">
                <a:latin typeface="Times New Roman" panose="02020603050405020304" pitchFamily="18" charset="0"/>
                <a:ea typeface="Cambria" panose="02040503050406030204" pitchFamily="18" charset="0"/>
              </a:rPr>
              <a:t>Syvertsen</a:t>
            </a:r>
            <a:r>
              <a:rPr lang="en-US" sz="1400" dirty="0">
                <a:latin typeface="Times New Roman" panose="02020603050405020304" pitchFamily="18" charset="0"/>
                <a:ea typeface="Cambria" panose="02040503050406030204" pitchFamily="18" charset="0"/>
              </a:rPr>
              <a:t>, A. K., </a:t>
            </a:r>
            <a:r>
              <a:rPr lang="en-US" sz="1400" dirty="0" err="1">
                <a:latin typeface="Times New Roman" panose="02020603050405020304" pitchFamily="18" charset="0"/>
                <a:ea typeface="Cambria" panose="02040503050406030204" pitchFamily="18" charset="0"/>
              </a:rPr>
              <a:t>Briddell</a:t>
            </a:r>
            <a:r>
              <a:rPr lang="en-US" sz="1400" dirty="0">
                <a:latin typeface="Times New Roman" panose="02020603050405020304" pitchFamily="18" charset="0"/>
                <a:ea typeface="Cambria" panose="02040503050406030204" pitchFamily="18" charset="0"/>
              </a:rPr>
              <a:t>, L., Osgood, D. W., &amp; Flanagan, C. A. (2010). Exploring the changing meaning of work for American high school seniors from 1976 to 2005. </a:t>
            </a:r>
            <a:r>
              <a:rPr lang="en-US" sz="1400" i="1" dirty="0">
                <a:latin typeface="Times New Roman" panose="02020603050405020304" pitchFamily="18" charset="0"/>
                <a:ea typeface="Cambria" panose="02040503050406030204" pitchFamily="18" charset="0"/>
              </a:rPr>
              <a:t>Youth &amp; Society,</a:t>
            </a:r>
            <a:r>
              <a:rPr lang="en-US" sz="900" dirty="0">
                <a:latin typeface="Arial" panose="020B0604020202020204" pitchFamily="34" charset="0"/>
                <a:ea typeface="Times New Roman" panose="02020603050405020304" pitchFamily="18" charset="0"/>
              </a:rPr>
              <a:t> </a:t>
            </a:r>
            <a:r>
              <a:rPr lang="en-US" sz="1400" i="1" dirty="0">
                <a:latin typeface="Times New Roman" panose="02020603050405020304" pitchFamily="18" charset="0"/>
                <a:ea typeface="Cambria" panose="02040503050406030204" pitchFamily="18" charset="0"/>
              </a:rPr>
              <a:t>43</a:t>
            </a:r>
            <a:r>
              <a:rPr lang="en-US" sz="1400" dirty="0">
                <a:latin typeface="Times New Roman" panose="02020603050405020304" pitchFamily="18" charset="0"/>
                <a:ea typeface="Cambria" panose="02040503050406030204" pitchFamily="18" charset="0"/>
              </a:rPr>
              <a:t>(3): 1110–1135</a:t>
            </a:r>
            <a:r>
              <a:rPr lang="en-US" sz="1400" i="1" dirty="0">
                <a:latin typeface="Times New Roman" panose="02020603050405020304" pitchFamily="18" charset="0"/>
                <a:ea typeface="Cambria" panose="02040503050406030204" pitchFamily="18" charset="0"/>
              </a:rPr>
              <a:t>.</a:t>
            </a:r>
            <a:r>
              <a:rPr lang="en-US" sz="1400" dirty="0">
                <a:latin typeface="Times New Roman" panose="02020603050405020304" pitchFamily="18" charset="0"/>
                <a:ea typeface="Cambria" panose="02040503050406030204" pitchFamily="18" charset="0"/>
              </a:rPr>
              <a:t> </a:t>
            </a:r>
            <a:endParaRPr lang="en-US" sz="2000" dirty="0"/>
          </a:p>
        </p:txBody>
      </p:sp>
      <p:sp>
        <p:nvSpPr>
          <p:cNvPr id="6" name="Title 1"/>
          <p:cNvSpPr txBox="1">
            <a:spLocks/>
          </p:cNvSpPr>
          <p:nvPr/>
        </p:nvSpPr>
        <p:spPr>
          <a:xfrm>
            <a:off x="496389" y="152401"/>
            <a:ext cx="9943011" cy="1661993"/>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a:lstStyle>
          <a:p>
            <a:r>
              <a:rPr lang="en-US" dirty="0"/>
              <a:t>Real generational differences…</a:t>
            </a:r>
            <a:br>
              <a:rPr lang="en-US" dirty="0"/>
            </a:br>
            <a:r>
              <a:rPr lang="en-US" sz="3600" dirty="0" smtClean="0">
                <a:solidFill>
                  <a:srgbClr val="FFFF99"/>
                </a:solidFill>
              </a:rPr>
              <a:t>Role of work</a:t>
            </a:r>
            <a:r>
              <a:rPr lang="en-US" dirty="0"/>
              <a:t/>
            </a:r>
            <a:br>
              <a:rPr lang="en-US" dirty="0"/>
            </a:br>
            <a:endParaRPr lang="en-US" sz="3600" dirty="0">
              <a:solidFill>
                <a:schemeClr val="tx2"/>
              </a:solidFill>
            </a:endParaRPr>
          </a:p>
        </p:txBody>
      </p:sp>
    </p:spTree>
    <p:extLst>
      <p:ext uri="{BB962C8B-B14F-4D97-AF65-F5344CB8AC3E}">
        <p14:creationId xmlns:p14="http://schemas.microsoft.com/office/powerpoint/2010/main" val="1286210101"/>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3326" y="230189"/>
            <a:ext cx="9803674" cy="1329595"/>
          </a:xfrm>
        </p:spPr>
        <p:txBody>
          <a:bodyPr/>
          <a:lstStyle/>
          <a:p>
            <a:r>
              <a:rPr lang="en-US" dirty="0" smtClean="0"/>
              <a:t>How important is your career to your sense of identity?</a:t>
            </a:r>
            <a:endParaRPr lang="en-US" dirty="0"/>
          </a:p>
        </p:txBody>
      </p:sp>
      <p:sp>
        <p:nvSpPr>
          <p:cNvPr id="6" name="AutoShape 3"/>
          <p:cNvSpPr>
            <a:spLocks noChangeAspect="1" noChangeArrowheads="1" noTextEdit="1"/>
          </p:cNvSpPr>
          <p:nvPr/>
        </p:nvSpPr>
        <p:spPr bwMode="auto">
          <a:xfrm>
            <a:off x="1800226" y="1371601"/>
            <a:ext cx="8486775" cy="445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3" name="Picture 2"/>
          <p:cNvPicPr>
            <a:picLocks noChangeAspect="1"/>
          </p:cNvPicPr>
          <p:nvPr/>
        </p:nvPicPr>
        <p:blipFill>
          <a:blip r:embed="rId2">
            <a:extLst>
              <a:ext uri="{BEBA8EAE-BF5A-486C-A8C5-ECC9F3942E4B}">
                <a14:imgProps xmlns:a14="http://schemas.microsoft.com/office/drawing/2010/main">
                  <a14:imgLayer r:embed="rId3">
                    <a14:imgEffect>
                      <a14:sharpenSoften amount="70000"/>
                    </a14:imgEffect>
                  </a14:imgLayer>
                </a14:imgProps>
              </a:ext>
            </a:extLst>
          </a:blip>
          <a:stretch>
            <a:fillRect/>
          </a:stretch>
        </p:blipFill>
        <p:spPr>
          <a:xfrm>
            <a:off x="1779587" y="1885469"/>
            <a:ext cx="8468078" cy="4438273"/>
          </a:xfrm>
          <a:prstGeom prst="rect">
            <a:avLst/>
          </a:prstGeom>
        </p:spPr>
      </p:pic>
    </p:spTree>
    <p:extLst>
      <p:ext uri="{BB962C8B-B14F-4D97-AF65-F5344CB8AC3E}">
        <p14:creationId xmlns:p14="http://schemas.microsoft.com/office/powerpoint/2010/main" val="3662620374"/>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9451" y="230189"/>
            <a:ext cx="9777549" cy="1329595"/>
          </a:xfrm>
        </p:spPr>
        <p:txBody>
          <a:bodyPr/>
          <a:lstStyle/>
          <a:p>
            <a:r>
              <a:rPr lang="en-US" dirty="0" smtClean="0"/>
              <a:t>How important is your life outside of work to your identity?</a:t>
            </a:r>
            <a:endParaRPr lang="en-US" dirty="0"/>
          </a:p>
        </p:txBody>
      </p:sp>
      <p:grpSp>
        <p:nvGrpSpPr>
          <p:cNvPr id="5" name="Group 4"/>
          <p:cNvGrpSpPr>
            <a:grpSpLocks noChangeAspect="1"/>
          </p:cNvGrpSpPr>
          <p:nvPr/>
        </p:nvGrpSpPr>
        <p:grpSpPr bwMode="auto">
          <a:xfrm>
            <a:off x="1800226" y="2057401"/>
            <a:ext cx="8486775" cy="4454525"/>
            <a:chOff x="233" y="890"/>
            <a:chExt cx="5346" cy="2806"/>
          </a:xfrm>
        </p:grpSpPr>
        <p:sp>
          <p:nvSpPr>
            <p:cNvPr id="6" name="AutoShape 3"/>
            <p:cNvSpPr>
              <a:spLocks noChangeAspect="1" noChangeArrowheads="1" noTextEdit="1"/>
            </p:cNvSpPr>
            <p:nvPr/>
          </p:nvSpPr>
          <p:spPr bwMode="auto">
            <a:xfrm>
              <a:off x="233" y="890"/>
              <a:ext cx="5346" cy="2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126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 y="890"/>
              <a:ext cx="5355" cy="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990604127"/>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2697" y="230188"/>
            <a:ext cx="9934303" cy="1107996"/>
          </a:xfrm>
        </p:spPr>
        <p:txBody>
          <a:bodyPr/>
          <a:lstStyle/>
          <a:p>
            <a:r>
              <a:rPr lang="en-US" sz="4000" dirty="0"/>
              <a:t>Inter-generational comparison of average number of job changes across career stages</a:t>
            </a:r>
          </a:p>
        </p:txBody>
      </p:sp>
      <p:grpSp>
        <p:nvGrpSpPr>
          <p:cNvPr id="7" name="Group 4"/>
          <p:cNvGrpSpPr>
            <a:grpSpLocks noChangeAspect="1"/>
          </p:cNvGrpSpPr>
          <p:nvPr/>
        </p:nvGrpSpPr>
        <p:grpSpPr bwMode="auto">
          <a:xfrm>
            <a:off x="1752601" y="1676400"/>
            <a:ext cx="8726949" cy="3962400"/>
            <a:chOff x="1346" y="890"/>
            <a:chExt cx="3068" cy="1393"/>
          </a:xfrm>
        </p:grpSpPr>
        <p:sp>
          <p:nvSpPr>
            <p:cNvPr id="8" name="AutoShape 3"/>
            <p:cNvSpPr>
              <a:spLocks noChangeAspect="1" noChangeArrowheads="1" noTextEdit="1"/>
            </p:cNvSpPr>
            <p:nvPr/>
          </p:nvSpPr>
          <p:spPr bwMode="auto">
            <a:xfrm>
              <a:off x="1346" y="890"/>
              <a:ext cx="3068" cy="1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922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6" y="890"/>
              <a:ext cx="3074" cy="1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Rectangle 10"/>
          <p:cNvSpPr/>
          <p:nvPr/>
        </p:nvSpPr>
        <p:spPr>
          <a:xfrm>
            <a:off x="1752601" y="5668263"/>
            <a:ext cx="8726948" cy="923330"/>
          </a:xfrm>
          <a:prstGeom prst="rect">
            <a:avLst/>
          </a:prstGeom>
        </p:spPr>
        <p:txBody>
          <a:bodyPr wrap="square">
            <a:spAutoFit/>
          </a:bodyPr>
          <a:lstStyle/>
          <a:p>
            <a:r>
              <a:rPr lang="en-US" dirty="0">
                <a:latin typeface="Arial" panose="020B0604020202020204" pitchFamily="34" charset="0"/>
              </a:rPr>
              <a:t>Lyons, Sean T., et al. "Comparing apples to apples: A qualitative investigation of career mobility patterns across four generations." </a:t>
            </a:r>
            <a:r>
              <a:rPr lang="en-US" i="1" dirty="0">
                <a:latin typeface="Arial" panose="020B0604020202020204" pitchFamily="34" charset="0"/>
              </a:rPr>
              <a:t>Career Development International</a:t>
            </a:r>
            <a:r>
              <a:rPr lang="en-US" dirty="0">
                <a:latin typeface="Arial" panose="020B0604020202020204" pitchFamily="34" charset="0"/>
              </a:rPr>
              <a:t> 17.4 (2012): 333-357.</a:t>
            </a:r>
            <a:endParaRPr lang="en-US" dirty="0"/>
          </a:p>
        </p:txBody>
      </p:sp>
    </p:spTree>
    <p:extLst>
      <p:ext uri="{BB962C8B-B14F-4D97-AF65-F5344CB8AC3E}">
        <p14:creationId xmlns:p14="http://schemas.microsoft.com/office/powerpoint/2010/main" val="3896677038"/>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Implications and Recommendations</a:t>
            </a:r>
            <a:endParaRPr lang="en-US" dirty="0"/>
          </a:p>
        </p:txBody>
      </p:sp>
      <p:sp>
        <p:nvSpPr>
          <p:cNvPr id="3" name="Content Placeholder 2"/>
          <p:cNvSpPr>
            <a:spLocks noGrp="1"/>
          </p:cNvSpPr>
          <p:nvPr>
            <p:ph idx="1"/>
          </p:nvPr>
        </p:nvSpPr>
        <p:spPr>
          <a:xfrm>
            <a:off x="508000" y="1412875"/>
            <a:ext cx="11176000" cy="6604885"/>
          </a:xfrm>
        </p:spPr>
        <p:txBody>
          <a:bodyPr/>
          <a:lstStyle/>
          <a:p>
            <a:r>
              <a:rPr lang="en-US" dirty="0" smtClean="0"/>
              <a:t>Workforce is more educated and diverse </a:t>
            </a:r>
          </a:p>
          <a:p>
            <a:pPr lvl="1"/>
            <a:r>
              <a:rPr lang="en-US" dirty="0"/>
              <a:t>Be cognizant of student debt</a:t>
            </a:r>
          </a:p>
          <a:p>
            <a:pPr lvl="1"/>
            <a:r>
              <a:rPr lang="en-US" dirty="0" smtClean="0"/>
              <a:t>Look to non-traditional demographics</a:t>
            </a:r>
          </a:p>
          <a:p>
            <a:r>
              <a:rPr lang="en-US" dirty="0" smtClean="0"/>
              <a:t>Workforce is delaying family formation</a:t>
            </a:r>
          </a:p>
          <a:p>
            <a:pPr lvl="1"/>
            <a:r>
              <a:rPr lang="en-US" dirty="0" smtClean="0"/>
              <a:t>Capitalize on flexibility </a:t>
            </a:r>
          </a:p>
          <a:p>
            <a:r>
              <a:rPr lang="en-US" dirty="0" smtClean="0"/>
              <a:t>Family roles are more egalitarian</a:t>
            </a:r>
          </a:p>
          <a:p>
            <a:pPr lvl="1"/>
            <a:r>
              <a:rPr lang="en-US" dirty="0" smtClean="0"/>
              <a:t>Creatively accommodate family needs</a:t>
            </a:r>
          </a:p>
          <a:p>
            <a:r>
              <a:rPr lang="en-US" dirty="0" smtClean="0"/>
              <a:t>Importance of leisure relative to work is increasing</a:t>
            </a:r>
          </a:p>
          <a:p>
            <a:pPr lvl="1"/>
            <a:r>
              <a:rPr lang="en-US" dirty="0" smtClean="0"/>
              <a:t>Emphasize time off in airline career</a:t>
            </a:r>
          </a:p>
          <a:p>
            <a:pPr lvl="1"/>
            <a:endParaRPr lang="en-US" dirty="0" smtClean="0"/>
          </a:p>
          <a:p>
            <a:endParaRPr lang="en-US" dirty="0" smtClean="0"/>
          </a:p>
          <a:p>
            <a:endParaRPr lang="en-US" dirty="0" smtClean="0"/>
          </a:p>
          <a:p>
            <a:endParaRPr lang="en-US" dirty="0"/>
          </a:p>
        </p:txBody>
      </p:sp>
    </p:spTree>
    <p:extLst>
      <p:ext uri="{BB962C8B-B14F-4D97-AF65-F5344CB8AC3E}">
        <p14:creationId xmlns:p14="http://schemas.microsoft.com/office/powerpoint/2010/main" val="3201194851"/>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Recommendations for future research</a:t>
            </a:r>
            <a:endParaRPr lang="en-US" dirty="0"/>
          </a:p>
        </p:txBody>
      </p:sp>
      <p:sp>
        <p:nvSpPr>
          <p:cNvPr id="3" name="Content Placeholder 2"/>
          <p:cNvSpPr>
            <a:spLocks noGrp="1"/>
          </p:cNvSpPr>
          <p:nvPr>
            <p:ph idx="1"/>
          </p:nvPr>
        </p:nvSpPr>
        <p:spPr>
          <a:xfrm>
            <a:off x="508000" y="1412875"/>
            <a:ext cx="11176000" cy="3828740"/>
          </a:xfrm>
        </p:spPr>
        <p:txBody>
          <a:bodyPr/>
          <a:lstStyle/>
          <a:p>
            <a:r>
              <a:rPr lang="en-US" dirty="0" smtClean="0"/>
              <a:t>Accession: </a:t>
            </a:r>
            <a:endParaRPr lang="en-US" dirty="0" smtClean="0"/>
          </a:p>
          <a:p>
            <a:pPr lvl="1"/>
            <a:r>
              <a:rPr lang="en-US" dirty="0" smtClean="0"/>
              <a:t>Why are young people not choosing pilot careers?</a:t>
            </a:r>
          </a:p>
          <a:p>
            <a:pPr lvl="1"/>
            <a:r>
              <a:rPr lang="en-US" dirty="0" smtClean="0"/>
              <a:t>What </a:t>
            </a:r>
            <a:r>
              <a:rPr lang="en-US" dirty="0" smtClean="0"/>
              <a:t>are obstacles to pursuing pilot </a:t>
            </a:r>
            <a:r>
              <a:rPr lang="en-US" dirty="0" smtClean="0"/>
              <a:t>careers?</a:t>
            </a:r>
          </a:p>
          <a:p>
            <a:pPr lvl="1"/>
            <a:r>
              <a:rPr lang="en-US" dirty="0" smtClean="0"/>
              <a:t>How can we capitalize on demographic trends? </a:t>
            </a:r>
            <a:endParaRPr lang="en-US" dirty="0" smtClean="0"/>
          </a:p>
          <a:p>
            <a:pPr lvl="1"/>
            <a:endParaRPr lang="en-US" dirty="0"/>
          </a:p>
          <a:p>
            <a:r>
              <a:rPr lang="en-US" dirty="0" smtClean="0"/>
              <a:t>Retention:</a:t>
            </a:r>
          </a:p>
          <a:p>
            <a:pPr lvl="1"/>
            <a:r>
              <a:rPr lang="en-US" dirty="0" smtClean="0"/>
              <a:t>Is it a problem? </a:t>
            </a:r>
          </a:p>
          <a:p>
            <a:pPr lvl="1"/>
            <a:r>
              <a:rPr lang="en-US" smtClean="0"/>
              <a:t>What incentives </a:t>
            </a:r>
            <a:r>
              <a:rPr lang="en-US" dirty="0" smtClean="0"/>
              <a:t>would make pilots want to stay?</a:t>
            </a:r>
            <a:endParaRPr lang="en-US" dirty="0" smtClean="0"/>
          </a:p>
        </p:txBody>
      </p:sp>
    </p:spTree>
    <p:extLst>
      <p:ext uri="{BB962C8B-B14F-4D97-AF65-F5344CB8AC3E}">
        <p14:creationId xmlns:p14="http://schemas.microsoft.com/office/powerpoint/2010/main" val="2858647159"/>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Generations</a:t>
            </a:r>
            <a:endParaRPr lang="en-US" dirty="0"/>
          </a:p>
        </p:txBody>
      </p:sp>
      <p:sp>
        <p:nvSpPr>
          <p:cNvPr id="3" name="Text Placeholder 2"/>
          <p:cNvSpPr>
            <a:spLocks noGrp="1"/>
          </p:cNvSpPr>
          <p:nvPr>
            <p:ph type="body" sz="quarter" idx="10"/>
          </p:nvPr>
        </p:nvSpPr>
        <p:spPr>
          <a:xfrm>
            <a:off x="1905000" y="1411553"/>
            <a:ext cx="8382000" cy="5318379"/>
          </a:xfrm>
        </p:spPr>
        <p:txBody>
          <a:bodyPr/>
          <a:lstStyle/>
          <a:p>
            <a:r>
              <a:rPr lang="en-US" dirty="0"/>
              <a:t>Silent Generation </a:t>
            </a:r>
            <a:r>
              <a:rPr lang="en-US" dirty="0" smtClean="0"/>
              <a:t>(</a:t>
            </a:r>
            <a:r>
              <a:rPr lang="en-US" dirty="0"/>
              <a:t>1</a:t>
            </a:r>
            <a:r>
              <a:rPr lang="en-US" dirty="0" smtClean="0"/>
              <a:t>925-1944)</a:t>
            </a:r>
          </a:p>
          <a:p>
            <a:pPr marL="0" indent="0">
              <a:buNone/>
            </a:pPr>
            <a:endParaRPr lang="en-US" dirty="0"/>
          </a:p>
          <a:p>
            <a:r>
              <a:rPr lang="en-US" dirty="0"/>
              <a:t>Baby Boom Generation </a:t>
            </a:r>
            <a:r>
              <a:rPr lang="en-US" dirty="0" smtClean="0"/>
              <a:t>(1945-1964)</a:t>
            </a:r>
          </a:p>
          <a:p>
            <a:pPr marL="0" indent="0">
              <a:buNone/>
            </a:pPr>
            <a:endParaRPr lang="en-US" dirty="0"/>
          </a:p>
          <a:p>
            <a:r>
              <a:rPr lang="en-US" dirty="0"/>
              <a:t>Generation X </a:t>
            </a:r>
            <a:r>
              <a:rPr lang="en-US" dirty="0" smtClean="0"/>
              <a:t>(1965-1980)</a:t>
            </a:r>
          </a:p>
          <a:p>
            <a:pPr marL="0" indent="0">
              <a:buNone/>
            </a:pPr>
            <a:endParaRPr lang="en-US" dirty="0"/>
          </a:p>
          <a:p>
            <a:r>
              <a:rPr lang="en-US" dirty="0"/>
              <a:t>Millennial Generation </a:t>
            </a:r>
            <a:r>
              <a:rPr lang="en-US" dirty="0" smtClean="0"/>
              <a:t>(1981-1999)</a:t>
            </a:r>
          </a:p>
          <a:p>
            <a:pPr marL="0" indent="0">
              <a:buNone/>
            </a:pPr>
            <a:endParaRPr lang="en-US" dirty="0"/>
          </a:p>
          <a:p>
            <a:r>
              <a:rPr lang="en-US" dirty="0"/>
              <a:t>??? </a:t>
            </a:r>
            <a:r>
              <a:rPr lang="en-US" dirty="0" smtClean="0"/>
              <a:t>(2000 </a:t>
            </a:r>
            <a:r>
              <a:rPr lang="en-US" dirty="0"/>
              <a:t>and beyond)</a:t>
            </a:r>
          </a:p>
          <a:p>
            <a:endParaRPr lang="en-US" dirty="0"/>
          </a:p>
        </p:txBody>
      </p:sp>
    </p:spTree>
    <p:extLst>
      <p:ext uri="{BB962C8B-B14F-4D97-AF65-F5344CB8AC3E}">
        <p14:creationId xmlns:p14="http://schemas.microsoft.com/office/powerpoint/2010/main" val="3181194245"/>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057400" y="685800"/>
            <a:ext cx="4937760" cy="3048000"/>
          </a:xfrm>
          <a:prstGeom prst="rect">
            <a:avLst/>
          </a:prstGeom>
        </p:spPr>
      </p:pic>
      <p:pic>
        <p:nvPicPr>
          <p:cNvPr id="4" name="Picture 3"/>
          <p:cNvPicPr>
            <a:picLocks noChangeAspect="1"/>
          </p:cNvPicPr>
          <p:nvPr/>
        </p:nvPicPr>
        <p:blipFill>
          <a:blip r:embed="rId4"/>
          <a:stretch>
            <a:fillRect/>
          </a:stretch>
        </p:blipFill>
        <p:spPr>
          <a:xfrm>
            <a:off x="3886200" y="1981201"/>
            <a:ext cx="4419600" cy="2945153"/>
          </a:xfrm>
          <a:prstGeom prst="rect">
            <a:avLst/>
          </a:prstGeom>
        </p:spPr>
      </p:pic>
      <p:pic>
        <p:nvPicPr>
          <p:cNvPr id="3" name="Picture 2"/>
          <p:cNvPicPr>
            <a:picLocks noChangeAspect="1"/>
          </p:cNvPicPr>
          <p:nvPr/>
        </p:nvPicPr>
        <p:blipFill>
          <a:blip r:embed="rId5"/>
          <a:stretch>
            <a:fillRect/>
          </a:stretch>
        </p:blipFill>
        <p:spPr>
          <a:xfrm>
            <a:off x="6995160" y="2613685"/>
            <a:ext cx="3270728" cy="4065268"/>
          </a:xfrm>
          <a:prstGeom prst="rect">
            <a:avLst/>
          </a:prstGeom>
        </p:spPr>
      </p:pic>
    </p:spTree>
    <p:extLst>
      <p:ext uri="{BB962C8B-B14F-4D97-AF65-F5344CB8AC3E}">
        <p14:creationId xmlns:p14="http://schemas.microsoft.com/office/powerpoint/2010/main" val="36191421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9448800" y="6356350"/>
            <a:ext cx="2235200" cy="365125"/>
          </a:xfrm>
        </p:spPr>
        <p:txBody>
          <a:bodyPr/>
          <a:lstStyle/>
          <a:p>
            <a:fld id="{A372BAEF-24F5-40E9-AFAB-92AB4DD17C64}" type="slidenum">
              <a:rPr lang="en-US" smtClean="0"/>
              <a:t>5</a:t>
            </a:fld>
            <a:endParaRPr lang="en-US" dirty="0"/>
          </a:p>
        </p:txBody>
      </p:sp>
      <p:sp>
        <p:nvSpPr>
          <p:cNvPr id="8" name="TextBox 7"/>
          <p:cNvSpPr txBox="1"/>
          <p:nvPr/>
        </p:nvSpPr>
        <p:spPr>
          <a:xfrm>
            <a:off x="580189" y="1372360"/>
            <a:ext cx="3826042" cy="461665"/>
          </a:xfrm>
          <a:prstGeom prst="rect">
            <a:avLst/>
          </a:prstGeom>
          <a:noFill/>
          <a:ln w="22225">
            <a:solidFill>
              <a:schemeClr val="accent1"/>
            </a:solidFill>
          </a:ln>
        </p:spPr>
        <p:txBody>
          <a:bodyPr wrap="square" rtlCol="0">
            <a:spAutoFit/>
          </a:bodyPr>
          <a:lstStyle/>
          <a:p>
            <a:pPr algn="ctr"/>
            <a:r>
              <a:rPr lang="en-US" sz="2400" dirty="0"/>
              <a:t>Youth    |    Middle    |    Old</a:t>
            </a:r>
          </a:p>
        </p:txBody>
      </p:sp>
      <p:sp>
        <p:nvSpPr>
          <p:cNvPr id="9" name="TextBox 8"/>
          <p:cNvSpPr txBox="1"/>
          <p:nvPr/>
        </p:nvSpPr>
        <p:spPr>
          <a:xfrm>
            <a:off x="2161674" y="4628147"/>
            <a:ext cx="3826042" cy="461665"/>
          </a:xfrm>
          <a:prstGeom prst="rect">
            <a:avLst/>
          </a:prstGeom>
          <a:noFill/>
          <a:ln w="22225">
            <a:solidFill>
              <a:schemeClr val="accent1"/>
            </a:solidFill>
          </a:ln>
        </p:spPr>
        <p:txBody>
          <a:bodyPr wrap="square" rtlCol="0">
            <a:spAutoFit/>
          </a:bodyPr>
          <a:lstStyle/>
          <a:p>
            <a:pPr algn="ctr"/>
            <a:r>
              <a:rPr lang="en-US" sz="2400" dirty="0"/>
              <a:t>Youth    |    Middle    |    Old</a:t>
            </a:r>
          </a:p>
        </p:txBody>
      </p:sp>
      <p:sp>
        <p:nvSpPr>
          <p:cNvPr id="10" name="TextBox 9"/>
          <p:cNvSpPr txBox="1"/>
          <p:nvPr/>
        </p:nvSpPr>
        <p:spPr>
          <a:xfrm>
            <a:off x="3388895" y="3785937"/>
            <a:ext cx="3826042" cy="461665"/>
          </a:xfrm>
          <a:prstGeom prst="rect">
            <a:avLst/>
          </a:prstGeom>
          <a:noFill/>
          <a:ln w="22225">
            <a:solidFill>
              <a:schemeClr val="accent1"/>
            </a:solidFill>
          </a:ln>
        </p:spPr>
        <p:txBody>
          <a:bodyPr wrap="square" rtlCol="0">
            <a:spAutoFit/>
          </a:bodyPr>
          <a:lstStyle/>
          <a:p>
            <a:pPr algn="ctr"/>
            <a:r>
              <a:rPr lang="en-US" sz="2400" dirty="0"/>
              <a:t>Youth    |    Middle    |    Old</a:t>
            </a:r>
          </a:p>
        </p:txBody>
      </p:sp>
      <p:sp>
        <p:nvSpPr>
          <p:cNvPr id="11" name="TextBox 10"/>
          <p:cNvSpPr txBox="1"/>
          <p:nvPr/>
        </p:nvSpPr>
        <p:spPr>
          <a:xfrm>
            <a:off x="4712369" y="2947374"/>
            <a:ext cx="3826042" cy="461665"/>
          </a:xfrm>
          <a:prstGeom prst="rect">
            <a:avLst/>
          </a:prstGeom>
          <a:noFill/>
          <a:ln w="22225">
            <a:solidFill>
              <a:schemeClr val="accent1"/>
            </a:solidFill>
          </a:ln>
        </p:spPr>
        <p:txBody>
          <a:bodyPr wrap="square" rtlCol="0">
            <a:spAutoFit/>
          </a:bodyPr>
          <a:lstStyle/>
          <a:p>
            <a:pPr algn="ctr"/>
            <a:r>
              <a:rPr lang="en-US" sz="2400" dirty="0"/>
              <a:t>Youth    |    Middle    |    Old</a:t>
            </a:r>
          </a:p>
        </p:txBody>
      </p:sp>
      <p:sp>
        <p:nvSpPr>
          <p:cNvPr id="12" name="TextBox 11"/>
          <p:cNvSpPr txBox="1"/>
          <p:nvPr/>
        </p:nvSpPr>
        <p:spPr>
          <a:xfrm>
            <a:off x="5867400" y="2105164"/>
            <a:ext cx="3826042" cy="461665"/>
          </a:xfrm>
          <a:prstGeom prst="rect">
            <a:avLst/>
          </a:prstGeom>
          <a:noFill/>
          <a:ln w="22225">
            <a:solidFill>
              <a:schemeClr val="accent1"/>
            </a:solidFill>
          </a:ln>
        </p:spPr>
        <p:txBody>
          <a:bodyPr wrap="square" rtlCol="0">
            <a:spAutoFit/>
          </a:bodyPr>
          <a:lstStyle/>
          <a:p>
            <a:pPr algn="ctr"/>
            <a:r>
              <a:rPr lang="en-US" sz="2400" dirty="0"/>
              <a:t>Youth    |    Middle    |    Old</a:t>
            </a:r>
          </a:p>
        </p:txBody>
      </p:sp>
      <p:cxnSp>
        <p:nvCxnSpPr>
          <p:cNvPr id="14" name="Straight Connector 13"/>
          <p:cNvCxnSpPr/>
          <p:nvPr/>
        </p:nvCxnSpPr>
        <p:spPr>
          <a:xfrm>
            <a:off x="1708484" y="5486400"/>
            <a:ext cx="8638674" cy="12032"/>
          </a:xfrm>
          <a:prstGeom prst="line">
            <a:avLst/>
          </a:prstGeom>
          <a:ln w="539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6833936" y="2105164"/>
            <a:ext cx="4186" cy="3381236"/>
          </a:xfrm>
          <a:prstGeom prst="line">
            <a:avLst/>
          </a:prstGeom>
          <a:ln w="22225">
            <a:prstDash val="dash"/>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985211" y="5715000"/>
            <a:ext cx="673768" cy="369332"/>
          </a:xfrm>
          <a:prstGeom prst="rect">
            <a:avLst/>
          </a:prstGeom>
          <a:noFill/>
        </p:spPr>
        <p:txBody>
          <a:bodyPr wrap="square" rtlCol="0">
            <a:spAutoFit/>
          </a:bodyPr>
          <a:lstStyle/>
          <a:p>
            <a:r>
              <a:rPr lang="en-US" dirty="0"/>
              <a:t>1950</a:t>
            </a:r>
          </a:p>
        </p:txBody>
      </p:sp>
      <p:sp>
        <p:nvSpPr>
          <p:cNvPr id="18" name="TextBox 17"/>
          <p:cNvSpPr txBox="1"/>
          <p:nvPr/>
        </p:nvSpPr>
        <p:spPr>
          <a:xfrm>
            <a:off x="5029200" y="5715000"/>
            <a:ext cx="673768" cy="369332"/>
          </a:xfrm>
          <a:prstGeom prst="rect">
            <a:avLst/>
          </a:prstGeom>
          <a:noFill/>
        </p:spPr>
        <p:txBody>
          <a:bodyPr wrap="square" rtlCol="0">
            <a:spAutoFit/>
          </a:bodyPr>
          <a:lstStyle/>
          <a:p>
            <a:r>
              <a:rPr lang="en-US" dirty="0"/>
              <a:t>1990</a:t>
            </a:r>
          </a:p>
        </p:txBody>
      </p:sp>
      <p:sp>
        <p:nvSpPr>
          <p:cNvPr id="19" name="TextBox 18"/>
          <p:cNvSpPr txBox="1"/>
          <p:nvPr/>
        </p:nvSpPr>
        <p:spPr>
          <a:xfrm>
            <a:off x="3507205" y="5715000"/>
            <a:ext cx="673768" cy="369332"/>
          </a:xfrm>
          <a:prstGeom prst="rect">
            <a:avLst/>
          </a:prstGeom>
          <a:noFill/>
        </p:spPr>
        <p:txBody>
          <a:bodyPr wrap="square" rtlCol="0">
            <a:spAutoFit/>
          </a:bodyPr>
          <a:lstStyle/>
          <a:p>
            <a:r>
              <a:rPr lang="en-US" dirty="0"/>
              <a:t>1970</a:t>
            </a:r>
          </a:p>
        </p:txBody>
      </p:sp>
      <p:sp>
        <p:nvSpPr>
          <p:cNvPr id="20" name="TextBox 19"/>
          <p:cNvSpPr txBox="1"/>
          <p:nvPr/>
        </p:nvSpPr>
        <p:spPr>
          <a:xfrm>
            <a:off x="8073189" y="5694403"/>
            <a:ext cx="673768" cy="369332"/>
          </a:xfrm>
          <a:prstGeom prst="rect">
            <a:avLst/>
          </a:prstGeom>
          <a:noFill/>
        </p:spPr>
        <p:txBody>
          <a:bodyPr wrap="square" rtlCol="0">
            <a:spAutoFit/>
          </a:bodyPr>
          <a:lstStyle/>
          <a:p>
            <a:r>
              <a:rPr lang="en-US" dirty="0"/>
              <a:t>2030</a:t>
            </a:r>
          </a:p>
        </p:txBody>
      </p:sp>
      <p:sp>
        <p:nvSpPr>
          <p:cNvPr id="21" name="TextBox 20"/>
          <p:cNvSpPr txBox="1"/>
          <p:nvPr/>
        </p:nvSpPr>
        <p:spPr>
          <a:xfrm>
            <a:off x="6551195" y="5709901"/>
            <a:ext cx="673768" cy="369332"/>
          </a:xfrm>
          <a:prstGeom prst="rect">
            <a:avLst/>
          </a:prstGeom>
          <a:noFill/>
        </p:spPr>
        <p:txBody>
          <a:bodyPr wrap="square" rtlCol="0">
            <a:spAutoFit/>
          </a:bodyPr>
          <a:lstStyle/>
          <a:p>
            <a:r>
              <a:rPr lang="en-US" dirty="0"/>
              <a:t>2010</a:t>
            </a:r>
          </a:p>
        </p:txBody>
      </p:sp>
      <p:sp>
        <p:nvSpPr>
          <p:cNvPr id="22" name="TextBox 21"/>
          <p:cNvSpPr txBox="1"/>
          <p:nvPr/>
        </p:nvSpPr>
        <p:spPr>
          <a:xfrm>
            <a:off x="9595183" y="5694403"/>
            <a:ext cx="673768" cy="369332"/>
          </a:xfrm>
          <a:prstGeom prst="rect">
            <a:avLst/>
          </a:prstGeom>
          <a:noFill/>
        </p:spPr>
        <p:txBody>
          <a:bodyPr wrap="square" rtlCol="0">
            <a:spAutoFit/>
          </a:bodyPr>
          <a:lstStyle/>
          <a:p>
            <a:r>
              <a:rPr lang="en-US" dirty="0"/>
              <a:t>2050</a:t>
            </a:r>
          </a:p>
        </p:txBody>
      </p:sp>
      <p:sp>
        <p:nvSpPr>
          <p:cNvPr id="24" name="TextBox 23"/>
          <p:cNvSpPr txBox="1"/>
          <p:nvPr/>
        </p:nvSpPr>
        <p:spPr>
          <a:xfrm>
            <a:off x="580189" y="991723"/>
            <a:ext cx="3826042" cy="369332"/>
          </a:xfrm>
          <a:prstGeom prst="rect">
            <a:avLst/>
          </a:prstGeom>
          <a:noFill/>
        </p:spPr>
        <p:txBody>
          <a:bodyPr wrap="square" rtlCol="0">
            <a:spAutoFit/>
          </a:bodyPr>
          <a:lstStyle/>
          <a:p>
            <a:pPr algn="ctr"/>
            <a:r>
              <a:rPr lang="en-US" dirty="0"/>
              <a:t>Stages in life course</a:t>
            </a:r>
          </a:p>
        </p:txBody>
      </p:sp>
      <p:sp>
        <p:nvSpPr>
          <p:cNvPr id="25" name="Title 1"/>
          <p:cNvSpPr txBox="1">
            <a:spLocks/>
          </p:cNvSpPr>
          <p:nvPr/>
        </p:nvSpPr>
        <p:spPr>
          <a:xfrm>
            <a:off x="508000" y="230189"/>
            <a:ext cx="11176000" cy="664797"/>
          </a:xfrm>
          <a:prstGeom prst="rect">
            <a:avLst/>
          </a:prstGeom>
        </p:spPr>
        <p:txBody>
          <a:bodyPr/>
          <a:lst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a:lstStyle>
          <a:p>
            <a:r>
              <a:rPr lang="en-US" dirty="0"/>
              <a:t>Time lag </a:t>
            </a:r>
            <a:r>
              <a:rPr lang="en-US" dirty="0" smtClean="0"/>
              <a:t>design: Age effect vs </a:t>
            </a:r>
            <a:r>
              <a:rPr lang="en-US" dirty="0"/>
              <a:t>g</a:t>
            </a:r>
            <a:r>
              <a:rPr lang="en-US" dirty="0" smtClean="0"/>
              <a:t>eneration effect </a:t>
            </a:r>
            <a:endParaRPr lang="en-US" dirty="0"/>
          </a:p>
        </p:txBody>
      </p:sp>
      <p:cxnSp>
        <p:nvCxnSpPr>
          <p:cNvPr id="23" name="Straight Connector 22"/>
          <p:cNvCxnSpPr/>
          <p:nvPr/>
        </p:nvCxnSpPr>
        <p:spPr>
          <a:xfrm flipH="1" flipV="1">
            <a:off x="5380383" y="2105164"/>
            <a:ext cx="2440" cy="3381236"/>
          </a:xfrm>
          <a:prstGeom prst="line">
            <a:avLst/>
          </a:prstGeom>
          <a:ln w="22225">
            <a:prstDash val="dash"/>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V="1">
            <a:off x="3852897" y="2105164"/>
            <a:ext cx="17438" cy="3393268"/>
          </a:xfrm>
          <a:prstGeom prst="line">
            <a:avLst/>
          </a:prstGeom>
          <a:ln w="22225">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8168085"/>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srcRect b="33249"/>
          <a:stretch/>
        </p:blipFill>
        <p:spPr>
          <a:xfrm>
            <a:off x="8305800" y="381001"/>
            <a:ext cx="2738126" cy="5967547"/>
          </a:xfrm>
          <a:prstGeom prst="rect">
            <a:avLst/>
          </a:prstGeom>
        </p:spPr>
      </p:pic>
      <p:pic>
        <p:nvPicPr>
          <p:cNvPr id="6" name="Picture 5"/>
          <p:cNvPicPr>
            <a:picLocks noChangeAspect="1"/>
          </p:cNvPicPr>
          <p:nvPr/>
        </p:nvPicPr>
        <p:blipFill>
          <a:blip r:embed="rId4"/>
          <a:stretch>
            <a:fillRect/>
          </a:stretch>
        </p:blipFill>
        <p:spPr>
          <a:xfrm>
            <a:off x="1828800" y="1662112"/>
            <a:ext cx="5657850" cy="3657600"/>
          </a:xfrm>
          <a:prstGeom prst="rect">
            <a:avLst/>
          </a:prstGeom>
        </p:spPr>
      </p:pic>
      <p:sp>
        <p:nvSpPr>
          <p:cNvPr id="7" name="Title 1"/>
          <p:cNvSpPr>
            <a:spLocks noGrp="1"/>
          </p:cNvSpPr>
          <p:nvPr>
            <p:ph type="title"/>
          </p:nvPr>
        </p:nvSpPr>
        <p:spPr>
          <a:xfrm>
            <a:off x="572588" y="381001"/>
            <a:ext cx="8382000" cy="664797"/>
          </a:xfrm>
        </p:spPr>
        <p:txBody>
          <a:bodyPr/>
          <a:lstStyle/>
          <a:p>
            <a:r>
              <a:rPr lang="en-US" dirty="0" smtClean="0"/>
              <a:t>Generation demographics</a:t>
            </a:r>
            <a:endParaRPr lang="en-US" dirty="0"/>
          </a:p>
        </p:txBody>
      </p:sp>
    </p:spTree>
    <p:extLst>
      <p:ext uri="{BB962C8B-B14F-4D97-AF65-F5344CB8AC3E}">
        <p14:creationId xmlns:p14="http://schemas.microsoft.com/office/powerpoint/2010/main" val="4077863816"/>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 of workforce</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72BAEF-24F5-40E9-AFAB-92AB4DD17C64}" type="slidenum">
              <a:rPr kumimoji="0" lang="en-US" sz="1200" b="0" i="0" u="none" strike="noStrike" kern="1200" cap="none" spc="0" normalizeH="0" baseline="0" noProof="0" smtClean="0">
                <a:ln>
                  <a:noFill/>
                </a:ln>
                <a:solidFill>
                  <a:srgbClr val="FFFFFF">
                    <a:tint val="75000"/>
                  </a:srgb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srgbClr val="FFFFFF">
                  <a:tint val="75000"/>
                </a:srgbClr>
              </a:solidFill>
              <a:effectLst/>
              <a:uLnTx/>
              <a:uFillTx/>
              <a:latin typeface="Calibri"/>
              <a:ea typeface="+mn-ea"/>
              <a:cs typeface="+mn-cs"/>
            </a:endParaRPr>
          </a:p>
        </p:txBody>
      </p:sp>
      <p:graphicFrame>
        <p:nvGraphicFramePr>
          <p:cNvPr id="7" name="Chart 6"/>
          <p:cNvGraphicFramePr/>
          <p:nvPr>
            <p:extLst/>
          </p:nvPr>
        </p:nvGraphicFramePr>
        <p:xfrm>
          <a:off x="1698171" y="878920"/>
          <a:ext cx="9254958" cy="5205025"/>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a:off x="1698171" y="6212114"/>
            <a:ext cx="9254958" cy="523220"/>
          </a:xfrm>
          <a:prstGeom prst="rect">
            <a:avLst/>
          </a:prstGeom>
          <a:solidFill>
            <a:srgbClr val="23385B"/>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Calibri"/>
                <a:ea typeface="+mn-ea"/>
                <a:cs typeface="+mn-cs"/>
              </a:rPr>
              <a:t>Adapted from Vance-Sherman, A. (2014). Demographic trends in aerospace employment. Women in Aerospace: The changing demographics. Meeting of Pacific Northwest Aerospace Alliance.</a:t>
            </a:r>
          </a:p>
        </p:txBody>
      </p:sp>
    </p:spTree>
    <p:extLst>
      <p:ext uri="{BB962C8B-B14F-4D97-AF65-F5344CB8AC3E}">
        <p14:creationId xmlns:p14="http://schemas.microsoft.com/office/powerpoint/2010/main" val="961079219"/>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A372BAEF-24F5-40E9-AFAB-92AB4DD17C64}" type="slidenum">
              <a:rPr lang="en-US" smtClean="0"/>
              <a:t>8</a:t>
            </a:fld>
            <a:endParaRPr lang="en-US"/>
          </a:p>
        </p:txBody>
      </p:sp>
      <p:graphicFrame>
        <p:nvGraphicFramePr>
          <p:cNvPr id="7" name="Chart 6"/>
          <p:cNvGraphicFramePr/>
          <p:nvPr>
            <p:extLst>
              <p:ext uri="{D42A27DB-BD31-4B8C-83A1-F6EECF244321}">
                <p14:modId xmlns:p14="http://schemas.microsoft.com/office/powerpoint/2010/main" val="250513938"/>
              </p:ext>
            </p:extLst>
          </p:nvPr>
        </p:nvGraphicFramePr>
        <p:xfrm>
          <a:off x="2032000" y="1120245"/>
          <a:ext cx="8128000" cy="5418667"/>
        </p:xfrm>
        <a:graphic>
          <a:graphicData uri="http://schemas.openxmlformats.org/drawingml/2006/chart">
            <c:chart xmlns:c="http://schemas.openxmlformats.org/drawingml/2006/chart" xmlns:r="http://schemas.openxmlformats.org/officeDocument/2006/relationships" r:id="rId3"/>
          </a:graphicData>
        </a:graphic>
      </p:graphicFrame>
      <p:sp>
        <p:nvSpPr>
          <p:cNvPr id="8" name="Title 1"/>
          <p:cNvSpPr>
            <a:spLocks noGrp="1"/>
          </p:cNvSpPr>
          <p:nvPr>
            <p:ph type="title"/>
          </p:nvPr>
        </p:nvSpPr>
        <p:spPr>
          <a:xfrm>
            <a:off x="507999" y="230189"/>
            <a:ext cx="11300823" cy="664797"/>
          </a:xfrm>
        </p:spPr>
        <p:txBody>
          <a:bodyPr/>
          <a:lstStyle/>
          <a:p>
            <a:r>
              <a:rPr lang="en-US" dirty="0" smtClean="0"/>
              <a:t>Generation distribution: ATP rated pilots (2016)</a:t>
            </a:r>
            <a:endParaRPr lang="en-US" dirty="0"/>
          </a:p>
        </p:txBody>
      </p:sp>
    </p:spTree>
    <p:extLst>
      <p:ext uri="{BB962C8B-B14F-4D97-AF65-F5344CB8AC3E}">
        <p14:creationId xmlns:p14="http://schemas.microsoft.com/office/powerpoint/2010/main" val="653749191"/>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Time lag of age distribution of ATP rated pilots</a:t>
            </a:r>
            <a:endParaRPr lang="en-US" dirty="0"/>
          </a:p>
        </p:txBody>
      </p:sp>
      <p:sp>
        <p:nvSpPr>
          <p:cNvPr id="4" name="Slide Number Placeholder 3"/>
          <p:cNvSpPr>
            <a:spLocks noGrp="1"/>
          </p:cNvSpPr>
          <p:nvPr>
            <p:ph type="sldNum" sz="quarter" idx="11"/>
          </p:nvPr>
        </p:nvSpPr>
        <p:spPr/>
        <p:txBody>
          <a:bodyPr/>
          <a:lstStyle/>
          <a:p>
            <a:fld id="{A372BAEF-24F5-40E9-AFAB-92AB4DD17C64}" type="slidenum">
              <a:rPr lang="en-US" smtClean="0"/>
              <a:t>9</a:t>
            </a:fld>
            <a:endParaRPr lang="en-US"/>
          </a:p>
        </p:txBody>
      </p:sp>
      <p:graphicFrame>
        <p:nvGraphicFramePr>
          <p:cNvPr id="7" name="Chart 6"/>
          <p:cNvGraphicFramePr/>
          <p:nvPr>
            <p:extLst>
              <p:ext uri="{D42A27DB-BD31-4B8C-83A1-F6EECF244321}">
                <p14:modId xmlns:p14="http://schemas.microsoft.com/office/powerpoint/2010/main" val="9175381"/>
              </p:ext>
            </p:extLst>
          </p:nvPr>
        </p:nvGraphicFramePr>
        <p:xfrm>
          <a:off x="2032000" y="1120245"/>
          <a:ext cx="8128000" cy="541866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196893135"/>
      </p:ext>
    </p:extLst>
  </p:cSld>
  <p:clrMapOvr>
    <a:masterClrMapping/>
  </p:clrMapOvr>
  <p:transition>
    <p:fade/>
  </p:transition>
</p:sld>
</file>

<file path=ppt/theme/theme1.xml><?xml version="1.0" encoding="utf-8"?>
<a:theme xmlns:a="http://schemas.openxmlformats.org/drawingml/2006/main" name="Blue Segoe 4-3 template-template_April-17-2007">
  <a:themeElements>
    <a:clrScheme name="Blue Template-Template">
      <a:dk1>
        <a:srgbClr val="000000"/>
      </a:dk1>
      <a:lt1>
        <a:srgbClr val="FFFFFF"/>
      </a:lt1>
      <a:dk2>
        <a:srgbClr val="050595"/>
      </a:dk2>
      <a:lt2>
        <a:srgbClr val="FFFF99"/>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300" dirty="0" smtClean="0">
            <a:solidFill>
              <a:srgbClr val="FFFFFF"/>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FD44812FF314440A30713FF468CF0C0" ma:contentTypeVersion="6" ma:contentTypeDescription="Create a new document." ma:contentTypeScope="" ma:versionID="78835bff4060288f1adb3fdbd001be7d">
  <xsd:schema xmlns:xsd="http://www.w3.org/2001/XMLSchema" xmlns:xs="http://www.w3.org/2001/XMLSchema" xmlns:p="http://schemas.microsoft.com/office/2006/metadata/properties" xmlns:ns2="584859f9-e04d-4b0e-a1f9-b1f19fe731fd" xmlns:ns3="8016b80d-d924-4ddc-8931-e65448ec5ff8" targetNamespace="http://schemas.microsoft.com/office/2006/metadata/properties" ma:root="true" ma:fieldsID="c5440b5dcef7a25559f1c597f6ce3bfe" ns2:_="" ns3:_="">
    <xsd:import namespace="584859f9-e04d-4b0e-a1f9-b1f19fe731fd"/>
    <xsd:import namespace="8016b80d-d924-4ddc-8931-e65448ec5ff8"/>
    <xsd:element name="properties">
      <xsd:complexType>
        <xsd:sequence>
          <xsd:element name="documentManagement">
            <xsd:complexType>
              <xsd:all>
                <xsd:element ref="ns2:_dlc_DocId" minOccurs="0"/>
                <xsd:element ref="ns2:_dlc_DocIdUrl" minOccurs="0"/>
                <xsd:element ref="ns2:_dlc_DocIdPersistId" minOccurs="0"/>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84859f9-e04d-4b0e-a1f9-b1f19fe731f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1"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016b80d-d924-4ddc-8931-e65448ec5ff8" elementFormDefault="qualified">
    <xsd:import namespace="http://schemas.microsoft.com/office/2006/documentManagement/types"/>
    <xsd:import namespace="http://schemas.microsoft.com/office/infopath/2007/PartnerControls"/>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element name="MediaServiceDateTaken" ma:index="15" nillable="true" ma:displayName="MediaServiceDateTaken" ma:description="" ma:hidden="true" ma:internalName="MediaServiceDateTaken" ma:readOnly="true">
      <xsd:simpleType>
        <xsd:restriction base="dms:Text"/>
      </xsd:simpleType>
    </xsd:element>
    <xsd:element name="MediaServiceAutoTags" ma:index="16" nillable="true" ma:displayName="MediaServiceAutoTags" ma:description=""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84859f9-e04d-4b0e-a1f9-b1f19fe731fd">FUECHS3FZRVZ-1295815124-1611</_dlc_DocId>
    <_dlc_DocIdUrl xmlns="584859f9-e04d-4b0e-a1f9-b1f19fe731fd">
      <Url>https://myerauedu.sharepoint.com/teams/DB_Academics/AVP_ACAD/DB_Hunt/Scholarly-Commons/NTAS/_layouts/15/DocIdRedir.aspx?ID=FUECHS3FZRVZ-1295815124-1611</Url>
      <Description>FUECHS3FZRVZ-1295815124-1611</Description>
    </_dlc_DocIdUrl>
  </documentManagement>
</p:properties>
</file>

<file path=customXml/itemProps1.xml><?xml version="1.0" encoding="utf-8"?>
<ds:datastoreItem xmlns:ds="http://schemas.openxmlformats.org/officeDocument/2006/customXml" ds:itemID="{ABB4CB58-7422-4F9A-9997-8C2B0CE15873}"/>
</file>

<file path=customXml/itemProps2.xml><?xml version="1.0" encoding="utf-8"?>
<ds:datastoreItem xmlns:ds="http://schemas.openxmlformats.org/officeDocument/2006/customXml" ds:itemID="{5CCB9FBE-C84D-4FA0-90CD-89CCF891BE96}"/>
</file>

<file path=customXml/itemProps3.xml><?xml version="1.0" encoding="utf-8"?>
<ds:datastoreItem xmlns:ds="http://schemas.openxmlformats.org/officeDocument/2006/customXml" ds:itemID="{11D5BF0C-1DB7-45A6-B135-B4B88F17A636}"/>
</file>

<file path=customXml/itemProps4.xml><?xml version="1.0" encoding="utf-8"?>
<ds:datastoreItem xmlns:ds="http://schemas.openxmlformats.org/officeDocument/2006/customXml" ds:itemID="{62EBB1CD-39E1-4A7D-B6E5-4E95B92E39C2}"/>
</file>

<file path=docProps/app.xml><?xml version="1.0" encoding="utf-8"?>
<Properties xmlns="http://schemas.openxmlformats.org/officeDocument/2006/extended-properties" xmlns:vt="http://schemas.openxmlformats.org/officeDocument/2006/docPropsVTypes">
  <TotalTime>884</TotalTime>
  <Words>1463</Words>
  <Application>Microsoft Office PowerPoint</Application>
  <PresentationFormat>Widescreen</PresentationFormat>
  <Paragraphs>138</Paragraphs>
  <Slides>27</Slides>
  <Notes>12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27</vt:i4>
      </vt:variant>
    </vt:vector>
  </HeadingPairs>
  <TitlesOfParts>
    <vt:vector size="34" baseType="lpstr">
      <vt:lpstr>Arial</vt:lpstr>
      <vt:lpstr>Calibri</vt:lpstr>
      <vt:lpstr>Cambria</vt:lpstr>
      <vt:lpstr>Times New Roman</vt:lpstr>
      <vt:lpstr>Univers</vt:lpstr>
      <vt:lpstr>Wingdings</vt:lpstr>
      <vt:lpstr>Blue Segoe 4-3 template-template_April-17-2007</vt:lpstr>
      <vt:lpstr>Understanding Generation: Implications for Flight Training, Hiring, and Retention</vt:lpstr>
      <vt:lpstr>Outline of presentation</vt:lpstr>
      <vt:lpstr>Generations</vt:lpstr>
      <vt:lpstr>PowerPoint Presentation</vt:lpstr>
      <vt:lpstr>PowerPoint Presentation</vt:lpstr>
      <vt:lpstr>Generation demographics</vt:lpstr>
      <vt:lpstr>Age of workforce</vt:lpstr>
      <vt:lpstr>Generation distribution: ATP rated pilots (2016)</vt:lpstr>
      <vt:lpstr>Time lag of age distribution of ATP rated pilots</vt:lpstr>
      <vt:lpstr>Time lag of age distribution of ATP rated pilots</vt:lpstr>
      <vt:lpstr>Mean age of ATP rated pilots</vt:lpstr>
      <vt:lpstr>Generation distribution: ATP vs Remote pilot</vt:lpstr>
      <vt:lpstr>Real generational differences</vt:lpstr>
      <vt:lpstr>Real generational differences… Diversity  </vt:lpstr>
      <vt:lpstr>PowerPoint Presentation</vt:lpstr>
      <vt:lpstr>PowerPoint Presentation</vt:lpstr>
      <vt:lpstr>More education means more debt</vt:lpstr>
      <vt:lpstr>PowerPoint Presentation</vt:lpstr>
      <vt:lpstr>“It is better for all involved if the man earns the money and the woman takes care of the home and children”</vt:lpstr>
      <vt:lpstr>Work-life conflict among dual earner couples – all generations</vt:lpstr>
      <vt:lpstr>Average time parents under 29 time spend with their children on workdays </vt:lpstr>
      <vt:lpstr>Percent of high school seniors who consider work or leisure “important” or “pretty important”</vt:lpstr>
      <vt:lpstr>How important is your career to your sense of identity?</vt:lpstr>
      <vt:lpstr>How important is your life outside of work to your identity?</vt:lpstr>
      <vt:lpstr>Inter-generational comparison of average number of job changes across career stages</vt:lpstr>
      <vt:lpstr>Implications and Recommendations</vt:lpstr>
      <vt:lpstr>Recommendations for future research</vt:lpstr>
    </vt:vector>
  </TitlesOfParts>
  <Company>ERAU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Effect of Generation on Retention of Women Engineers in Aerospace and Industry</dc:title>
  <dc:creator>erau</dc:creator>
  <cp:lastModifiedBy>erau</cp:lastModifiedBy>
  <cp:revision>26</cp:revision>
  <dcterms:created xsi:type="dcterms:W3CDTF">2017-07-24T17:11:00Z</dcterms:created>
  <dcterms:modified xsi:type="dcterms:W3CDTF">2017-07-30T14:06:17Z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0x010100AFD44812FF314440A30713FF468CF0C0</vt:lpwstr>
  </property>
  <property fmtid="{D5CDD505-2E9C-101B-9397-08002B2CF9AE}" pid="3" name="_dlc_DocIdItemGuid">
    <vt:lpwstr>13ad4105-94bf-4fff-8034-15fe2844047d</vt:lpwstr>
  </property>
</Properties>
</file>