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85" r:id="rId2"/>
    <p:sldMasterId id="2147483788" r:id="rId3"/>
    <p:sldMasterId id="2147483791" r:id="rId4"/>
    <p:sldMasterId id="2147483800" r:id="rId5"/>
    <p:sldMasterId id="2147483837" r:id="rId6"/>
    <p:sldMasterId id="2147483851" r:id="rId7"/>
  </p:sldMasterIdLst>
  <p:notesMasterIdLst>
    <p:notesMasterId r:id="rId20"/>
  </p:notesMasterIdLst>
  <p:handoutMasterIdLst>
    <p:handoutMasterId r:id="rId21"/>
  </p:handoutMasterIdLst>
  <p:sldIdLst>
    <p:sldId id="428" r:id="rId8"/>
    <p:sldId id="431" r:id="rId9"/>
    <p:sldId id="507" r:id="rId10"/>
    <p:sldId id="578" r:id="rId11"/>
    <p:sldId id="434" r:id="rId12"/>
    <p:sldId id="430" r:id="rId13"/>
    <p:sldId id="436" r:id="rId14"/>
    <p:sldId id="586" r:id="rId15"/>
    <p:sldId id="587" r:id="rId16"/>
    <p:sldId id="589" r:id="rId17"/>
    <p:sldId id="590" r:id="rId18"/>
    <p:sldId id="368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88D3C30-6790-0344-B460-960B465AD9E1}">
          <p14:sldIdLst>
            <p14:sldId id="428"/>
            <p14:sldId id="431"/>
            <p14:sldId id="507"/>
            <p14:sldId id="578"/>
            <p14:sldId id="434"/>
            <p14:sldId id="430"/>
            <p14:sldId id="436"/>
            <p14:sldId id="586"/>
            <p14:sldId id="587"/>
            <p14:sldId id="589"/>
            <p14:sldId id="590"/>
            <p14:sldId id="36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A4"/>
    <a:srgbClr val="31313F"/>
    <a:srgbClr val="00BAE4"/>
    <a:srgbClr val="0B5B87"/>
    <a:srgbClr val="FFFF9B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6" autoAdjust="0"/>
    <p:restoredTop sz="69949" autoAdjust="0"/>
  </p:normalViewPr>
  <p:slideViewPr>
    <p:cSldViewPr snapToGrid="0">
      <p:cViewPr varScale="1">
        <p:scale>
          <a:sx n="84" d="100"/>
          <a:sy n="84" d="100"/>
        </p:scale>
        <p:origin x="1908" y="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87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R:\Research\Research%20Presentations\Raw%20Presentation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Sheet1!$A$2:$A$52</c:f>
              <c:strCache>
                <c:ptCount val="51"/>
                <c:pt idx="0">
                  <c:v>2007 - Q1</c:v>
                </c:pt>
                <c:pt idx="1">
                  <c:v>2007 - Q2</c:v>
                </c:pt>
                <c:pt idx="2">
                  <c:v>2007 - Q3</c:v>
                </c:pt>
                <c:pt idx="3">
                  <c:v>2007 - Q4</c:v>
                </c:pt>
                <c:pt idx="4">
                  <c:v>2008 - Q1</c:v>
                </c:pt>
                <c:pt idx="5">
                  <c:v>2008 - Q2</c:v>
                </c:pt>
                <c:pt idx="6">
                  <c:v>2008 - Q3</c:v>
                </c:pt>
                <c:pt idx="7">
                  <c:v>2008 - Q4</c:v>
                </c:pt>
                <c:pt idx="8">
                  <c:v>2009 - Q1</c:v>
                </c:pt>
                <c:pt idx="9">
                  <c:v>2009 - Q2</c:v>
                </c:pt>
                <c:pt idx="10">
                  <c:v>2009 - Q3</c:v>
                </c:pt>
                <c:pt idx="11">
                  <c:v>2009 - Q4</c:v>
                </c:pt>
                <c:pt idx="12">
                  <c:v>2010 - Q1</c:v>
                </c:pt>
                <c:pt idx="13">
                  <c:v>2010 - Q2</c:v>
                </c:pt>
                <c:pt idx="14">
                  <c:v>2010 - Q3</c:v>
                </c:pt>
                <c:pt idx="15">
                  <c:v>2010 - Q4</c:v>
                </c:pt>
                <c:pt idx="16">
                  <c:v>2011 - Q1</c:v>
                </c:pt>
                <c:pt idx="17">
                  <c:v>2011 - Q2</c:v>
                </c:pt>
                <c:pt idx="18">
                  <c:v>2011 - Q3</c:v>
                </c:pt>
                <c:pt idx="19">
                  <c:v>2011 - Q4</c:v>
                </c:pt>
                <c:pt idx="20">
                  <c:v>2012 - Q1</c:v>
                </c:pt>
                <c:pt idx="21">
                  <c:v>2012 - Q2</c:v>
                </c:pt>
                <c:pt idx="22">
                  <c:v>2012 - Q3</c:v>
                </c:pt>
                <c:pt idx="23">
                  <c:v>2012 - Q4</c:v>
                </c:pt>
                <c:pt idx="24">
                  <c:v>2013 - Q1</c:v>
                </c:pt>
                <c:pt idx="25">
                  <c:v>2013 - Q2</c:v>
                </c:pt>
                <c:pt idx="26">
                  <c:v>2013 - Q3</c:v>
                </c:pt>
                <c:pt idx="27">
                  <c:v>2013 - Q4</c:v>
                </c:pt>
                <c:pt idx="28">
                  <c:v>2014 - Q1</c:v>
                </c:pt>
                <c:pt idx="29">
                  <c:v>2014 - Q2</c:v>
                </c:pt>
                <c:pt idx="30">
                  <c:v>2014 - Q3</c:v>
                </c:pt>
                <c:pt idx="31">
                  <c:v>2014 - Q4</c:v>
                </c:pt>
                <c:pt idx="32">
                  <c:v>2015 - Q1</c:v>
                </c:pt>
                <c:pt idx="33">
                  <c:v>2015 - Q2</c:v>
                </c:pt>
                <c:pt idx="34">
                  <c:v>2015 - Q3</c:v>
                </c:pt>
                <c:pt idx="35">
                  <c:v>2015 - Q4</c:v>
                </c:pt>
                <c:pt idx="36">
                  <c:v>2016 - Q1</c:v>
                </c:pt>
                <c:pt idx="37">
                  <c:v>2016 - Q2</c:v>
                </c:pt>
                <c:pt idx="38">
                  <c:v>2016 - Q3</c:v>
                </c:pt>
                <c:pt idx="39">
                  <c:v>2016 - Q4</c:v>
                </c:pt>
                <c:pt idx="40">
                  <c:v>2017 - Q1</c:v>
                </c:pt>
                <c:pt idx="41">
                  <c:v>2017 - Q2</c:v>
                </c:pt>
                <c:pt idx="42">
                  <c:v>2017 - Q3</c:v>
                </c:pt>
                <c:pt idx="43">
                  <c:v>2017 - Q4</c:v>
                </c:pt>
                <c:pt idx="44">
                  <c:v>2018 - Q1</c:v>
                </c:pt>
                <c:pt idx="45">
                  <c:v>2018 - Q2</c:v>
                </c:pt>
                <c:pt idx="46">
                  <c:v>2018 - Q3</c:v>
                </c:pt>
                <c:pt idx="47">
                  <c:v>2018 - Q4</c:v>
                </c:pt>
                <c:pt idx="48">
                  <c:v>2019 - Q1</c:v>
                </c:pt>
                <c:pt idx="49">
                  <c:v>2019 - Q2</c:v>
                </c:pt>
                <c:pt idx="50">
                  <c:v>2019 - Q3</c:v>
                </c:pt>
              </c:strCache>
            </c:strRef>
          </c:cat>
          <c:val>
            <c:numRef>
              <c:f>Sheet1!$B$2:$B$52</c:f>
              <c:numCache>
                <c:formatCode>0.0%</c:formatCode>
                <c:ptCount val="51"/>
                <c:pt idx="0">
                  <c:v>1.2E-2</c:v>
                </c:pt>
                <c:pt idx="1">
                  <c:v>1.7000000000000001E-2</c:v>
                </c:pt>
                <c:pt idx="2">
                  <c:v>2.3E-2</c:v>
                </c:pt>
                <c:pt idx="3">
                  <c:v>1.9E-2</c:v>
                </c:pt>
                <c:pt idx="4">
                  <c:v>1.1000000000000001E-2</c:v>
                </c:pt>
                <c:pt idx="5">
                  <c:v>8.0000000000000002E-3</c:v>
                </c:pt>
                <c:pt idx="6">
                  <c:v>-3.0000000000000001E-3</c:v>
                </c:pt>
                <c:pt idx="7">
                  <c:v>-2.7999999999999997E-2</c:v>
                </c:pt>
                <c:pt idx="8">
                  <c:v>-3.5000000000000003E-2</c:v>
                </c:pt>
                <c:pt idx="9">
                  <c:v>-4.0999999999999995E-2</c:v>
                </c:pt>
                <c:pt idx="10">
                  <c:v>-3.3000000000000002E-2</c:v>
                </c:pt>
                <c:pt idx="11">
                  <c:v>-2E-3</c:v>
                </c:pt>
                <c:pt idx="12">
                  <c:v>1.6E-2</c:v>
                </c:pt>
                <c:pt idx="13">
                  <c:v>2.7000000000000003E-2</c:v>
                </c:pt>
                <c:pt idx="14">
                  <c:v>3.1E-2</c:v>
                </c:pt>
                <c:pt idx="15">
                  <c:v>2.7000000000000003E-2</c:v>
                </c:pt>
                <c:pt idx="16">
                  <c:v>1.9E-2</c:v>
                </c:pt>
                <c:pt idx="17">
                  <c:v>1.7000000000000001E-2</c:v>
                </c:pt>
                <c:pt idx="18">
                  <c:v>1.2E-2</c:v>
                </c:pt>
                <c:pt idx="19">
                  <c:v>1.7000000000000001E-2</c:v>
                </c:pt>
                <c:pt idx="20">
                  <c:v>2.7999999999999997E-2</c:v>
                </c:pt>
                <c:pt idx="21">
                  <c:v>2.5000000000000001E-2</c:v>
                </c:pt>
                <c:pt idx="22">
                  <c:v>2.4E-2</c:v>
                </c:pt>
                <c:pt idx="23">
                  <c:v>1.3000000000000001E-2</c:v>
                </c:pt>
                <c:pt idx="24">
                  <c:v>1.3000000000000001E-2</c:v>
                </c:pt>
                <c:pt idx="25">
                  <c:v>0.01</c:v>
                </c:pt>
                <c:pt idx="26">
                  <c:v>1.7000000000000001E-2</c:v>
                </c:pt>
                <c:pt idx="27">
                  <c:v>2.7000000000000003E-2</c:v>
                </c:pt>
                <c:pt idx="28">
                  <c:v>1.7000000000000001E-2</c:v>
                </c:pt>
                <c:pt idx="29">
                  <c:v>2.7000000000000003E-2</c:v>
                </c:pt>
                <c:pt idx="30">
                  <c:v>3.2000000000000001E-2</c:v>
                </c:pt>
                <c:pt idx="31">
                  <c:v>2.7000000000000003E-2</c:v>
                </c:pt>
                <c:pt idx="32">
                  <c:v>3.7999999999999999E-2</c:v>
                </c:pt>
                <c:pt idx="33">
                  <c:v>3.3000000000000002E-2</c:v>
                </c:pt>
                <c:pt idx="34">
                  <c:v>2.4E-2</c:v>
                </c:pt>
                <c:pt idx="35">
                  <c:v>0.02</c:v>
                </c:pt>
                <c:pt idx="36">
                  <c:v>1.6E-2</c:v>
                </c:pt>
                <c:pt idx="37">
                  <c:v>1.2999999999999999E-2</c:v>
                </c:pt>
                <c:pt idx="38">
                  <c:v>1.4999999999999999E-2</c:v>
                </c:pt>
                <c:pt idx="39">
                  <c:v>1.9E-2</c:v>
                </c:pt>
                <c:pt idx="40">
                  <c:v>1.9E-2</c:v>
                </c:pt>
                <c:pt idx="41">
                  <c:v>2.1000000000000001E-2</c:v>
                </c:pt>
                <c:pt idx="42">
                  <c:v>2.3E-2</c:v>
                </c:pt>
                <c:pt idx="43">
                  <c:v>2.5000000000000001E-2</c:v>
                </c:pt>
                <c:pt idx="44">
                  <c:v>2.5999999999999999E-2</c:v>
                </c:pt>
                <c:pt idx="45">
                  <c:v>2.9000000000000001E-2</c:v>
                </c:pt>
                <c:pt idx="46">
                  <c:v>0.03</c:v>
                </c:pt>
                <c:pt idx="4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32-4D06-9717-545A71DA64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5930424"/>
        <c:axId val="325928464"/>
      </c:barChart>
      <c:catAx>
        <c:axId val="325930424"/>
        <c:scaling>
          <c:orientation val="minMax"/>
        </c:scaling>
        <c:delete val="0"/>
        <c:axPos val="b"/>
        <c:numFmt formatCode="General" sourceLinked="1"/>
        <c:majorTickMark val="cross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928464"/>
        <c:crosses val="autoZero"/>
        <c:auto val="1"/>
        <c:lblAlgn val="ctr"/>
        <c:lblOffset val="100"/>
        <c:tickLblSkip val="4"/>
        <c:noMultiLvlLbl val="0"/>
      </c:catAx>
      <c:valAx>
        <c:axId val="32592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930424"/>
        <c:crossesAt val="1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612125073961514E-2"/>
          <c:y val="3.5414735837446192E-2"/>
          <c:w val="0.91862391101405583"/>
          <c:h val="0.78909761648533894"/>
        </c:manualLayout>
      </c:layout>
      <c:scatterChart>
        <c:scatterStyle val="lineMarker"/>
        <c:varyColors val="0"/>
        <c:ser>
          <c:idx val="0"/>
          <c:order val="0"/>
          <c:tx>
            <c:strRef>
              <c:f>URMonthlyBrev!$B$1</c:f>
              <c:strCache>
                <c:ptCount val="1"/>
                <c:pt idx="0">
                  <c:v>US Unemployment Rate</c:v>
                </c:pt>
              </c:strCache>
            </c:strRef>
          </c:tx>
          <c:spPr>
            <a:ln w="38100">
              <a:solidFill>
                <a:srgbClr val="FFCC33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URMonthlyBrev!$B$2:$B$242</c:f>
              <c:numCache>
                <c:formatCode>0.0%</c:formatCode>
                <c:ptCount val="241"/>
                <c:pt idx="0">
                  <c:v>4.4999999999999998E-2</c:v>
                </c:pt>
                <c:pt idx="1">
                  <c:v>4.4000000000000004E-2</c:v>
                </c:pt>
                <c:pt idx="2">
                  <c:v>4.2999999999999997E-2</c:v>
                </c:pt>
                <c:pt idx="3">
                  <c:v>3.7000000000000005E-2</c:v>
                </c:pt>
                <c:pt idx="4">
                  <c:v>3.7999999999999999E-2</c:v>
                </c:pt>
                <c:pt idx="5">
                  <c:v>4.0999999999999995E-2</c:v>
                </c:pt>
                <c:pt idx="6">
                  <c:v>4.2000000000000003E-2</c:v>
                </c:pt>
                <c:pt idx="7">
                  <c:v>4.0999999999999995E-2</c:v>
                </c:pt>
                <c:pt idx="8">
                  <c:v>3.7999999999999999E-2</c:v>
                </c:pt>
                <c:pt idx="9">
                  <c:v>3.6000000000000004E-2</c:v>
                </c:pt>
                <c:pt idx="10">
                  <c:v>3.7000000000000005E-2</c:v>
                </c:pt>
                <c:pt idx="11">
                  <c:v>3.7000000000000005E-2</c:v>
                </c:pt>
                <c:pt idx="12">
                  <c:v>4.7E-2</c:v>
                </c:pt>
                <c:pt idx="13">
                  <c:v>4.5999999999999999E-2</c:v>
                </c:pt>
                <c:pt idx="14">
                  <c:v>4.4999999999999998E-2</c:v>
                </c:pt>
                <c:pt idx="15">
                  <c:v>4.2000000000000003E-2</c:v>
                </c:pt>
                <c:pt idx="16">
                  <c:v>4.0999999999999995E-2</c:v>
                </c:pt>
                <c:pt idx="17">
                  <c:v>4.7E-2</c:v>
                </c:pt>
                <c:pt idx="18">
                  <c:v>4.7E-2</c:v>
                </c:pt>
                <c:pt idx="19">
                  <c:v>4.9000000000000002E-2</c:v>
                </c:pt>
                <c:pt idx="20">
                  <c:v>4.7E-2</c:v>
                </c:pt>
                <c:pt idx="21">
                  <c:v>0.05</c:v>
                </c:pt>
                <c:pt idx="22">
                  <c:v>5.2999999999999999E-2</c:v>
                </c:pt>
                <c:pt idx="23">
                  <c:v>5.4000000000000006E-2</c:v>
                </c:pt>
                <c:pt idx="24">
                  <c:v>6.3E-2</c:v>
                </c:pt>
                <c:pt idx="25">
                  <c:v>6.0999999999999999E-2</c:v>
                </c:pt>
                <c:pt idx="26">
                  <c:v>6.0999999999999999E-2</c:v>
                </c:pt>
                <c:pt idx="27">
                  <c:v>5.7000000000000002E-2</c:v>
                </c:pt>
                <c:pt idx="28">
                  <c:v>5.5E-2</c:v>
                </c:pt>
                <c:pt idx="29">
                  <c:v>0.06</c:v>
                </c:pt>
                <c:pt idx="30">
                  <c:v>5.9000000000000004E-2</c:v>
                </c:pt>
                <c:pt idx="31">
                  <c:v>5.7000000000000002E-2</c:v>
                </c:pt>
                <c:pt idx="32">
                  <c:v>5.4000000000000006E-2</c:v>
                </c:pt>
                <c:pt idx="33">
                  <c:v>5.2999999999999999E-2</c:v>
                </c:pt>
                <c:pt idx="34">
                  <c:v>5.5999999999999994E-2</c:v>
                </c:pt>
                <c:pt idx="35">
                  <c:v>5.7000000000000002E-2</c:v>
                </c:pt>
                <c:pt idx="36">
                  <c:v>6.5000000000000002E-2</c:v>
                </c:pt>
                <c:pt idx="37">
                  <c:v>6.4000000000000001E-2</c:v>
                </c:pt>
                <c:pt idx="38">
                  <c:v>6.2E-2</c:v>
                </c:pt>
                <c:pt idx="39">
                  <c:v>5.7999999999999996E-2</c:v>
                </c:pt>
                <c:pt idx="40">
                  <c:v>5.7999999999999996E-2</c:v>
                </c:pt>
                <c:pt idx="41">
                  <c:v>6.5000000000000002E-2</c:v>
                </c:pt>
                <c:pt idx="42">
                  <c:v>6.3E-2</c:v>
                </c:pt>
                <c:pt idx="43">
                  <c:v>0.06</c:v>
                </c:pt>
                <c:pt idx="44">
                  <c:v>5.7999999999999996E-2</c:v>
                </c:pt>
                <c:pt idx="45">
                  <c:v>5.5999999999999994E-2</c:v>
                </c:pt>
                <c:pt idx="46">
                  <c:v>5.5999999999999994E-2</c:v>
                </c:pt>
                <c:pt idx="47">
                  <c:v>5.4000000000000006E-2</c:v>
                </c:pt>
                <c:pt idx="48">
                  <c:v>6.3E-2</c:v>
                </c:pt>
                <c:pt idx="49">
                  <c:v>0.06</c:v>
                </c:pt>
                <c:pt idx="50">
                  <c:v>0.06</c:v>
                </c:pt>
                <c:pt idx="51">
                  <c:v>5.4000000000000006E-2</c:v>
                </c:pt>
                <c:pt idx="52">
                  <c:v>5.2999999999999999E-2</c:v>
                </c:pt>
                <c:pt idx="53">
                  <c:v>5.7999999999999996E-2</c:v>
                </c:pt>
                <c:pt idx="54">
                  <c:v>5.7000000000000002E-2</c:v>
                </c:pt>
                <c:pt idx="55">
                  <c:v>5.4000000000000006E-2</c:v>
                </c:pt>
                <c:pt idx="56">
                  <c:v>5.0999999999999997E-2</c:v>
                </c:pt>
                <c:pt idx="57">
                  <c:v>5.0999999999999997E-2</c:v>
                </c:pt>
                <c:pt idx="58">
                  <c:v>5.2000000000000005E-2</c:v>
                </c:pt>
                <c:pt idx="59">
                  <c:v>5.0999999999999997E-2</c:v>
                </c:pt>
                <c:pt idx="60">
                  <c:v>5.7000000000000002E-2</c:v>
                </c:pt>
                <c:pt idx="61">
                  <c:v>5.7999999999999996E-2</c:v>
                </c:pt>
                <c:pt idx="62">
                  <c:v>5.4000000000000006E-2</c:v>
                </c:pt>
                <c:pt idx="63">
                  <c:v>4.9000000000000002E-2</c:v>
                </c:pt>
                <c:pt idx="64">
                  <c:v>4.9000000000000002E-2</c:v>
                </c:pt>
                <c:pt idx="65">
                  <c:v>5.2000000000000005E-2</c:v>
                </c:pt>
                <c:pt idx="66">
                  <c:v>5.2000000000000005E-2</c:v>
                </c:pt>
                <c:pt idx="67">
                  <c:v>4.9000000000000002E-2</c:v>
                </c:pt>
                <c:pt idx="68">
                  <c:v>4.8000000000000001E-2</c:v>
                </c:pt>
                <c:pt idx="69">
                  <c:v>4.5999999999999999E-2</c:v>
                </c:pt>
                <c:pt idx="70">
                  <c:v>4.8000000000000001E-2</c:v>
                </c:pt>
                <c:pt idx="71">
                  <c:v>4.5999999999999999E-2</c:v>
                </c:pt>
                <c:pt idx="72">
                  <c:v>5.0999999999999997E-2</c:v>
                </c:pt>
                <c:pt idx="73">
                  <c:v>5.0999999999999997E-2</c:v>
                </c:pt>
                <c:pt idx="74">
                  <c:v>4.8000000000000001E-2</c:v>
                </c:pt>
                <c:pt idx="75">
                  <c:v>4.4999999999999998E-2</c:v>
                </c:pt>
                <c:pt idx="76">
                  <c:v>4.4000000000000004E-2</c:v>
                </c:pt>
                <c:pt idx="77">
                  <c:v>4.8000000000000001E-2</c:v>
                </c:pt>
                <c:pt idx="78">
                  <c:v>0.05</c:v>
                </c:pt>
                <c:pt idx="79">
                  <c:v>4.5999999999999999E-2</c:v>
                </c:pt>
                <c:pt idx="80">
                  <c:v>4.4000000000000004E-2</c:v>
                </c:pt>
                <c:pt idx="81">
                  <c:v>4.0999999999999995E-2</c:v>
                </c:pt>
                <c:pt idx="82">
                  <c:v>4.2999999999999997E-2</c:v>
                </c:pt>
                <c:pt idx="83">
                  <c:v>4.2999999999999997E-2</c:v>
                </c:pt>
                <c:pt idx="84">
                  <c:v>0.05</c:v>
                </c:pt>
                <c:pt idx="85">
                  <c:v>4.9000000000000002E-2</c:v>
                </c:pt>
                <c:pt idx="86">
                  <c:v>4.4999999999999998E-2</c:v>
                </c:pt>
                <c:pt idx="87">
                  <c:v>4.2999999999999997E-2</c:v>
                </c:pt>
                <c:pt idx="88">
                  <c:v>4.2999999999999997E-2</c:v>
                </c:pt>
                <c:pt idx="89">
                  <c:v>4.7E-2</c:v>
                </c:pt>
                <c:pt idx="90">
                  <c:v>4.9000000000000002E-2</c:v>
                </c:pt>
                <c:pt idx="91">
                  <c:v>4.5999999999999999E-2</c:v>
                </c:pt>
                <c:pt idx="92">
                  <c:v>4.4999999999999998E-2</c:v>
                </c:pt>
                <c:pt idx="93">
                  <c:v>4.4000000000000004E-2</c:v>
                </c:pt>
                <c:pt idx="94">
                  <c:v>4.4999999999999998E-2</c:v>
                </c:pt>
                <c:pt idx="95">
                  <c:v>4.8000000000000001E-2</c:v>
                </c:pt>
                <c:pt idx="96">
                  <c:v>5.4000000000000006E-2</c:v>
                </c:pt>
                <c:pt idx="97">
                  <c:v>5.2000000000000005E-2</c:v>
                </c:pt>
                <c:pt idx="98">
                  <c:v>5.2000000000000005E-2</c:v>
                </c:pt>
                <c:pt idx="99">
                  <c:v>4.8000000000000001E-2</c:v>
                </c:pt>
                <c:pt idx="100">
                  <c:v>5.2000000000000005E-2</c:v>
                </c:pt>
                <c:pt idx="101">
                  <c:v>5.7000000000000002E-2</c:v>
                </c:pt>
                <c:pt idx="102">
                  <c:v>0.06</c:v>
                </c:pt>
                <c:pt idx="103">
                  <c:v>6.0999999999999999E-2</c:v>
                </c:pt>
                <c:pt idx="104">
                  <c:v>0.06</c:v>
                </c:pt>
                <c:pt idx="105">
                  <c:v>6.0999999999999999E-2</c:v>
                </c:pt>
                <c:pt idx="106">
                  <c:v>6.5000000000000002E-2</c:v>
                </c:pt>
                <c:pt idx="107">
                  <c:v>7.0999999999999994E-2</c:v>
                </c:pt>
                <c:pt idx="108">
                  <c:v>8.5000000000000006E-2</c:v>
                </c:pt>
                <c:pt idx="109">
                  <c:v>8.900000000000001E-2</c:v>
                </c:pt>
                <c:pt idx="110">
                  <c:v>0.09</c:v>
                </c:pt>
                <c:pt idx="111">
                  <c:v>8.5999999999999993E-2</c:v>
                </c:pt>
                <c:pt idx="112">
                  <c:v>9.0999999999999998E-2</c:v>
                </c:pt>
                <c:pt idx="113">
                  <c:v>9.6999999999999989E-2</c:v>
                </c:pt>
                <c:pt idx="114">
                  <c:v>9.6999999999999989E-2</c:v>
                </c:pt>
                <c:pt idx="115">
                  <c:v>9.6000000000000002E-2</c:v>
                </c:pt>
                <c:pt idx="116">
                  <c:v>9.5000000000000001E-2</c:v>
                </c:pt>
                <c:pt idx="117">
                  <c:v>9.5000000000000001E-2</c:v>
                </c:pt>
                <c:pt idx="118">
                  <c:v>9.4E-2</c:v>
                </c:pt>
                <c:pt idx="119">
                  <c:v>9.6999999999999989E-2</c:v>
                </c:pt>
                <c:pt idx="120">
                  <c:v>0.106</c:v>
                </c:pt>
                <c:pt idx="121">
                  <c:v>0.10400000000000001</c:v>
                </c:pt>
                <c:pt idx="122">
                  <c:v>0.10199999999999999</c:v>
                </c:pt>
                <c:pt idx="123">
                  <c:v>9.5000000000000001E-2</c:v>
                </c:pt>
                <c:pt idx="124">
                  <c:v>9.3000000000000013E-2</c:v>
                </c:pt>
                <c:pt idx="125">
                  <c:v>9.6000000000000002E-2</c:v>
                </c:pt>
                <c:pt idx="126">
                  <c:v>9.6999999999999989E-2</c:v>
                </c:pt>
                <c:pt idx="127">
                  <c:v>9.5000000000000001E-2</c:v>
                </c:pt>
                <c:pt idx="128">
                  <c:v>9.1999999999999998E-2</c:v>
                </c:pt>
                <c:pt idx="129">
                  <c:v>0.09</c:v>
                </c:pt>
                <c:pt idx="130">
                  <c:v>9.3000000000000013E-2</c:v>
                </c:pt>
                <c:pt idx="131">
                  <c:v>9.0999999999999998E-2</c:v>
                </c:pt>
                <c:pt idx="132">
                  <c:v>9.8000000000000004E-2</c:v>
                </c:pt>
                <c:pt idx="133">
                  <c:v>9.5000000000000001E-2</c:v>
                </c:pt>
                <c:pt idx="134">
                  <c:v>9.1999999999999998E-2</c:v>
                </c:pt>
                <c:pt idx="135">
                  <c:v>8.6999999999999994E-2</c:v>
                </c:pt>
                <c:pt idx="136">
                  <c:v>8.6999999999999994E-2</c:v>
                </c:pt>
                <c:pt idx="137">
                  <c:v>9.3000000000000013E-2</c:v>
                </c:pt>
                <c:pt idx="138">
                  <c:v>9.3000000000000013E-2</c:v>
                </c:pt>
                <c:pt idx="139">
                  <c:v>9.0999999999999998E-2</c:v>
                </c:pt>
                <c:pt idx="140">
                  <c:v>8.8000000000000009E-2</c:v>
                </c:pt>
                <c:pt idx="141">
                  <c:v>8.5000000000000006E-2</c:v>
                </c:pt>
                <c:pt idx="142">
                  <c:v>8.199999999999999E-2</c:v>
                </c:pt>
                <c:pt idx="143">
                  <c:v>8.3000000000000004E-2</c:v>
                </c:pt>
                <c:pt idx="144">
                  <c:v>8.8000000000000009E-2</c:v>
                </c:pt>
                <c:pt idx="145">
                  <c:v>8.6999999999999994E-2</c:v>
                </c:pt>
                <c:pt idx="146">
                  <c:v>8.4000000000000005E-2</c:v>
                </c:pt>
                <c:pt idx="147">
                  <c:v>7.6999999999999999E-2</c:v>
                </c:pt>
                <c:pt idx="148">
                  <c:v>7.9000000000000001E-2</c:v>
                </c:pt>
                <c:pt idx="149">
                  <c:v>8.4000000000000005E-2</c:v>
                </c:pt>
                <c:pt idx="150">
                  <c:v>8.5999999999999993E-2</c:v>
                </c:pt>
                <c:pt idx="151">
                  <c:v>8.199999999999999E-2</c:v>
                </c:pt>
                <c:pt idx="152">
                  <c:v>7.5999999999999998E-2</c:v>
                </c:pt>
                <c:pt idx="153">
                  <c:v>7.4999999999999997E-2</c:v>
                </c:pt>
                <c:pt idx="154">
                  <c:v>7.400000000000001E-2</c:v>
                </c:pt>
                <c:pt idx="155">
                  <c:v>7.5999999999999998E-2</c:v>
                </c:pt>
                <c:pt idx="156">
                  <c:v>8.5000000000000006E-2</c:v>
                </c:pt>
                <c:pt idx="157">
                  <c:v>8.1000000000000003E-2</c:v>
                </c:pt>
                <c:pt idx="158">
                  <c:v>7.5999999999999998E-2</c:v>
                </c:pt>
                <c:pt idx="159">
                  <c:v>7.0999999999999994E-2</c:v>
                </c:pt>
                <c:pt idx="160">
                  <c:v>7.2999999999999995E-2</c:v>
                </c:pt>
                <c:pt idx="161">
                  <c:v>7.8E-2</c:v>
                </c:pt>
                <c:pt idx="162">
                  <c:v>7.6999999999999999E-2</c:v>
                </c:pt>
                <c:pt idx="163">
                  <c:v>7.2999999999999995E-2</c:v>
                </c:pt>
                <c:pt idx="164">
                  <c:v>7.0000000000000007E-2</c:v>
                </c:pt>
                <c:pt idx="165">
                  <c:v>7.0000000000000007E-2</c:v>
                </c:pt>
                <c:pt idx="166">
                  <c:v>6.6000000000000003E-2</c:v>
                </c:pt>
                <c:pt idx="167">
                  <c:v>6.5000000000000002E-2</c:v>
                </c:pt>
                <c:pt idx="168">
                  <c:v>7.0000000000000007E-2</c:v>
                </c:pt>
                <c:pt idx="169">
                  <c:v>7.0000000000000007E-2</c:v>
                </c:pt>
                <c:pt idx="170">
                  <c:v>6.8000000000000005E-2</c:v>
                </c:pt>
                <c:pt idx="171">
                  <c:v>5.9000000000000004E-2</c:v>
                </c:pt>
                <c:pt idx="172">
                  <c:v>6.0999999999999999E-2</c:v>
                </c:pt>
                <c:pt idx="173">
                  <c:v>6.3E-2</c:v>
                </c:pt>
                <c:pt idx="174">
                  <c:v>6.5000000000000002E-2</c:v>
                </c:pt>
                <c:pt idx="175">
                  <c:v>6.3E-2</c:v>
                </c:pt>
                <c:pt idx="176">
                  <c:v>5.7000000000000002E-2</c:v>
                </c:pt>
                <c:pt idx="177">
                  <c:v>5.5E-2</c:v>
                </c:pt>
                <c:pt idx="178">
                  <c:v>5.5E-2</c:v>
                </c:pt>
                <c:pt idx="179">
                  <c:v>5.4000000000000006E-2</c:v>
                </c:pt>
                <c:pt idx="180">
                  <c:v>6.0999999999999999E-2</c:v>
                </c:pt>
                <c:pt idx="181">
                  <c:v>5.7999999999999996E-2</c:v>
                </c:pt>
                <c:pt idx="182">
                  <c:v>5.5999999999999994E-2</c:v>
                </c:pt>
                <c:pt idx="183">
                  <c:v>5.0999999999999997E-2</c:v>
                </c:pt>
                <c:pt idx="184">
                  <c:v>5.2999999999999999E-2</c:v>
                </c:pt>
                <c:pt idx="185">
                  <c:v>5.5E-2</c:v>
                </c:pt>
                <c:pt idx="186">
                  <c:v>5.5999999999999994E-2</c:v>
                </c:pt>
                <c:pt idx="187">
                  <c:v>5.2000000000000005E-2</c:v>
                </c:pt>
                <c:pt idx="188">
                  <c:v>4.9000000000000002E-2</c:v>
                </c:pt>
                <c:pt idx="189">
                  <c:v>4.8000000000000001E-2</c:v>
                </c:pt>
                <c:pt idx="190">
                  <c:v>4.8000000000000001E-2</c:v>
                </c:pt>
                <c:pt idx="191">
                  <c:v>4.8000000000000001E-2</c:v>
                </c:pt>
                <c:pt idx="192">
                  <c:v>5.2999999999999999E-2</c:v>
                </c:pt>
                <c:pt idx="193">
                  <c:v>5.2000000000000005E-2</c:v>
                </c:pt>
                <c:pt idx="194">
                  <c:v>5.0999999999999997E-2</c:v>
                </c:pt>
                <c:pt idx="195">
                  <c:v>4.7E-2</c:v>
                </c:pt>
                <c:pt idx="196">
                  <c:v>4.4999999999999998E-2</c:v>
                </c:pt>
                <c:pt idx="197">
                  <c:v>5.0999999999999997E-2</c:v>
                </c:pt>
                <c:pt idx="198">
                  <c:v>5.0999999999999997E-2</c:v>
                </c:pt>
                <c:pt idx="199">
                  <c:v>0.05</c:v>
                </c:pt>
                <c:pt idx="200">
                  <c:v>4.8000000000000001E-2</c:v>
                </c:pt>
                <c:pt idx="201">
                  <c:v>4.7E-2</c:v>
                </c:pt>
                <c:pt idx="202">
                  <c:v>4.4000000000000004E-2</c:v>
                </c:pt>
                <c:pt idx="203">
                  <c:v>4.4999999999999998E-2</c:v>
                </c:pt>
                <c:pt idx="204">
                  <c:v>5.0999999999999997E-2</c:v>
                </c:pt>
                <c:pt idx="205">
                  <c:v>4.9000000000000002E-2</c:v>
                </c:pt>
                <c:pt idx="206">
                  <c:v>4.5999999999999999E-2</c:v>
                </c:pt>
                <c:pt idx="207">
                  <c:v>4.0999999999999995E-2</c:v>
                </c:pt>
                <c:pt idx="208">
                  <c:v>4.0999999999999995E-2</c:v>
                </c:pt>
                <c:pt idx="209">
                  <c:v>4.4999999999999998E-2</c:v>
                </c:pt>
                <c:pt idx="210">
                  <c:v>4.5999999999999999E-2</c:v>
                </c:pt>
                <c:pt idx="211">
                  <c:v>4.4999999999999998E-2</c:v>
                </c:pt>
                <c:pt idx="212">
                  <c:v>4.0999999999999995E-2</c:v>
                </c:pt>
                <c:pt idx="213">
                  <c:v>3.9E-2</c:v>
                </c:pt>
                <c:pt idx="214">
                  <c:v>3.9E-2</c:v>
                </c:pt>
                <c:pt idx="215">
                  <c:v>3.9E-2</c:v>
                </c:pt>
                <c:pt idx="216">
                  <c:v>4.4999999999999998E-2</c:v>
                </c:pt>
                <c:pt idx="217">
                  <c:v>4.3999999999999997E-2</c:v>
                </c:pt>
                <c:pt idx="218">
                  <c:v>4.1000000000000002E-2</c:v>
                </c:pt>
                <c:pt idx="219">
                  <c:v>3.6999999999999998E-2</c:v>
                </c:pt>
                <c:pt idx="220">
                  <c:v>3.5999999999999997E-2</c:v>
                </c:pt>
                <c:pt idx="221">
                  <c:v>4.2000000000000003E-2</c:v>
                </c:pt>
                <c:pt idx="222">
                  <c:v>4.1000000000000002E-2</c:v>
                </c:pt>
                <c:pt idx="223">
                  <c:v>3.9E-2</c:v>
                </c:pt>
                <c:pt idx="224">
                  <c:v>3.5999999999999997E-2</c:v>
                </c:pt>
                <c:pt idx="225">
                  <c:v>3.5000000000000003E-2</c:v>
                </c:pt>
                <c:pt idx="226">
                  <c:v>3.5000000000000003E-2</c:v>
                </c:pt>
                <c:pt idx="227">
                  <c:v>3.6999999999999998E-2</c:v>
                </c:pt>
                <c:pt idx="228">
                  <c:v>4.3999999999999997E-2</c:v>
                </c:pt>
                <c:pt idx="229">
                  <c:v>4.1000000000000002E-2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FC5-41D8-A367-DB0B657433C3}"/>
            </c:ext>
          </c:extLst>
        </c:ser>
        <c:ser>
          <c:idx val="1"/>
          <c:order val="1"/>
          <c:tx>
            <c:strRef>
              <c:f>URMonthlyBrev!$C$1</c:f>
              <c:strCache>
                <c:ptCount val="1"/>
                <c:pt idx="0">
                  <c:v>FL Unemployment Rate</c:v>
                </c:pt>
              </c:strCache>
            </c:strRef>
          </c:tx>
          <c:spPr>
            <a:ln w="38100">
              <a:solidFill>
                <a:srgbClr val="0B5B87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URMonthlyBrev!$C$2:$C$242</c:f>
              <c:numCache>
                <c:formatCode>0.0%</c:formatCode>
                <c:ptCount val="241"/>
                <c:pt idx="0">
                  <c:v>3.7000000000000005E-2</c:v>
                </c:pt>
                <c:pt idx="1">
                  <c:v>3.5000000000000003E-2</c:v>
                </c:pt>
                <c:pt idx="2">
                  <c:v>3.5000000000000003E-2</c:v>
                </c:pt>
                <c:pt idx="3">
                  <c:v>3.3000000000000002E-2</c:v>
                </c:pt>
                <c:pt idx="4">
                  <c:v>3.6000000000000004E-2</c:v>
                </c:pt>
                <c:pt idx="5">
                  <c:v>0.04</c:v>
                </c:pt>
                <c:pt idx="6">
                  <c:v>4.0999999999999995E-2</c:v>
                </c:pt>
                <c:pt idx="7">
                  <c:v>4.2000000000000003E-2</c:v>
                </c:pt>
                <c:pt idx="8">
                  <c:v>3.9E-2</c:v>
                </c:pt>
                <c:pt idx="9">
                  <c:v>3.6000000000000004E-2</c:v>
                </c:pt>
                <c:pt idx="10">
                  <c:v>3.5000000000000003E-2</c:v>
                </c:pt>
                <c:pt idx="11">
                  <c:v>3.3000000000000002E-2</c:v>
                </c:pt>
                <c:pt idx="12">
                  <c:v>3.9E-2</c:v>
                </c:pt>
                <c:pt idx="13">
                  <c:v>3.7000000000000005E-2</c:v>
                </c:pt>
                <c:pt idx="14">
                  <c:v>3.9E-2</c:v>
                </c:pt>
                <c:pt idx="15">
                  <c:v>3.9E-2</c:v>
                </c:pt>
                <c:pt idx="16">
                  <c:v>3.9E-2</c:v>
                </c:pt>
                <c:pt idx="17">
                  <c:v>4.4999999999999998E-2</c:v>
                </c:pt>
                <c:pt idx="18">
                  <c:v>4.5999999999999999E-2</c:v>
                </c:pt>
                <c:pt idx="19">
                  <c:v>0.05</c:v>
                </c:pt>
                <c:pt idx="20">
                  <c:v>4.8000000000000001E-2</c:v>
                </c:pt>
                <c:pt idx="21">
                  <c:v>5.7999999999999996E-2</c:v>
                </c:pt>
                <c:pt idx="22">
                  <c:v>5.9000000000000004E-2</c:v>
                </c:pt>
                <c:pt idx="23">
                  <c:v>5.7999999999999996E-2</c:v>
                </c:pt>
                <c:pt idx="24">
                  <c:v>6.0999999999999999E-2</c:v>
                </c:pt>
                <c:pt idx="25">
                  <c:v>5.7000000000000002E-2</c:v>
                </c:pt>
                <c:pt idx="26">
                  <c:v>5.5999999999999994E-2</c:v>
                </c:pt>
                <c:pt idx="27">
                  <c:v>5.5E-2</c:v>
                </c:pt>
                <c:pt idx="28">
                  <c:v>5.4000000000000006E-2</c:v>
                </c:pt>
                <c:pt idx="29">
                  <c:v>5.9000000000000004E-2</c:v>
                </c:pt>
                <c:pt idx="30">
                  <c:v>0.06</c:v>
                </c:pt>
                <c:pt idx="31">
                  <c:v>5.9000000000000004E-2</c:v>
                </c:pt>
                <c:pt idx="32">
                  <c:v>5.5999999999999994E-2</c:v>
                </c:pt>
                <c:pt idx="33">
                  <c:v>5.2999999999999999E-2</c:v>
                </c:pt>
                <c:pt idx="34">
                  <c:v>5.4000000000000006E-2</c:v>
                </c:pt>
                <c:pt idx="35">
                  <c:v>5.2000000000000005E-2</c:v>
                </c:pt>
                <c:pt idx="36">
                  <c:v>5.5E-2</c:v>
                </c:pt>
                <c:pt idx="37">
                  <c:v>5.2000000000000005E-2</c:v>
                </c:pt>
                <c:pt idx="38">
                  <c:v>0.05</c:v>
                </c:pt>
                <c:pt idx="39">
                  <c:v>4.9000000000000002E-2</c:v>
                </c:pt>
                <c:pt idx="40">
                  <c:v>5.0999999999999997E-2</c:v>
                </c:pt>
                <c:pt idx="41">
                  <c:v>5.7999999999999996E-2</c:v>
                </c:pt>
                <c:pt idx="42">
                  <c:v>5.7000000000000002E-2</c:v>
                </c:pt>
                <c:pt idx="43">
                  <c:v>5.5999999999999994E-2</c:v>
                </c:pt>
                <c:pt idx="44">
                  <c:v>5.4000000000000006E-2</c:v>
                </c:pt>
                <c:pt idx="45">
                  <c:v>4.9000000000000002E-2</c:v>
                </c:pt>
                <c:pt idx="46">
                  <c:v>4.9000000000000002E-2</c:v>
                </c:pt>
                <c:pt idx="47">
                  <c:v>4.4999999999999998E-2</c:v>
                </c:pt>
                <c:pt idx="48">
                  <c:v>4.9000000000000002E-2</c:v>
                </c:pt>
                <c:pt idx="49">
                  <c:v>4.5999999999999999E-2</c:v>
                </c:pt>
                <c:pt idx="50">
                  <c:v>4.7E-2</c:v>
                </c:pt>
                <c:pt idx="51">
                  <c:v>4.2999999999999997E-2</c:v>
                </c:pt>
                <c:pt idx="52">
                  <c:v>4.4000000000000004E-2</c:v>
                </c:pt>
                <c:pt idx="53">
                  <c:v>0.05</c:v>
                </c:pt>
                <c:pt idx="54">
                  <c:v>0.05</c:v>
                </c:pt>
                <c:pt idx="55">
                  <c:v>4.8000000000000001E-2</c:v>
                </c:pt>
                <c:pt idx="56">
                  <c:v>4.7E-2</c:v>
                </c:pt>
                <c:pt idx="57">
                  <c:v>4.5999999999999999E-2</c:v>
                </c:pt>
                <c:pt idx="58">
                  <c:v>4.4000000000000004E-2</c:v>
                </c:pt>
                <c:pt idx="59">
                  <c:v>4.2000000000000003E-2</c:v>
                </c:pt>
                <c:pt idx="60">
                  <c:v>4.2999999999999997E-2</c:v>
                </c:pt>
                <c:pt idx="61">
                  <c:v>4.0999999999999995E-2</c:v>
                </c:pt>
                <c:pt idx="62">
                  <c:v>3.7999999999999999E-2</c:v>
                </c:pt>
                <c:pt idx="63">
                  <c:v>3.5000000000000003E-2</c:v>
                </c:pt>
                <c:pt idx="64">
                  <c:v>3.5000000000000003E-2</c:v>
                </c:pt>
                <c:pt idx="65">
                  <c:v>3.9E-2</c:v>
                </c:pt>
                <c:pt idx="66">
                  <c:v>3.9E-2</c:v>
                </c:pt>
                <c:pt idx="67">
                  <c:v>3.7000000000000005E-2</c:v>
                </c:pt>
                <c:pt idx="68">
                  <c:v>3.7000000000000005E-2</c:v>
                </c:pt>
                <c:pt idx="69">
                  <c:v>3.4000000000000002E-2</c:v>
                </c:pt>
                <c:pt idx="70">
                  <c:v>3.5000000000000003E-2</c:v>
                </c:pt>
                <c:pt idx="71">
                  <c:v>0.03</c:v>
                </c:pt>
                <c:pt idx="72">
                  <c:v>3.1E-2</c:v>
                </c:pt>
                <c:pt idx="73">
                  <c:v>3.1E-2</c:v>
                </c:pt>
                <c:pt idx="74">
                  <c:v>2.8999999999999998E-2</c:v>
                </c:pt>
                <c:pt idx="75">
                  <c:v>2.7999999999999997E-2</c:v>
                </c:pt>
                <c:pt idx="76">
                  <c:v>0.03</c:v>
                </c:pt>
                <c:pt idx="77">
                  <c:v>3.4000000000000002E-2</c:v>
                </c:pt>
                <c:pt idx="78">
                  <c:v>3.6000000000000004E-2</c:v>
                </c:pt>
                <c:pt idx="79">
                  <c:v>3.6000000000000004E-2</c:v>
                </c:pt>
                <c:pt idx="80">
                  <c:v>3.5000000000000003E-2</c:v>
                </c:pt>
                <c:pt idx="81">
                  <c:v>3.2000000000000001E-2</c:v>
                </c:pt>
                <c:pt idx="82">
                  <c:v>3.3000000000000002E-2</c:v>
                </c:pt>
                <c:pt idx="83">
                  <c:v>3.2000000000000001E-2</c:v>
                </c:pt>
                <c:pt idx="84">
                  <c:v>3.6000000000000004E-2</c:v>
                </c:pt>
                <c:pt idx="85">
                  <c:v>3.4000000000000002E-2</c:v>
                </c:pt>
                <c:pt idx="86">
                  <c:v>3.3000000000000002E-2</c:v>
                </c:pt>
                <c:pt idx="87">
                  <c:v>3.3000000000000002E-2</c:v>
                </c:pt>
                <c:pt idx="88">
                  <c:v>3.5000000000000003E-2</c:v>
                </c:pt>
                <c:pt idx="89">
                  <c:v>4.0999999999999995E-2</c:v>
                </c:pt>
                <c:pt idx="90">
                  <c:v>4.4000000000000004E-2</c:v>
                </c:pt>
                <c:pt idx="91">
                  <c:v>4.4999999999999998E-2</c:v>
                </c:pt>
                <c:pt idx="92">
                  <c:v>4.4999999999999998E-2</c:v>
                </c:pt>
                <c:pt idx="93">
                  <c:v>4.4000000000000004E-2</c:v>
                </c:pt>
                <c:pt idx="94">
                  <c:v>4.4000000000000004E-2</c:v>
                </c:pt>
                <c:pt idx="95">
                  <c:v>4.7E-2</c:v>
                </c:pt>
                <c:pt idx="96">
                  <c:v>0.05</c:v>
                </c:pt>
                <c:pt idx="97">
                  <c:v>4.8000000000000001E-2</c:v>
                </c:pt>
                <c:pt idx="98">
                  <c:v>0.05</c:v>
                </c:pt>
                <c:pt idx="99">
                  <c:v>4.8000000000000001E-2</c:v>
                </c:pt>
                <c:pt idx="100">
                  <c:v>5.5E-2</c:v>
                </c:pt>
                <c:pt idx="101">
                  <c:v>6.2E-2</c:v>
                </c:pt>
                <c:pt idx="102">
                  <c:v>6.8000000000000005E-2</c:v>
                </c:pt>
                <c:pt idx="103">
                  <c:v>7.2000000000000008E-2</c:v>
                </c:pt>
                <c:pt idx="104">
                  <c:v>7.0999999999999994E-2</c:v>
                </c:pt>
                <c:pt idx="105">
                  <c:v>7.2999999999999995E-2</c:v>
                </c:pt>
                <c:pt idx="106">
                  <c:v>7.5999999999999998E-2</c:v>
                </c:pt>
                <c:pt idx="107">
                  <c:v>8.1000000000000003E-2</c:v>
                </c:pt>
                <c:pt idx="108">
                  <c:v>0.09</c:v>
                </c:pt>
                <c:pt idx="109">
                  <c:v>9.5000000000000001E-2</c:v>
                </c:pt>
                <c:pt idx="110">
                  <c:v>9.6999999999999989E-2</c:v>
                </c:pt>
                <c:pt idx="111">
                  <c:v>9.5000000000000001E-2</c:v>
                </c:pt>
                <c:pt idx="112">
                  <c:v>0.10099999999999999</c:v>
                </c:pt>
                <c:pt idx="113">
                  <c:v>0.10800000000000001</c:v>
                </c:pt>
                <c:pt idx="114">
                  <c:v>0.11</c:v>
                </c:pt>
                <c:pt idx="115">
                  <c:v>0.111</c:v>
                </c:pt>
                <c:pt idx="116">
                  <c:v>0.111</c:v>
                </c:pt>
                <c:pt idx="117">
                  <c:v>0.111</c:v>
                </c:pt>
                <c:pt idx="118">
                  <c:v>0.109</c:v>
                </c:pt>
                <c:pt idx="119">
                  <c:v>0.111</c:v>
                </c:pt>
                <c:pt idx="120">
                  <c:v>0.115</c:v>
                </c:pt>
                <c:pt idx="121">
                  <c:v>0.11199999999999999</c:v>
                </c:pt>
                <c:pt idx="122">
                  <c:v>0.11</c:v>
                </c:pt>
                <c:pt idx="123">
                  <c:v>0.106</c:v>
                </c:pt>
                <c:pt idx="124">
                  <c:v>0.105</c:v>
                </c:pt>
                <c:pt idx="125">
                  <c:v>0.11</c:v>
                </c:pt>
                <c:pt idx="126">
                  <c:v>0.114</c:v>
                </c:pt>
                <c:pt idx="127">
                  <c:v>0.115</c:v>
                </c:pt>
                <c:pt idx="128">
                  <c:v>0.111</c:v>
                </c:pt>
                <c:pt idx="129">
                  <c:v>0.109</c:v>
                </c:pt>
                <c:pt idx="130">
                  <c:v>0.111</c:v>
                </c:pt>
                <c:pt idx="131">
                  <c:v>0.107</c:v>
                </c:pt>
                <c:pt idx="132">
                  <c:v>0.10800000000000001</c:v>
                </c:pt>
                <c:pt idx="133">
                  <c:v>0.10400000000000001</c:v>
                </c:pt>
                <c:pt idx="134">
                  <c:v>0.10099999999999999</c:v>
                </c:pt>
                <c:pt idx="135">
                  <c:v>9.6999999999999989E-2</c:v>
                </c:pt>
                <c:pt idx="136">
                  <c:v>9.9000000000000005E-2</c:v>
                </c:pt>
                <c:pt idx="137">
                  <c:v>0.105</c:v>
                </c:pt>
                <c:pt idx="138">
                  <c:v>0.107</c:v>
                </c:pt>
                <c:pt idx="139">
                  <c:v>0.10300000000000001</c:v>
                </c:pt>
                <c:pt idx="140">
                  <c:v>9.9000000000000005E-2</c:v>
                </c:pt>
                <c:pt idx="141">
                  <c:v>9.5000000000000001E-2</c:v>
                </c:pt>
                <c:pt idx="142">
                  <c:v>9.0999999999999998E-2</c:v>
                </c:pt>
                <c:pt idx="143">
                  <c:v>0.09</c:v>
                </c:pt>
                <c:pt idx="144">
                  <c:v>0.09</c:v>
                </c:pt>
                <c:pt idx="145">
                  <c:v>8.6999999999999994E-2</c:v>
                </c:pt>
                <c:pt idx="146">
                  <c:v>8.5000000000000006E-2</c:v>
                </c:pt>
                <c:pt idx="147">
                  <c:v>8.1000000000000003E-2</c:v>
                </c:pt>
                <c:pt idx="148">
                  <c:v>8.4000000000000005E-2</c:v>
                </c:pt>
                <c:pt idx="149">
                  <c:v>8.900000000000001E-2</c:v>
                </c:pt>
                <c:pt idx="150">
                  <c:v>9.0999999999999998E-2</c:v>
                </c:pt>
                <c:pt idx="151">
                  <c:v>8.8000000000000009E-2</c:v>
                </c:pt>
                <c:pt idx="152">
                  <c:v>8.3000000000000004E-2</c:v>
                </c:pt>
                <c:pt idx="153">
                  <c:v>8.1000000000000003E-2</c:v>
                </c:pt>
                <c:pt idx="154">
                  <c:v>7.8E-2</c:v>
                </c:pt>
                <c:pt idx="155">
                  <c:v>7.8E-2</c:v>
                </c:pt>
                <c:pt idx="156">
                  <c:v>8.3000000000000004E-2</c:v>
                </c:pt>
                <c:pt idx="157">
                  <c:v>7.5999999999999998E-2</c:v>
                </c:pt>
                <c:pt idx="158">
                  <c:v>7.2000000000000008E-2</c:v>
                </c:pt>
                <c:pt idx="159">
                  <c:v>7.0000000000000007E-2</c:v>
                </c:pt>
                <c:pt idx="160">
                  <c:v>7.2000000000000008E-2</c:v>
                </c:pt>
                <c:pt idx="161">
                  <c:v>7.6999999999999999E-2</c:v>
                </c:pt>
                <c:pt idx="162">
                  <c:v>7.4999999999999997E-2</c:v>
                </c:pt>
                <c:pt idx="163">
                  <c:v>7.400000000000001E-2</c:v>
                </c:pt>
                <c:pt idx="164">
                  <c:v>7.0999999999999994E-2</c:v>
                </c:pt>
                <c:pt idx="165">
                  <c:v>6.9000000000000006E-2</c:v>
                </c:pt>
                <c:pt idx="166">
                  <c:v>6.6000000000000003E-2</c:v>
                </c:pt>
                <c:pt idx="167">
                  <c:v>6.3E-2</c:v>
                </c:pt>
                <c:pt idx="168">
                  <c:v>6.7000000000000004E-2</c:v>
                </c:pt>
                <c:pt idx="169">
                  <c:v>6.5000000000000002E-2</c:v>
                </c:pt>
                <c:pt idx="170">
                  <c:v>6.5000000000000002E-2</c:v>
                </c:pt>
                <c:pt idx="171">
                  <c:v>6.0999999999999999E-2</c:v>
                </c:pt>
                <c:pt idx="172">
                  <c:v>6.3E-2</c:v>
                </c:pt>
                <c:pt idx="173">
                  <c:v>6.4000000000000001E-2</c:v>
                </c:pt>
                <c:pt idx="174">
                  <c:v>6.6000000000000003E-2</c:v>
                </c:pt>
                <c:pt idx="175">
                  <c:v>6.6000000000000003E-2</c:v>
                </c:pt>
                <c:pt idx="176">
                  <c:v>6.2E-2</c:v>
                </c:pt>
                <c:pt idx="177">
                  <c:v>0.06</c:v>
                </c:pt>
                <c:pt idx="178">
                  <c:v>5.9000000000000004E-2</c:v>
                </c:pt>
                <c:pt idx="179">
                  <c:v>5.5999999999999994E-2</c:v>
                </c:pt>
                <c:pt idx="180">
                  <c:v>0.06</c:v>
                </c:pt>
                <c:pt idx="181">
                  <c:v>5.5999999999999994E-2</c:v>
                </c:pt>
                <c:pt idx="182">
                  <c:v>5.4000000000000006E-2</c:v>
                </c:pt>
                <c:pt idx="183">
                  <c:v>5.2999999999999999E-2</c:v>
                </c:pt>
                <c:pt idx="184">
                  <c:v>5.5E-2</c:v>
                </c:pt>
                <c:pt idx="185">
                  <c:v>5.7000000000000002E-2</c:v>
                </c:pt>
                <c:pt idx="186">
                  <c:v>5.7999999999999996E-2</c:v>
                </c:pt>
                <c:pt idx="187">
                  <c:v>5.5999999999999994E-2</c:v>
                </c:pt>
                <c:pt idx="188">
                  <c:v>5.4000000000000006E-2</c:v>
                </c:pt>
                <c:pt idx="189">
                  <c:v>5.2000000000000005E-2</c:v>
                </c:pt>
                <c:pt idx="190">
                  <c:v>5.0999999999999997E-2</c:v>
                </c:pt>
                <c:pt idx="191">
                  <c:v>4.9000000000000002E-2</c:v>
                </c:pt>
                <c:pt idx="192">
                  <c:v>0.05</c:v>
                </c:pt>
                <c:pt idx="193">
                  <c:v>4.7E-2</c:v>
                </c:pt>
                <c:pt idx="194">
                  <c:v>4.8000000000000001E-2</c:v>
                </c:pt>
                <c:pt idx="195">
                  <c:v>4.5999999999999999E-2</c:v>
                </c:pt>
                <c:pt idx="196">
                  <c:v>4.4999999999999998E-2</c:v>
                </c:pt>
                <c:pt idx="197">
                  <c:v>0.05</c:v>
                </c:pt>
                <c:pt idx="198">
                  <c:v>5.0999999999999997E-2</c:v>
                </c:pt>
                <c:pt idx="199">
                  <c:v>0.05</c:v>
                </c:pt>
                <c:pt idx="200">
                  <c:v>0.05</c:v>
                </c:pt>
                <c:pt idx="201">
                  <c:v>4.8000000000000001E-2</c:v>
                </c:pt>
                <c:pt idx="202">
                  <c:v>4.5999999999999999E-2</c:v>
                </c:pt>
                <c:pt idx="203">
                  <c:v>4.4999999999999998E-2</c:v>
                </c:pt>
                <c:pt idx="204">
                  <c:v>4.8000000000000001E-2</c:v>
                </c:pt>
                <c:pt idx="205">
                  <c:v>4.4000000000000004E-2</c:v>
                </c:pt>
                <c:pt idx="206">
                  <c:v>4.2000000000000003E-2</c:v>
                </c:pt>
                <c:pt idx="207">
                  <c:v>0.04</c:v>
                </c:pt>
                <c:pt idx="208">
                  <c:v>0.04</c:v>
                </c:pt>
                <c:pt idx="209">
                  <c:v>4.2999999999999997E-2</c:v>
                </c:pt>
                <c:pt idx="210">
                  <c:v>4.4000000000000004E-2</c:v>
                </c:pt>
                <c:pt idx="211">
                  <c:v>4.2999999999999997E-2</c:v>
                </c:pt>
                <c:pt idx="212">
                  <c:v>0.04</c:v>
                </c:pt>
                <c:pt idx="213">
                  <c:v>3.9E-2</c:v>
                </c:pt>
                <c:pt idx="214">
                  <c:v>3.7999999999999999E-2</c:v>
                </c:pt>
                <c:pt idx="215">
                  <c:v>3.7000000000000005E-2</c:v>
                </c:pt>
                <c:pt idx="216">
                  <c:v>4.0999999999999995E-2</c:v>
                </c:pt>
                <c:pt idx="217">
                  <c:v>3.7999999999999999E-2</c:v>
                </c:pt>
                <c:pt idx="218">
                  <c:v>3.7999999999999999E-2</c:v>
                </c:pt>
                <c:pt idx="219">
                  <c:v>3.4000000000000002E-2</c:v>
                </c:pt>
                <c:pt idx="220">
                  <c:v>3.4000000000000002E-2</c:v>
                </c:pt>
                <c:pt idx="221">
                  <c:v>3.9E-2</c:v>
                </c:pt>
                <c:pt idx="222">
                  <c:v>0.04</c:v>
                </c:pt>
                <c:pt idx="223">
                  <c:v>3.7000000000000005E-2</c:v>
                </c:pt>
                <c:pt idx="224">
                  <c:v>3.3000000000000002E-2</c:v>
                </c:pt>
                <c:pt idx="225">
                  <c:v>3.3000000000000002E-2</c:v>
                </c:pt>
                <c:pt idx="226">
                  <c:v>3.3000000000000002E-2</c:v>
                </c:pt>
                <c:pt idx="227">
                  <c:v>3.3000000000000002E-2</c:v>
                </c:pt>
                <c:pt idx="228">
                  <c:v>3.7999999999999999E-2</c:v>
                </c:pt>
                <c:pt idx="229">
                  <c:v>3.4000000000000002E-2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FC5-41D8-A367-DB0B657433C3}"/>
            </c:ext>
          </c:extLst>
        </c:ser>
        <c:ser>
          <c:idx val="2"/>
          <c:order val="2"/>
          <c:tx>
            <c:strRef>
              <c:f>URMonthlyBrev!$D$1</c:f>
              <c:strCache>
                <c:ptCount val="1"/>
                <c:pt idx="0">
                  <c:v>Brevard Unemployment Rate</c:v>
                </c:pt>
              </c:strCache>
            </c:strRef>
          </c:tx>
          <c:spPr>
            <a:ln w="38100">
              <a:solidFill>
                <a:srgbClr val="00BAE4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URMonthlyBrev!$D$2:$D$242</c:f>
              <c:numCache>
                <c:formatCode>0.0%</c:formatCode>
                <c:ptCount val="241"/>
                <c:pt idx="0">
                  <c:v>3.7999999999999999E-2</c:v>
                </c:pt>
                <c:pt idx="1">
                  <c:v>3.6000000000000004E-2</c:v>
                </c:pt>
                <c:pt idx="2">
                  <c:v>3.5000000000000003E-2</c:v>
                </c:pt>
                <c:pt idx="3">
                  <c:v>3.4000000000000002E-2</c:v>
                </c:pt>
                <c:pt idx="4">
                  <c:v>3.7000000000000005E-2</c:v>
                </c:pt>
                <c:pt idx="5">
                  <c:v>0.04</c:v>
                </c:pt>
                <c:pt idx="6">
                  <c:v>3.9E-2</c:v>
                </c:pt>
                <c:pt idx="7">
                  <c:v>3.9E-2</c:v>
                </c:pt>
                <c:pt idx="8">
                  <c:v>3.7000000000000005E-2</c:v>
                </c:pt>
                <c:pt idx="9">
                  <c:v>3.5000000000000003E-2</c:v>
                </c:pt>
                <c:pt idx="10">
                  <c:v>3.5000000000000003E-2</c:v>
                </c:pt>
                <c:pt idx="11">
                  <c:v>3.2000000000000001E-2</c:v>
                </c:pt>
                <c:pt idx="12">
                  <c:v>3.9E-2</c:v>
                </c:pt>
                <c:pt idx="13">
                  <c:v>3.6000000000000004E-2</c:v>
                </c:pt>
                <c:pt idx="14">
                  <c:v>3.7000000000000005E-2</c:v>
                </c:pt>
                <c:pt idx="15">
                  <c:v>3.7999999999999999E-2</c:v>
                </c:pt>
                <c:pt idx="16">
                  <c:v>3.7999999999999999E-2</c:v>
                </c:pt>
                <c:pt idx="17">
                  <c:v>4.2000000000000003E-2</c:v>
                </c:pt>
                <c:pt idx="18">
                  <c:v>4.2000000000000003E-2</c:v>
                </c:pt>
                <c:pt idx="19">
                  <c:v>4.5999999999999999E-2</c:v>
                </c:pt>
                <c:pt idx="20">
                  <c:v>4.7E-2</c:v>
                </c:pt>
                <c:pt idx="21">
                  <c:v>5.9000000000000004E-2</c:v>
                </c:pt>
                <c:pt idx="22">
                  <c:v>6.0999999999999999E-2</c:v>
                </c:pt>
                <c:pt idx="23">
                  <c:v>5.9000000000000004E-2</c:v>
                </c:pt>
                <c:pt idx="24">
                  <c:v>6.4000000000000001E-2</c:v>
                </c:pt>
                <c:pt idx="25">
                  <c:v>0.06</c:v>
                </c:pt>
                <c:pt idx="26">
                  <c:v>5.9000000000000004E-2</c:v>
                </c:pt>
                <c:pt idx="27">
                  <c:v>5.7999999999999996E-2</c:v>
                </c:pt>
                <c:pt idx="28">
                  <c:v>5.7000000000000002E-2</c:v>
                </c:pt>
                <c:pt idx="29">
                  <c:v>6.0999999999999999E-2</c:v>
                </c:pt>
                <c:pt idx="30">
                  <c:v>0.06</c:v>
                </c:pt>
                <c:pt idx="31">
                  <c:v>5.9000000000000004E-2</c:v>
                </c:pt>
                <c:pt idx="32">
                  <c:v>5.5999999999999994E-2</c:v>
                </c:pt>
                <c:pt idx="33">
                  <c:v>5.5E-2</c:v>
                </c:pt>
                <c:pt idx="34">
                  <c:v>5.7000000000000002E-2</c:v>
                </c:pt>
                <c:pt idx="35">
                  <c:v>5.5999999999999994E-2</c:v>
                </c:pt>
                <c:pt idx="36">
                  <c:v>5.9000000000000004E-2</c:v>
                </c:pt>
                <c:pt idx="37">
                  <c:v>5.5E-2</c:v>
                </c:pt>
                <c:pt idx="38">
                  <c:v>5.2999999999999999E-2</c:v>
                </c:pt>
                <c:pt idx="39">
                  <c:v>5.2000000000000005E-2</c:v>
                </c:pt>
                <c:pt idx="40">
                  <c:v>5.2999999999999999E-2</c:v>
                </c:pt>
                <c:pt idx="41">
                  <c:v>5.9000000000000004E-2</c:v>
                </c:pt>
                <c:pt idx="42">
                  <c:v>5.5E-2</c:v>
                </c:pt>
                <c:pt idx="43">
                  <c:v>5.4000000000000006E-2</c:v>
                </c:pt>
                <c:pt idx="44">
                  <c:v>5.2000000000000005E-2</c:v>
                </c:pt>
                <c:pt idx="45">
                  <c:v>4.9000000000000002E-2</c:v>
                </c:pt>
                <c:pt idx="46">
                  <c:v>0.05</c:v>
                </c:pt>
                <c:pt idx="47">
                  <c:v>4.4999999999999998E-2</c:v>
                </c:pt>
                <c:pt idx="48">
                  <c:v>0.05</c:v>
                </c:pt>
                <c:pt idx="49">
                  <c:v>4.5999999999999999E-2</c:v>
                </c:pt>
                <c:pt idx="50">
                  <c:v>4.7E-2</c:v>
                </c:pt>
                <c:pt idx="51">
                  <c:v>4.2999999999999997E-2</c:v>
                </c:pt>
                <c:pt idx="52">
                  <c:v>4.4000000000000004E-2</c:v>
                </c:pt>
                <c:pt idx="53">
                  <c:v>4.9000000000000002E-2</c:v>
                </c:pt>
                <c:pt idx="54">
                  <c:v>4.5999999999999999E-2</c:v>
                </c:pt>
                <c:pt idx="55">
                  <c:v>4.4999999999999998E-2</c:v>
                </c:pt>
                <c:pt idx="56">
                  <c:v>4.9000000000000002E-2</c:v>
                </c:pt>
                <c:pt idx="57">
                  <c:v>4.7E-2</c:v>
                </c:pt>
                <c:pt idx="58">
                  <c:v>4.4999999999999998E-2</c:v>
                </c:pt>
                <c:pt idx="59">
                  <c:v>4.2000000000000003E-2</c:v>
                </c:pt>
                <c:pt idx="60">
                  <c:v>4.2000000000000003E-2</c:v>
                </c:pt>
                <c:pt idx="61">
                  <c:v>4.0999999999999995E-2</c:v>
                </c:pt>
                <c:pt idx="62">
                  <c:v>3.7999999999999999E-2</c:v>
                </c:pt>
                <c:pt idx="63">
                  <c:v>3.6000000000000004E-2</c:v>
                </c:pt>
                <c:pt idx="64">
                  <c:v>3.6000000000000004E-2</c:v>
                </c:pt>
                <c:pt idx="65">
                  <c:v>3.9E-2</c:v>
                </c:pt>
                <c:pt idx="66">
                  <c:v>3.7999999999999999E-2</c:v>
                </c:pt>
                <c:pt idx="67">
                  <c:v>3.6000000000000004E-2</c:v>
                </c:pt>
                <c:pt idx="68">
                  <c:v>3.5000000000000003E-2</c:v>
                </c:pt>
                <c:pt idx="69">
                  <c:v>3.3000000000000002E-2</c:v>
                </c:pt>
                <c:pt idx="70">
                  <c:v>3.4000000000000002E-2</c:v>
                </c:pt>
                <c:pt idx="71">
                  <c:v>2.8999999999999998E-2</c:v>
                </c:pt>
                <c:pt idx="72">
                  <c:v>3.1E-2</c:v>
                </c:pt>
                <c:pt idx="73">
                  <c:v>0.03</c:v>
                </c:pt>
                <c:pt idx="74">
                  <c:v>2.7999999999999997E-2</c:v>
                </c:pt>
                <c:pt idx="75">
                  <c:v>2.7999999999999997E-2</c:v>
                </c:pt>
                <c:pt idx="76">
                  <c:v>0.03</c:v>
                </c:pt>
                <c:pt idx="77">
                  <c:v>3.3000000000000002E-2</c:v>
                </c:pt>
                <c:pt idx="78">
                  <c:v>3.6000000000000004E-2</c:v>
                </c:pt>
                <c:pt idx="79">
                  <c:v>3.6000000000000004E-2</c:v>
                </c:pt>
                <c:pt idx="80">
                  <c:v>3.5000000000000003E-2</c:v>
                </c:pt>
                <c:pt idx="81">
                  <c:v>3.3000000000000002E-2</c:v>
                </c:pt>
                <c:pt idx="82">
                  <c:v>3.6000000000000004E-2</c:v>
                </c:pt>
                <c:pt idx="83">
                  <c:v>3.5000000000000003E-2</c:v>
                </c:pt>
                <c:pt idx="84">
                  <c:v>4.0999999999999995E-2</c:v>
                </c:pt>
                <c:pt idx="85">
                  <c:v>3.9E-2</c:v>
                </c:pt>
                <c:pt idx="86">
                  <c:v>3.7000000000000005E-2</c:v>
                </c:pt>
                <c:pt idx="87">
                  <c:v>3.7999999999999999E-2</c:v>
                </c:pt>
                <c:pt idx="88">
                  <c:v>0.04</c:v>
                </c:pt>
                <c:pt idx="89">
                  <c:v>4.4999999999999998E-2</c:v>
                </c:pt>
                <c:pt idx="90">
                  <c:v>4.7E-2</c:v>
                </c:pt>
                <c:pt idx="91">
                  <c:v>4.7E-2</c:v>
                </c:pt>
                <c:pt idx="92">
                  <c:v>4.7E-2</c:v>
                </c:pt>
                <c:pt idx="93">
                  <c:v>4.7E-2</c:v>
                </c:pt>
                <c:pt idx="94">
                  <c:v>4.8000000000000001E-2</c:v>
                </c:pt>
                <c:pt idx="95">
                  <c:v>5.2000000000000005E-2</c:v>
                </c:pt>
                <c:pt idx="96">
                  <c:v>5.5E-2</c:v>
                </c:pt>
                <c:pt idx="97">
                  <c:v>5.4000000000000006E-2</c:v>
                </c:pt>
                <c:pt idx="98">
                  <c:v>5.4000000000000006E-2</c:v>
                </c:pt>
                <c:pt idx="99">
                  <c:v>5.2999999999999999E-2</c:v>
                </c:pt>
                <c:pt idx="100">
                  <c:v>5.9000000000000004E-2</c:v>
                </c:pt>
                <c:pt idx="101">
                  <c:v>6.4000000000000001E-2</c:v>
                </c:pt>
                <c:pt idx="102">
                  <c:v>7.2000000000000008E-2</c:v>
                </c:pt>
                <c:pt idx="103">
                  <c:v>7.4999999999999997E-2</c:v>
                </c:pt>
                <c:pt idx="104">
                  <c:v>7.4999999999999997E-2</c:v>
                </c:pt>
                <c:pt idx="105">
                  <c:v>7.8E-2</c:v>
                </c:pt>
                <c:pt idx="106">
                  <c:v>8.199999999999999E-2</c:v>
                </c:pt>
                <c:pt idx="107">
                  <c:v>8.6999999999999994E-2</c:v>
                </c:pt>
                <c:pt idx="108">
                  <c:v>9.6000000000000002E-2</c:v>
                </c:pt>
                <c:pt idx="109">
                  <c:v>0.1</c:v>
                </c:pt>
                <c:pt idx="110">
                  <c:v>0.10099999999999999</c:v>
                </c:pt>
                <c:pt idx="111">
                  <c:v>0.1</c:v>
                </c:pt>
                <c:pt idx="112">
                  <c:v>0.1</c:v>
                </c:pt>
                <c:pt idx="113">
                  <c:v>0.10400000000000001</c:v>
                </c:pt>
                <c:pt idx="114">
                  <c:v>0.106</c:v>
                </c:pt>
                <c:pt idx="115">
                  <c:v>0.105</c:v>
                </c:pt>
                <c:pt idx="116">
                  <c:v>0.107</c:v>
                </c:pt>
                <c:pt idx="117">
                  <c:v>0.11</c:v>
                </c:pt>
                <c:pt idx="118">
                  <c:v>0.11</c:v>
                </c:pt>
                <c:pt idx="119">
                  <c:v>0.111</c:v>
                </c:pt>
                <c:pt idx="120">
                  <c:v>0.11800000000000001</c:v>
                </c:pt>
                <c:pt idx="121">
                  <c:v>0.115</c:v>
                </c:pt>
                <c:pt idx="122">
                  <c:v>0.113</c:v>
                </c:pt>
                <c:pt idx="123">
                  <c:v>0.10800000000000001</c:v>
                </c:pt>
                <c:pt idx="124">
                  <c:v>0.105</c:v>
                </c:pt>
                <c:pt idx="125">
                  <c:v>0.11</c:v>
                </c:pt>
                <c:pt idx="126">
                  <c:v>0.11199999999999999</c:v>
                </c:pt>
                <c:pt idx="127">
                  <c:v>0.113</c:v>
                </c:pt>
                <c:pt idx="128">
                  <c:v>0.111</c:v>
                </c:pt>
                <c:pt idx="129">
                  <c:v>0.114</c:v>
                </c:pt>
                <c:pt idx="130">
                  <c:v>0.11800000000000001</c:v>
                </c:pt>
                <c:pt idx="131">
                  <c:v>0.113</c:v>
                </c:pt>
                <c:pt idx="132">
                  <c:v>0.115</c:v>
                </c:pt>
                <c:pt idx="133">
                  <c:v>0.11199999999999999</c:v>
                </c:pt>
                <c:pt idx="134">
                  <c:v>0.10800000000000001</c:v>
                </c:pt>
                <c:pt idx="135">
                  <c:v>0.107</c:v>
                </c:pt>
                <c:pt idx="136">
                  <c:v>0.107</c:v>
                </c:pt>
                <c:pt idx="137">
                  <c:v>0.11199999999999999</c:v>
                </c:pt>
                <c:pt idx="138">
                  <c:v>0.11199999999999999</c:v>
                </c:pt>
                <c:pt idx="139">
                  <c:v>0.11199999999999999</c:v>
                </c:pt>
                <c:pt idx="140">
                  <c:v>0.11</c:v>
                </c:pt>
                <c:pt idx="141">
                  <c:v>0.107</c:v>
                </c:pt>
                <c:pt idx="142">
                  <c:v>0.10300000000000001</c:v>
                </c:pt>
                <c:pt idx="143">
                  <c:v>0.1</c:v>
                </c:pt>
                <c:pt idx="144">
                  <c:v>0.10300000000000001</c:v>
                </c:pt>
                <c:pt idx="145">
                  <c:v>9.9000000000000005E-2</c:v>
                </c:pt>
                <c:pt idx="146">
                  <c:v>9.6000000000000002E-2</c:v>
                </c:pt>
                <c:pt idx="147">
                  <c:v>9.1999999999999998E-2</c:v>
                </c:pt>
                <c:pt idx="148">
                  <c:v>9.4E-2</c:v>
                </c:pt>
                <c:pt idx="149">
                  <c:v>9.6999999999999989E-2</c:v>
                </c:pt>
                <c:pt idx="150">
                  <c:v>9.8000000000000004E-2</c:v>
                </c:pt>
                <c:pt idx="151">
                  <c:v>9.6000000000000002E-2</c:v>
                </c:pt>
                <c:pt idx="152">
                  <c:v>0.09</c:v>
                </c:pt>
                <c:pt idx="153">
                  <c:v>8.900000000000001E-2</c:v>
                </c:pt>
                <c:pt idx="154">
                  <c:v>8.6999999999999994E-2</c:v>
                </c:pt>
                <c:pt idx="155">
                  <c:v>8.6999999999999994E-2</c:v>
                </c:pt>
                <c:pt idx="156">
                  <c:v>9.3000000000000013E-2</c:v>
                </c:pt>
                <c:pt idx="157">
                  <c:v>8.6999999999999994E-2</c:v>
                </c:pt>
                <c:pt idx="158">
                  <c:v>8.3000000000000004E-2</c:v>
                </c:pt>
                <c:pt idx="159">
                  <c:v>8.1000000000000003E-2</c:v>
                </c:pt>
                <c:pt idx="160">
                  <c:v>8.3000000000000004E-2</c:v>
                </c:pt>
                <c:pt idx="161">
                  <c:v>8.6999999999999994E-2</c:v>
                </c:pt>
                <c:pt idx="162">
                  <c:v>8.5000000000000006E-2</c:v>
                </c:pt>
                <c:pt idx="163">
                  <c:v>8.4000000000000005E-2</c:v>
                </c:pt>
                <c:pt idx="164">
                  <c:v>8.1000000000000003E-2</c:v>
                </c:pt>
                <c:pt idx="165">
                  <c:v>8.1000000000000003E-2</c:v>
                </c:pt>
                <c:pt idx="166">
                  <c:v>7.6999999999999999E-2</c:v>
                </c:pt>
                <c:pt idx="167">
                  <c:v>7.2999999999999995E-2</c:v>
                </c:pt>
                <c:pt idx="168">
                  <c:v>7.6999999999999999E-2</c:v>
                </c:pt>
                <c:pt idx="169">
                  <c:v>7.4999999999999997E-2</c:v>
                </c:pt>
                <c:pt idx="170">
                  <c:v>7.2999999999999995E-2</c:v>
                </c:pt>
                <c:pt idx="171">
                  <c:v>6.8000000000000005E-2</c:v>
                </c:pt>
                <c:pt idx="172">
                  <c:v>7.0000000000000007E-2</c:v>
                </c:pt>
                <c:pt idx="173">
                  <c:v>7.0000000000000007E-2</c:v>
                </c:pt>
                <c:pt idx="174">
                  <c:v>7.2000000000000008E-2</c:v>
                </c:pt>
                <c:pt idx="175">
                  <c:v>7.0999999999999994E-2</c:v>
                </c:pt>
                <c:pt idx="176">
                  <c:v>6.7000000000000004E-2</c:v>
                </c:pt>
                <c:pt idx="177">
                  <c:v>6.6000000000000003E-2</c:v>
                </c:pt>
                <c:pt idx="178">
                  <c:v>6.6000000000000003E-2</c:v>
                </c:pt>
                <c:pt idx="179">
                  <c:v>6.2E-2</c:v>
                </c:pt>
                <c:pt idx="180">
                  <c:v>6.7000000000000004E-2</c:v>
                </c:pt>
                <c:pt idx="181">
                  <c:v>6.3E-2</c:v>
                </c:pt>
                <c:pt idx="182">
                  <c:v>0.06</c:v>
                </c:pt>
                <c:pt idx="183">
                  <c:v>5.9000000000000004E-2</c:v>
                </c:pt>
                <c:pt idx="184">
                  <c:v>6.0999999999999999E-2</c:v>
                </c:pt>
                <c:pt idx="185">
                  <c:v>6.2E-2</c:v>
                </c:pt>
                <c:pt idx="186">
                  <c:v>6.3E-2</c:v>
                </c:pt>
                <c:pt idx="187">
                  <c:v>0.06</c:v>
                </c:pt>
                <c:pt idx="188">
                  <c:v>5.7999999999999996E-2</c:v>
                </c:pt>
                <c:pt idx="189">
                  <c:v>5.7000000000000002E-2</c:v>
                </c:pt>
                <c:pt idx="190">
                  <c:v>5.7000000000000002E-2</c:v>
                </c:pt>
                <c:pt idx="191">
                  <c:v>5.4000000000000006E-2</c:v>
                </c:pt>
                <c:pt idx="192">
                  <c:v>5.5E-2</c:v>
                </c:pt>
                <c:pt idx="193">
                  <c:v>5.2999999999999999E-2</c:v>
                </c:pt>
                <c:pt idx="194">
                  <c:v>5.2000000000000005E-2</c:v>
                </c:pt>
                <c:pt idx="195">
                  <c:v>0.05</c:v>
                </c:pt>
                <c:pt idx="196">
                  <c:v>4.9000000000000002E-2</c:v>
                </c:pt>
                <c:pt idx="197">
                  <c:v>5.2999999999999999E-2</c:v>
                </c:pt>
                <c:pt idx="198">
                  <c:v>5.2000000000000005E-2</c:v>
                </c:pt>
                <c:pt idx="199">
                  <c:v>5.2000000000000005E-2</c:v>
                </c:pt>
                <c:pt idx="200">
                  <c:v>5.0999999999999997E-2</c:v>
                </c:pt>
                <c:pt idx="201">
                  <c:v>0.05</c:v>
                </c:pt>
                <c:pt idx="202">
                  <c:v>4.8000000000000001E-2</c:v>
                </c:pt>
                <c:pt idx="203">
                  <c:v>4.5999999999999999E-2</c:v>
                </c:pt>
                <c:pt idx="204">
                  <c:v>0.05</c:v>
                </c:pt>
                <c:pt idx="205">
                  <c:v>4.5999999999999999E-2</c:v>
                </c:pt>
                <c:pt idx="206">
                  <c:v>4.2999999999999997E-2</c:v>
                </c:pt>
                <c:pt idx="207">
                  <c:v>4.0999999999999995E-2</c:v>
                </c:pt>
                <c:pt idx="208">
                  <c:v>4.2000000000000003E-2</c:v>
                </c:pt>
                <c:pt idx="209">
                  <c:v>4.4000000000000004E-2</c:v>
                </c:pt>
                <c:pt idx="210">
                  <c:v>4.4000000000000004E-2</c:v>
                </c:pt>
                <c:pt idx="211">
                  <c:v>4.4000000000000004E-2</c:v>
                </c:pt>
                <c:pt idx="212">
                  <c:v>0.04</c:v>
                </c:pt>
                <c:pt idx="213">
                  <c:v>3.9E-2</c:v>
                </c:pt>
                <c:pt idx="214">
                  <c:v>3.9E-2</c:v>
                </c:pt>
                <c:pt idx="215">
                  <c:v>3.7000000000000005E-2</c:v>
                </c:pt>
                <c:pt idx="216">
                  <c:v>4.2000000000000003E-2</c:v>
                </c:pt>
                <c:pt idx="217">
                  <c:v>3.7999999999999999E-2</c:v>
                </c:pt>
                <c:pt idx="218">
                  <c:v>3.7999999999999999E-2</c:v>
                </c:pt>
                <c:pt idx="219">
                  <c:v>3.4000000000000002E-2</c:v>
                </c:pt>
                <c:pt idx="220">
                  <c:v>3.4000000000000002E-2</c:v>
                </c:pt>
                <c:pt idx="221">
                  <c:v>3.9E-2</c:v>
                </c:pt>
                <c:pt idx="222">
                  <c:v>3.9E-2</c:v>
                </c:pt>
                <c:pt idx="223">
                  <c:v>3.7000000000000005E-2</c:v>
                </c:pt>
                <c:pt idx="224">
                  <c:v>0.03</c:v>
                </c:pt>
                <c:pt idx="225">
                  <c:v>0.03</c:v>
                </c:pt>
                <c:pt idx="226">
                  <c:v>0.03</c:v>
                </c:pt>
                <c:pt idx="227">
                  <c:v>3.2000000000000001E-2</c:v>
                </c:pt>
                <c:pt idx="228">
                  <c:v>3.7999999999999999E-2</c:v>
                </c:pt>
                <c:pt idx="229">
                  <c:v>3.5000000000000003E-2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FC5-41D8-A367-DB0B65743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5933952"/>
        <c:axId val="325928856"/>
      </c:scatterChart>
      <c:valAx>
        <c:axId val="325933952"/>
        <c:scaling>
          <c:orientation val="minMax"/>
          <c:min val="36526"/>
        </c:scaling>
        <c:delete val="0"/>
        <c:axPos val="b"/>
        <c:numFmt formatCode="mmm\-yy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325928856"/>
        <c:crosses val="autoZero"/>
        <c:crossBetween val="midCat"/>
        <c:majorUnit val="366"/>
      </c:valAx>
      <c:valAx>
        <c:axId val="325928856"/>
        <c:scaling>
          <c:orientation val="minMax"/>
          <c:max val="0.14000000000000001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0"/>
        <c:majorTickMark val="out"/>
        <c:minorTickMark val="none"/>
        <c:tickLblPos val="nextTo"/>
        <c:crossAx val="32593395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2922952079670393"/>
          <c:y val="0.59183218688343087"/>
          <c:w val="0.35471281943888544"/>
          <c:h val="0.1925663123807566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j-lt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2" y="6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/>
          <a:lstStyle>
            <a:lvl1pPr algn="r">
              <a:defRPr sz="1200"/>
            </a:lvl1pPr>
          </a:lstStyle>
          <a:p>
            <a:fld id="{F09715A9-075C-4910-97F4-6E0930F77FF3}" type="datetimeFigureOut">
              <a:rPr lang="en-US" smtClean="0"/>
              <a:t>6/17/2019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829681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2" y="8829681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 anchor="b"/>
          <a:lstStyle>
            <a:lvl1pPr algn="r">
              <a:defRPr sz="1200"/>
            </a:lvl1pPr>
          </a:lstStyle>
          <a:p>
            <a:fld id="{FA763E52-82E9-46DD-8A46-FBA23006B5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083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37840" cy="466434"/>
          </a:xfrm>
          <a:prstGeom prst="rect">
            <a:avLst/>
          </a:prstGeom>
        </p:spPr>
        <p:txBody>
          <a:bodyPr vert="horz" lIns="92846" tIns="46424" rIns="92846" bIns="4642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2"/>
            <a:ext cx="3037840" cy="466434"/>
          </a:xfrm>
          <a:prstGeom prst="rect">
            <a:avLst/>
          </a:prstGeom>
        </p:spPr>
        <p:txBody>
          <a:bodyPr vert="horz" lIns="92846" tIns="46424" rIns="92846" bIns="46424" rtlCol="0"/>
          <a:lstStyle>
            <a:lvl1pPr algn="r">
              <a:defRPr sz="1200"/>
            </a:lvl1pPr>
          </a:lstStyle>
          <a:p>
            <a:fld id="{C2F2D2D8-4154-45C7-9D2C-E8020848417F}" type="datetimeFigureOut">
              <a:rPr lang="en-US" smtClean="0"/>
              <a:t>6/17/2019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46" tIns="46424" rIns="92846" bIns="4642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5"/>
            <a:ext cx="5608320" cy="3660458"/>
          </a:xfrm>
          <a:prstGeom prst="rect">
            <a:avLst/>
          </a:prstGeom>
        </p:spPr>
        <p:txBody>
          <a:bodyPr vert="horz" lIns="92846" tIns="46424" rIns="92846" bIns="464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70"/>
            <a:ext cx="3037840" cy="466433"/>
          </a:xfrm>
          <a:prstGeom prst="rect">
            <a:avLst/>
          </a:prstGeom>
        </p:spPr>
        <p:txBody>
          <a:bodyPr vert="horz" lIns="92846" tIns="46424" rIns="92846" bIns="4642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70"/>
            <a:ext cx="3037840" cy="466433"/>
          </a:xfrm>
          <a:prstGeom prst="rect">
            <a:avLst/>
          </a:prstGeom>
        </p:spPr>
        <p:txBody>
          <a:bodyPr vert="horz" lIns="92846" tIns="46424" rIns="92846" bIns="46424" rtlCol="0" anchor="b"/>
          <a:lstStyle>
            <a:lvl1pPr algn="r">
              <a:defRPr sz="1200"/>
            </a:lvl1pPr>
          </a:lstStyle>
          <a:p>
            <a:fld id="{104F8956-ED74-45E0-8D4D-0532A398A5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1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a.gov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pps.bea.gov/iTable/iTable.cfm?reqid=19&amp;step=2#reqid=19&amp;step=2&amp;isuri=1&amp;1921=survey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87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WORKFORCE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share of high-tech/STEM jobs in Florida, and #12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24/7 Wall Street,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Highest median annual wage for STEM workers out of the 100 most populated MSAs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Eastern Florida State College voted best Community Colleges for Workforce Training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#8 – Edgewood Jr/Sr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Florida Institute of Technology ranked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Westshore Junior/Senior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#10 – University of Central Florida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#11 – Brevard Schools ranked among top districts in Florida and received an A grade,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Department of Education,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 of the top tier 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ational Universities, 5th consecutive year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 – One of the Top 50 Most Entrepreneurial Universities,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Startup Schools: America's Most Entrepreneurial Universities,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QUALITY OF LIFE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named best place to live near the beach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Satellite Beach ranks safest community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Council for Home Safety and Security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 50 – Melbourne, FL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among best medium size cities to live in,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Palm Bay,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 city for millennial job seekers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quality of life out of the 100 most populated MSAs in the U.S.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Brevard’s purchasing power ranked among the best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SmartAsset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places to live in Florida, and #49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–Top 2016 ENERGY STAR mid-size cities for buildings that earned ENERGY STAR certification in 2015,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Environmental Protection Agency’s (EPA),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 VITALITY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industry diversity index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Gulf Coast University,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advanced industry share of total employment in Florida, and #6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Brookings Institution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voted Best Tech Hub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Most concentrated high-tech economy in Florida, and #10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Milken Institute,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Florida Space Coast voted best aerospace location in Florida,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#4 – Melbourne ranked in Top Small Cities to Start a Business in Florida,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Port Canaveral among top waterborne total cargo value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Business Journals,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52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865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052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12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12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429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The national recession is officially over. Did anyone get the memo? </a:t>
            </a:r>
            <a:r>
              <a:rPr lang="en-US" dirty="0"/>
              <a:t>The National Bureau of Economic Research (panel that determines the timing of recessions) concluded late September that the recession ended in June 2009 (lasting 18 months).</a:t>
            </a:r>
          </a:p>
          <a:p>
            <a:endParaRPr lang="en-US" dirty="0"/>
          </a:p>
          <a:p>
            <a:r>
              <a:rPr lang="en-US" dirty="0"/>
              <a:t>However, many Americans still feel like they're in a recession – and are behaving as such.</a:t>
            </a:r>
          </a:p>
          <a:p>
            <a:endParaRPr lang="en-US" dirty="0"/>
          </a:p>
          <a:p>
            <a:r>
              <a:rPr lang="en-US" dirty="0"/>
              <a:t>Look at the trend following the return to positive GDP growth – this is NOT what is expected following a recession (normally you get above-average growth). Consumers are NOT currently buying into the recovery and the GDP numbers reflect that.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www.bea.gov</a:t>
            </a:r>
            <a:r>
              <a:rPr lang="en-US" dirty="0"/>
              <a:t> 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 Gross Domestic Product: Percent Change From Quarter One Year Ago</a:t>
            </a:r>
            <a:r>
              <a:rPr lang="en-US" dirty="0"/>
              <a:t> </a:t>
            </a:r>
          </a:p>
          <a:p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https://apps.bea.gov/iTable/iTable.cfm?reqid=19&amp;step=2#reqid=19&amp;step=2&amp;isuri=1&amp;1921=survey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2335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28588" marR="0" lvl="0" indent="-128588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dirty="0"/>
              <a:t>Current numbers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Feb 2019: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Brevard: 3.5%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Florida:  3.4%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US: </a:t>
            </a:r>
            <a:r>
              <a:rPr lang="en-US" sz="2000" dirty="0">
                <a:latin typeface="+mn-lt"/>
              </a:rPr>
              <a:t>4.1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%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r>
              <a:rPr lang="en-US" b="1" dirty="0"/>
              <a:t>Recessions: </a:t>
            </a:r>
          </a:p>
          <a:p>
            <a:pPr marL="177845" indent="-177845">
              <a:buFont typeface="Arial" panose="020B0604020202020204" pitchFamily="34" charset="0"/>
              <a:buChar char="•"/>
            </a:pPr>
            <a:r>
              <a:rPr lang="en-US" b="1" dirty="0"/>
              <a:t>Mar 2001-Nov2001</a:t>
            </a:r>
          </a:p>
          <a:p>
            <a:pPr marL="177845" indent="-177845">
              <a:buFont typeface="Arial" panose="020B0604020202020204" pitchFamily="34" charset="0"/>
              <a:buChar char="•"/>
            </a:pPr>
            <a:r>
              <a:rPr lang="en-US" b="1" dirty="0"/>
              <a:t>Dec</a:t>
            </a:r>
            <a:r>
              <a:rPr lang="en-US" b="1" baseline="0" dirty="0"/>
              <a:t> 2007-Jun 2009</a:t>
            </a:r>
          </a:p>
          <a:p>
            <a:pPr>
              <a:buFont typeface="Arial" pitchFamily="34" charset="0"/>
              <a:buNone/>
            </a:pPr>
            <a:endParaRPr lang="en-US" b="1" baseline="0" dirty="0"/>
          </a:p>
          <a:p>
            <a:pPr>
              <a:buFont typeface="Arial" pitchFamily="34" charset="0"/>
              <a:buChar char="•"/>
            </a:pPr>
            <a:endParaRPr lang="en-US" b="1" baseline="0" dirty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DA7D3A-4C48-4ECB-AD3A-EEA247625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17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758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Zoom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95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463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/>
              <a:t>“What we didn’t anticipate was that [the shuttle retirement] would coincide with the</a:t>
            </a:r>
          </a:p>
          <a:p>
            <a:r>
              <a:rPr lang="en-US" sz="1200" i="1" dirty="0"/>
              <a:t>recession — the deepest, longest recession,” said Lynda Weatherman…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722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WORKFORCE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share of high-tech/STEM jobs in Florida, and #12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24/7 Wall Street,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Highest median annual wage for STEM workers out of the 100 most populated MSAs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Eastern Florida State College voted best Community Colleges for Workforce Training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#8 – Edgewood Jr/Sr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Florida Institute of Technology ranked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Westshore Junior/Senior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#10 – University of Central Florida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#11 – Brevard Schools ranked among top districts in Florida and received an A grade,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Department of Education,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 of the top tier 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ational Universities, 5th consecutive year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 – One of the Top 50 Most Entrepreneurial Universities,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Startup Schools: America's Most Entrepreneurial Universities,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QUALITY OF LIFE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named best place to live near the beach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Satellite Beach ranks safest community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Council for Home Safety and Security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 50 – Melbourne, FL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among best medium size cities to live in,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Palm Bay,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 city for millennial job seekers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quality of life out of the 100 most populated MSAs in the U.S.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Brevard’s purchasing power ranked among the best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SmartAsset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places to live in Florida, and #49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–Top 2016 ENERGY STAR mid-size cities for buildings that earned ENERGY STAR certification in 2015,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Environmental Protection Agency’s (EPA),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 VITALITY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industry diversity index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Gulf Coast University,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advanced industry share of total employment in Florida, and #6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Brookings Institution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voted Best Tech Hub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Most concentrated high-tech economy in Florida, and #10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Milken Institute,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Florida Space Coast voted best aerospace location in Florida,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#4 – Melbourne ranked in Top Small Cities to Start a Business in Florida,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Port Canaveral among top waterborne total cargo value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Business Journals,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9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84300" y="4686300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81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9224" y="1052513"/>
            <a:ext cx="7864936" cy="479964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 marL="492919" indent="0">
              <a:buNone/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34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1481328"/>
            <a:ext cx="7864936" cy="437083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Wingdings" panose="05000000000000000000" pitchFamily="2" charset="2"/>
              <a:buChar char="q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098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631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5384" y="3429000"/>
            <a:ext cx="4298776" cy="1984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 Narrow" panose="020B0606020202030204" pitchFamily="34" charset="0"/>
              </a:defRPr>
            </a:lvl1pPr>
            <a:lvl2pPr marL="171450" indent="0">
              <a:buNone/>
              <a:defRPr sz="1800">
                <a:latin typeface="Arial Narrow" panose="020B0606020202030204" pitchFamily="34" charset="0"/>
              </a:defRPr>
            </a:lvl2pPr>
            <a:lvl3pPr marL="342900" indent="0">
              <a:buNone/>
              <a:defRPr sz="1400">
                <a:latin typeface="Arial Narrow" panose="020B0606020202030204" pitchFamily="34" charset="0"/>
              </a:defRPr>
            </a:lvl3pPr>
            <a:lvl4pPr marL="514350" indent="0">
              <a:buNone/>
              <a:defRPr sz="1400">
                <a:latin typeface="Arial Narrow" panose="020B0606020202030204" pitchFamily="34" charset="0"/>
              </a:defRPr>
            </a:lvl4pPr>
            <a:lvl5pPr marL="685800" indent="0">
              <a:buNone/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0"/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15384" y="2776376"/>
            <a:ext cx="4310236" cy="6526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 b="1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A52661-9627-47A1-9E03-FC420C0DFE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456" y="1563624"/>
            <a:ext cx="2084896" cy="272484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227E0D-7351-4460-8B61-2B8E8B02C19E}"/>
              </a:ext>
            </a:extLst>
          </p:cNvPr>
          <p:cNvCxnSpPr/>
          <p:nvPr userDrawn="1"/>
        </p:nvCxnSpPr>
        <p:spPr>
          <a:xfrm>
            <a:off x="1224628" y="1563624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F624DCF-A6DB-45C9-A72C-B685836A0D28}"/>
              </a:ext>
            </a:extLst>
          </p:cNvPr>
          <p:cNvCxnSpPr/>
          <p:nvPr userDrawn="1"/>
        </p:nvCxnSpPr>
        <p:spPr>
          <a:xfrm>
            <a:off x="3602068" y="3532061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788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6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38221"/>
            <a:ext cx="9144000" cy="498158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278606" indent="-107156">
              <a:buFont typeface="Arial" panose="020B0604020202020204" pitchFamily="34" charset="0"/>
              <a:buChar char="-"/>
              <a:defRPr sz="2000"/>
            </a:lvl2pPr>
            <a:lvl3pPr>
              <a:defRPr sz="1600"/>
            </a:lvl3pPr>
            <a:lvl4pPr marL="600075" indent="-85725">
              <a:buFont typeface="Arial" panose="020B0604020202020204" pitchFamily="34" charset="0"/>
              <a:buChar char="-"/>
              <a:defRPr sz="1200"/>
            </a:lvl4pPr>
            <a:lvl5pPr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rgbClr val="1466A7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656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92224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i="1">
                <a:solidFill>
                  <a:srgbClr val="00BAE4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77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8600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8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84300" y="4686300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305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Gill Sans M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32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92224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i="1">
                <a:solidFill>
                  <a:srgbClr val="00BAE4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2626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48" y="632538"/>
            <a:ext cx="8608951" cy="1143000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7700"/>
            <a:ext cx="8229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buFont typeface="Gill Sans MT" pitchFamily="34" charset="0"/>
              <a:buChar char="–"/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85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149" y="1509638"/>
            <a:ext cx="6258296" cy="1143000"/>
          </a:xfrm>
        </p:spPr>
        <p:txBody>
          <a:bodyPr anchor="ctr"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4075" y="2645201"/>
            <a:ext cx="6691745" cy="34111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buFont typeface="Gill Sans MT" pitchFamily="34" charset="0"/>
              <a:buChar char="–"/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58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 userDrawn="1">
            <p:ph type="ctrTitle"/>
          </p:nvPr>
        </p:nvSpPr>
        <p:spPr>
          <a:xfrm>
            <a:off x="1371600" y="1784350"/>
            <a:ext cx="6299200" cy="901700"/>
          </a:xfrm>
        </p:spPr>
        <p:txBody>
          <a:bodyPr anchor="t">
            <a:normAutofit/>
          </a:bodyPr>
          <a:lstStyle/>
          <a:p>
            <a:pPr algn="l"/>
            <a:endParaRPr lang="en-US" sz="3200" b="1" dirty="0">
              <a:solidFill>
                <a:schemeClr val="accent1">
                  <a:lumMod val="75000"/>
                </a:schemeClr>
              </a:solidFill>
              <a:latin typeface="Gill Sans MT"/>
              <a:cs typeface="Gill Sans MT"/>
            </a:endParaRPr>
          </a:p>
        </p:txBody>
      </p:sp>
      <p:sp>
        <p:nvSpPr>
          <p:cNvPr id="11" name="Subtitle 9"/>
          <p:cNvSpPr>
            <a:spLocks noGrp="1"/>
          </p:cNvSpPr>
          <p:nvPr userDrawn="1">
            <p:ph type="subTitle" idx="1"/>
          </p:nvPr>
        </p:nvSpPr>
        <p:spPr>
          <a:xfrm>
            <a:off x="1371600" y="2686049"/>
            <a:ext cx="7429500" cy="3403600"/>
          </a:xfrm>
        </p:spPr>
        <p:txBody>
          <a:bodyPr>
            <a:normAutofit/>
          </a:bodyPr>
          <a:lstStyle/>
          <a:p>
            <a:pPr algn="l"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endParaRPr lang="en-US" sz="2800" dirty="0">
              <a:solidFill>
                <a:schemeClr val="tx1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714711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81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ill Sans MT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764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09003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400" b="1">
                <a:latin typeface="Gill Sans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400" b="1">
                <a:latin typeface="Gill Sans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57895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947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Gill Sans MT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32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Gill Sans MT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438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Gill Sans MT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Gill Sans MT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Gill Sans MT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93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4054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Gill Sans MT" pitchFamily="34" charset="0"/>
              </a:defRPr>
            </a:lvl1pPr>
            <a:lvl2pPr>
              <a:defRPr>
                <a:latin typeface="Gill Sans MT" pitchFamily="34" charset="0"/>
              </a:defRPr>
            </a:lvl2pPr>
            <a:lvl3pPr>
              <a:defRPr>
                <a:latin typeface="Gill Sans MT" pitchFamily="34" charset="0"/>
              </a:defRPr>
            </a:lvl3pPr>
            <a:lvl4pPr>
              <a:defRPr>
                <a:latin typeface="Gill Sans MT" pitchFamily="34" charset="0"/>
              </a:defRPr>
            </a:lvl4pPr>
            <a:lvl5pPr>
              <a:defRPr>
                <a:latin typeface="Gill Sans M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3994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Gill Sans MT" pitchFamily="34" charset="0"/>
              </a:defRPr>
            </a:lvl1pPr>
            <a:lvl2pPr>
              <a:defRPr>
                <a:latin typeface="Gill Sans MT" pitchFamily="34" charset="0"/>
              </a:defRPr>
            </a:lvl2pPr>
            <a:lvl3pPr>
              <a:defRPr>
                <a:latin typeface="Gill Sans MT" pitchFamily="34" charset="0"/>
              </a:defRPr>
            </a:lvl3pPr>
            <a:lvl4pPr>
              <a:defRPr>
                <a:latin typeface="Gill Sans MT" pitchFamily="34" charset="0"/>
              </a:defRPr>
            </a:lvl4pPr>
            <a:lvl5pPr>
              <a:defRPr>
                <a:latin typeface="Gill Sans M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52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61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9224" y="1052513"/>
            <a:ext cx="7864936" cy="479964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 marL="492919" indent="0">
              <a:buNone/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8346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1481328"/>
            <a:ext cx="7864936" cy="437083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Wingdings" panose="05000000000000000000" pitchFamily="2" charset="2"/>
              <a:buChar char="q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098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30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5384" y="3429000"/>
            <a:ext cx="4298776" cy="1984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 Narrow" panose="020B0606020202030204" pitchFamily="34" charset="0"/>
              </a:defRPr>
            </a:lvl1pPr>
            <a:lvl2pPr marL="171450" indent="0">
              <a:buNone/>
              <a:defRPr sz="1800">
                <a:latin typeface="Arial Narrow" panose="020B0606020202030204" pitchFamily="34" charset="0"/>
              </a:defRPr>
            </a:lvl2pPr>
            <a:lvl3pPr marL="342900" indent="0">
              <a:buNone/>
              <a:defRPr sz="1400">
                <a:latin typeface="Arial Narrow" panose="020B0606020202030204" pitchFamily="34" charset="0"/>
              </a:defRPr>
            </a:lvl3pPr>
            <a:lvl4pPr marL="514350" indent="0">
              <a:buNone/>
              <a:defRPr sz="1400">
                <a:latin typeface="Arial Narrow" panose="020B0606020202030204" pitchFamily="34" charset="0"/>
              </a:defRPr>
            </a:lvl4pPr>
            <a:lvl5pPr marL="685800" indent="0">
              <a:buNone/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0"/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15384" y="2776376"/>
            <a:ext cx="4310236" cy="6526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 b="1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DA52661-9627-47A1-9E03-FC420C0DFE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456" y="1563624"/>
            <a:ext cx="2084896" cy="272484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227E0D-7351-4460-8B61-2B8E8B02C19E}"/>
              </a:ext>
            </a:extLst>
          </p:cNvPr>
          <p:cNvCxnSpPr/>
          <p:nvPr userDrawn="1"/>
        </p:nvCxnSpPr>
        <p:spPr>
          <a:xfrm>
            <a:off x="1224628" y="1563624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F624DCF-A6DB-45C9-A72C-B685836A0D28}"/>
              </a:ext>
            </a:extLst>
          </p:cNvPr>
          <p:cNvCxnSpPr/>
          <p:nvPr userDrawn="1"/>
        </p:nvCxnSpPr>
        <p:spPr>
          <a:xfrm>
            <a:off x="3602068" y="3532061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87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71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850401"/>
            <a:ext cx="7534749" cy="17424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21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647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96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8943" y="1052736"/>
            <a:ext cx="4455495" cy="543660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31313F"/>
                </a:solidFill>
                <a:latin typeface="Arial Narrow" panose="020B0606020202030204" pitchFamily="34" charset="0"/>
              </a:defRPr>
            </a:lvl1pPr>
            <a:lvl2pPr marL="278606" indent="-107156"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800">
                <a:solidFill>
                  <a:srgbClr val="31313F"/>
                </a:solidFill>
                <a:latin typeface="Arial Narrow" panose="020B0606020202030204" pitchFamily="34" charset="0"/>
              </a:defRPr>
            </a:lvl3pPr>
            <a:lvl4pPr>
              <a:defRPr sz="1400">
                <a:solidFill>
                  <a:srgbClr val="31313F"/>
                </a:solidFill>
                <a:latin typeface="Arial Narrow" panose="020B0606020202030204" pitchFamily="34" charset="0"/>
              </a:defRPr>
            </a:lvl4pPr>
            <a:lvl5pPr>
              <a:defRPr sz="1400">
                <a:solidFill>
                  <a:srgbClr val="31313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464877" y="197768"/>
            <a:ext cx="5070249" cy="6749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 b="0" i="0">
                <a:solidFill>
                  <a:srgbClr val="0065A4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91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916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9FABC7-6D8A-41BD-990F-F9D39060D27C}"/>
              </a:ext>
            </a:extLst>
          </p:cNvPr>
          <p:cNvCxnSpPr/>
          <p:nvPr userDrawn="1"/>
        </p:nvCxnSpPr>
        <p:spPr>
          <a:xfrm>
            <a:off x="6538689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8D70181-198E-40CB-90A1-E3F77FBC91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29" y="6011686"/>
            <a:ext cx="1968524" cy="6258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9CD14F-65C1-4896-A3E7-E9C42EA53735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498B37-3C5E-41A7-B7BD-8EC6628E8B61}"/>
              </a:ext>
            </a:extLst>
          </p:cNvPr>
          <p:cNvGrpSpPr/>
          <p:nvPr userDrawn="1"/>
        </p:nvGrpSpPr>
        <p:grpSpPr>
          <a:xfrm>
            <a:off x="4329304" y="6088720"/>
            <a:ext cx="1773763" cy="473436"/>
            <a:chOff x="4248279" y="6088720"/>
            <a:chExt cx="1773763" cy="47343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1C43D8F-CF67-4DA8-B4B5-A32799F4A010}"/>
                </a:ext>
              </a:extLst>
            </p:cNvPr>
            <p:cNvGrpSpPr/>
            <p:nvPr/>
          </p:nvGrpSpPr>
          <p:grpSpPr>
            <a:xfrm>
              <a:off x="4248279" y="6088720"/>
              <a:ext cx="473436" cy="473436"/>
              <a:chOff x="4248279" y="6088720"/>
              <a:chExt cx="473436" cy="473436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E8C381AA-A882-499F-A479-357DF0757C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828" y="6155057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65FA9E85-55F6-4CC8-9DC8-32CF683531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279" y="6088720"/>
                <a:ext cx="473436" cy="473436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C1BCF2D-3BD5-4509-8372-AD4508C31996}"/>
                </a:ext>
              </a:extLst>
            </p:cNvPr>
            <p:cNvGrpSpPr/>
            <p:nvPr/>
          </p:nvGrpSpPr>
          <p:grpSpPr>
            <a:xfrm>
              <a:off x="4687692" y="6105734"/>
              <a:ext cx="473436" cy="439408"/>
              <a:chOff x="4721715" y="6105734"/>
              <a:chExt cx="473436" cy="43940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2304869-FB92-4129-AB81-E46DFA9016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86063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AF724F2-CA86-4529-9BC1-97319C6B1E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94" b="3594"/>
              <a:stretch/>
            </p:blipFill>
            <p:spPr>
              <a:xfrm>
                <a:off x="4721715" y="6105734"/>
                <a:ext cx="473436" cy="439408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0226B27-BF10-4F2E-BE09-E0D15F4E85A0}"/>
                </a:ext>
              </a:extLst>
            </p:cNvPr>
            <p:cNvGrpSpPr/>
            <p:nvPr/>
          </p:nvGrpSpPr>
          <p:grpSpPr>
            <a:xfrm>
              <a:off x="5592585" y="6110710"/>
              <a:ext cx="429457" cy="429457"/>
              <a:chOff x="5668587" y="6110710"/>
              <a:chExt cx="429457" cy="42945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768AFAB-F47E-4E47-BB3F-2B0AE3033E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0945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5EAE6B6-59FD-4AB1-829D-D797099EF8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8587" y="6110710"/>
                <a:ext cx="429457" cy="429457"/>
              </a:xfrm>
              <a:prstGeom prst="rect">
                <a:avLst/>
              </a:prstGeom>
              <a:noFill/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C59B49C-D434-4FE7-949E-A1EA798597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8" r="13750"/>
            <a:stretch/>
          </p:blipFill>
          <p:spPr>
            <a:xfrm>
              <a:off x="5165105" y="6119433"/>
              <a:ext cx="405396" cy="421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45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45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180113-D860-4703-8D93-FB5590481586}" type="datetimeFigureOut">
              <a:rPr lang="en-US" altLang="en-US">
                <a:latin typeface="Gill Sans" panose="020B0502020104020203" pitchFamily="34" charset="-79"/>
                <a:ea typeface="ヒラギノ角ゴ ProN W3" charset="-128"/>
                <a:sym typeface="Gill Sans" panose="020B0502020104020203" pitchFamily="34" charset="-79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6/17/2019</a:t>
            </a:fld>
            <a:endParaRPr lang="en-US" altLang="en-US" dirty="0">
              <a:latin typeface="Gill Sans" panose="020B0502020104020203" pitchFamily="34" charset="-79"/>
              <a:ea typeface="ヒラギノ角ゴ ProN W3" charset="-128"/>
              <a:sym typeface="Gill Sans" panose="020B0502020104020203" pitchFamily="34" charset="-79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">
                <a:solidFill>
                  <a:schemeClr val="tx1">
                    <a:tint val="75000"/>
                  </a:schemeClr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45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C8C292-45BB-4CA6-A3F3-3AF7D08FF83B}" type="slidenum">
              <a:rPr lang="en-US" altLang="en-US">
                <a:latin typeface="Gill Sans" panose="020B0502020104020203" pitchFamily="34" charset="-79"/>
                <a:ea typeface="ヒラギノ角ゴ ProN W3" charset="-128"/>
                <a:sym typeface="Gill Sans" panose="020B0502020104020203" pitchFamily="34" charset="-79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latin typeface="Gill Sans" panose="020B0502020104020203" pitchFamily="34" charset="-79"/>
              <a:ea typeface="ヒラギノ角ゴ ProN W3" charset="-128"/>
              <a:sym typeface="Gill Sans" panose="020B0502020104020203" pitchFamily="34" charset="-79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367E33-25D2-4C38-A699-2A68EA240EC7}"/>
              </a:ext>
            </a:extLst>
          </p:cNvPr>
          <p:cNvPicPr>
            <a:picLocks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1" r="-1" b="-5441"/>
          <a:stretch/>
        </p:blipFill>
        <p:spPr>
          <a:xfrm>
            <a:off x="7905353" y="6018036"/>
            <a:ext cx="685800" cy="62588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9FABC7-6D8A-41BD-990F-F9D39060D27C}"/>
              </a:ext>
            </a:extLst>
          </p:cNvPr>
          <p:cNvCxnSpPr/>
          <p:nvPr userDrawn="1"/>
        </p:nvCxnSpPr>
        <p:spPr>
          <a:xfrm>
            <a:off x="7842014" y="594362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EBF97C6-A86F-4E57-95DA-DED2BBF1C879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28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387" y="0"/>
            <a:ext cx="3278981" cy="68580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6D7754-20BA-44E3-9AAA-CF6709DC03C9}"/>
              </a:ext>
            </a:extLst>
          </p:cNvPr>
          <p:cNvGrpSpPr/>
          <p:nvPr userDrawn="1"/>
        </p:nvGrpSpPr>
        <p:grpSpPr>
          <a:xfrm>
            <a:off x="1232864" y="5937278"/>
            <a:ext cx="812477" cy="781050"/>
            <a:chOff x="358325" y="5964710"/>
            <a:chExt cx="812477" cy="7810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83E6A0D-878A-48ED-83BE-519B53F14A17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421664" y="6045468"/>
              <a:ext cx="685800" cy="625884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4F43087-4824-4A93-9DFB-7C34DBC63CC8}"/>
                </a:ext>
              </a:extLst>
            </p:cNvPr>
            <p:cNvCxnSpPr/>
            <p:nvPr userDrawn="1"/>
          </p:nvCxnSpPr>
          <p:spPr>
            <a:xfrm>
              <a:off x="358325" y="597106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C693E5A-99B6-4C7A-BB7B-9D3A0E17BB42}"/>
                </a:ext>
              </a:extLst>
            </p:cNvPr>
            <p:cNvCxnSpPr/>
            <p:nvPr userDrawn="1"/>
          </p:nvCxnSpPr>
          <p:spPr>
            <a:xfrm>
              <a:off x="1170802" y="596471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048A0C0-0EA7-44B3-9036-90452C83222B}"/>
              </a:ext>
            </a:extLst>
          </p:cNvPr>
          <p:cNvSpPr/>
          <p:nvPr userDrawn="1"/>
        </p:nvSpPr>
        <p:spPr>
          <a:xfrm>
            <a:off x="9061704" y="0"/>
            <a:ext cx="9144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3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</p:sldLayoutIdLst>
  <p:hf hdr="0" ftr="0" dt="0"/>
  <p:txStyles>
    <p:titleStyle>
      <a:lvl1pPr algn="l" defTabSz="171450" rtl="0" fontAlgn="base">
        <a:spcBef>
          <a:spcPct val="0"/>
        </a:spcBef>
        <a:spcAft>
          <a:spcPct val="0"/>
        </a:spcAft>
        <a:defRPr sz="1800" kern="1200">
          <a:solidFill>
            <a:srgbClr val="FFFFFF"/>
          </a:solidFill>
          <a:latin typeface="Verdana"/>
          <a:ea typeface="MS PGothic" panose="020B0600070205080204" pitchFamily="34" charset="-128"/>
          <a:cs typeface="Verdana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431876-1E13-4E58-8901-9618B2276B0A}"/>
              </a:ext>
            </a:extLst>
          </p:cNvPr>
          <p:cNvSpPr/>
          <p:nvPr userDrawn="1"/>
        </p:nvSpPr>
        <p:spPr>
          <a:xfrm>
            <a:off x="-387" y="6083300"/>
            <a:ext cx="9144387" cy="7747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F592CA-553D-493D-A679-917A5DD3D0D8}"/>
              </a:ext>
            </a:extLst>
          </p:cNvPr>
          <p:cNvGrpSpPr/>
          <p:nvPr userDrawn="1"/>
        </p:nvGrpSpPr>
        <p:grpSpPr>
          <a:xfrm>
            <a:off x="7899748" y="6076950"/>
            <a:ext cx="812477" cy="781050"/>
            <a:chOff x="7899748" y="6076950"/>
            <a:chExt cx="812477" cy="7810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871A8CB-3A52-4851-A3B9-AA0F3476739C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7963087" y="6157708"/>
              <a:ext cx="685800" cy="625884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B655128-BBA1-4E2F-90FF-5B126053ACBD}"/>
                </a:ext>
              </a:extLst>
            </p:cNvPr>
            <p:cNvCxnSpPr/>
            <p:nvPr userDrawn="1"/>
          </p:nvCxnSpPr>
          <p:spPr>
            <a:xfrm>
              <a:off x="7899748" y="608330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D61665-EEA3-4763-B953-60F0C54B64FA}"/>
                </a:ext>
              </a:extLst>
            </p:cNvPr>
            <p:cNvCxnSpPr/>
            <p:nvPr userDrawn="1"/>
          </p:nvCxnSpPr>
          <p:spPr>
            <a:xfrm>
              <a:off x="8712225" y="607695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418C2A4-4E48-43D0-B578-1C579B7519F0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80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805" r:id="rId5"/>
    <p:sldLayoutId id="2147483836" r:id="rId6"/>
  </p:sldLayoutIdLst>
  <p:txStyles>
    <p:titleStyle>
      <a:lvl1pPr algn="l" defTabSz="171450" rtl="0" fontAlgn="base">
        <a:spcBef>
          <a:spcPct val="0"/>
        </a:spcBef>
        <a:spcAft>
          <a:spcPct val="0"/>
        </a:spcAft>
        <a:defRPr sz="2800" kern="1200">
          <a:solidFill>
            <a:srgbClr val="00BAE4"/>
          </a:solidFill>
          <a:latin typeface="VAG Rounded Light SSi" panose="020B0500000000000000" pitchFamily="34" charset="0"/>
          <a:ea typeface="MS PGothic" panose="020B0600070205080204" pitchFamily="34" charset="-128"/>
          <a:cs typeface="VAG Rounded Light SSi" panose="020B0500000000000000" pitchFamily="34" charset="0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9FABC7-6D8A-41BD-990F-F9D39060D27C}"/>
              </a:ext>
            </a:extLst>
          </p:cNvPr>
          <p:cNvCxnSpPr/>
          <p:nvPr userDrawn="1"/>
        </p:nvCxnSpPr>
        <p:spPr>
          <a:xfrm>
            <a:off x="6538689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8D70181-198E-40CB-90A1-E3F77FBC91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29" y="6011686"/>
            <a:ext cx="1968524" cy="6258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9CD14F-65C1-4896-A3E7-E9C42EA53735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6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DC PPT Slide Pages_Design 1a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916940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9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431876-1E13-4E58-8901-9618B2276B0A}"/>
              </a:ext>
            </a:extLst>
          </p:cNvPr>
          <p:cNvSpPr/>
          <p:nvPr userDrawn="1"/>
        </p:nvSpPr>
        <p:spPr>
          <a:xfrm>
            <a:off x="-387" y="6083300"/>
            <a:ext cx="9144387" cy="7747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F592CA-553D-493D-A679-917A5DD3D0D8}"/>
              </a:ext>
            </a:extLst>
          </p:cNvPr>
          <p:cNvGrpSpPr/>
          <p:nvPr userDrawn="1"/>
        </p:nvGrpSpPr>
        <p:grpSpPr>
          <a:xfrm>
            <a:off x="7899748" y="6076950"/>
            <a:ext cx="812477" cy="781050"/>
            <a:chOff x="7899748" y="6076950"/>
            <a:chExt cx="812477" cy="7810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871A8CB-3A52-4851-A3B9-AA0F3476739C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7963087" y="6157708"/>
              <a:ext cx="685800" cy="625884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B655128-BBA1-4E2F-90FF-5B126053ACBD}"/>
                </a:ext>
              </a:extLst>
            </p:cNvPr>
            <p:cNvCxnSpPr/>
            <p:nvPr userDrawn="1"/>
          </p:nvCxnSpPr>
          <p:spPr>
            <a:xfrm>
              <a:off x="7899748" y="608330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D61665-EEA3-4763-B953-60F0C54B64FA}"/>
                </a:ext>
              </a:extLst>
            </p:cNvPr>
            <p:cNvCxnSpPr/>
            <p:nvPr userDrawn="1"/>
          </p:nvCxnSpPr>
          <p:spPr>
            <a:xfrm>
              <a:off x="8712225" y="607695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418C2A4-4E48-43D0-B578-1C579B7519F0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</p:sldLayoutIdLst>
  <p:txStyles>
    <p:titleStyle>
      <a:lvl1pPr algn="l" defTabSz="171450" rtl="0" fontAlgn="base">
        <a:spcBef>
          <a:spcPct val="0"/>
        </a:spcBef>
        <a:spcAft>
          <a:spcPct val="0"/>
        </a:spcAft>
        <a:defRPr sz="2800" kern="1200">
          <a:solidFill>
            <a:srgbClr val="00BAE4"/>
          </a:solidFill>
          <a:latin typeface="VAG Rounded Light SSi" panose="020B0500000000000000" pitchFamily="34" charset="0"/>
          <a:ea typeface="MS PGothic" panose="020B0600070205080204" pitchFamily="34" charset="-128"/>
          <a:cs typeface="VAG Rounded Light SSi" panose="020B0500000000000000" pitchFamily="34" charset="0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9BAAB6-607D-49CA-BEFA-30CE34CEB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154" y="1797270"/>
            <a:ext cx="8299938" cy="1631730"/>
          </a:xfrm>
        </p:spPr>
        <p:txBody>
          <a:bodyPr/>
          <a:lstStyle/>
          <a:p>
            <a:r>
              <a:rPr lang="en-US" dirty="0"/>
              <a:t>EDC OF FLORIDA’S SPACE COAST: </a:t>
            </a:r>
            <a:r>
              <a:rPr lang="en-US" dirty="0">
                <a:solidFill>
                  <a:srgbClr val="00BAE4"/>
                </a:solidFill>
              </a:rPr>
              <a:t/>
            </a:r>
            <a:br>
              <a:rPr lang="en-US" dirty="0">
                <a:solidFill>
                  <a:srgbClr val="00BAE4"/>
                </a:solidFill>
              </a:rPr>
            </a:br>
            <a:r>
              <a:rPr lang="en-US" i="1" dirty="0">
                <a:solidFill>
                  <a:srgbClr val="00BAE4"/>
                </a:solidFill>
              </a:rPr>
              <a:t>The Space Coast Comeback</a:t>
            </a:r>
            <a:endParaRPr lang="en-US" sz="2800" i="1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C1F92B59-5737-4CB0-8A0A-735CD9ECADB3}"/>
              </a:ext>
            </a:extLst>
          </p:cNvPr>
          <p:cNvSpPr txBox="1">
            <a:spLocks/>
          </p:cNvSpPr>
          <p:nvPr/>
        </p:nvSpPr>
        <p:spPr>
          <a:xfrm>
            <a:off x="686199" y="4373031"/>
            <a:ext cx="5178172" cy="392096"/>
          </a:xfrm>
          <a:prstGeom prst="rect">
            <a:avLst/>
          </a:prstGeom>
        </p:spPr>
        <p:txBody>
          <a:bodyPr/>
          <a:lstStyle>
            <a:lvl1pPr marL="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1pPr>
            <a:lvl2pPr marL="1714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3429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3pPr>
            <a:lvl4pPr marL="5143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4pPr>
            <a:lvl5pPr marL="6858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LYNDA WEATHERMAN</a:t>
            </a:r>
          </a:p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President &amp; CEO</a:t>
            </a:r>
          </a:p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EDC of Florida’s Space Coast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5C61F960-EAFD-4279-AC8D-971A0197FA07}"/>
              </a:ext>
            </a:extLst>
          </p:cNvPr>
          <p:cNvSpPr txBox="1">
            <a:spLocks/>
          </p:cNvSpPr>
          <p:nvPr/>
        </p:nvSpPr>
        <p:spPr>
          <a:xfrm>
            <a:off x="686199" y="3917138"/>
            <a:ext cx="6308178" cy="431306"/>
          </a:xfrm>
          <a:prstGeom prst="rect">
            <a:avLst/>
          </a:prstGeom>
        </p:spPr>
        <p:txBody>
          <a:bodyPr/>
          <a:lstStyle>
            <a:lvl1pPr marL="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1pPr>
            <a:lvl2pPr marL="1714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3429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3pPr>
            <a:lvl4pPr marL="5143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4pPr>
            <a:lvl5pPr marL="6858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AE4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Presented by: </a:t>
            </a:r>
            <a:endParaRPr kumimoji="0" lang="en-US" sz="2000" b="0" i="1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D1C816-10B9-4B1B-8AB4-E810AA52F566}"/>
              </a:ext>
            </a:extLst>
          </p:cNvPr>
          <p:cNvGrpSpPr/>
          <p:nvPr/>
        </p:nvGrpSpPr>
        <p:grpSpPr>
          <a:xfrm>
            <a:off x="4329304" y="6088720"/>
            <a:ext cx="1773763" cy="473436"/>
            <a:chOff x="4248279" y="6088720"/>
            <a:chExt cx="1773763" cy="47343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A95D35D-7D8B-479B-A1D8-1F8388346CE0}"/>
                </a:ext>
              </a:extLst>
            </p:cNvPr>
            <p:cNvGrpSpPr/>
            <p:nvPr/>
          </p:nvGrpSpPr>
          <p:grpSpPr>
            <a:xfrm>
              <a:off x="4248279" y="6088720"/>
              <a:ext cx="473436" cy="473436"/>
              <a:chOff x="4248279" y="6088720"/>
              <a:chExt cx="473436" cy="473436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64B6797B-33D2-4750-A372-170CC68282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828" y="6155057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50D2426-94DC-44D5-B381-661E80C254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279" y="6088720"/>
                <a:ext cx="473436" cy="473436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CB6393C-777F-47C8-BB96-47BBE4C249DD}"/>
                </a:ext>
              </a:extLst>
            </p:cNvPr>
            <p:cNvGrpSpPr/>
            <p:nvPr/>
          </p:nvGrpSpPr>
          <p:grpSpPr>
            <a:xfrm>
              <a:off x="4687692" y="6105734"/>
              <a:ext cx="473436" cy="439408"/>
              <a:chOff x="4721715" y="6105734"/>
              <a:chExt cx="473436" cy="439408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92CA9366-A598-4594-A2ED-A239BA16B4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86063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F6E2CDD-7E65-435F-8D7E-29A211850E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94" b="3594"/>
              <a:stretch/>
            </p:blipFill>
            <p:spPr>
              <a:xfrm>
                <a:off x="4721715" y="6105734"/>
                <a:ext cx="473436" cy="439408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E9D18D0-5EA0-41C3-802E-7F86C647B33C}"/>
                </a:ext>
              </a:extLst>
            </p:cNvPr>
            <p:cNvGrpSpPr/>
            <p:nvPr/>
          </p:nvGrpSpPr>
          <p:grpSpPr>
            <a:xfrm>
              <a:off x="5592585" y="6110710"/>
              <a:ext cx="429457" cy="429457"/>
              <a:chOff x="5668587" y="6110710"/>
              <a:chExt cx="429457" cy="429457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1596497-F470-466C-8BBE-787B8223CB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0945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515CE19-6201-4CE3-B635-2826958624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8587" y="6110710"/>
                <a:ext cx="429457" cy="429457"/>
              </a:xfrm>
              <a:prstGeom prst="rect">
                <a:avLst/>
              </a:prstGeom>
              <a:noFill/>
            </p:spPr>
          </p:pic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C332BEB-D96B-4CC9-8C72-95CF4FB236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8" r="13750"/>
            <a:stretch/>
          </p:blipFill>
          <p:spPr>
            <a:xfrm>
              <a:off x="5165105" y="6119433"/>
              <a:ext cx="405396" cy="421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432166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F755FC-DB96-DB41-A65E-FA84AA2C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Rankings in Economic Vitality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7828592-B8A6-F140-A223-E73BF179FF74}"/>
              </a:ext>
            </a:extLst>
          </p:cNvPr>
          <p:cNvSpPr txBox="1">
            <a:spLocks/>
          </p:cNvSpPr>
          <p:nvPr/>
        </p:nvSpPr>
        <p:spPr>
          <a:xfrm>
            <a:off x="1597414" y="1769806"/>
            <a:ext cx="7287341" cy="4297362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industry diversity index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University, 2018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Melbourne voted Best Tech Hub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Southern Business &amp; Development Magazine, 2015 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Most concentrated high-tech economy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Milken Institute, 2019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65A4"/>
                </a:solidFill>
                <a:latin typeface="+mj-lt"/>
              </a:rPr>
              <a:t>Space Coast voted best aerospace location in Florida</a:t>
            </a:r>
            <a:r>
              <a:rPr lang="en-US" sz="1400" dirty="0">
                <a:solidFill>
                  <a:srgbClr val="0065A4"/>
                </a:solidFill>
                <a:latin typeface="+mj-lt"/>
              </a:rPr>
              <a:t> - Southern Business &amp; Development Magazine, 2015 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latin typeface="+mj-lt"/>
              </a:rPr>
              <a:t>Melbourne ranked in Top Small Cities to Start a Business in Florida</a:t>
            </a:r>
            <a:r>
              <a:rPr lang="en-US" sz="1400" dirty="0">
                <a:latin typeface="+mj-lt"/>
              </a:rPr>
              <a:t> - </a:t>
            </a:r>
            <a:r>
              <a:rPr lang="en-US" sz="1400" dirty="0" err="1">
                <a:latin typeface="+mj-lt"/>
              </a:rPr>
              <a:t>Nerdwallet</a:t>
            </a:r>
            <a:r>
              <a:rPr lang="en-US" sz="1400" dirty="0">
                <a:latin typeface="+mj-lt"/>
              </a:rPr>
              <a:t>, 2015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BCC98ABF-0F4F-1A4D-BE2A-167F9F3C1895}"/>
              </a:ext>
            </a:extLst>
          </p:cNvPr>
          <p:cNvSpPr txBox="1">
            <a:spLocks/>
          </p:cNvSpPr>
          <p:nvPr/>
        </p:nvSpPr>
        <p:spPr>
          <a:xfrm>
            <a:off x="270875" y="1693979"/>
            <a:ext cx="1073521" cy="912638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00BAE4"/>
                </a:solidFill>
                <a:latin typeface="+mj-lt"/>
              </a:rPr>
              <a:t>#1</a:t>
            </a:r>
            <a:endParaRPr lang="en-US" sz="5400" dirty="0">
              <a:solidFill>
                <a:srgbClr val="00BAE4"/>
              </a:solidFill>
              <a:latin typeface="+mj-lt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147B833-552D-1E47-9286-67710E3B2963}"/>
              </a:ext>
            </a:extLst>
          </p:cNvPr>
          <p:cNvSpPr txBox="1">
            <a:spLocks/>
          </p:cNvSpPr>
          <p:nvPr/>
        </p:nvSpPr>
        <p:spPr>
          <a:xfrm>
            <a:off x="270875" y="3461864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0065A4"/>
                </a:solidFill>
                <a:latin typeface="+mj-lt"/>
              </a:rPr>
              <a:t>#2</a:t>
            </a:r>
            <a:endParaRPr lang="en-US" sz="48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478EE8D3-64EA-4047-98A6-F6CCC8625815}"/>
              </a:ext>
            </a:extLst>
          </p:cNvPr>
          <p:cNvSpPr txBox="1">
            <a:spLocks/>
          </p:cNvSpPr>
          <p:nvPr/>
        </p:nvSpPr>
        <p:spPr>
          <a:xfrm>
            <a:off x="270875" y="4252316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latin typeface="+mj-lt"/>
              </a:rPr>
              <a:t>#4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5255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40871" y="1159876"/>
            <a:ext cx="6642465" cy="453824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Workforce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Infrastructure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Talent Attraction and Recruitment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Quality of Life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73832"/>
          </a:xfrm>
        </p:spPr>
        <p:txBody>
          <a:bodyPr>
            <a:normAutofit/>
          </a:bodyPr>
          <a:lstStyle/>
          <a:p>
            <a:r>
              <a:rPr lang="en-US" sz="4000" dirty="0"/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1200512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38826" y="6089191"/>
            <a:ext cx="337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AE4"/>
                </a:solidFill>
                <a:latin typeface="+mj-lt"/>
                <a:ea typeface="ヒラギノ角ゴ ProN W3" charset="-128"/>
                <a:sym typeface="Gill Sans" panose="020B0502020104020203" pitchFamily="34" charset="-79"/>
              </a:rPr>
              <a:t>SpaceCoastEDC.org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B0D8A4-B968-4A92-8F34-5637EA08B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59690"/>
            <a:ext cx="7886700" cy="842801"/>
          </a:xfrm>
        </p:spPr>
        <p:txBody>
          <a:bodyPr/>
          <a:lstStyle/>
          <a:p>
            <a:r>
              <a:rPr lang="en-US" dirty="0"/>
              <a:t>THANK </a:t>
            </a:r>
            <a:r>
              <a:rPr lang="en-US" dirty="0">
                <a:solidFill>
                  <a:srgbClr val="00BAE4"/>
                </a:solidFill>
              </a:rPr>
              <a:t>YOU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E9FCF57-D276-44A6-A394-292E0EF7F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26" y="3208101"/>
            <a:ext cx="6779099" cy="1894817"/>
          </a:xfrm>
        </p:spPr>
        <p:txBody>
          <a:bodyPr/>
          <a:lstStyle/>
          <a:p>
            <a:r>
              <a:rPr lang="en-US" dirty="0"/>
              <a:t>Presented by: </a:t>
            </a:r>
            <a:r>
              <a:rPr lang="en-US" b="1" dirty="0">
                <a:solidFill>
                  <a:srgbClr val="00BAE4"/>
                </a:solidFill>
              </a:rPr>
              <a:t>LYNDA WEATHERMAN</a:t>
            </a:r>
          </a:p>
          <a:p>
            <a:r>
              <a:rPr lang="en-US" i="1" dirty="0"/>
              <a:t>President &amp; CEO</a:t>
            </a:r>
          </a:p>
          <a:p>
            <a:r>
              <a:rPr lang="en-US" dirty="0"/>
              <a:t>EDC of Florida’s Space Coast</a:t>
            </a:r>
          </a:p>
        </p:txBody>
      </p:sp>
    </p:spTree>
    <p:extLst>
      <p:ext uri="{BB962C8B-B14F-4D97-AF65-F5344CB8AC3E}">
        <p14:creationId xmlns:p14="http://schemas.microsoft.com/office/powerpoint/2010/main" val="197737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162244" y="1986531"/>
            <a:ext cx="5007156" cy="320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93955" y="1199242"/>
            <a:ext cx="4075445" cy="961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992579-768F-482C-A409-A9B958BCD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4" y="1252929"/>
            <a:ext cx="7864936" cy="479964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Brevard’s Economy on the Downturn</a:t>
            </a:r>
          </a:p>
        </p:txBody>
      </p:sp>
      <p:pic>
        <p:nvPicPr>
          <p:cNvPr id="18" name="Picture 3" descr="P:\Speaking Engagements\New PPT\Pics\2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09646"/>
            <a:ext cx="5119457" cy="25197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27410"/>
          <a:stretch/>
        </p:blipFill>
        <p:spPr>
          <a:xfrm>
            <a:off x="-5402" y="5154418"/>
            <a:ext cx="9163050" cy="9332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211" y="3702131"/>
            <a:ext cx="4605339" cy="14584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7190">
            <a:off x="4883045" y="2112071"/>
            <a:ext cx="4062745" cy="18592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-1" r="37560"/>
          <a:stretch/>
        </p:blipFill>
        <p:spPr>
          <a:xfrm>
            <a:off x="5132041" y="1209646"/>
            <a:ext cx="4062744" cy="4925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/>
          <a:srcRect l="61548" b="2190"/>
          <a:stretch/>
        </p:blipFill>
        <p:spPr>
          <a:xfrm>
            <a:off x="5912469" y="1634116"/>
            <a:ext cx="2501885" cy="4817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r="45303" b="69550"/>
          <a:stretch/>
        </p:blipFill>
        <p:spPr>
          <a:xfrm>
            <a:off x="3985597" y="3957080"/>
            <a:ext cx="2615362" cy="440861"/>
          </a:xfrm>
          <a:prstGeom prst="rect">
            <a:avLst/>
          </a:prstGeom>
        </p:spPr>
      </p:pic>
      <p:pic>
        <p:nvPicPr>
          <p:cNvPr id="12" name="Content Placeholder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0405" y="3527173"/>
            <a:ext cx="2298995" cy="16334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/>
          <a:srcRect l="54265" b="70311"/>
          <a:stretch/>
        </p:blipFill>
        <p:spPr>
          <a:xfrm>
            <a:off x="4162244" y="4409726"/>
            <a:ext cx="2186832" cy="42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411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4C4BA0A-D670-464B-8C78-E2471717B900}"/>
              </a:ext>
            </a:extLst>
          </p:cNvPr>
          <p:cNvSpPr/>
          <p:nvPr/>
        </p:nvSpPr>
        <p:spPr>
          <a:xfrm>
            <a:off x="1969478" y="1430215"/>
            <a:ext cx="864033" cy="4243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66A7859-ADDD-473D-95CE-4BA07B8F52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756657"/>
              </p:ext>
            </p:extLst>
          </p:nvPr>
        </p:nvGraphicFramePr>
        <p:xfrm>
          <a:off x="649288" y="1254369"/>
          <a:ext cx="7864475" cy="4597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E1038B6-F25A-4893-8FAB-EFC0CCCF3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U.S. Real GDP Growth Rate </a:t>
            </a:r>
            <a:br>
              <a:rPr lang="en-US" dirty="0"/>
            </a:br>
            <a:r>
              <a:rPr lang="en-US" dirty="0"/>
              <a:t>year over year % change in GDP 2007-2018 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5F64F75F-F774-46DF-AED0-2B2A048F41DC}"/>
              </a:ext>
            </a:extLst>
          </p:cNvPr>
          <p:cNvSpPr txBox="1"/>
          <p:nvPr/>
        </p:nvSpPr>
        <p:spPr>
          <a:xfrm>
            <a:off x="4581525" y="5737176"/>
            <a:ext cx="5644353" cy="22869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Sans" pitchFamily="34" charset="0"/>
                <a:ea typeface="+mn-ea"/>
                <a:cs typeface="+mn-cs"/>
              </a:rPr>
              <a:t>Source:  US Department of Commerce Bureau of Economic Analysis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357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56138" y="1090921"/>
            <a:ext cx="185093" cy="40247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86554" y="1090921"/>
            <a:ext cx="597877" cy="40164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294758"/>
              </p:ext>
            </p:extLst>
          </p:nvPr>
        </p:nvGraphicFramePr>
        <p:xfrm>
          <a:off x="443754" y="905373"/>
          <a:ext cx="8070010" cy="509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5525" y="197768"/>
            <a:ext cx="8838475" cy="674948"/>
          </a:xfrm>
        </p:spPr>
        <p:txBody>
          <a:bodyPr>
            <a:noAutofit/>
          </a:bodyPr>
          <a:lstStyle/>
          <a:p>
            <a:r>
              <a:rPr lang="en-US" dirty="0"/>
              <a:t>Monthly Unemployment Rate </a:t>
            </a:r>
            <a:r>
              <a:rPr lang="en-US" sz="2400" dirty="0"/>
              <a:t>(U.S., Florida, Brevard – 2000-2019)</a:t>
            </a:r>
            <a:endParaRPr lang="en-US" dirty="0"/>
          </a:p>
        </p:txBody>
      </p:sp>
      <p:sp>
        <p:nvSpPr>
          <p:cNvPr id="9" name="TextBox 1"/>
          <p:cNvSpPr txBox="1"/>
          <p:nvPr/>
        </p:nvSpPr>
        <p:spPr>
          <a:xfrm>
            <a:off x="-530041" y="5396661"/>
            <a:ext cx="5644353" cy="22869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175859" y="1090921"/>
            <a:ext cx="2862123" cy="152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2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3pPr>
            <a:lvl4pPr marL="60007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8588" marR="0" lvl="0" indent="-128588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Feb 2019: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Brevard: 3.5%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Florida:  3.4%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US: </a:t>
            </a:r>
            <a:r>
              <a:rPr lang="en-US" sz="2000" dirty="0">
                <a:latin typeface="Calibri"/>
              </a:rPr>
              <a:t>4.1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%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19959" y="5814127"/>
            <a:ext cx="48836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Source:  Florida Department of Economic Opportunities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72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1327" y="1110201"/>
            <a:ext cx="7295756" cy="4799647"/>
          </a:xfrm>
        </p:spPr>
        <p:txBody>
          <a:bodyPr/>
          <a:lstStyle/>
          <a:p>
            <a:r>
              <a:rPr lang="en-US" sz="2300" dirty="0">
                <a:solidFill>
                  <a:schemeClr val="tx1"/>
                </a:solidFill>
              </a:rPr>
              <a:t>Identified </a:t>
            </a:r>
            <a:r>
              <a:rPr lang="en-US" sz="2300" u="sng" dirty="0">
                <a:solidFill>
                  <a:schemeClr val="tx1"/>
                </a:solidFill>
              </a:rPr>
              <a:t>early</a:t>
            </a:r>
            <a:r>
              <a:rPr lang="en-US" sz="2300" dirty="0">
                <a:solidFill>
                  <a:schemeClr val="tx1"/>
                </a:solidFill>
              </a:rPr>
              <a:t> alternatives to Shuttle (Orion/CEV)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Public Relations Strategy – Earned Media 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Educating State Leaders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Effective talent attraction efforts with local companies, increasing  job retention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Aggressive outreach to targeted industries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the EDC Do?</a:t>
            </a:r>
          </a:p>
        </p:txBody>
      </p:sp>
    </p:spTree>
    <p:extLst>
      <p:ext uri="{BB962C8B-B14F-4D97-AF65-F5344CB8AC3E}">
        <p14:creationId xmlns:p14="http://schemas.microsoft.com/office/powerpoint/2010/main" val="115100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5895C-F9CE-464C-94D6-FA512923B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Coast’s Come Back</a:t>
            </a:r>
          </a:p>
        </p:txBody>
      </p:sp>
    </p:spTree>
    <p:extLst>
      <p:ext uri="{BB962C8B-B14F-4D97-AF65-F5344CB8AC3E}">
        <p14:creationId xmlns:p14="http://schemas.microsoft.com/office/powerpoint/2010/main" val="382178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1034415"/>
            <a:ext cx="9144000" cy="4983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+mj-lt"/>
              </a:rPr>
              <a:t>Space Coast Economic Transition Nationally Highlighted</a:t>
            </a:r>
          </a:p>
        </p:txBody>
      </p:sp>
      <p:pic>
        <p:nvPicPr>
          <p:cNvPr id="10" name="Picture 4" descr="http://bkbazaar.com/wp-content/uploads/2011/12/New-York-Times-Logo1.png"/>
          <p:cNvPicPr>
            <a:picLocks noChangeAspect="1" noChangeArrowheads="1"/>
          </p:cNvPicPr>
          <p:nvPr/>
        </p:nvPicPr>
        <p:blipFill>
          <a:blip r:embed="rId4"/>
          <a:srcRect t="37760" b="39369"/>
          <a:stretch>
            <a:fillRect/>
          </a:stretch>
        </p:blipFill>
        <p:spPr bwMode="auto">
          <a:xfrm>
            <a:off x="1134644" y="2143023"/>
            <a:ext cx="4023360" cy="59591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4193" y="3155548"/>
            <a:ext cx="1247178" cy="121879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7854" y="4045951"/>
            <a:ext cx="1042648" cy="123347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53350" y="1533529"/>
            <a:ext cx="1569328" cy="88869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Picture 2" descr="http://t2.gstatic.com/images?q=tbn:ANd9GcT6GEyPyX-1ss5ypGbU8uJNO8yduDImrnAW08SwW6qDwBMkatb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289" y="3133878"/>
            <a:ext cx="1421793" cy="106042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Picture 4" descr="http://t1.gstatic.com/images?q=tbn:ANd9GcRKM1K3wNQK71CQ44hNg3bqwICCi05H9wUKytuBFVi9GmoWo0uB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76986" y="4272165"/>
            <a:ext cx="2892778" cy="3905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 descr="FL2Day.png"/>
          <p:cNvPicPr>
            <a:picLocks noChangeAspect="1"/>
          </p:cNvPicPr>
          <p:nvPr/>
        </p:nvPicPr>
        <p:blipFill>
          <a:blip r:embed="rId10" cstate="print"/>
          <a:srcRect l="29167" t="32222" r="29167" b="35556"/>
          <a:stretch>
            <a:fillRect/>
          </a:stretch>
        </p:blipFill>
        <p:spPr>
          <a:xfrm>
            <a:off x="6798935" y="2754985"/>
            <a:ext cx="1805354" cy="104711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 descr="Image result for wall street journal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26" y="1370167"/>
            <a:ext cx="4576324" cy="39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l jazeera log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37" y="1518486"/>
            <a:ext cx="1473356" cy="163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orlando Business journal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t="34309" r="7732" b="32560"/>
          <a:stretch/>
        </p:blipFill>
        <p:spPr bwMode="auto">
          <a:xfrm>
            <a:off x="6101165" y="4998361"/>
            <a:ext cx="2593298" cy="74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orlando sentine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62" y="4516828"/>
            <a:ext cx="1891039" cy="129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308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C8D96C-8F6D-5E4B-89A9-AEF1ABB0E2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913">
            <a:off x="666659" y="1018628"/>
            <a:ext cx="3650004" cy="4723546"/>
          </a:xfrm>
          <a:ln>
            <a:solidFill>
              <a:schemeClr val="tx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4CCEB68-78C5-7044-9DF6-7E5913D34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Washington Post - ‘The Comeback Coast’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AC8773-4212-204E-81CC-D22FCBEA14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4" b="17098"/>
          <a:stretch/>
        </p:blipFill>
        <p:spPr>
          <a:xfrm rot="21238709">
            <a:off x="530577" y="1315069"/>
            <a:ext cx="3550200" cy="5922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BC8EB32-B74B-484E-A92E-6D46F00B98CB}"/>
              </a:ext>
            </a:extLst>
          </p:cNvPr>
          <p:cNvSpPr txBox="1"/>
          <p:nvPr/>
        </p:nvSpPr>
        <p:spPr>
          <a:xfrm>
            <a:off x="4404053" y="2326511"/>
            <a:ext cx="4371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“What we didn’t anticipate was that [the shuttle retirement] would coincide with the</a:t>
            </a:r>
          </a:p>
          <a:p>
            <a:r>
              <a:rPr lang="en-US" sz="2000" i="1" dirty="0"/>
              <a:t>recession — the deepest, longest recession,” said Lynda Weatherman…</a:t>
            </a:r>
          </a:p>
        </p:txBody>
      </p:sp>
    </p:spTree>
    <p:extLst>
      <p:ext uri="{BB962C8B-B14F-4D97-AF65-F5344CB8AC3E}">
        <p14:creationId xmlns:p14="http://schemas.microsoft.com/office/powerpoint/2010/main" val="66278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F755FC-DB96-DB41-A65E-FA84AA2C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Rankings in Workforce and Quality of Life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7828592-B8A6-F140-A223-E73BF179FF74}"/>
              </a:ext>
            </a:extLst>
          </p:cNvPr>
          <p:cNvSpPr txBox="1">
            <a:spLocks/>
          </p:cNvSpPr>
          <p:nvPr/>
        </p:nvSpPr>
        <p:spPr>
          <a:xfrm>
            <a:off x="1597414" y="1100598"/>
            <a:ext cx="7287341" cy="105337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share of high-tech/STEM jobs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Wall Street, 2019</a:t>
            </a:r>
            <a:br>
              <a:rPr lang="en-US" sz="1400" dirty="0">
                <a:solidFill>
                  <a:srgbClr val="00BAE4"/>
                </a:solidFill>
                <a:latin typeface="+mj-lt"/>
              </a:rPr>
            </a:br>
            <a:endParaRPr lang="en-US" sz="1400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median annual wage for STEM workers in the U.S.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WalletHub 2018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92396532-ED2B-1D43-BC44-33DE2C7BD247}"/>
              </a:ext>
            </a:extLst>
          </p:cNvPr>
          <p:cNvSpPr txBox="1">
            <a:spLocks/>
          </p:cNvSpPr>
          <p:nvPr/>
        </p:nvSpPr>
        <p:spPr>
          <a:xfrm>
            <a:off x="1597414" y="2139553"/>
            <a:ext cx="7287341" cy="5101134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Melbourne is best place to live near the beach in the U.S.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U.S. News &amp; World Report, 2019</a:t>
            </a:r>
          </a:p>
          <a:p>
            <a:pPr marL="0" indent="0">
              <a:buNone/>
            </a:pPr>
            <a:endParaRPr lang="en-US" sz="900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Satellite Beach ranks safest community in Florida</a:t>
            </a:r>
            <a:r>
              <a:rPr lang="en-US" sz="1400" b="1" dirty="0">
                <a:solidFill>
                  <a:srgbClr val="00BAE4"/>
                </a:solidFill>
                <a:latin typeface="+mj-lt"/>
              </a:rPr>
              <a:t>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National Council for Home Safety and Security 2018</a:t>
            </a:r>
          </a:p>
          <a:p>
            <a:pPr marL="0" indent="0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0065A4"/>
                </a:solidFill>
                <a:latin typeface="+mj-lt"/>
              </a:rPr>
              <a:t>Palm Bay, best city for millennial job seekers in Florida</a:t>
            </a:r>
            <a:r>
              <a:rPr lang="en-US" sz="1400" b="1" dirty="0">
                <a:solidFill>
                  <a:srgbClr val="0065A4"/>
                </a:solidFill>
                <a:latin typeface="+mj-lt"/>
              </a:rPr>
              <a:t> - </a:t>
            </a:r>
            <a:r>
              <a:rPr lang="en-US" sz="1400" dirty="0" err="1">
                <a:solidFill>
                  <a:srgbClr val="0065A4"/>
                </a:solidFill>
                <a:latin typeface="+mj-lt"/>
              </a:rPr>
              <a:t>Nerdwallet</a:t>
            </a:r>
            <a:r>
              <a:rPr lang="en-US" sz="1400" dirty="0">
                <a:solidFill>
                  <a:srgbClr val="0065A4"/>
                </a:solidFill>
                <a:latin typeface="+mj-lt"/>
              </a:rPr>
              <a:t>, 2015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Best quality of life out of the 100 MSAs in the U.S.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WalletHub 2018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Brevard’s purchasing power ranked in Florida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</a:t>
            </a:r>
            <a:r>
              <a:rPr lang="en-US" sz="1400" dirty="0" err="1">
                <a:solidFill>
                  <a:srgbClr val="443838"/>
                </a:solidFill>
                <a:latin typeface="+mj-lt"/>
              </a:rPr>
              <a:t>SmartAsset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, 2017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Best places to live in Florida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U.S. News &amp; World Report 2018</a:t>
            </a:r>
          </a:p>
          <a:p>
            <a:pPr marL="0" indent="0">
              <a:buNone/>
            </a:pPr>
            <a:endParaRPr lang="en-US" sz="14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BCC98ABF-0F4F-1A4D-BE2A-167F9F3C1895}"/>
              </a:ext>
            </a:extLst>
          </p:cNvPr>
          <p:cNvSpPr txBox="1">
            <a:spLocks/>
          </p:cNvSpPr>
          <p:nvPr/>
        </p:nvSpPr>
        <p:spPr>
          <a:xfrm>
            <a:off x="270875" y="1002565"/>
            <a:ext cx="1073521" cy="912638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00BAE4"/>
                </a:solidFill>
                <a:latin typeface="+mj-lt"/>
              </a:rPr>
              <a:t>#1</a:t>
            </a:r>
            <a:endParaRPr lang="en-US" sz="5400" dirty="0">
              <a:solidFill>
                <a:srgbClr val="00BAE4"/>
              </a:solidFill>
              <a:latin typeface="+mj-lt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147B833-552D-1E47-9286-67710E3B2963}"/>
              </a:ext>
            </a:extLst>
          </p:cNvPr>
          <p:cNvSpPr txBox="1">
            <a:spLocks/>
          </p:cNvSpPr>
          <p:nvPr/>
        </p:nvSpPr>
        <p:spPr>
          <a:xfrm>
            <a:off x="270875" y="3388124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0065A4"/>
                </a:solidFill>
                <a:latin typeface="+mj-lt"/>
              </a:rPr>
              <a:t>#2</a:t>
            </a:r>
            <a:endParaRPr lang="en-US" sz="48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478EE8D3-64EA-4047-98A6-F6CCC8625815}"/>
              </a:ext>
            </a:extLst>
          </p:cNvPr>
          <p:cNvSpPr txBox="1">
            <a:spLocks/>
          </p:cNvSpPr>
          <p:nvPr/>
        </p:nvSpPr>
        <p:spPr>
          <a:xfrm>
            <a:off x="270875" y="4444047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latin typeface="+mj-lt"/>
              </a:rPr>
              <a:t>#5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1303847"/>
      </p:ext>
    </p:extLst>
  </p:cSld>
  <p:clrMapOvr>
    <a:masterClrMapping/>
  </p:clrMapOvr>
</p:sld>
</file>

<file path=ppt/theme/theme1.xml><?xml version="1.0" encoding="utf-8"?>
<a:theme xmlns:a="http://schemas.openxmlformats.org/drawingml/2006/main" name="11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2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5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6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8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9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DC colors">
    <a:dk1>
      <a:sysClr val="windowText" lastClr="000000"/>
    </a:dk1>
    <a:lt1>
      <a:sysClr val="window" lastClr="FFFFFF"/>
    </a:lt1>
    <a:dk2>
      <a:srgbClr val="636466"/>
    </a:dk2>
    <a:lt2>
      <a:srgbClr val="D6D7D8"/>
    </a:lt2>
    <a:accent1>
      <a:srgbClr val="0065A4"/>
    </a:accent1>
    <a:accent2>
      <a:srgbClr val="004270"/>
    </a:accent2>
    <a:accent3>
      <a:srgbClr val="00BCE4"/>
    </a:accent3>
    <a:accent4>
      <a:srgbClr val="F3703A"/>
    </a:accent4>
    <a:accent5>
      <a:srgbClr val="FFC425"/>
    </a:accent5>
    <a:accent6>
      <a:srgbClr val="636466"/>
    </a:accent6>
    <a:hlink>
      <a:srgbClr val="0065A4"/>
    </a:hlink>
    <a:folHlink>
      <a:srgbClr val="F3703A"/>
    </a:folHlink>
  </a:clrScheme>
</a:themeOverride>
</file>

<file path=ppt/theme/themeOverride2.xml><?xml version="1.0" encoding="utf-8"?>
<a:themeOverride xmlns:a="http://schemas.openxmlformats.org/drawingml/2006/main">
  <a:clrScheme name="EDC colors">
    <a:dk1>
      <a:sysClr val="windowText" lastClr="000000"/>
    </a:dk1>
    <a:lt1>
      <a:sysClr val="window" lastClr="FFFFFF"/>
    </a:lt1>
    <a:dk2>
      <a:srgbClr val="636466"/>
    </a:dk2>
    <a:lt2>
      <a:srgbClr val="D6D7D8"/>
    </a:lt2>
    <a:accent1>
      <a:srgbClr val="0065A4"/>
    </a:accent1>
    <a:accent2>
      <a:srgbClr val="004270"/>
    </a:accent2>
    <a:accent3>
      <a:srgbClr val="00BCE4"/>
    </a:accent3>
    <a:accent4>
      <a:srgbClr val="F3703A"/>
    </a:accent4>
    <a:accent5>
      <a:srgbClr val="FFC425"/>
    </a:accent5>
    <a:accent6>
      <a:srgbClr val="636466"/>
    </a:accent6>
    <a:hlink>
      <a:srgbClr val="0065A4"/>
    </a:hlink>
    <a:folHlink>
      <a:srgbClr val="F3703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9088</TotalTime>
  <Words>1646</Words>
  <Application>Microsoft Office PowerPoint</Application>
  <PresentationFormat>On-screen Show (4:3)</PresentationFormat>
  <Paragraphs>167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31" baseType="lpstr">
      <vt:lpstr>MS PGothic</vt:lpstr>
      <vt:lpstr>Arial</vt:lpstr>
      <vt:lpstr>Arial Narrow</vt:lpstr>
      <vt:lpstr>Calibri</vt:lpstr>
      <vt:lpstr>Gill Sans</vt:lpstr>
      <vt:lpstr>Gill Sans MT</vt:lpstr>
      <vt:lpstr>GillSans</vt:lpstr>
      <vt:lpstr>VAG Rounded Light SSi</vt:lpstr>
      <vt:lpstr>VAG Rounded Std Light</vt:lpstr>
      <vt:lpstr>Verdana</vt:lpstr>
      <vt:lpstr>Wingdings</vt:lpstr>
      <vt:lpstr>ヒラギノ角ゴ ProN W3</vt:lpstr>
      <vt:lpstr>11_Custom Design</vt:lpstr>
      <vt:lpstr>12_Custom Design</vt:lpstr>
      <vt:lpstr>15_Custom Design</vt:lpstr>
      <vt:lpstr>16_Custom Design</vt:lpstr>
      <vt:lpstr>28_Custom Design</vt:lpstr>
      <vt:lpstr>5_Custom Design</vt:lpstr>
      <vt:lpstr>29_Custom Design</vt:lpstr>
      <vt:lpstr>EDC OF FLORIDA’S SPACE COAST:  The Space Coast Comeback</vt:lpstr>
      <vt:lpstr>Brevard’s Economy on the Downturn</vt:lpstr>
      <vt:lpstr>U.S. Real GDP Growth Rate  year over year % change in GDP 2007-2018 </vt:lpstr>
      <vt:lpstr>Monthly Unemployment Rate (U.S., Florida, Brevard – 2000-2019)</vt:lpstr>
      <vt:lpstr>What Did the EDC Do?</vt:lpstr>
      <vt:lpstr>Space Coast’s Come Back</vt:lpstr>
      <vt:lpstr>Space Coast Economic Transition Nationally Highlighted</vt:lpstr>
      <vt:lpstr>Washington Post - ‘The Comeback Coast’</vt:lpstr>
      <vt:lpstr>National Rankings in Workforce and Quality of Life</vt:lpstr>
      <vt:lpstr>National Rankings in Economic Vitality</vt:lpstr>
      <vt:lpstr>Challenges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Pointet</dc:creator>
  <cp:lastModifiedBy>Wolfe, Chip</cp:lastModifiedBy>
  <cp:revision>339</cp:revision>
  <cp:lastPrinted>2019-06-03T15:09:33Z</cp:lastPrinted>
  <dcterms:created xsi:type="dcterms:W3CDTF">2014-11-04T17:08:50Z</dcterms:created>
  <dcterms:modified xsi:type="dcterms:W3CDTF">2019-06-17T19:01:37Z</dcterms:modified>
</cp:coreProperties>
</file>