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5"/>
    <p:sldMasterId id="2147483672" r:id="rId6"/>
    <p:sldMasterId id="2147483697" r:id="rId7"/>
    <p:sldMasterId id="2147483709" r:id="rId8"/>
  </p:sldMasterIdLst>
  <p:notesMasterIdLst>
    <p:notesMasterId r:id="rId30"/>
  </p:notesMasterIdLst>
  <p:sldIdLst>
    <p:sldId id="262" r:id="rId9"/>
    <p:sldId id="263" r:id="rId10"/>
    <p:sldId id="265" r:id="rId11"/>
    <p:sldId id="260" r:id="rId12"/>
    <p:sldId id="268" r:id="rId13"/>
    <p:sldId id="269" r:id="rId14"/>
    <p:sldId id="258" r:id="rId15"/>
    <p:sldId id="270" r:id="rId16"/>
    <p:sldId id="259" r:id="rId17"/>
    <p:sldId id="278" r:id="rId18"/>
    <p:sldId id="287" r:id="rId19"/>
    <p:sldId id="288" r:id="rId20"/>
    <p:sldId id="289" r:id="rId21"/>
    <p:sldId id="280" r:id="rId22"/>
    <p:sldId id="279" r:id="rId23"/>
    <p:sldId id="286" r:id="rId24"/>
    <p:sldId id="283" r:id="rId25"/>
    <p:sldId id="281" r:id="rId26"/>
    <p:sldId id="285" r:id="rId27"/>
    <p:sldId id="277" r:id="rId28"/>
    <p:sldId id="264"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07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09"/>
    <p:restoredTop sz="74280" autoAdjust="0"/>
  </p:normalViewPr>
  <p:slideViewPr>
    <p:cSldViewPr snapToGrid="0" snapToObjects="1">
      <p:cViewPr varScale="1">
        <p:scale>
          <a:sx n="82" d="100"/>
          <a:sy n="82" d="100"/>
        </p:scale>
        <p:origin x="201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B10E2C-2BB0-EE4C-A8ED-473BEB833172}" type="datetimeFigureOut">
              <a:rPr lang="en-US" smtClean="0"/>
              <a:t>8/22/2018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031F8F-AE79-CF4B-9DDF-69B1D36C67F0}" type="slidenum">
              <a:rPr lang="en-US" smtClean="0"/>
              <a:t>‹#›</a:t>
            </a:fld>
            <a:endParaRPr lang="en-US" dirty="0"/>
          </a:p>
        </p:txBody>
      </p:sp>
    </p:spTree>
    <p:extLst>
      <p:ext uri="{BB962C8B-B14F-4D97-AF65-F5344CB8AC3E}">
        <p14:creationId xmlns:p14="http://schemas.microsoft.com/office/powerpoint/2010/main" val="524232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chemeClr val="tx1"/>
                </a:solidFill>
                <a:latin typeface="Arial" charset="0"/>
              </a:defRPr>
            </a:lvl1pPr>
            <a:lvl2pPr marL="739775" indent="-282575">
              <a:defRPr sz="1400">
                <a:solidFill>
                  <a:schemeClr val="tx1"/>
                </a:solidFill>
                <a:latin typeface="Arial" charset="0"/>
              </a:defRPr>
            </a:lvl2pPr>
            <a:lvl3pPr marL="1139825" indent="-225425">
              <a:defRPr sz="1400">
                <a:solidFill>
                  <a:schemeClr val="tx1"/>
                </a:solidFill>
                <a:latin typeface="Arial" charset="0"/>
              </a:defRPr>
            </a:lvl3pPr>
            <a:lvl4pPr marL="1595438" indent="-225425">
              <a:defRPr sz="1400">
                <a:solidFill>
                  <a:schemeClr val="tx1"/>
                </a:solidFill>
                <a:latin typeface="Arial" charset="0"/>
              </a:defRPr>
            </a:lvl4pPr>
            <a:lvl5pPr marL="2054225" indent="-225425">
              <a:defRPr sz="1400">
                <a:solidFill>
                  <a:schemeClr val="tx1"/>
                </a:solidFill>
                <a:latin typeface="Arial" charset="0"/>
              </a:defRPr>
            </a:lvl5pPr>
            <a:lvl6pPr marL="2511425" indent="-225425" eaLnBrk="0" fontAlgn="base" hangingPunct="0">
              <a:spcBef>
                <a:spcPct val="0"/>
              </a:spcBef>
              <a:spcAft>
                <a:spcPct val="0"/>
              </a:spcAft>
              <a:defRPr sz="1400">
                <a:solidFill>
                  <a:schemeClr val="tx1"/>
                </a:solidFill>
                <a:latin typeface="Arial" charset="0"/>
              </a:defRPr>
            </a:lvl6pPr>
            <a:lvl7pPr marL="2968625" indent="-225425" eaLnBrk="0" fontAlgn="base" hangingPunct="0">
              <a:spcBef>
                <a:spcPct val="0"/>
              </a:spcBef>
              <a:spcAft>
                <a:spcPct val="0"/>
              </a:spcAft>
              <a:defRPr sz="1400">
                <a:solidFill>
                  <a:schemeClr val="tx1"/>
                </a:solidFill>
                <a:latin typeface="Arial" charset="0"/>
              </a:defRPr>
            </a:lvl7pPr>
            <a:lvl8pPr marL="3425825" indent="-225425" eaLnBrk="0" fontAlgn="base" hangingPunct="0">
              <a:spcBef>
                <a:spcPct val="0"/>
              </a:spcBef>
              <a:spcAft>
                <a:spcPct val="0"/>
              </a:spcAft>
              <a:defRPr sz="1400">
                <a:solidFill>
                  <a:schemeClr val="tx1"/>
                </a:solidFill>
                <a:latin typeface="Arial" charset="0"/>
              </a:defRPr>
            </a:lvl8pPr>
            <a:lvl9pPr marL="3883025" indent="-225425" eaLnBrk="0" fontAlgn="base" hangingPunct="0">
              <a:spcBef>
                <a:spcPct val="0"/>
              </a:spcBef>
              <a:spcAft>
                <a:spcPct val="0"/>
              </a:spcAft>
              <a:defRPr sz="1400">
                <a:solidFill>
                  <a:schemeClr val="tx1"/>
                </a:solidFill>
                <a:latin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C23BDDE-B860-464F-8EFE-D3F531B76A74}"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tLang="en-US" dirty="0">
              <a:latin typeface="Times New Roman" charset="0"/>
            </a:endParaRPr>
          </a:p>
        </p:txBody>
      </p:sp>
    </p:spTree>
    <p:extLst>
      <p:ext uri="{BB962C8B-B14F-4D97-AF65-F5344CB8AC3E}">
        <p14:creationId xmlns:p14="http://schemas.microsoft.com/office/powerpoint/2010/main" val="636256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031F8F-AE79-CF4B-9DDF-69B1D36C67F0}" type="slidenum">
              <a:rPr lang="en-US" smtClean="0"/>
              <a:t>13</a:t>
            </a:fld>
            <a:endParaRPr lang="en-US" dirty="0"/>
          </a:p>
        </p:txBody>
      </p:sp>
    </p:spTree>
    <p:extLst>
      <p:ext uri="{BB962C8B-B14F-4D97-AF65-F5344CB8AC3E}">
        <p14:creationId xmlns:p14="http://schemas.microsoft.com/office/powerpoint/2010/main" val="2869865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two middle C’s are where</a:t>
            </a:r>
            <a:r>
              <a:rPr lang="en-US" baseline="0" dirty="0" smtClean="0"/>
              <a:t> the rubber meets the road because as well all know, aviation is a serious business – as exemplified in this meme.</a:t>
            </a:r>
          </a:p>
          <a:p>
            <a:endParaRPr lang="en-US" baseline="0" dirty="0" smtClean="0"/>
          </a:p>
          <a:p>
            <a:r>
              <a:rPr lang="en-US" baseline="0" dirty="0" smtClean="0"/>
              <a:t>But it is also a FUN business, although a hard business. So we, the current generation of the aviation community need to invest in the aspiring pilot. I think we’re all realizing that this needs to start in earnest at the collegiate level, though hopefully it was clear that we can (and should) start prior to this timeframe. </a:t>
            </a:r>
            <a:endParaRPr lang="en-US" dirty="0"/>
          </a:p>
        </p:txBody>
      </p:sp>
      <p:sp>
        <p:nvSpPr>
          <p:cNvPr id="4" name="Slide Number Placeholder 3"/>
          <p:cNvSpPr>
            <a:spLocks noGrp="1"/>
          </p:cNvSpPr>
          <p:nvPr>
            <p:ph type="sldNum" sz="quarter" idx="10"/>
          </p:nvPr>
        </p:nvSpPr>
        <p:spPr/>
        <p:txBody>
          <a:bodyPr/>
          <a:lstStyle/>
          <a:p>
            <a:fld id="{DF031F8F-AE79-CF4B-9DDF-69B1D36C67F0}" type="slidenum">
              <a:rPr lang="en-US" smtClean="0"/>
              <a:t>15</a:t>
            </a:fld>
            <a:endParaRPr lang="en-US" dirty="0"/>
          </a:p>
        </p:txBody>
      </p:sp>
    </p:spTree>
    <p:extLst>
      <p:ext uri="{BB962C8B-B14F-4D97-AF65-F5344CB8AC3E}">
        <p14:creationId xmlns:p14="http://schemas.microsoft.com/office/powerpoint/2010/main" val="854267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two middle C’s are where</a:t>
            </a:r>
            <a:r>
              <a:rPr lang="en-US" baseline="0" dirty="0" smtClean="0"/>
              <a:t> the rubber meets the road because as well all know, aviation is a serious business – as exemplified in this meme.</a:t>
            </a:r>
          </a:p>
          <a:p>
            <a:endParaRPr lang="en-US" baseline="0" dirty="0" smtClean="0"/>
          </a:p>
          <a:p>
            <a:r>
              <a:rPr lang="en-US" baseline="0" dirty="0" smtClean="0"/>
              <a:t>But it is also a FUN business, although a hard business. So we, the current generation of the aviation community need to invest in the aspiring pilot. I think we’re all realizing that this needs to start in earnest at the collegiate level, though hopefully it was clear that we can (and should) start prior to this timeframe. </a:t>
            </a:r>
            <a:endParaRPr lang="en-US" dirty="0"/>
          </a:p>
        </p:txBody>
      </p:sp>
      <p:sp>
        <p:nvSpPr>
          <p:cNvPr id="4" name="Slide Number Placeholder 3"/>
          <p:cNvSpPr>
            <a:spLocks noGrp="1"/>
          </p:cNvSpPr>
          <p:nvPr>
            <p:ph type="sldNum" sz="quarter" idx="10"/>
          </p:nvPr>
        </p:nvSpPr>
        <p:spPr/>
        <p:txBody>
          <a:bodyPr/>
          <a:lstStyle/>
          <a:p>
            <a:fld id="{DF031F8F-AE79-CF4B-9DDF-69B1D36C67F0}" type="slidenum">
              <a:rPr lang="en-US" smtClean="0"/>
              <a:t>16</a:t>
            </a:fld>
            <a:endParaRPr lang="en-US" dirty="0"/>
          </a:p>
        </p:txBody>
      </p:sp>
    </p:spTree>
    <p:extLst>
      <p:ext uri="{BB962C8B-B14F-4D97-AF65-F5344CB8AC3E}">
        <p14:creationId xmlns:p14="http://schemas.microsoft.com/office/powerpoint/2010/main" val="274692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you continue on and are well established in your career, it’s easy to think that the journey is coming to an end…</a:t>
            </a:r>
          </a:p>
          <a:p>
            <a:endParaRPr lang="en-US" baseline="0" dirty="0" smtClean="0"/>
          </a:p>
          <a:p>
            <a:r>
              <a:rPr lang="en-US" baseline="0" dirty="0" smtClean="0"/>
              <a:t>But in the circle of life of an aviation professional, we know there are no true final approaches but only another destination to seek.</a:t>
            </a:r>
          </a:p>
          <a:p>
            <a:endParaRPr lang="en-US" baseline="0" dirty="0" smtClean="0"/>
          </a:p>
          <a:p>
            <a:r>
              <a:rPr lang="en-US" baseline="0" dirty="0" smtClean="0"/>
              <a:t>And so whatever stage in the career one is in, it is still mentorship from individuals, support of community, and facilitation by the company or organization that allows that individual to continue to advance and be a viable member of the aviation industry.</a:t>
            </a:r>
            <a:endParaRPr lang="en-US" dirty="0"/>
          </a:p>
        </p:txBody>
      </p:sp>
      <p:sp>
        <p:nvSpPr>
          <p:cNvPr id="4" name="Slide Number Placeholder 3"/>
          <p:cNvSpPr>
            <a:spLocks noGrp="1"/>
          </p:cNvSpPr>
          <p:nvPr>
            <p:ph type="sldNum" sz="quarter" idx="10"/>
          </p:nvPr>
        </p:nvSpPr>
        <p:spPr/>
        <p:txBody>
          <a:bodyPr/>
          <a:lstStyle/>
          <a:p>
            <a:fld id="{DF031F8F-AE79-CF4B-9DDF-69B1D36C67F0}" type="slidenum">
              <a:rPr lang="en-US" smtClean="0"/>
              <a:t>17</a:t>
            </a:fld>
            <a:endParaRPr lang="en-US" dirty="0"/>
          </a:p>
        </p:txBody>
      </p:sp>
    </p:spTree>
    <p:extLst>
      <p:ext uri="{BB962C8B-B14F-4D97-AF65-F5344CB8AC3E}">
        <p14:creationId xmlns:p14="http://schemas.microsoft.com/office/powerpoint/2010/main" val="1152770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I bring</a:t>
            </a:r>
            <a:r>
              <a:rPr lang="en-US" baseline="0" dirty="0" smtClean="0"/>
              <a:t> this presentation in for a landing, I think that if we all remember that we once had a dream that’s now become reality we’ll uncover what it took for us to arrive at our destination and we’ll see that all it took was a plan to transform our dreams into an achievable goals.</a:t>
            </a:r>
          </a:p>
          <a:p>
            <a:endParaRPr lang="en-US" baseline="0" dirty="0" smtClean="0"/>
          </a:p>
          <a:p>
            <a:r>
              <a:rPr lang="en-US" baseline="0" dirty="0" smtClean="0"/>
              <a:t>I’ll say it again: It took a plan to transform our dreams into an achievable goal.</a:t>
            </a:r>
            <a:endParaRPr lang="en-US" dirty="0"/>
          </a:p>
        </p:txBody>
      </p:sp>
      <p:sp>
        <p:nvSpPr>
          <p:cNvPr id="4" name="Slide Number Placeholder 3"/>
          <p:cNvSpPr>
            <a:spLocks noGrp="1"/>
          </p:cNvSpPr>
          <p:nvPr>
            <p:ph type="sldNum" sz="quarter" idx="10"/>
          </p:nvPr>
        </p:nvSpPr>
        <p:spPr/>
        <p:txBody>
          <a:bodyPr/>
          <a:lstStyle/>
          <a:p>
            <a:fld id="{DF031F8F-AE79-CF4B-9DDF-69B1D36C67F0}" type="slidenum">
              <a:rPr lang="en-US" smtClean="0"/>
              <a:t>18</a:t>
            </a:fld>
            <a:endParaRPr lang="en-US" dirty="0"/>
          </a:p>
        </p:txBody>
      </p:sp>
    </p:spTree>
    <p:extLst>
      <p:ext uri="{BB962C8B-B14F-4D97-AF65-F5344CB8AC3E}">
        <p14:creationId xmlns:p14="http://schemas.microsoft.com/office/powerpoint/2010/main" val="725037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7C70AC90-6987-554E-A6C6-76FC8A6D3005}" type="slidenum">
              <a:rPr kumimoji="0" lang="en-US" altLang="x-none"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19</a:t>
            </a:fld>
            <a:endParaRPr kumimoji="0" lang="en-US" altLang="x-none" sz="12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x-none" dirty="0" smtClean="0"/>
              <a:t>Hopefully, the 4C’s Model married</a:t>
            </a:r>
            <a:r>
              <a:rPr lang="en-US" altLang="x-none" baseline="0" dirty="0" smtClean="0"/>
              <a:t> with the national pilot ecosystem provides a viable plan for mission accomplishment. </a:t>
            </a:r>
          </a:p>
          <a:p>
            <a:pPr eaLnBrk="1" hangingPunct="1"/>
            <a:endParaRPr lang="en-US" altLang="x-none" baseline="0" dirty="0" smtClean="0"/>
          </a:p>
          <a:p>
            <a:pPr eaLnBrk="1" hangingPunct="1"/>
            <a:r>
              <a:rPr lang="en-US" altLang="x-none" baseline="0" dirty="0" smtClean="0"/>
              <a:t>If we all work together, I am positive that we can not only eliminate the threats proposed by various challenges, but that we can precisely hit our target.</a:t>
            </a:r>
          </a:p>
          <a:p>
            <a:pPr eaLnBrk="1" hangingPunct="1"/>
            <a:endParaRPr lang="en-US" altLang="x-none" baseline="0" dirty="0" smtClean="0"/>
          </a:p>
          <a:p>
            <a:pPr eaLnBrk="1" hangingPunct="1"/>
            <a:r>
              <a:rPr lang="en-US" altLang="x-none" baseline="0" dirty="0" smtClean="0"/>
              <a:t>Thank you much for your time and AIM HIGH!</a:t>
            </a:r>
            <a:endParaRPr lang="en-US" altLang="x-none" dirty="0"/>
          </a:p>
        </p:txBody>
      </p:sp>
    </p:spTree>
    <p:extLst>
      <p:ext uri="{BB962C8B-B14F-4D97-AF65-F5344CB8AC3E}">
        <p14:creationId xmlns:p14="http://schemas.microsoft.com/office/powerpoint/2010/main" val="469227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Arial" charset="0"/>
                <a:ea typeface="Arial" charset="0"/>
                <a:cs typeface="Arial" charset="0"/>
              </a:defRPr>
            </a:lvl1pPr>
            <a:lvl2pPr marL="742950" indent="-285750" eaLnBrk="0" hangingPunct="0">
              <a:defRPr sz="1400">
                <a:solidFill>
                  <a:schemeClr val="tx1"/>
                </a:solidFill>
                <a:latin typeface="Arial" charset="0"/>
                <a:ea typeface="Arial" charset="0"/>
                <a:cs typeface="Arial" charset="0"/>
              </a:defRPr>
            </a:lvl2pPr>
            <a:lvl3pPr marL="1143000" indent="-228600" eaLnBrk="0" hangingPunct="0">
              <a:defRPr sz="1400">
                <a:solidFill>
                  <a:schemeClr val="tx1"/>
                </a:solidFill>
                <a:latin typeface="Arial" charset="0"/>
                <a:ea typeface="Arial" charset="0"/>
                <a:cs typeface="Arial" charset="0"/>
              </a:defRPr>
            </a:lvl3pPr>
            <a:lvl4pPr marL="1600200" indent="-228600" eaLnBrk="0" hangingPunct="0">
              <a:defRPr sz="1400">
                <a:solidFill>
                  <a:schemeClr val="tx1"/>
                </a:solidFill>
                <a:latin typeface="Arial" charset="0"/>
                <a:ea typeface="Arial" charset="0"/>
                <a:cs typeface="Arial" charset="0"/>
              </a:defRPr>
            </a:lvl4pPr>
            <a:lvl5pPr marL="2057400" indent="-228600" eaLnBrk="0" hangingPunct="0">
              <a:defRPr sz="14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ea typeface="Arial" charset="0"/>
                <a:cs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8E91D44-3311-6744-8721-C148F1878A53}" type="slidenum">
              <a:rPr kumimoji="0" lang="en-US" altLang="en-US" sz="1200" b="0" i="0" u="none" strike="noStrike" kern="1200" cap="none" spc="0" normalizeH="0" baseline="0" noProof="0">
                <a:ln>
                  <a:noFill/>
                </a:ln>
                <a:solidFill>
                  <a:srgbClr val="000000"/>
                </a:solidFill>
                <a:effectLst/>
                <a:uLnTx/>
                <a:uFillTx/>
                <a:latin typeface="Arial" charset="0"/>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a:ln>
                <a:noFill/>
              </a:ln>
              <a:solidFill>
                <a:srgbClr val="000000"/>
              </a:solidFill>
              <a:effectLst/>
              <a:uLnTx/>
              <a:uFillTx/>
              <a:latin typeface="Arial" charset="0"/>
              <a:cs typeface="Arial" charset="0"/>
            </a:endParaRPr>
          </a:p>
        </p:txBody>
      </p:sp>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buFontTx/>
              <a:buAutoNum type="arabicPeriod"/>
            </a:pPr>
            <a:r>
              <a:rPr lang="en-US" altLang="en-US" b="1">
                <a:solidFill>
                  <a:srgbClr val="000066"/>
                </a:solidFill>
                <a:latin typeface="Times New Roman" charset="0"/>
              </a:rPr>
              <a:t>Expertise Development versus Fire Hose Method</a:t>
            </a:r>
          </a:p>
          <a:p>
            <a:pPr marL="228600" indent="-228600">
              <a:buFontTx/>
              <a:buAutoNum type="arabicPeriod"/>
            </a:pPr>
            <a:endParaRPr lang="en-US" altLang="en-US">
              <a:latin typeface="Times New Roman" charset="0"/>
            </a:endParaRPr>
          </a:p>
          <a:p>
            <a:pPr marL="228600" indent="-228600">
              <a:buFontTx/>
              <a:buAutoNum type="arabicPeriod"/>
            </a:pPr>
            <a:r>
              <a:rPr lang="en-US" altLang="en-US">
                <a:latin typeface="Times New Roman" charset="0"/>
              </a:rPr>
              <a:t>Plenty of research that shows that deep expertise is developed with 10,000’s of hours of time in the space.  We can start that development of deep expertise much younger so our aviators and UAS operators are peaking at a much younger age.</a:t>
            </a:r>
          </a:p>
          <a:p>
            <a:pPr marL="228600" indent="-228600">
              <a:buFontTx/>
              <a:buAutoNum type="arabicPeriod"/>
            </a:pPr>
            <a:endParaRPr lang="en-US" altLang="en-US">
              <a:latin typeface="Times New Roman" charset="0"/>
            </a:endParaRPr>
          </a:p>
          <a:p>
            <a:pPr marL="228600" indent="-228600">
              <a:buFontTx/>
              <a:buAutoNum type="arabicPeriod"/>
            </a:pPr>
            <a:r>
              <a:rPr lang="en-US" altLang="en-US">
                <a:latin typeface="Times New Roman" charset="0"/>
              </a:rPr>
              <a:t>The current model that so closely resembles what was done in WWII made sense for the technologies and the demand that where the reality during WWII.  The model obviously no longer makes sense today but continues on the momentum of “this is the way we do it”.</a:t>
            </a:r>
          </a:p>
        </p:txBody>
      </p:sp>
    </p:spTree>
    <p:extLst>
      <p:ext uri="{BB962C8B-B14F-4D97-AF65-F5344CB8AC3E}">
        <p14:creationId xmlns:p14="http://schemas.microsoft.com/office/powerpoint/2010/main" val="3242912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7C70AC90-6987-554E-A6C6-76FC8A6D3005}" type="slidenum">
              <a:rPr lang="en-US" altLang="x-none">
                <a:solidFill>
                  <a:prstClr val="black"/>
                </a:solidFill>
              </a:rPr>
              <a:pPr>
                <a:spcBef>
                  <a:spcPct val="0"/>
                </a:spcBef>
              </a:pPr>
              <a:t>21</a:t>
            </a:fld>
            <a:endParaRPr lang="en-US" altLang="x-none" dirty="0">
              <a:solidFill>
                <a:prstClr val="black"/>
              </a:solidFill>
            </a:endParaRPr>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x-none" dirty="0"/>
              <a:t>Brief created for, tailored for youth, pre-college students</a:t>
            </a:r>
          </a:p>
          <a:p>
            <a:pPr eaLnBrk="1" hangingPunct="1"/>
            <a:endParaRPr lang="en-US" altLang="x-none" dirty="0"/>
          </a:p>
          <a:p>
            <a:pPr eaLnBrk="1" hangingPunct="1"/>
            <a:r>
              <a:rPr lang="en-US" altLang="x-none" dirty="0"/>
              <a:t>Personal introduction as required</a:t>
            </a:r>
          </a:p>
        </p:txBody>
      </p:sp>
    </p:spTree>
    <p:extLst>
      <p:ext uri="{BB962C8B-B14F-4D97-AF65-F5344CB8AC3E}">
        <p14:creationId xmlns:p14="http://schemas.microsoft.com/office/powerpoint/2010/main" val="485951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quick flight plan for my presentation is to provide some</a:t>
            </a:r>
            <a:r>
              <a:rPr lang="en-US" baseline="0" dirty="0" smtClean="0"/>
              <a:t> personal background and then get into the core of my mission…</a:t>
            </a:r>
          </a:p>
          <a:p>
            <a:endParaRPr lang="en-US" baseline="0" dirty="0" smtClean="0"/>
          </a:p>
          <a:p>
            <a:r>
              <a:rPr lang="en-US" baseline="0" dirty="0" smtClean="0"/>
              <a:t>As an AF pilot and especially fighter pilot, it’s always about what’s my objective and target.  </a:t>
            </a:r>
          </a:p>
          <a:p>
            <a:endParaRPr lang="en-US" baseline="0" dirty="0" smtClean="0"/>
          </a:p>
          <a:p>
            <a:r>
              <a:rPr lang="en-US" baseline="0" dirty="0" smtClean="0"/>
              <a:t>…and the reason why I’m here today: And that’s to encourage us all as an national aerospace industry to work collaboratively together</a:t>
            </a:r>
          </a:p>
          <a:p>
            <a:endParaRPr lang="en-US" baseline="0" dirty="0" smtClean="0"/>
          </a:p>
          <a:p>
            <a:r>
              <a:rPr lang="en-US" baseline="0" dirty="0" smtClean="0"/>
              <a:t>As the airlines go, so does the military… and at the end of this whip is GA and foundational airmanship… if we all start with the end in mind -- whether corporate, commercial, military, or other -- and work together towards this destination, I think we’ll get that better, faster, farther, and higher.</a:t>
            </a:r>
            <a:endParaRPr lang="en-US" dirty="0"/>
          </a:p>
        </p:txBody>
      </p:sp>
      <p:sp>
        <p:nvSpPr>
          <p:cNvPr id="4" name="Slide Number Placeholder 3"/>
          <p:cNvSpPr>
            <a:spLocks noGrp="1"/>
          </p:cNvSpPr>
          <p:nvPr>
            <p:ph type="sldNum" sz="quarter" idx="10"/>
          </p:nvPr>
        </p:nvSpPr>
        <p:spPr/>
        <p:txBody>
          <a:bodyPr/>
          <a:lstStyle/>
          <a:p>
            <a:fld id="{DF031F8F-AE79-CF4B-9DDF-69B1D36C67F0}" type="slidenum">
              <a:rPr lang="en-US" smtClean="0"/>
              <a:t>2</a:t>
            </a:fld>
            <a:endParaRPr lang="en-US" dirty="0"/>
          </a:p>
        </p:txBody>
      </p:sp>
    </p:spTree>
    <p:extLst>
      <p:ext uri="{BB962C8B-B14F-4D97-AF65-F5344CB8AC3E}">
        <p14:creationId xmlns:p14="http://schemas.microsoft.com/office/powerpoint/2010/main" val="1698435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ct val="0"/>
              </a:spcBef>
              <a:buClrTx/>
              <a:buSzTx/>
              <a:buFont typeface="Wingdings" charset="2"/>
              <a:buNone/>
            </a:pPr>
            <a:r>
              <a:rPr lang="en-US" altLang="en-US" sz="2800" u="none" dirty="0" smtClean="0"/>
              <a:t>People</a:t>
            </a:r>
            <a:r>
              <a:rPr lang="en-US" altLang="en-US" sz="2800" u="none" baseline="0" dirty="0" smtClean="0"/>
              <a:t> / groups / orgs often talk about diversity and numbers and goals… and all that is fine, but that’s not operating at “L over D” max for all of my fellow engineers in the room. Instead of talking about the di- of divergence and differences that carry a negative connotation sometime associated with diversity, the focus of the conversation needs to be on inclusion and representation, max performing our systems and processes to ensure there are not any unintentional, pervasive, or other design flaws that create barriers.</a:t>
            </a:r>
          </a:p>
          <a:p>
            <a:pPr algn="l">
              <a:spcBef>
                <a:spcPct val="0"/>
              </a:spcBef>
              <a:buClrTx/>
              <a:buSzTx/>
              <a:buFont typeface="Wingdings" charset="2"/>
              <a:buNone/>
            </a:pPr>
            <a:endParaRPr lang="en-US" altLang="en-US" sz="2800" u="none" baseline="0" dirty="0" smtClean="0"/>
          </a:p>
          <a:p>
            <a:pPr algn="l">
              <a:spcBef>
                <a:spcPct val="0"/>
              </a:spcBef>
              <a:buClrTx/>
              <a:buSzTx/>
              <a:buFont typeface="Wingdings" charset="2"/>
              <a:buNone/>
            </a:pPr>
            <a:r>
              <a:rPr lang="en-US" altLang="en-US" sz="2800" u="none" baseline="0" dirty="0" smtClean="0"/>
              <a:t>While flying in 2018 has come a long way from the heroic actions of the Tuskegee Airmen and Women Air Service Pilots, I would suggest that we’re still at the “X-1” stage of breaking through the racial/ethnic and gender barriers that exist within our industry. </a:t>
            </a:r>
          </a:p>
          <a:p>
            <a:pPr algn="l">
              <a:spcBef>
                <a:spcPct val="0"/>
              </a:spcBef>
              <a:buClrTx/>
              <a:buSzTx/>
              <a:buFont typeface="Wingdings" charset="2"/>
              <a:buNone/>
            </a:pPr>
            <a:endParaRPr lang="en-US" altLang="en-US" sz="2800" u="none" baseline="0" dirty="0" smtClean="0"/>
          </a:p>
          <a:p>
            <a:pPr algn="l">
              <a:spcBef>
                <a:spcPct val="0"/>
              </a:spcBef>
              <a:buClrTx/>
              <a:buSzTx/>
              <a:buFont typeface="Wingdings" charset="2"/>
              <a:buNone/>
            </a:pPr>
            <a:r>
              <a:rPr lang="en-US" altLang="en-US" sz="2800" u="none" baseline="0" dirty="0" smtClean="0"/>
              <a:t>It is not lost on me that I am the only military individual attending… nor that I represent other elements of the limited diversity in this room. Hopefully, this is not lost on you either because as we all know about spatial disorientation, recognition is key to recovery.  </a:t>
            </a:r>
          </a:p>
          <a:p>
            <a:pPr algn="ctr">
              <a:spcBef>
                <a:spcPct val="0"/>
              </a:spcBef>
              <a:buClrTx/>
              <a:buSzTx/>
              <a:buFont typeface="Wingdings" charset="2"/>
              <a:buNone/>
            </a:pPr>
            <a:endParaRPr lang="en-US" altLang="en-US" sz="2800" u="sng" dirty="0" smtClean="0"/>
          </a:p>
          <a:p>
            <a:pPr algn="l">
              <a:spcBef>
                <a:spcPct val="0"/>
              </a:spcBef>
              <a:buClrTx/>
              <a:buSzTx/>
              <a:buFont typeface="Wingdings" charset="2"/>
              <a:buNone/>
            </a:pPr>
            <a:endParaRPr lang="en-US" altLang="en-US" sz="2800" u="sng" dirty="0" smtClean="0"/>
          </a:p>
          <a:p>
            <a:pPr algn="ctr">
              <a:spcBef>
                <a:spcPct val="0"/>
              </a:spcBef>
              <a:buClrTx/>
              <a:buSzTx/>
              <a:buFont typeface="Wingdings" charset="2"/>
              <a:buNone/>
            </a:pPr>
            <a:r>
              <a:rPr lang="en-US" altLang="en-US" sz="2800" u="sng" dirty="0" smtClean="0"/>
              <a:t>RegAF Pilots</a:t>
            </a:r>
          </a:p>
          <a:p>
            <a:pPr algn="ctr">
              <a:spcBef>
                <a:spcPct val="0"/>
              </a:spcBef>
              <a:buClrTx/>
              <a:buSzTx/>
              <a:buFont typeface="Wingdings" charset="2"/>
              <a:buNone/>
            </a:pPr>
            <a:r>
              <a:rPr lang="en-US" altLang="en-US" sz="2400" dirty="0" smtClean="0"/>
              <a:t>~12,500 Total</a:t>
            </a:r>
          </a:p>
          <a:p>
            <a:pPr algn="ctr">
              <a:spcBef>
                <a:spcPct val="0"/>
              </a:spcBef>
              <a:buClrTx/>
              <a:buSzTx/>
              <a:buFont typeface="Wingdings" charset="2"/>
              <a:buNone/>
            </a:pPr>
            <a:endParaRPr lang="en-US" altLang="en-US" sz="2400" dirty="0" smtClean="0"/>
          </a:p>
          <a:p>
            <a:pPr marL="342900" indent="-342900">
              <a:spcBef>
                <a:spcPct val="0"/>
              </a:spcBef>
              <a:buClrTx/>
              <a:buSzTx/>
            </a:pPr>
            <a:r>
              <a:rPr lang="en-US" altLang="en-US" dirty="0" smtClean="0"/>
              <a:t>1239 Ethnic/Racial Minorities</a:t>
            </a:r>
          </a:p>
          <a:p>
            <a:pPr marL="342900" indent="-342900">
              <a:spcBef>
                <a:spcPct val="0"/>
              </a:spcBef>
              <a:buClrTx/>
              <a:buSzTx/>
            </a:pPr>
            <a:r>
              <a:rPr lang="en-US" altLang="en-US" dirty="0" smtClean="0"/>
              <a:t>725 Women</a:t>
            </a:r>
          </a:p>
          <a:p>
            <a:pPr marL="757238" lvl="1" indent="-430213">
              <a:spcBef>
                <a:spcPct val="0"/>
              </a:spcBef>
              <a:buClrTx/>
              <a:buSzTx/>
            </a:pPr>
            <a:r>
              <a:rPr lang="en-US" altLang="en-US" dirty="0" smtClean="0"/>
              <a:t>76 non-White</a:t>
            </a:r>
          </a:p>
          <a:p>
            <a:pPr algn="ctr">
              <a:spcBef>
                <a:spcPct val="0"/>
              </a:spcBef>
              <a:buClrTx/>
              <a:buSzTx/>
              <a:buFont typeface="Wingdings" charset="2"/>
              <a:buNone/>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37F177A2-99FF-482E-A3EB-95CD9793E698}" type="slidenum">
              <a:rPr lang="en-US" smtClean="0"/>
              <a:t>6</a:t>
            </a:fld>
            <a:endParaRPr lang="en-US" dirty="0"/>
          </a:p>
        </p:txBody>
      </p:sp>
    </p:spTree>
    <p:extLst>
      <p:ext uri="{BB962C8B-B14F-4D97-AF65-F5344CB8AC3E}">
        <p14:creationId xmlns:p14="http://schemas.microsoft.com/office/powerpoint/2010/main" val="1939384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ct val="0"/>
              </a:spcBef>
              <a:buClrTx/>
              <a:buSzTx/>
              <a:buFont typeface="Wingdings" charset="2"/>
              <a:buNone/>
            </a:pPr>
            <a:r>
              <a:rPr lang="en-US" altLang="en-US" sz="1200" u="none" baseline="0" dirty="0" smtClean="0"/>
              <a:t>And so our mission is how do we find the “Hidden Figures” of all races, creeds, genders, orientation, and everything else to join us in what I believe is truly the best job in the world? And because our mission is conducted in the air that doesn’t know black or white, or him or her, it should be easy for us to make sure that our efforts are intentionally inclusive of him and her, black and white… and everything else. </a:t>
            </a:r>
          </a:p>
          <a:p>
            <a:pPr algn="l">
              <a:spcBef>
                <a:spcPct val="0"/>
              </a:spcBef>
              <a:buClrTx/>
              <a:buSzTx/>
              <a:buFont typeface="Wingdings" charset="2"/>
              <a:buNone/>
            </a:pPr>
            <a:endParaRPr lang="en-US" altLang="en-US" sz="1200" u="none" baseline="0" dirty="0" smtClean="0"/>
          </a:p>
        </p:txBody>
      </p:sp>
      <p:sp>
        <p:nvSpPr>
          <p:cNvPr id="4" name="Slide Number Placeholder 3"/>
          <p:cNvSpPr>
            <a:spLocks noGrp="1"/>
          </p:cNvSpPr>
          <p:nvPr>
            <p:ph type="sldNum" sz="quarter" idx="10"/>
          </p:nvPr>
        </p:nvSpPr>
        <p:spPr/>
        <p:txBody>
          <a:bodyPr/>
          <a:lstStyle/>
          <a:p>
            <a:fld id="{DF031F8F-AE79-CF4B-9DDF-69B1D36C67F0}" type="slidenum">
              <a:rPr lang="en-US" smtClean="0"/>
              <a:t>7</a:t>
            </a:fld>
            <a:endParaRPr lang="en-US" dirty="0"/>
          </a:p>
        </p:txBody>
      </p:sp>
    </p:spTree>
    <p:extLst>
      <p:ext uri="{BB962C8B-B14F-4D97-AF65-F5344CB8AC3E}">
        <p14:creationId xmlns:p14="http://schemas.microsoft.com/office/powerpoint/2010/main" val="1907489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Now, to where the rubber meets the road… Or as I think more appropriate, where the wind meets the leading edge.</a:t>
            </a:r>
            <a:r>
              <a:rPr lang="en-US" sz="1200" kern="1200" baseline="0" dirty="0" smtClean="0">
                <a:solidFill>
                  <a:schemeClr val="tx1"/>
                </a:solidFill>
                <a:effectLst/>
                <a:latin typeface="+mn-lt"/>
                <a:ea typeface="+mn-ea"/>
                <a:cs typeface="+mn-cs"/>
              </a:rPr>
              <a:t>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Tactics is the realm of what and how to accomplish the mission and to handle threats. So looking at the challenges we face, I suggest we look at it in three distinct ways.</a:t>
            </a: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INSTITUTION: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What are policies, procedures, processes in place that ad or distract from the mission?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ORG: What are the cultural norms and values that enhance cohesion and effectiveness, or breed division and isolation.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INDIVIDUAL: What is it that I believe and how do I act to overtly and perhaps more importantly, subtly promote integrity, service, and excellence or do</a:t>
            </a:r>
            <a:r>
              <a:rPr lang="en-US" sz="1200" kern="1200" baseline="0" dirty="0" smtClean="0">
                <a:solidFill>
                  <a:schemeClr val="tx1"/>
                </a:solidFill>
                <a:effectLst/>
                <a:latin typeface="+mn-lt"/>
                <a:ea typeface="+mn-ea"/>
                <a:cs typeface="+mn-cs"/>
              </a:rPr>
              <a:t> my attitudes and behavior project unfair distinctions, negative biases, and other distractions</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After analyzing the mission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through these three lenses, you probably came up with a list of pros and cons that directly affect mission accomplishment. A general way to deal with threats </a:t>
            </a:r>
            <a:r>
              <a:rPr lang="en-US" sz="1200" kern="1200" baseline="0" dirty="0" smtClean="0">
                <a:solidFill>
                  <a:schemeClr val="tx1"/>
                </a:solidFill>
                <a:effectLst/>
                <a:latin typeface="+mn-lt"/>
                <a:ea typeface="+mn-ea"/>
                <a:cs typeface="+mn-cs"/>
              </a:rPr>
              <a:t>is to avoid or mitigate them, but perhaps the best way -- and certainly the preferred way as a fighter pilot -- is to eliminate the threat. And since our industry’s challenges aren’t going away by themselves, I think we should get to engaging these threats in a holistic and synergistic manner.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Now, the question is simply what do we do.</a:t>
            </a:r>
            <a:endParaRPr lang="en-US" dirty="0"/>
          </a:p>
        </p:txBody>
      </p:sp>
      <p:sp>
        <p:nvSpPr>
          <p:cNvPr id="4" name="Slide Number Placeholder 3"/>
          <p:cNvSpPr>
            <a:spLocks noGrp="1"/>
          </p:cNvSpPr>
          <p:nvPr>
            <p:ph type="sldNum" sz="quarter" idx="10"/>
          </p:nvPr>
        </p:nvSpPr>
        <p:spPr/>
        <p:txBody>
          <a:bodyPr/>
          <a:lstStyle/>
          <a:p>
            <a:fld id="{DF031F8F-AE79-CF4B-9DDF-69B1D36C67F0}" type="slidenum">
              <a:rPr lang="en-US" smtClean="0"/>
              <a:t>8</a:t>
            </a:fld>
            <a:endParaRPr lang="en-US" dirty="0"/>
          </a:p>
        </p:txBody>
      </p:sp>
    </p:spTree>
    <p:extLst>
      <p:ext uri="{BB962C8B-B14F-4D97-AF65-F5344CB8AC3E}">
        <p14:creationId xmlns:p14="http://schemas.microsoft.com/office/powerpoint/2010/main" val="1641032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now, the question is simply</a:t>
            </a:r>
            <a:r>
              <a:rPr lang="en-US" baseline="0" dirty="0" smtClean="0"/>
              <a:t> what -- What do we need to do to go from the left side of the screen to the right side, whether that destination is commercial, military, or other. </a:t>
            </a:r>
          </a:p>
          <a:p>
            <a:endParaRPr lang="en-US" baseline="0" dirty="0" smtClean="0"/>
          </a:p>
          <a:p>
            <a:r>
              <a:rPr lang="en-US" baseline="0" dirty="0" smtClean="0"/>
              <a:t>And the </a:t>
            </a:r>
            <a:r>
              <a:rPr lang="en-US" dirty="0" smtClean="0"/>
              <a:t>proposal is simple: We need to “utilize a deliberate,</a:t>
            </a:r>
            <a:r>
              <a:rPr lang="en-US" baseline="0" dirty="0" smtClean="0"/>
              <a:t> collaborative…”  Or to the point, we need a coherent, consistent concept that takes anyone from the cradle to the cockpit!</a:t>
            </a:r>
            <a:endParaRPr lang="en-US" dirty="0"/>
          </a:p>
        </p:txBody>
      </p:sp>
      <p:sp>
        <p:nvSpPr>
          <p:cNvPr id="4" name="Slide Number Placeholder 3"/>
          <p:cNvSpPr>
            <a:spLocks noGrp="1"/>
          </p:cNvSpPr>
          <p:nvPr>
            <p:ph type="sldNum" sz="quarter" idx="10"/>
          </p:nvPr>
        </p:nvSpPr>
        <p:spPr/>
        <p:txBody>
          <a:bodyPr/>
          <a:lstStyle/>
          <a:p>
            <a:fld id="{DF031F8F-AE79-CF4B-9DDF-69B1D36C67F0}" type="slidenum">
              <a:rPr lang="en-US" smtClean="0"/>
              <a:t>9</a:t>
            </a:fld>
            <a:endParaRPr lang="en-US" dirty="0"/>
          </a:p>
        </p:txBody>
      </p:sp>
    </p:spTree>
    <p:extLst>
      <p:ext uri="{BB962C8B-B14F-4D97-AF65-F5344CB8AC3E}">
        <p14:creationId xmlns:p14="http://schemas.microsoft.com/office/powerpoint/2010/main" val="3937229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Enter in the 4C’s model of pilot development and the National Pilot Ecosystem.</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Disclaimer that the word “pilot” is representative of the entire aviation enterprise As you will see that the steps and milestones describe are applicable to pretty much all facets of our wonderful industry, whether that is aviation maintenance, aerospace engineering, flight attendant, management,</a:t>
            </a:r>
            <a:r>
              <a:rPr lang="en-US" sz="1200" kern="1200" baseline="0" dirty="0" smtClean="0">
                <a:solidFill>
                  <a:schemeClr val="tx1"/>
                </a:solidFill>
                <a:effectLst/>
                <a:latin typeface="+mn-lt"/>
                <a:ea typeface="+mn-ea"/>
                <a:cs typeface="+mn-cs"/>
              </a:rPr>
              <a:t> etc., etc., etc.</a:t>
            </a: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DF031F8F-AE79-CF4B-9DDF-69B1D36C67F0}" type="slidenum">
              <a:rPr lang="en-US" smtClean="0"/>
              <a:t>10</a:t>
            </a:fld>
            <a:endParaRPr lang="en-US" dirty="0"/>
          </a:p>
        </p:txBody>
      </p:sp>
    </p:spTree>
    <p:extLst>
      <p:ext uri="{BB962C8B-B14F-4D97-AF65-F5344CB8AC3E}">
        <p14:creationId xmlns:p14="http://schemas.microsoft.com/office/powerpoint/2010/main" val="46063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306">
              <a:defRPr/>
            </a:pPr>
            <a:r>
              <a:rPr lang="en-US" sz="1300" dirty="0">
                <a:solidFill>
                  <a:srgbClr val="000000"/>
                </a:solidFill>
                <a:latin typeface="Calibri" panose="020F0502020204030204" pitchFamily="34" charset="0"/>
                <a:ea typeface="Calibri" panose="020F0502020204030204" pitchFamily="34" charset="0"/>
                <a:cs typeface="Times New Roman" panose="02020603050405020304" pitchFamily="18" charset="0"/>
              </a:rPr>
              <a:t>.1 = 100</a:t>
            </a:r>
          </a:p>
          <a:p>
            <a:pPr defTabSz="483306">
              <a:defRPr/>
            </a:pPr>
            <a:r>
              <a:rPr lang="en-US" sz="1300" dirty="0">
                <a:solidFill>
                  <a:srgbClr val="000000"/>
                </a:solidFill>
                <a:latin typeface="Calibri" panose="020F0502020204030204" pitchFamily="34" charset="0"/>
                <a:ea typeface="Calibri" panose="020F0502020204030204" pitchFamily="34" charset="0"/>
                <a:cs typeface="Times New Roman" panose="02020603050405020304" pitchFamily="18" charset="0"/>
              </a:rPr>
              <a:t>1.0 = 1000</a:t>
            </a:r>
          </a:p>
          <a:p>
            <a:pPr defTabSz="483306">
              <a:defRPr/>
            </a:pPr>
            <a:r>
              <a:rPr lang="en-US" sz="1300" dirty="0">
                <a:solidFill>
                  <a:srgbClr val="000000"/>
                </a:solidFill>
                <a:latin typeface="Calibri" panose="020F0502020204030204" pitchFamily="34" charset="0"/>
                <a:ea typeface="Calibri" panose="020F0502020204030204" pitchFamily="34" charset="0"/>
                <a:cs typeface="Times New Roman" panose="02020603050405020304" pitchFamily="18" charset="0"/>
              </a:rPr>
              <a:t>10 = 10,000</a:t>
            </a:r>
          </a:p>
          <a:p>
            <a:pPr defTabSz="483306">
              <a:defRPr/>
            </a:pPr>
            <a:r>
              <a:rPr lang="en-US" sz="1300" dirty="0">
                <a:solidFill>
                  <a:srgbClr val="000000"/>
                </a:solidFill>
                <a:latin typeface="Calibri" panose="020F0502020204030204" pitchFamily="34" charset="0"/>
                <a:ea typeface="Calibri" panose="020F0502020204030204" pitchFamily="34" charset="0"/>
                <a:cs typeface="Times New Roman" panose="02020603050405020304" pitchFamily="18" charset="0"/>
              </a:rPr>
              <a:t>100 = 100,000</a:t>
            </a:r>
          </a:p>
          <a:p>
            <a:pPr defTabSz="483306">
              <a:defRPr/>
            </a:pPr>
            <a:r>
              <a:rPr lang="en-US" sz="1300" dirty="0">
                <a:solidFill>
                  <a:srgbClr val="000000"/>
                </a:solidFill>
                <a:latin typeface="Calibri" panose="020F0502020204030204" pitchFamily="34" charset="0"/>
                <a:ea typeface="Calibri" panose="020F0502020204030204" pitchFamily="34" charset="0"/>
                <a:cs typeface="Times New Roman" panose="02020603050405020304" pitchFamily="18" charset="0"/>
              </a:rPr>
              <a:t>1000 = 1,000,000</a:t>
            </a:r>
          </a:p>
          <a:p>
            <a:pPr defTabSz="483306">
              <a:defRPr/>
            </a:pPr>
            <a:r>
              <a:rPr lang="en-US" sz="1300" dirty="0">
                <a:solidFill>
                  <a:srgbClr val="000000"/>
                </a:solidFill>
                <a:latin typeface="Calibri" panose="020F0502020204030204" pitchFamily="34" charset="0"/>
                <a:ea typeface="Calibri" panose="020F0502020204030204" pitchFamily="34" charset="0"/>
                <a:cs typeface="Times New Roman" panose="02020603050405020304" pitchFamily="18" charset="0"/>
              </a:rPr>
              <a:t>10000 = 10,000,000</a:t>
            </a:r>
          </a:p>
          <a:p>
            <a:endParaRPr lang="en-US" dirty="0"/>
          </a:p>
        </p:txBody>
      </p:sp>
      <p:sp>
        <p:nvSpPr>
          <p:cNvPr id="4" name="Slide Number Placeholder 3"/>
          <p:cNvSpPr>
            <a:spLocks noGrp="1"/>
          </p:cNvSpPr>
          <p:nvPr>
            <p:ph type="sldNum" sz="quarter" idx="10"/>
          </p:nvPr>
        </p:nvSpPr>
        <p:spPr/>
        <p:txBody>
          <a:bodyPr/>
          <a:lstStyle/>
          <a:p>
            <a:pPr marL="0" marR="0" lvl="0" indent="0" algn="r" defTabSz="483306" rtl="0" eaLnBrk="1" fontAlgn="auto" latinLnBrk="0" hangingPunct="1">
              <a:lnSpc>
                <a:spcPct val="100000"/>
              </a:lnSpc>
              <a:spcBef>
                <a:spcPts val="0"/>
              </a:spcBef>
              <a:spcAft>
                <a:spcPts val="0"/>
              </a:spcAft>
              <a:buClrTx/>
              <a:buSzTx/>
              <a:buFontTx/>
              <a:buNone/>
              <a:tabLst/>
              <a:defRPr/>
            </a:pPr>
            <a:fld id="{F8EB0FDD-26C3-064C-8A2E-EC223F66B10E}" type="slidenum">
              <a:rPr kumimoji="0" lang="en-US"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306" rtl="0" eaLnBrk="1" fontAlgn="auto" latinLnBrk="0" hangingPunct="1">
                <a:lnSpc>
                  <a:spcPct val="100000"/>
                </a:lnSpc>
                <a:spcBef>
                  <a:spcPts val="0"/>
                </a:spcBef>
                <a:spcAft>
                  <a:spcPts val="0"/>
                </a:spcAft>
                <a:buClrTx/>
                <a:buSzTx/>
                <a:buFontTx/>
                <a:buNone/>
                <a:tabLst/>
                <a:defRPr/>
              </a:pPr>
              <a:t>11</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1337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Before I go into the details out those different phases, let me first talk about the foundation of this concept and about each and everyone of us in this room. Let’s fly. You see, we, you and I, are the national pilot ecosystem. There is not some mysterious they that is going to come along and saw our problems – we are the ones I need to face this challenge and except this mission except this mission and bass these challenges head.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So starting with the first entities have the binding it to tease Albert industries and businesses and institutions that set the standards and requirements for participation as an aviation professional. Some of these entities are obvious such as the federal aviation administration, the US military, that actual individual airlines, and key manufacturers businesses, while other entities such ass aviation colleges and universities, a </a:t>
            </a:r>
            <a:r>
              <a:rPr lang="en-US" sz="1200" kern="1200" dirty="0" err="1" smtClean="0">
                <a:solidFill>
                  <a:schemeClr val="tx1"/>
                </a:solidFill>
                <a:effectLst/>
                <a:latin typeface="+mn-lt"/>
                <a:ea typeface="+mn-ea"/>
                <a:cs typeface="+mn-cs"/>
              </a:rPr>
              <a:t>a</a:t>
            </a:r>
            <a:r>
              <a:rPr lang="en-US" sz="1200" kern="1200" dirty="0" smtClean="0">
                <a:solidFill>
                  <a:schemeClr val="tx1"/>
                </a:solidFill>
                <a:effectLst/>
                <a:latin typeface="+mn-lt"/>
                <a:ea typeface="+mn-ea"/>
                <a:cs typeface="+mn-cs"/>
              </a:rPr>
              <a:t> BI, and even a LPA began to straddle the dance towards the second layer of Key organizations and communities that represent crucial elements in subsection of our industry.</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For example, this could be individual military branches or sub sense such as fighter pilots and mobility pilots, flight attendants and flight deck crew, regionals and majors, but also more pronounce and often nonprofit parentheses such as women in aviation international, 0BAP, EAA, and others. Again, that exact biting line between an institution in a community organization and it sends hired, but rather the </a:t>
            </a:r>
            <a:r>
              <a:rPr lang="en-US" sz="1200" kern="1200" dirty="0" err="1" smtClean="0">
                <a:solidFill>
                  <a:schemeClr val="tx1"/>
                </a:solidFill>
                <a:effectLst/>
                <a:latin typeface="+mn-lt"/>
                <a:ea typeface="+mn-ea"/>
                <a:cs typeface="+mn-cs"/>
              </a:rPr>
              <a:t>Inci</a:t>
            </a:r>
            <a:r>
              <a:rPr lang="en-US" sz="1200" kern="1200" dirty="0" smtClean="0">
                <a:solidFill>
                  <a:schemeClr val="tx1"/>
                </a:solidFill>
                <a:effectLst/>
                <a:latin typeface="+mn-lt"/>
                <a:ea typeface="+mn-ea"/>
                <a:cs typeface="+mn-cs"/>
              </a:rPr>
              <a:t> team operates in accordance with its sphere of influence, rolls, and responsibilities that will be proposed during each phase of development.</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Lastly, there is the aspiring aviation professional, whether that is five-year-old kid or the 25-year-old CFI, more than 55-year-old who all is on it.</a:t>
            </a:r>
            <a:endParaRPr lang="en-US" dirty="0"/>
          </a:p>
        </p:txBody>
      </p:sp>
      <p:sp>
        <p:nvSpPr>
          <p:cNvPr id="4" name="Slide Number Placeholder 3"/>
          <p:cNvSpPr>
            <a:spLocks noGrp="1"/>
          </p:cNvSpPr>
          <p:nvPr>
            <p:ph type="sldNum" sz="quarter" idx="10"/>
          </p:nvPr>
        </p:nvSpPr>
        <p:spPr/>
        <p:txBody>
          <a:bodyPr/>
          <a:lstStyle/>
          <a:p>
            <a:fld id="{DF031F8F-AE79-CF4B-9DDF-69B1D36C67F0}" type="slidenum">
              <a:rPr lang="en-US" smtClean="0"/>
              <a:t>12</a:t>
            </a:fld>
            <a:endParaRPr lang="en-US" dirty="0"/>
          </a:p>
        </p:txBody>
      </p:sp>
    </p:spTree>
    <p:extLst>
      <p:ext uri="{BB962C8B-B14F-4D97-AF65-F5344CB8AC3E}">
        <p14:creationId xmlns:p14="http://schemas.microsoft.com/office/powerpoint/2010/main" val="10568444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3.xml"/><Relationship Id="rId1" Type="http://schemas.openxmlformats.org/officeDocument/2006/relationships/vmlDrawing" Target="../drawings/vmlDrawing1.v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3340DDA-4E2B-9C45-B428-0C5C0C012D32}" type="datetimeFigureOut">
              <a:rPr lang="en-US" smtClean="0"/>
              <a:t>8/22/2018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CC94D2-CA9C-0445-8DB2-33C836CA05EF}"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3340DDA-4E2B-9C45-B428-0C5C0C012D32}" type="datetimeFigureOut">
              <a:rPr lang="en-US" smtClean="0"/>
              <a:t>8/22/2018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CC94D2-CA9C-0445-8DB2-33C836CA05EF}"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3340DDA-4E2B-9C45-B428-0C5C0C012D32}" type="datetimeFigureOut">
              <a:rPr lang="en-US" smtClean="0"/>
              <a:t>8/22/2018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CC94D2-CA9C-0445-8DB2-33C836CA05EF}" type="slidenum">
              <a:rPr lang="en-US" smtClean="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381000" y="6451600"/>
            <a:ext cx="8382000" cy="0"/>
          </a:xfrm>
          <a:prstGeom prst="line">
            <a:avLst/>
          </a:prstGeom>
          <a:noFill/>
          <a:ln w="57150">
            <a:solidFill>
              <a:srgbClr val="0C2D83"/>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 name="Text Box 3">
            <a:extLst>
              <a:ext uri="{FF2B5EF4-FFF2-40B4-BE49-F238E27FC236}">
                <a16:creationId xmlns:a16="http://schemas.microsoft.com/office/drawing/2014/main" id="{014C2864-E1DB-44D2-8E57-3BB3501BCFF6}"/>
              </a:ext>
            </a:extLst>
          </p:cNvPr>
          <p:cNvSpPr txBox="1">
            <a:spLocks noChangeArrowheads="1"/>
          </p:cNvSpPr>
          <p:nvPr/>
        </p:nvSpPr>
        <p:spPr bwMode="auto">
          <a:xfrm>
            <a:off x="1270000" y="1233488"/>
            <a:ext cx="6553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1400">
                <a:solidFill>
                  <a:schemeClr val="tx1"/>
                </a:solidFill>
                <a:latin typeface="Arial" charset="0"/>
              </a:defRPr>
            </a:lvl1pPr>
            <a:lvl2pPr marL="742950" indent="-285750" algn="ctr">
              <a:defRPr sz="1400">
                <a:solidFill>
                  <a:schemeClr val="tx1"/>
                </a:solidFill>
                <a:latin typeface="Arial" charset="0"/>
              </a:defRPr>
            </a:lvl2pPr>
            <a:lvl3pPr marL="1143000" indent="-228600" algn="ctr">
              <a:defRPr sz="1400">
                <a:solidFill>
                  <a:schemeClr val="tx1"/>
                </a:solidFill>
                <a:latin typeface="Arial" charset="0"/>
              </a:defRPr>
            </a:lvl3pPr>
            <a:lvl4pPr marL="1600200" indent="-228600" algn="ctr">
              <a:defRPr sz="1400">
                <a:solidFill>
                  <a:schemeClr val="tx1"/>
                </a:solidFill>
                <a:latin typeface="Arial" charset="0"/>
              </a:defRPr>
            </a:lvl4pPr>
            <a:lvl5pPr marL="2057400" indent="-228600" algn="ctr">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defRPr/>
            </a:pPr>
            <a:r>
              <a:rPr lang="en-US" altLang="x-none" sz="2000" b="1" i="1" dirty="0">
                <a:latin typeface="Century Schoolbook" charset="0"/>
              </a:rPr>
              <a:t>I n t e g r i t y  -  S e r v i c e  -  E x c e l l e n c e</a:t>
            </a:r>
          </a:p>
        </p:txBody>
      </p:sp>
      <p:sp>
        <p:nvSpPr>
          <p:cNvPr id="5" name="Line 5"/>
          <p:cNvSpPr>
            <a:spLocks noChangeShapeType="1"/>
          </p:cNvSpPr>
          <p:nvPr/>
        </p:nvSpPr>
        <p:spPr bwMode="auto">
          <a:xfrm>
            <a:off x="381000" y="1231900"/>
            <a:ext cx="8382000" cy="0"/>
          </a:xfrm>
          <a:prstGeom prst="line">
            <a:avLst/>
          </a:prstGeom>
          <a:noFill/>
          <a:ln w="57150">
            <a:solidFill>
              <a:srgbClr val="0C2D83"/>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pic>
        <p:nvPicPr>
          <p:cNvPr id="6" name="Picture 13" descr="afsymbol"/>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9100" y="3698875"/>
            <a:ext cx="3305175" cy="260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4">
            <a:extLst>
              <a:ext uri="{FF2B5EF4-FFF2-40B4-BE49-F238E27FC236}">
                <a16:creationId xmlns:a16="http://schemas.microsoft.com/office/drawing/2014/main" id="{0DFF862B-D8B6-4A10-97C7-F6B0AB841FA2}"/>
              </a:ext>
            </a:extLst>
          </p:cNvPr>
          <p:cNvSpPr txBox="1">
            <a:spLocks noChangeArrowheads="1"/>
          </p:cNvSpPr>
          <p:nvPr/>
        </p:nvSpPr>
        <p:spPr bwMode="auto">
          <a:xfrm>
            <a:off x="1406525" y="500063"/>
            <a:ext cx="6280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sz="1400">
                <a:solidFill>
                  <a:schemeClr val="tx1"/>
                </a:solidFill>
                <a:latin typeface="Arial" charset="0"/>
              </a:defRPr>
            </a:lvl1pPr>
            <a:lvl2pPr marL="742950" indent="-285750" algn="ctr">
              <a:defRPr sz="1400">
                <a:solidFill>
                  <a:schemeClr val="tx1"/>
                </a:solidFill>
                <a:latin typeface="Arial" charset="0"/>
              </a:defRPr>
            </a:lvl2pPr>
            <a:lvl3pPr marL="1143000" indent="-228600" algn="ctr">
              <a:defRPr sz="1400">
                <a:solidFill>
                  <a:schemeClr val="tx1"/>
                </a:solidFill>
                <a:latin typeface="Arial" charset="0"/>
              </a:defRPr>
            </a:lvl3pPr>
            <a:lvl4pPr marL="1600200" indent="-228600" algn="ctr">
              <a:defRPr sz="1400">
                <a:solidFill>
                  <a:schemeClr val="tx1"/>
                </a:solidFill>
                <a:latin typeface="Arial" charset="0"/>
              </a:defRPr>
            </a:lvl4pPr>
            <a:lvl5pPr marL="2057400" indent="-228600" algn="ctr">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defRPr/>
            </a:pPr>
            <a:r>
              <a:rPr lang="en-US" altLang="x-none" sz="3600" b="1" i="1" dirty="0"/>
              <a:t>Headquarters U.S. Air Force</a:t>
            </a:r>
          </a:p>
        </p:txBody>
      </p:sp>
      <p:sp>
        <p:nvSpPr>
          <p:cNvPr id="50191" name="Rectangle 15"/>
          <p:cNvSpPr>
            <a:spLocks noGrp="1" noChangeArrowheads="1"/>
          </p:cNvSpPr>
          <p:nvPr>
            <p:ph type="ctrTitle"/>
          </p:nvPr>
        </p:nvSpPr>
        <p:spPr>
          <a:xfrm>
            <a:off x="276225" y="1962150"/>
            <a:ext cx="8486775" cy="1600200"/>
          </a:xfrm>
        </p:spPr>
        <p:txBody>
          <a:bodyPr/>
          <a:lstStyle>
            <a:lvl1pPr>
              <a:defRPr sz="4400" i="0"/>
            </a:lvl1pPr>
          </a:lstStyle>
          <a:p>
            <a:r>
              <a:rPr lang="en-US"/>
              <a:t>Click to edit Master title style</a:t>
            </a:r>
          </a:p>
        </p:txBody>
      </p:sp>
      <p:sp>
        <p:nvSpPr>
          <p:cNvPr id="8" name="Rectangle 6">
            <a:extLst>
              <a:ext uri="{FF2B5EF4-FFF2-40B4-BE49-F238E27FC236}">
                <a16:creationId xmlns:a16="http://schemas.microsoft.com/office/drawing/2014/main" id="{97AB5BF1-D89F-47B4-879B-17862BAA0C98}"/>
              </a:ext>
            </a:extLst>
          </p:cNvPr>
          <p:cNvSpPr>
            <a:spLocks noGrp="1" noChangeArrowheads="1"/>
          </p:cNvSpPr>
          <p:nvPr>
            <p:ph type="dt" sz="half" idx="10"/>
          </p:nvPr>
        </p:nvSpPr>
        <p:spPr/>
        <p:txBody>
          <a:bodyPr/>
          <a:lstStyle>
            <a:lvl1pPr>
              <a:defRPr/>
            </a:lvl1pPr>
          </a:lstStyle>
          <a:p>
            <a:pPr>
              <a:defRPr/>
            </a:pPr>
            <a:r>
              <a:rPr lang="en-US" dirty="0"/>
              <a:t>As of: </a:t>
            </a:r>
          </a:p>
        </p:txBody>
      </p:sp>
      <p:sp>
        <p:nvSpPr>
          <p:cNvPr id="9" name="Rectangle 7">
            <a:extLst>
              <a:ext uri="{FF2B5EF4-FFF2-40B4-BE49-F238E27FC236}">
                <a16:creationId xmlns:a16="http://schemas.microsoft.com/office/drawing/2014/main" id="{C4887409-C8A1-4EF2-95A2-72CCCBE74D50}"/>
              </a:ext>
            </a:extLst>
          </p:cNvPr>
          <p:cNvSpPr>
            <a:spLocks noGrp="1" noChangeArrowheads="1"/>
          </p:cNvSpPr>
          <p:nvPr>
            <p:ph type="sldNum" sz="quarter" idx="11"/>
          </p:nvPr>
        </p:nvSpPr>
        <p:spPr/>
        <p:txBody>
          <a:bodyPr/>
          <a:lstStyle>
            <a:lvl1pPr>
              <a:defRPr/>
            </a:lvl1pPr>
          </a:lstStyle>
          <a:p>
            <a:pPr>
              <a:defRPr/>
            </a:pPr>
            <a:fld id="{33ABA187-B62E-2F47-8314-A59AC3EBF3DC}" type="slidenum">
              <a:rPr lang="en-US" altLang="en-US"/>
              <a:pPr>
                <a:defRPr/>
              </a:pPr>
              <a:t>‹#›</a:t>
            </a:fld>
            <a:endParaRPr lang="en-US" altLang="en-US" dirty="0">
              <a:solidFill>
                <a:schemeClr val="bg2"/>
              </a:solidFill>
            </a:endParaRPr>
          </a:p>
        </p:txBody>
      </p:sp>
    </p:spTree>
    <p:extLst>
      <p:ext uri="{BB962C8B-B14F-4D97-AF65-F5344CB8AC3E}">
        <p14:creationId xmlns:p14="http://schemas.microsoft.com/office/powerpoint/2010/main" val="1423717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381000" y="6451600"/>
            <a:ext cx="8382000" cy="0"/>
          </a:xfrm>
          <a:prstGeom prst="line">
            <a:avLst/>
          </a:prstGeom>
          <a:noFill/>
          <a:ln w="57150">
            <a:solidFill>
              <a:srgbClr val="0C2D83"/>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1400" dirty="0">
              <a:solidFill>
                <a:srgbClr val="000000"/>
              </a:solidFill>
            </a:endParaRPr>
          </a:p>
        </p:txBody>
      </p:sp>
      <p:sp>
        <p:nvSpPr>
          <p:cNvPr id="4" name="Text Box 3"/>
          <p:cNvSpPr txBox="1">
            <a:spLocks noChangeArrowheads="1"/>
          </p:cNvSpPr>
          <p:nvPr/>
        </p:nvSpPr>
        <p:spPr bwMode="auto">
          <a:xfrm>
            <a:off x="1270000" y="1233488"/>
            <a:ext cx="6553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1400">
                <a:solidFill>
                  <a:schemeClr val="tx1"/>
                </a:solidFill>
                <a:latin typeface="Arial" charset="0"/>
              </a:defRPr>
            </a:lvl1pPr>
            <a:lvl2pPr marL="742950" indent="-285750" algn="ctr">
              <a:defRPr sz="1400">
                <a:solidFill>
                  <a:schemeClr val="tx1"/>
                </a:solidFill>
                <a:latin typeface="Arial" charset="0"/>
              </a:defRPr>
            </a:lvl2pPr>
            <a:lvl3pPr marL="1143000" indent="-228600" algn="ctr">
              <a:defRPr sz="1400">
                <a:solidFill>
                  <a:schemeClr val="tx1"/>
                </a:solidFill>
                <a:latin typeface="Arial" charset="0"/>
              </a:defRPr>
            </a:lvl3pPr>
            <a:lvl4pPr marL="1600200" indent="-228600" algn="ctr">
              <a:defRPr sz="1400">
                <a:solidFill>
                  <a:schemeClr val="tx1"/>
                </a:solidFill>
                <a:latin typeface="Arial" charset="0"/>
              </a:defRPr>
            </a:lvl4pPr>
            <a:lvl5pPr marL="2057400" indent="-228600" algn="ctr">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eaLnBrk="0" fontAlgn="base" hangingPunct="0">
              <a:spcBef>
                <a:spcPct val="50000"/>
              </a:spcBef>
              <a:spcAft>
                <a:spcPct val="0"/>
              </a:spcAft>
              <a:defRPr/>
            </a:pPr>
            <a:r>
              <a:rPr lang="en-US" altLang="x-none" sz="2000" b="1" i="1" dirty="0" smtClean="0">
                <a:solidFill>
                  <a:srgbClr val="000000"/>
                </a:solidFill>
                <a:latin typeface="Century Schoolbook" charset="0"/>
              </a:rPr>
              <a:t>I n t e g r i t y  -  S e r v i c e  -  E x c e l l e n c e</a:t>
            </a:r>
          </a:p>
        </p:txBody>
      </p:sp>
      <p:sp>
        <p:nvSpPr>
          <p:cNvPr id="5" name="Line 5"/>
          <p:cNvSpPr>
            <a:spLocks noChangeShapeType="1"/>
          </p:cNvSpPr>
          <p:nvPr/>
        </p:nvSpPr>
        <p:spPr bwMode="auto">
          <a:xfrm>
            <a:off x="381000" y="1231900"/>
            <a:ext cx="8382000" cy="0"/>
          </a:xfrm>
          <a:prstGeom prst="line">
            <a:avLst/>
          </a:prstGeom>
          <a:noFill/>
          <a:ln w="57150">
            <a:solidFill>
              <a:srgbClr val="0C2D83"/>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1400" dirty="0">
              <a:solidFill>
                <a:srgbClr val="000000"/>
              </a:solidFill>
            </a:endParaRPr>
          </a:p>
        </p:txBody>
      </p:sp>
      <p:pic>
        <p:nvPicPr>
          <p:cNvPr id="6" name="Picture 13" descr="afsymbol"/>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9100" y="3698875"/>
            <a:ext cx="3305175" cy="260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4"/>
          <p:cNvSpPr txBox="1">
            <a:spLocks noChangeArrowheads="1"/>
          </p:cNvSpPr>
          <p:nvPr/>
        </p:nvSpPr>
        <p:spPr bwMode="auto">
          <a:xfrm>
            <a:off x="1406525" y="500063"/>
            <a:ext cx="6280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sz="1400">
                <a:solidFill>
                  <a:schemeClr val="tx1"/>
                </a:solidFill>
                <a:latin typeface="Arial" charset="0"/>
              </a:defRPr>
            </a:lvl1pPr>
            <a:lvl2pPr marL="742950" indent="-285750" algn="ctr">
              <a:defRPr sz="1400">
                <a:solidFill>
                  <a:schemeClr val="tx1"/>
                </a:solidFill>
                <a:latin typeface="Arial" charset="0"/>
              </a:defRPr>
            </a:lvl2pPr>
            <a:lvl3pPr marL="1143000" indent="-228600" algn="ctr">
              <a:defRPr sz="1400">
                <a:solidFill>
                  <a:schemeClr val="tx1"/>
                </a:solidFill>
                <a:latin typeface="Arial" charset="0"/>
              </a:defRPr>
            </a:lvl3pPr>
            <a:lvl4pPr marL="1600200" indent="-228600" algn="ctr">
              <a:defRPr sz="1400">
                <a:solidFill>
                  <a:schemeClr val="tx1"/>
                </a:solidFill>
                <a:latin typeface="Arial" charset="0"/>
              </a:defRPr>
            </a:lvl4pPr>
            <a:lvl5pPr marL="2057400" indent="-228600" algn="ctr">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eaLnBrk="0" fontAlgn="base" hangingPunct="0">
              <a:spcBef>
                <a:spcPct val="0"/>
              </a:spcBef>
              <a:spcAft>
                <a:spcPct val="0"/>
              </a:spcAft>
              <a:defRPr/>
            </a:pPr>
            <a:r>
              <a:rPr lang="en-US" altLang="x-none" sz="3600" b="1" i="1" dirty="0" smtClean="0">
                <a:solidFill>
                  <a:srgbClr val="000000"/>
                </a:solidFill>
              </a:rPr>
              <a:t>Headquarters U.S. Air Force</a:t>
            </a:r>
          </a:p>
        </p:txBody>
      </p:sp>
      <p:sp>
        <p:nvSpPr>
          <p:cNvPr id="50191" name="Rectangle 15"/>
          <p:cNvSpPr>
            <a:spLocks noGrp="1" noChangeArrowheads="1"/>
          </p:cNvSpPr>
          <p:nvPr>
            <p:ph type="ctrTitle"/>
          </p:nvPr>
        </p:nvSpPr>
        <p:spPr>
          <a:xfrm>
            <a:off x="276225" y="1962150"/>
            <a:ext cx="8486775" cy="1600200"/>
          </a:xfrm>
        </p:spPr>
        <p:txBody>
          <a:bodyPr/>
          <a:lstStyle>
            <a:lvl1pPr>
              <a:defRPr sz="4400" i="0"/>
            </a:lvl1pPr>
          </a:lstStyle>
          <a:p>
            <a:r>
              <a:rPr lang="en-US"/>
              <a:t>Click to edit Master title style</a:t>
            </a:r>
          </a:p>
        </p:txBody>
      </p:sp>
      <p:sp>
        <p:nvSpPr>
          <p:cNvPr id="8" name="Rectangle 6"/>
          <p:cNvSpPr>
            <a:spLocks noGrp="1" noChangeArrowheads="1"/>
          </p:cNvSpPr>
          <p:nvPr>
            <p:ph type="dt" sz="half" idx="10"/>
          </p:nvPr>
        </p:nvSpPr>
        <p:spPr/>
        <p:txBody>
          <a:bodyPr/>
          <a:lstStyle>
            <a:lvl1pPr>
              <a:defRPr/>
            </a:lvl1pPr>
          </a:lstStyle>
          <a:p>
            <a:pPr>
              <a:defRPr/>
            </a:pPr>
            <a:r>
              <a:rPr lang="en-US" dirty="0"/>
              <a:t>As of: </a:t>
            </a:r>
          </a:p>
        </p:txBody>
      </p:sp>
      <p:sp>
        <p:nvSpPr>
          <p:cNvPr id="9" name="Rectangle 7"/>
          <p:cNvSpPr>
            <a:spLocks noGrp="1" noChangeArrowheads="1"/>
          </p:cNvSpPr>
          <p:nvPr>
            <p:ph type="sldNum" sz="quarter" idx="11"/>
          </p:nvPr>
        </p:nvSpPr>
        <p:spPr/>
        <p:txBody>
          <a:bodyPr/>
          <a:lstStyle>
            <a:lvl1pPr>
              <a:defRPr/>
            </a:lvl1pPr>
          </a:lstStyle>
          <a:p>
            <a:pPr>
              <a:defRPr/>
            </a:pPr>
            <a:fld id="{A8FB34D9-1BF9-9440-B490-8FD531A0E802}" type="slidenum">
              <a:rPr lang="en-US" altLang="en-US"/>
              <a:pPr>
                <a:defRPr/>
              </a:pPr>
              <a:t>‹#›</a:t>
            </a:fld>
            <a:endParaRPr lang="en-US" altLang="en-US" dirty="0">
              <a:solidFill>
                <a:srgbClr val="808080"/>
              </a:solidFill>
            </a:endParaRP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dirty="0"/>
              <a:t>As of: </a:t>
            </a:r>
          </a:p>
        </p:txBody>
      </p:sp>
      <p:sp>
        <p:nvSpPr>
          <p:cNvPr id="5" name="Slide Number Placeholder 4"/>
          <p:cNvSpPr>
            <a:spLocks noGrp="1"/>
          </p:cNvSpPr>
          <p:nvPr>
            <p:ph type="sldNum" sz="quarter" idx="11"/>
          </p:nvPr>
        </p:nvSpPr>
        <p:spPr/>
        <p:txBody>
          <a:bodyPr/>
          <a:lstStyle>
            <a:lvl1pPr>
              <a:defRPr/>
            </a:lvl1pPr>
          </a:lstStyle>
          <a:p>
            <a:pPr>
              <a:defRPr/>
            </a:pPr>
            <a:fld id="{BF53438D-758F-594B-A174-015908A275EF}" type="slidenum">
              <a:rPr lang="en-US" altLang="en-US"/>
              <a:pPr>
                <a:defRPr/>
              </a:pPr>
              <a:t>‹#›</a:t>
            </a:fld>
            <a:endParaRPr lang="en-US" altLang="en-US" dirty="0">
              <a:solidFill>
                <a:srgbClr val="808080"/>
              </a:solidFill>
            </a:endParaRP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dirty="0"/>
              <a:t>As of: </a:t>
            </a:r>
          </a:p>
        </p:txBody>
      </p:sp>
      <p:sp>
        <p:nvSpPr>
          <p:cNvPr id="5" name="Slide Number Placeholder 4"/>
          <p:cNvSpPr>
            <a:spLocks noGrp="1"/>
          </p:cNvSpPr>
          <p:nvPr>
            <p:ph type="sldNum" sz="quarter" idx="11"/>
          </p:nvPr>
        </p:nvSpPr>
        <p:spPr/>
        <p:txBody>
          <a:bodyPr/>
          <a:lstStyle>
            <a:lvl1pPr>
              <a:defRPr/>
            </a:lvl1pPr>
          </a:lstStyle>
          <a:p>
            <a:pPr>
              <a:defRPr/>
            </a:pPr>
            <a:fld id="{74A7E3AB-AC82-F14D-B743-314E053090E7}" type="slidenum">
              <a:rPr lang="en-US" altLang="en-US"/>
              <a:pPr>
                <a:defRPr/>
              </a:pPr>
              <a:t>‹#›</a:t>
            </a:fld>
            <a:endParaRPr lang="en-US" altLang="en-US" dirty="0">
              <a:solidFill>
                <a:srgbClr val="808080"/>
              </a:solidFill>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6225" y="1504950"/>
            <a:ext cx="4122738"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1363" y="1504950"/>
            <a:ext cx="4122737"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r>
              <a:rPr lang="en-US" dirty="0"/>
              <a:t>As of: </a:t>
            </a:r>
          </a:p>
        </p:txBody>
      </p:sp>
      <p:sp>
        <p:nvSpPr>
          <p:cNvPr id="6" name="Slide Number Placeholder 5"/>
          <p:cNvSpPr>
            <a:spLocks noGrp="1"/>
          </p:cNvSpPr>
          <p:nvPr>
            <p:ph type="sldNum" sz="quarter" idx="11"/>
          </p:nvPr>
        </p:nvSpPr>
        <p:spPr/>
        <p:txBody>
          <a:bodyPr/>
          <a:lstStyle>
            <a:lvl1pPr>
              <a:defRPr/>
            </a:lvl1pPr>
          </a:lstStyle>
          <a:p>
            <a:pPr>
              <a:defRPr/>
            </a:pPr>
            <a:fld id="{BBFE2F98-BCF5-D84E-856B-CEC2F320D20E}" type="slidenum">
              <a:rPr lang="en-US" altLang="en-US"/>
              <a:pPr>
                <a:defRPr/>
              </a:pPr>
              <a:t>‹#›</a:t>
            </a:fld>
            <a:endParaRPr lang="en-US" altLang="en-US" dirty="0">
              <a:solidFill>
                <a:srgbClr val="808080"/>
              </a:solidFill>
            </a:endParaRP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r>
              <a:rPr lang="en-US" dirty="0"/>
              <a:t>As of: </a:t>
            </a:r>
          </a:p>
        </p:txBody>
      </p:sp>
      <p:sp>
        <p:nvSpPr>
          <p:cNvPr id="8" name="Slide Number Placeholder 7"/>
          <p:cNvSpPr>
            <a:spLocks noGrp="1"/>
          </p:cNvSpPr>
          <p:nvPr>
            <p:ph type="sldNum" sz="quarter" idx="11"/>
          </p:nvPr>
        </p:nvSpPr>
        <p:spPr/>
        <p:txBody>
          <a:bodyPr/>
          <a:lstStyle>
            <a:lvl1pPr>
              <a:defRPr/>
            </a:lvl1pPr>
          </a:lstStyle>
          <a:p>
            <a:pPr>
              <a:defRPr/>
            </a:pPr>
            <a:fld id="{3DF56203-FE54-1746-9929-5BD2DA3E3EA4}" type="slidenum">
              <a:rPr lang="en-US" altLang="en-US"/>
              <a:pPr>
                <a:defRPr/>
              </a:pPr>
              <a:t>‹#›</a:t>
            </a:fld>
            <a:endParaRPr lang="en-US" altLang="en-US" dirty="0">
              <a:solidFill>
                <a:srgbClr val="808080"/>
              </a:solidFill>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r>
              <a:rPr lang="en-US" dirty="0"/>
              <a:t>As of: </a:t>
            </a:r>
          </a:p>
        </p:txBody>
      </p:sp>
      <p:sp>
        <p:nvSpPr>
          <p:cNvPr id="4" name="Slide Number Placeholder 3"/>
          <p:cNvSpPr>
            <a:spLocks noGrp="1"/>
          </p:cNvSpPr>
          <p:nvPr>
            <p:ph type="sldNum" sz="quarter" idx="11"/>
          </p:nvPr>
        </p:nvSpPr>
        <p:spPr/>
        <p:txBody>
          <a:bodyPr/>
          <a:lstStyle>
            <a:lvl1pPr>
              <a:defRPr/>
            </a:lvl1pPr>
          </a:lstStyle>
          <a:p>
            <a:pPr>
              <a:defRPr/>
            </a:pPr>
            <a:fld id="{93F11955-E77C-A84B-91C6-899C6DA075F8}" type="slidenum">
              <a:rPr lang="en-US" altLang="en-US"/>
              <a:pPr>
                <a:defRPr/>
              </a:pPr>
              <a:t>‹#›</a:t>
            </a:fld>
            <a:endParaRPr lang="en-US" altLang="en-US" dirty="0">
              <a:solidFill>
                <a:srgbClr val="808080"/>
              </a:solidFill>
            </a:endParaRP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r>
              <a:rPr lang="en-US" dirty="0"/>
              <a:t>As of: </a:t>
            </a:r>
          </a:p>
        </p:txBody>
      </p:sp>
      <p:sp>
        <p:nvSpPr>
          <p:cNvPr id="3" name="Slide Number Placeholder 2"/>
          <p:cNvSpPr>
            <a:spLocks noGrp="1"/>
          </p:cNvSpPr>
          <p:nvPr>
            <p:ph type="sldNum" sz="quarter" idx="11"/>
          </p:nvPr>
        </p:nvSpPr>
        <p:spPr/>
        <p:txBody>
          <a:bodyPr/>
          <a:lstStyle>
            <a:lvl1pPr>
              <a:defRPr/>
            </a:lvl1pPr>
          </a:lstStyle>
          <a:p>
            <a:pPr>
              <a:defRPr/>
            </a:pPr>
            <a:fld id="{4AA4031F-B047-3744-9E9A-A99144CCABDC}" type="slidenum">
              <a:rPr lang="en-US" altLang="en-US"/>
              <a:pPr>
                <a:defRPr/>
              </a:pPr>
              <a:t>‹#›</a:t>
            </a:fld>
            <a:endParaRPr lang="en-US" altLang="en-US" dirty="0">
              <a:solidFill>
                <a:srgbClr val="808080"/>
              </a:solidFill>
            </a:endParaRP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3340DDA-4E2B-9C45-B428-0C5C0C012D32}" type="datetimeFigureOut">
              <a:rPr lang="en-US" smtClean="0"/>
              <a:t>8/22/2018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CC94D2-CA9C-0445-8DB2-33C836CA05EF}" type="slidenum">
              <a:rPr lang="en-US" smtClean="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dirty="0"/>
              <a:t>As of: </a:t>
            </a:r>
          </a:p>
        </p:txBody>
      </p:sp>
      <p:sp>
        <p:nvSpPr>
          <p:cNvPr id="6" name="Slide Number Placeholder 5"/>
          <p:cNvSpPr>
            <a:spLocks noGrp="1"/>
          </p:cNvSpPr>
          <p:nvPr>
            <p:ph type="sldNum" sz="quarter" idx="11"/>
          </p:nvPr>
        </p:nvSpPr>
        <p:spPr/>
        <p:txBody>
          <a:bodyPr/>
          <a:lstStyle>
            <a:lvl1pPr>
              <a:defRPr/>
            </a:lvl1pPr>
          </a:lstStyle>
          <a:p>
            <a:pPr>
              <a:defRPr/>
            </a:pPr>
            <a:fld id="{0810059E-CDAD-B743-8F0F-5366D5F54C55}" type="slidenum">
              <a:rPr lang="en-US" altLang="en-US"/>
              <a:pPr>
                <a:defRPr/>
              </a:pPr>
              <a:t>‹#›</a:t>
            </a:fld>
            <a:endParaRPr lang="en-US" altLang="en-US" dirty="0">
              <a:solidFill>
                <a:srgbClr val="808080"/>
              </a:solidFill>
            </a:endParaRP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dirty="0"/>
              <a:t>As of: </a:t>
            </a:r>
          </a:p>
        </p:txBody>
      </p:sp>
      <p:sp>
        <p:nvSpPr>
          <p:cNvPr id="6" name="Slide Number Placeholder 5"/>
          <p:cNvSpPr>
            <a:spLocks noGrp="1"/>
          </p:cNvSpPr>
          <p:nvPr>
            <p:ph type="sldNum" sz="quarter" idx="11"/>
          </p:nvPr>
        </p:nvSpPr>
        <p:spPr/>
        <p:txBody>
          <a:bodyPr/>
          <a:lstStyle>
            <a:lvl1pPr>
              <a:defRPr/>
            </a:lvl1pPr>
          </a:lstStyle>
          <a:p>
            <a:pPr>
              <a:defRPr/>
            </a:pPr>
            <a:fld id="{63064045-0E2C-D849-9BED-4C21A7CA59F6}" type="slidenum">
              <a:rPr lang="en-US" altLang="en-US"/>
              <a:pPr>
                <a:defRPr/>
              </a:pPr>
              <a:t>‹#›</a:t>
            </a:fld>
            <a:endParaRPr lang="en-US" altLang="en-US" dirty="0">
              <a:solidFill>
                <a:srgbClr val="808080"/>
              </a:solidFill>
            </a:endParaRP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dirty="0"/>
              <a:t>As of: </a:t>
            </a:r>
          </a:p>
        </p:txBody>
      </p:sp>
      <p:sp>
        <p:nvSpPr>
          <p:cNvPr id="5" name="Slide Number Placeholder 4"/>
          <p:cNvSpPr>
            <a:spLocks noGrp="1"/>
          </p:cNvSpPr>
          <p:nvPr>
            <p:ph type="sldNum" sz="quarter" idx="11"/>
          </p:nvPr>
        </p:nvSpPr>
        <p:spPr/>
        <p:txBody>
          <a:bodyPr/>
          <a:lstStyle>
            <a:lvl1pPr>
              <a:defRPr/>
            </a:lvl1pPr>
          </a:lstStyle>
          <a:p>
            <a:pPr>
              <a:defRPr/>
            </a:pPr>
            <a:fld id="{FFAEAE76-73FF-3142-8ABD-54405BBEFC97}" type="slidenum">
              <a:rPr lang="en-US" altLang="en-US"/>
              <a:pPr>
                <a:defRPr/>
              </a:pPr>
              <a:t>‹#›</a:t>
            </a:fld>
            <a:endParaRPr lang="en-US" altLang="en-US" dirty="0">
              <a:solidFill>
                <a:srgbClr val="808080"/>
              </a:solidFill>
            </a:endParaRP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5438" y="76200"/>
            <a:ext cx="2132012" cy="6172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6225" y="76200"/>
            <a:ext cx="6246813"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dirty="0"/>
              <a:t>As of: </a:t>
            </a:r>
          </a:p>
        </p:txBody>
      </p:sp>
      <p:sp>
        <p:nvSpPr>
          <p:cNvPr id="5" name="Slide Number Placeholder 4"/>
          <p:cNvSpPr>
            <a:spLocks noGrp="1"/>
          </p:cNvSpPr>
          <p:nvPr>
            <p:ph type="sldNum" sz="quarter" idx="11"/>
          </p:nvPr>
        </p:nvSpPr>
        <p:spPr/>
        <p:txBody>
          <a:bodyPr/>
          <a:lstStyle>
            <a:lvl1pPr>
              <a:defRPr/>
            </a:lvl1pPr>
          </a:lstStyle>
          <a:p>
            <a:pPr>
              <a:defRPr/>
            </a:pPr>
            <a:fld id="{BD09A5C2-375F-4740-9CE3-8F1D1122C7C1}" type="slidenum">
              <a:rPr lang="en-US" altLang="en-US"/>
              <a:pPr>
                <a:defRPr/>
              </a:pPr>
              <a:t>‹#›</a:t>
            </a:fld>
            <a:endParaRPr lang="en-US" altLang="en-US" dirty="0">
              <a:solidFill>
                <a:srgbClr val="808080"/>
              </a:solidFill>
            </a:endParaRP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13"/>
          <p:cNvSpPr txBox="1">
            <a:spLocks noChangeArrowheads="1"/>
          </p:cNvSpPr>
          <p:nvPr userDrawn="1"/>
        </p:nvSpPr>
        <p:spPr bwMode="auto">
          <a:xfrm>
            <a:off x="8594725" y="6535738"/>
            <a:ext cx="339725" cy="244475"/>
          </a:xfrm>
          <a:prstGeom prst="rect">
            <a:avLst/>
          </a:prstGeom>
          <a:noFill/>
          <a:ln w="12700">
            <a:noFill/>
            <a:miter lim="800000"/>
            <a:headEnd type="none" w="sm" len="sm"/>
            <a:tailEnd type="none" w="sm" len="sm"/>
          </a:ln>
          <a:effectLst/>
        </p:spPr>
        <p:txBody>
          <a:bodyPr wrap="none">
            <a:spAutoFit/>
          </a:bodyPr>
          <a:lstStyle>
            <a:lvl1pPr eaLnBrk="0" hangingPunct="0">
              <a:defRPr sz="15000">
                <a:solidFill>
                  <a:srgbClr val="FFFF00"/>
                </a:solidFill>
                <a:latin typeface="Arial" charset="0"/>
              </a:defRPr>
            </a:lvl1pPr>
            <a:lvl2pPr marL="742950" indent="-285750" eaLnBrk="0" hangingPunct="0">
              <a:defRPr sz="15000">
                <a:solidFill>
                  <a:srgbClr val="FFFF00"/>
                </a:solidFill>
                <a:latin typeface="Arial" charset="0"/>
              </a:defRPr>
            </a:lvl2pPr>
            <a:lvl3pPr marL="1143000" indent="-228600" eaLnBrk="0" hangingPunct="0">
              <a:defRPr sz="15000">
                <a:solidFill>
                  <a:srgbClr val="FFFF00"/>
                </a:solidFill>
                <a:latin typeface="Arial" charset="0"/>
              </a:defRPr>
            </a:lvl3pPr>
            <a:lvl4pPr marL="1600200" indent="-228600" eaLnBrk="0" hangingPunct="0">
              <a:defRPr sz="15000">
                <a:solidFill>
                  <a:srgbClr val="FFFF00"/>
                </a:solidFill>
                <a:latin typeface="Arial" charset="0"/>
              </a:defRPr>
            </a:lvl4pPr>
            <a:lvl5pPr marL="2057400" indent="-228600" eaLnBrk="0" hangingPunct="0">
              <a:defRPr sz="15000">
                <a:solidFill>
                  <a:srgbClr val="FFFF00"/>
                </a:solidFill>
                <a:latin typeface="Arial" charset="0"/>
              </a:defRPr>
            </a:lvl5pPr>
            <a:lvl6pPr marL="2514600" indent="-228600" eaLnBrk="0" fontAlgn="base" hangingPunct="0">
              <a:spcBef>
                <a:spcPct val="0"/>
              </a:spcBef>
              <a:spcAft>
                <a:spcPct val="0"/>
              </a:spcAft>
              <a:defRPr sz="15000">
                <a:solidFill>
                  <a:srgbClr val="FFFF00"/>
                </a:solidFill>
                <a:latin typeface="Arial" charset="0"/>
              </a:defRPr>
            </a:lvl6pPr>
            <a:lvl7pPr marL="2971800" indent="-228600" eaLnBrk="0" fontAlgn="base" hangingPunct="0">
              <a:spcBef>
                <a:spcPct val="0"/>
              </a:spcBef>
              <a:spcAft>
                <a:spcPct val="0"/>
              </a:spcAft>
              <a:defRPr sz="15000">
                <a:solidFill>
                  <a:srgbClr val="FFFF00"/>
                </a:solidFill>
                <a:latin typeface="Arial" charset="0"/>
              </a:defRPr>
            </a:lvl7pPr>
            <a:lvl8pPr marL="3429000" indent="-228600" eaLnBrk="0" fontAlgn="base" hangingPunct="0">
              <a:spcBef>
                <a:spcPct val="0"/>
              </a:spcBef>
              <a:spcAft>
                <a:spcPct val="0"/>
              </a:spcAft>
              <a:defRPr sz="15000">
                <a:solidFill>
                  <a:srgbClr val="FFFF00"/>
                </a:solidFill>
                <a:latin typeface="Arial" charset="0"/>
              </a:defRPr>
            </a:lvl8pPr>
            <a:lvl9pPr marL="3886200" indent="-228600" eaLnBrk="0" fontAlgn="base" hangingPunct="0">
              <a:spcBef>
                <a:spcPct val="0"/>
              </a:spcBef>
              <a:spcAft>
                <a:spcPct val="0"/>
              </a:spcAft>
              <a:defRPr sz="15000">
                <a:solidFill>
                  <a:srgbClr val="FFFF00"/>
                </a:solidFill>
                <a:latin typeface="Arial" charset="0"/>
              </a:defRPr>
            </a:lvl9pPr>
          </a:lstStyle>
          <a:p>
            <a:pPr>
              <a:defRPr/>
            </a:pPr>
            <a:fld id="{A81E0D19-81B1-C141-A3DB-F27F0403B3BE}" type="slidenum">
              <a:rPr lang="en-US" altLang="x-none" sz="1000" b="1" smtClean="0">
                <a:solidFill>
                  <a:srgbClr val="000000"/>
                </a:solidFill>
              </a:rPr>
              <a:pPr>
                <a:defRPr/>
              </a:pPr>
              <a:t>‹#›</a:t>
            </a:fld>
            <a:endParaRPr lang="en-US" altLang="x-none" sz="1000" b="1" smtClean="0">
              <a:solidFill>
                <a:srgbClr val="000000"/>
              </a:solidFill>
            </a:endParaRPr>
          </a:p>
        </p:txBody>
      </p:sp>
      <p:graphicFrame>
        <p:nvGraphicFramePr>
          <p:cNvPr id="5" name="Object 17"/>
          <p:cNvGraphicFramePr>
            <a:graphicFrameLocks noChangeAspect="1"/>
          </p:cNvGraphicFramePr>
          <p:nvPr userDrawn="1"/>
        </p:nvGraphicFramePr>
        <p:xfrm>
          <a:off x="2895600" y="2644775"/>
          <a:ext cx="3352800" cy="2689225"/>
        </p:xfrm>
        <a:graphic>
          <a:graphicData uri="http://schemas.openxmlformats.org/presentationml/2006/ole">
            <mc:AlternateContent xmlns:mc="http://schemas.openxmlformats.org/markup-compatibility/2006">
              <mc:Choice xmlns:v="urn:schemas-microsoft-com:vml" Requires="v">
                <p:oleObj spid="_x0000_s1054" name="Photo Editor Photo" r:id="rId3" imgW="7144747" imgH="6180952" progId="MSPhotoEd.3">
                  <p:embed/>
                </p:oleObj>
              </mc:Choice>
              <mc:Fallback>
                <p:oleObj name="Photo Editor Photo" r:id="rId3" imgW="7144747" imgH="6180952" progId="MSPhotoEd.3">
                  <p:embed/>
                  <p:pic>
                    <p:nvPicPr>
                      <p:cNvPr id="5" name="Object 17"/>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2895600" y="2644775"/>
                        <a:ext cx="3352800" cy="268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635906" name="Rectangle 2"/>
          <p:cNvSpPr>
            <a:spLocks noGrp="1" noChangeArrowheads="1"/>
          </p:cNvSpPr>
          <p:nvPr>
            <p:ph type="ctrTitle"/>
          </p:nvPr>
        </p:nvSpPr>
        <p:spPr>
          <a:xfrm>
            <a:off x="685800" y="1600200"/>
            <a:ext cx="7772400" cy="1470025"/>
          </a:xfrm>
        </p:spPr>
        <p:txBody>
          <a:bodyPr/>
          <a:lstStyle>
            <a:lvl1pPr>
              <a:defRPr sz="4400"/>
            </a:lvl1pPr>
          </a:lstStyle>
          <a:p>
            <a:endParaRPr lang="en-US"/>
          </a:p>
        </p:txBody>
      </p:sp>
      <p:sp>
        <p:nvSpPr>
          <p:cNvPr id="635907" name="Rectangle 3"/>
          <p:cNvSpPr>
            <a:spLocks noGrp="1" noChangeArrowheads="1"/>
          </p:cNvSpPr>
          <p:nvPr>
            <p:ph type="subTitle" idx="1"/>
          </p:nvPr>
        </p:nvSpPr>
        <p:spPr>
          <a:xfrm>
            <a:off x="1371600" y="5334000"/>
            <a:ext cx="6400800" cy="1066800"/>
          </a:xfrm>
        </p:spPr>
        <p:txBody>
          <a:bodyPr/>
          <a:lstStyle>
            <a:lvl1pPr marL="0" indent="0" algn="ctr">
              <a:buFont typeface="Wingdings" pitchFamily="2" charset="2"/>
              <a:buNone/>
              <a:defRPr sz="2400"/>
            </a:lvl1pPr>
          </a:lstStyle>
          <a:p>
            <a:r>
              <a:rPr lang="en-US"/>
              <a:t>Click to edit Master subtitle style</a:t>
            </a:r>
          </a:p>
        </p:txBody>
      </p:sp>
      <p:sp>
        <p:nvSpPr>
          <p:cNvPr id="6" name="Rectangle 4"/>
          <p:cNvSpPr>
            <a:spLocks noGrp="1" noChangeArrowheads="1"/>
          </p:cNvSpPr>
          <p:nvPr>
            <p:ph type="ftr" sz="quarter" idx="10"/>
          </p:nvPr>
        </p:nvSpPr>
        <p:spPr>
          <a:xfrm>
            <a:off x="3124200" y="6245225"/>
            <a:ext cx="2895600" cy="476250"/>
          </a:xfrm>
        </p:spPr>
        <p:txBody>
          <a:bodyPr/>
          <a:lstStyle>
            <a:lvl1pPr>
              <a:defRPr/>
            </a:lvl1pPr>
          </a:lstStyle>
          <a:p>
            <a:pPr>
              <a:defRPr/>
            </a:pPr>
            <a:endParaRPr lang="en-US"/>
          </a:p>
        </p:txBody>
      </p:sp>
    </p:spTree>
    <p:extLst>
      <p:ext uri="{BB962C8B-B14F-4D97-AF65-F5344CB8AC3E}">
        <p14:creationId xmlns:p14="http://schemas.microsoft.com/office/powerpoint/2010/main" val="34950193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6294101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0517426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979612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412572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67772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340DDA-4E2B-9C45-B428-0C5C0C012D32}" type="datetimeFigureOut">
              <a:rPr lang="en-US" smtClean="0"/>
              <a:t>8/22/2018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CC94D2-CA9C-0445-8DB2-33C836CA05EF}" type="slidenum">
              <a:rPr lang="en-US" smtClean="0"/>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717111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985976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696957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2708292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52400"/>
            <a:ext cx="1943100" cy="5638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52400"/>
            <a:ext cx="56769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2859426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B49F527-C168-4E56-A8A3-A92EE621AA55}"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72FB44-3CEC-413D-B3D5-9E53671757DC}" type="slidenum">
              <a:rPr lang="en-US" smtClean="0"/>
              <a:t>‹#›</a:t>
            </a:fld>
            <a:endParaRPr lang="en-US"/>
          </a:p>
        </p:txBody>
      </p:sp>
    </p:spTree>
    <p:extLst>
      <p:ext uri="{BB962C8B-B14F-4D97-AF65-F5344CB8AC3E}">
        <p14:creationId xmlns:p14="http://schemas.microsoft.com/office/powerpoint/2010/main" val="40294748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B49F527-C168-4E56-A8A3-A92EE621AA55}"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72FB44-3CEC-413D-B3D5-9E53671757DC}" type="slidenum">
              <a:rPr lang="en-US" smtClean="0"/>
              <a:t>‹#›</a:t>
            </a:fld>
            <a:endParaRPr lang="en-US"/>
          </a:p>
        </p:txBody>
      </p:sp>
    </p:spTree>
    <p:extLst>
      <p:ext uri="{BB962C8B-B14F-4D97-AF65-F5344CB8AC3E}">
        <p14:creationId xmlns:p14="http://schemas.microsoft.com/office/powerpoint/2010/main" val="34395808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B49F527-C168-4E56-A8A3-A92EE621AA55}"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72FB44-3CEC-413D-B3D5-9E53671757DC}" type="slidenum">
              <a:rPr lang="en-US" smtClean="0"/>
              <a:t>‹#›</a:t>
            </a:fld>
            <a:endParaRPr lang="en-US"/>
          </a:p>
        </p:txBody>
      </p:sp>
    </p:spTree>
    <p:extLst>
      <p:ext uri="{BB962C8B-B14F-4D97-AF65-F5344CB8AC3E}">
        <p14:creationId xmlns:p14="http://schemas.microsoft.com/office/powerpoint/2010/main" val="19595258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49F527-C168-4E56-A8A3-A92EE621AA55}" type="datetimeFigureOut">
              <a:rPr lang="en-US" smtClean="0"/>
              <a:t>8/22/2018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72FB44-3CEC-413D-B3D5-9E53671757DC}" type="slidenum">
              <a:rPr lang="en-US" smtClean="0"/>
              <a:t>‹#›</a:t>
            </a:fld>
            <a:endParaRPr lang="en-US"/>
          </a:p>
        </p:txBody>
      </p:sp>
    </p:spTree>
    <p:extLst>
      <p:ext uri="{BB962C8B-B14F-4D97-AF65-F5344CB8AC3E}">
        <p14:creationId xmlns:p14="http://schemas.microsoft.com/office/powerpoint/2010/main" val="14873212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B49F527-C168-4E56-A8A3-A92EE621AA55}" type="datetimeFigureOut">
              <a:rPr lang="en-US" smtClean="0"/>
              <a:t>8/22/2018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72FB44-3CEC-413D-B3D5-9E53671757DC}" type="slidenum">
              <a:rPr lang="en-US" smtClean="0"/>
              <a:t>‹#›</a:t>
            </a:fld>
            <a:endParaRPr lang="en-US"/>
          </a:p>
        </p:txBody>
      </p:sp>
    </p:spTree>
    <p:extLst>
      <p:ext uri="{BB962C8B-B14F-4D97-AF65-F5344CB8AC3E}">
        <p14:creationId xmlns:p14="http://schemas.microsoft.com/office/powerpoint/2010/main" val="3329461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3340DDA-4E2B-9C45-B428-0C5C0C012D32}" type="datetimeFigureOut">
              <a:rPr lang="en-US" smtClean="0"/>
              <a:t>8/22/2018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FCC94D2-CA9C-0445-8DB2-33C836CA05EF}" type="slidenum">
              <a:rPr lang="en-US" smtClean="0"/>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B49F527-C168-4E56-A8A3-A92EE621AA55}" type="datetimeFigureOut">
              <a:rPr lang="en-US" smtClean="0"/>
              <a:t>8/22/2018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72FB44-3CEC-413D-B3D5-9E53671757DC}" type="slidenum">
              <a:rPr lang="en-US" smtClean="0"/>
              <a:t>‹#›</a:t>
            </a:fld>
            <a:endParaRPr lang="en-US"/>
          </a:p>
        </p:txBody>
      </p:sp>
    </p:spTree>
    <p:extLst>
      <p:ext uri="{BB962C8B-B14F-4D97-AF65-F5344CB8AC3E}">
        <p14:creationId xmlns:p14="http://schemas.microsoft.com/office/powerpoint/2010/main" val="277101703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49F527-C168-4E56-A8A3-A92EE621AA55}" type="datetimeFigureOut">
              <a:rPr lang="en-US" smtClean="0"/>
              <a:t>8/22/2018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72FB44-3CEC-413D-B3D5-9E53671757DC}" type="slidenum">
              <a:rPr lang="en-US" smtClean="0"/>
              <a:t>‹#›</a:t>
            </a:fld>
            <a:endParaRPr lang="en-US"/>
          </a:p>
        </p:txBody>
      </p:sp>
    </p:spTree>
    <p:extLst>
      <p:ext uri="{BB962C8B-B14F-4D97-AF65-F5344CB8AC3E}">
        <p14:creationId xmlns:p14="http://schemas.microsoft.com/office/powerpoint/2010/main" val="20810573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B49F527-C168-4E56-A8A3-A92EE621AA55}" type="datetimeFigureOut">
              <a:rPr lang="en-US" smtClean="0"/>
              <a:t>8/22/2018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72FB44-3CEC-413D-B3D5-9E53671757DC}" type="slidenum">
              <a:rPr lang="en-US" smtClean="0"/>
              <a:t>‹#›</a:t>
            </a:fld>
            <a:endParaRPr lang="en-US"/>
          </a:p>
        </p:txBody>
      </p:sp>
    </p:spTree>
    <p:extLst>
      <p:ext uri="{BB962C8B-B14F-4D97-AF65-F5344CB8AC3E}">
        <p14:creationId xmlns:p14="http://schemas.microsoft.com/office/powerpoint/2010/main" val="11619658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B49F527-C168-4E56-A8A3-A92EE621AA55}" type="datetimeFigureOut">
              <a:rPr lang="en-US" smtClean="0"/>
              <a:t>8/22/2018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72FB44-3CEC-413D-B3D5-9E53671757DC}" type="slidenum">
              <a:rPr lang="en-US" smtClean="0"/>
              <a:t>‹#›</a:t>
            </a:fld>
            <a:endParaRPr lang="en-US"/>
          </a:p>
        </p:txBody>
      </p:sp>
    </p:spTree>
    <p:extLst>
      <p:ext uri="{BB962C8B-B14F-4D97-AF65-F5344CB8AC3E}">
        <p14:creationId xmlns:p14="http://schemas.microsoft.com/office/powerpoint/2010/main" val="42927294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B49F527-C168-4E56-A8A3-A92EE621AA55}"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72FB44-3CEC-413D-B3D5-9E53671757DC}" type="slidenum">
              <a:rPr lang="en-US" smtClean="0"/>
              <a:t>‹#›</a:t>
            </a:fld>
            <a:endParaRPr lang="en-US"/>
          </a:p>
        </p:txBody>
      </p:sp>
    </p:spTree>
    <p:extLst>
      <p:ext uri="{BB962C8B-B14F-4D97-AF65-F5344CB8AC3E}">
        <p14:creationId xmlns:p14="http://schemas.microsoft.com/office/powerpoint/2010/main" val="395103709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B49F527-C168-4E56-A8A3-A92EE621AA55}"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72FB44-3CEC-413D-B3D5-9E53671757DC}" type="slidenum">
              <a:rPr lang="en-US" smtClean="0"/>
              <a:t>‹#›</a:t>
            </a:fld>
            <a:endParaRPr lang="en-US"/>
          </a:p>
        </p:txBody>
      </p:sp>
    </p:spTree>
    <p:extLst>
      <p:ext uri="{BB962C8B-B14F-4D97-AF65-F5344CB8AC3E}">
        <p14:creationId xmlns:p14="http://schemas.microsoft.com/office/powerpoint/2010/main" val="1793840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3340DDA-4E2B-9C45-B428-0C5C0C012D32}" type="datetimeFigureOut">
              <a:rPr lang="en-US" smtClean="0"/>
              <a:t>8/22/2018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CC94D2-CA9C-0445-8DB2-33C836CA05EF}"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3340DDA-4E2B-9C45-B428-0C5C0C012D32}" type="datetimeFigureOut">
              <a:rPr lang="en-US" smtClean="0"/>
              <a:t>8/22/2018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FCC94D2-CA9C-0445-8DB2-33C836CA05EF}"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340DDA-4E2B-9C45-B428-0C5C0C012D32}" type="datetimeFigureOut">
              <a:rPr lang="en-US" smtClean="0"/>
              <a:t>8/22/2018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CC94D2-CA9C-0445-8DB2-33C836CA05EF}"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340DDA-4E2B-9C45-B428-0C5C0C012D32}" type="datetimeFigureOut">
              <a:rPr lang="en-US" smtClean="0"/>
              <a:t>8/22/2018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FCC94D2-CA9C-0445-8DB2-33C836CA05EF}"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340DDA-4E2B-9C45-B428-0C5C0C012D32}" type="datetimeFigureOut">
              <a:rPr lang="en-US" smtClean="0"/>
              <a:t>8/22/2018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FCC94D2-CA9C-0445-8DB2-33C836CA05EF}"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4.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340DDA-4E2B-9C45-B428-0C5C0C012D32}" type="datetimeFigureOut">
              <a:rPr lang="en-US" smtClean="0"/>
              <a:t>8/22/2018</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CC94D2-CA9C-0445-8DB2-33C836CA05EF}" type="slidenum">
              <a:rPr lang="en-US" smtClean="0"/>
              <a:t>‹#›</a:t>
            </a:fld>
            <a:endParaRPr lang="en-US" dirty="0"/>
          </a:p>
        </p:txBody>
      </p:sp>
    </p:spTree>
    <p:extLst>
      <p:ext uri="{BB962C8B-B14F-4D97-AF65-F5344CB8AC3E}">
        <p14:creationId xmlns:p14="http://schemas.microsoft.com/office/powerpoint/2010/main" val="9563223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5" name="Rectangle 1027"/>
          <p:cNvSpPr>
            <a:spLocks noGrp="1" noChangeArrowheads="1"/>
          </p:cNvSpPr>
          <p:nvPr>
            <p:ph type="dt" sz="half" idx="2"/>
          </p:nvPr>
        </p:nvSpPr>
        <p:spPr bwMode="auto">
          <a:xfrm>
            <a:off x="0" y="6524625"/>
            <a:ext cx="121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a:solidFill>
                  <a:srgbClr val="969696"/>
                </a:solidFill>
                <a:latin typeface="Arial" charset="0"/>
              </a:defRPr>
            </a:lvl1pPr>
          </a:lstStyle>
          <a:p>
            <a:pPr eaLnBrk="0" fontAlgn="base" hangingPunct="0">
              <a:spcBef>
                <a:spcPct val="0"/>
              </a:spcBef>
              <a:spcAft>
                <a:spcPct val="0"/>
              </a:spcAft>
              <a:defRPr/>
            </a:pPr>
            <a:r>
              <a:rPr lang="en-US" dirty="0"/>
              <a:t>As of: </a:t>
            </a:r>
          </a:p>
        </p:txBody>
      </p:sp>
      <p:sp>
        <p:nvSpPr>
          <p:cNvPr id="49156" name="Rectangle 1028"/>
          <p:cNvSpPr>
            <a:spLocks noGrp="1" noChangeArrowheads="1"/>
          </p:cNvSpPr>
          <p:nvPr>
            <p:ph type="sldNum" sz="quarter" idx="4"/>
          </p:nvPr>
        </p:nvSpPr>
        <p:spPr bwMode="auto">
          <a:xfrm>
            <a:off x="7988300" y="6524625"/>
            <a:ext cx="1143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7F7F7F"/>
                </a:solidFill>
                <a:latin typeface="Arial" panose="020B0604020202020204" pitchFamily="34" charset="0"/>
              </a:defRPr>
            </a:lvl1pPr>
          </a:lstStyle>
          <a:p>
            <a:pPr eaLnBrk="0" fontAlgn="base" hangingPunct="0">
              <a:spcBef>
                <a:spcPct val="0"/>
              </a:spcBef>
              <a:spcAft>
                <a:spcPct val="0"/>
              </a:spcAft>
              <a:defRPr/>
            </a:pPr>
            <a:fld id="{D1BA220E-22BB-0B43-BD48-5FFAC07BE609}" type="slidenum">
              <a:rPr lang="en-US" altLang="en-US"/>
              <a:pPr eaLnBrk="0" fontAlgn="base" hangingPunct="0">
                <a:spcBef>
                  <a:spcPct val="0"/>
                </a:spcBef>
                <a:spcAft>
                  <a:spcPct val="0"/>
                </a:spcAft>
                <a:defRPr/>
              </a:pPr>
              <a:t>‹#›</a:t>
            </a:fld>
            <a:endParaRPr lang="en-US" altLang="en-US" dirty="0"/>
          </a:p>
        </p:txBody>
      </p:sp>
      <p:sp>
        <p:nvSpPr>
          <p:cNvPr id="1028" name="Text Box 1029"/>
          <p:cNvSpPr txBox="1">
            <a:spLocks noChangeArrowheads="1"/>
          </p:cNvSpPr>
          <p:nvPr/>
        </p:nvSpPr>
        <p:spPr bwMode="auto">
          <a:xfrm>
            <a:off x="1295400" y="6491288"/>
            <a:ext cx="6553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1400">
                <a:solidFill>
                  <a:schemeClr val="tx1"/>
                </a:solidFill>
                <a:latin typeface="Arial" charset="0"/>
              </a:defRPr>
            </a:lvl1pPr>
            <a:lvl2pPr marL="742950" indent="-285750" algn="ctr">
              <a:defRPr sz="1400">
                <a:solidFill>
                  <a:schemeClr val="tx1"/>
                </a:solidFill>
                <a:latin typeface="Arial" charset="0"/>
              </a:defRPr>
            </a:lvl2pPr>
            <a:lvl3pPr marL="1143000" indent="-228600" algn="ctr">
              <a:defRPr sz="1400">
                <a:solidFill>
                  <a:schemeClr val="tx1"/>
                </a:solidFill>
                <a:latin typeface="Arial" charset="0"/>
              </a:defRPr>
            </a:lvl3pPr>
            <a:lvl4pPr marL="1600200" indent="-228600" algn="ctr">
              <a:defRPr sz="1400">
                <a:solidFill>
                  <a:schemeClr val="tx1"/>
                </a:solidFill>
                <a:latin typeface="Arial" charset="0"/>
              </a:defRPr>
            </a:lvl4pPr>
            <a:lvl5pPr marL="2057400" indent="-228600" algn="ctr">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eaLnBrk="0" fontAlgn="base" hangingPunct="0">
              <a:spcBef>
                <a:spcPct val="50000"/>
              </a:spcBef>
              <a:spcAft>
                <a:spcPct val="0"/>
              </a:spcAft>
              <a:defRPr/>
            </a:pPr>
            <a:r>
              <a:rPr lang="en-US" altLang="x-none" sz="1600" b="1" i="1" dirty="0" smtClean="0">
                <a:solidFill>
                  <a:srgbClr val="000000"/>
                </a:solidFill>
                <a:latin typeface="Century Schoolbook" charset="0"/>
              </a:rPr>
              <a:t>I n t e g r i t y  -  S e r v i c e  -  E x c e l l e n c e</a:t>
            </a:r>
          </a:p>
        </p:txBody>
      </p:sp>
      <p:sp>
        <p:nvSpPr>
          <p:cNvPr id="1029" name="Rectangle 1030"/>
          <p:cNvSpPr>
            <a:spLocks noGrp="1" noChangeArrowheads="1"/>
          </p:cNvSpPr>
          <p:nvPr>
            <p:ph type="title"/>
          </p:nvPr>
        </p:nvSpPr>
        <p:spPr bwMode="auto">
          <a:xfrm>
            <a:off x="1663700" y="76200"/>
            <a:ext cx="7143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30" name="Line 1035"/>
          <p:cNvSpPr>
            <a:spLocks noChangeShapeType="1"/>
          </p:cNvSpPr>
          <p:nvPr/>
        </p:nvSpPr>
        <p:spPr bwMode="auto">
          <a:xfrm>
            <a:off x="381000" y="6451600"/>
            <a:ext cx="8382000" cy="0"/>
          </a:xfrm>
          <a:prstGeom prst="line">
            <a:avLst/>
          </a:prstGeom>
          <a:noFill/>
          <a:ln w="57150">
            <a:solidFill>
              <a:srgbClr val="0C2D83"/>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1400" dirty="0">
              <a:solidFill>
                <a:srgbClr val="000000"/>
              </a:solidFill>
            </a:endParaRPr>
          </a:p>
        </p:txBody>
      </p:sp>
      <p:sp>
        <p:nvSpPr>
          <p:cNvPr id="1031" name="Line 1036"/>
          <p:cNvSpPr>
            <a:spLocks noChangeShapeType="1"/>
          </p:cNvSpPr>
          <p:nvPr/>
        </p:nvSpPr>
        <p:spPr bwMode="auto">
          <a:xfrm>
            <a:off x="381000" y="1231900"/>
            <a:ext cx="8382000" cy="0"/>
          </a:xfrm>
          <a:prstGeom prst="line">
            <a:avLst/>
          </a:prstGeom>
          <a:noFill/>
          <a:ln w="57150">
            <a:solidFill>
              <a:srgbClr val="0C2D83"/>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en-US" sz="1400" dirty="0">
              <a:solidFill>
                <a:srgbClr val="000000"/>
              </a:solidFill>
            </a:endParaRPr>
          </a:p>
        </p:txBody>
      </p:sp>
      <p:pic>
        <p:nvPicPr>
          <p:cNvPr id="1032" name="Picture 1037" descr="afsymbol"/>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92113" y="90488"/>
            <a:ext cx="13462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Rectangle 1040"/>
          <p:cNvSpPr>
            <a:spLocks noGrp="1" noChangeArrowheads="1"/>
          </p:cNvSpPr>
          <p:nvPr>
            <p:ph type="body" idx="1"/>
          </p:nvPr>
        </p:nvSpPr>
        <p:spPr bwMode="auto">
          <a:xfrm>
            <a:off x="276225" y="1504950"/>
            <a:ext cx="8397875"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0"/>
            <a:r>
              <a:rPr lang="en-US" altLang="en-US"/>
              <a:t>2nd Bullet</a:t>
            </a:r>
          </a:p>
        </p:txBody>
      </p:sp>
    </p:spTree>
    <p:extLst>
      <p:ext uri="{BB962C8B-B14F-4D97-AF65-F5344CB8AC3E}">
        <p14:creationId xmlns:p14="http://schemas.microsoft.com/office/powerpoint/2010/main" val="161420850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0" fontAlgn="base" hangingPunct="0">
        <a:spcBef>
          <a:spcPct val="0"/>
        </a:spcBef>
        <a:spcAft>
          <a:spcPct val="0"/>
        </a:spcAft>
        <a:defRPr sz="3600" b="1" i="1">
          <a:solidFill>
            <a:srgbClr val="151C77"/>
          </a:solidFill>
          <a:latin typeface="Arial" charset="0"/>
        </a:defRPr>
      </a:lvl6pPr>
      <a:lvl7pPr marL="914400" algn="r" rtl="0" eaLnBrk="0" fontAlgn="base" hangingPunct="0">
        <a:spcBef>
          <a:spcPct val="0"/>
        </a:spcBef>
        <a:spcAft>
          <a:spcPct val="0"/>
        </a:spcAft>
        <a:defRPr sz="3600" b="1" i="1">
          <a:solidFill>
            <a:srgbClr val="151C77"/>
          </a:solidFill>
          <a:latin typeface="Arial" charset="0"/>
        </a:defRPr>
      </a:lvl7pPr>
      <a:lvl8pPr marL="1371600" algn="r" rtl="0" eaLnBrk="0" fontAlgn="base" hangingPunct="0">
        <a:spcBef>
          <a:spcPct val="0"/>
        </a:spcBef>
        <a:spcAft>
          <a:spcPct val="0"/>
        </a:spcAft>
        <a:defRPr sz="3600" b="1" i="1">
          <a:solidFill>
            <a:srgbClr val="151C77"/>
          </a:solidFill>
          <a:latin typeface="Arial" charset="0"/>
        </a:defRPr>
      </a:lvl8pPr>
      <a:lvl9pPr marL="1828800" algn="r" rtl="0" eaLnBrk="0" fontAlgn="base" hangingPunct="0">
        <a:spcBef>
          <a:spcPct val="0"/>
        </a:spcBef>
        <a:spcAft>
          <a:spcPct val="0"/>
        </a:spcAft>
        <a:defRPr sz="3600" b="1" i="1">
          <a:solidFill>
            <a:srgbClr val="151C77"/>
          </a:solidFill>
          <a:latin typeface="Arial" charset="0"/>
        </a:defRPr>
      </a:lvl9pPr>
    </p:titleStyle>
    <p:bodyStyle>
      <a:lvl1pPr marL="285750" indent="-285750" algn="l" rtl="0" eaLnBrk="0" fontAlgn="base" hangingPunct="0">
        <a:spcBef>
          <a:spcPct val="50000"/>
        </a:spcBef>
        <a:spcAft>
          <a:spcPct val="0"/>
        </a:spcAft>
        <a:buClr>
          <a:srgbClr val="151C77"/>
        </a:buClr>
        <a:buSzPct val="80000"/>
        <a:buFont typeface="Wingdings"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685800" y="152400"/>
            <a:ext cx="7772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x-none"/>
              <a:t>Click to edit Master title style</a:t>
            </a:r>
          </a:p>
        </p:txBody>
      </p:sp>
      <p:sp>
        <p:nvSpPr>
          <p:cNvPr id="13315" name="Rectangle 3"/>
          <p:cNvSpPr>
            <a:spLocks noGrp="1" noChangeArrowheads="1"/>
          </p:cNvSpPr>
          <p:nvPr>
            <p:ph type="body" idx="1"/>
          </p:nvPr>
        </p:nvSpPr>
        <p:spPr bwMode="auto">
          <a:xfrm>
            <a:off x="685800" y="16764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x-none"/>
              <a:t>Click to edit Master text styles</a:t>
            </a:r>
          </a:p>
          <a:p>
            <a:pPr lvl="1"/>
            <a:r>
              <a:rPr lang="en-US" altLang="x-none"/>
              <a:t>Second level</a:t>
            </a:r>
          </a:p>
          <a:p>
            <a:pPr lvl="2"/>
            <a:r>
              <a:rPr lang="en-US" altLang="x-none"/>
              <a:t>Third level</a:t>
            </a:r>
          </a:p>
          <a:p>
            <a:pPr lvl="3"/>
            <a:r>
              <a:rPr lang="en-US" altLang="x-none"/>
              <a:t>Fourth level</a:t>
            </a:r>
          </a:p>
          <a:p>
            <a:pPr lvl="4"/>
            <a:r>
              <a:rPr lang="en-US" altLang="x-none"/>
              <a:t>Fifth level</a:t>
            </a:r>
          </a:p>
        </p:txBody>
      </p:sp>
      <p:sp>
        <p:nvSpPr>
          <p:cNvPr id="1029" name="Rectangle 5"/>
          <p:cNvSpPr>
            <a:spLocks noGrp="1" noChangeArrowheads="1"/>
          </p:cNvSpPr>
          <p:nvPr>
            <p:ph type="ftr" sz="quarter" idx="3"/>
          </p:nvPr>
        </p:nvSpPr>
        <p:spPr bwMode="auto">
          <a:xfrm>
            <a:off x="3048000" y="6477000"/>
            <a:ext cx="3276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000">
                <a:solidFill>
                  <a:srgbClr val="000000"/>
                </a:solidFill>
              </a:defRPr>
            </a:lvl1pPr>
          </a:lstStyle>
          <a:p>
            <a:pPr>
              <a:defRPr/>
            </a:pPr>
            <a:endParaRPr lang="en-US"/>
          </a:p>
        </p:txBody>
      </p:sp>
      <p:sp>
        <p:nvSpPr>
          <p:cNvPr id="1071" name="Text Box 47"/>
          <p:cNvSpPr txBox="1">
            <a:spLocks noChangeArrowheads="1"/>
          </p:cNvSpPr>
          <p:nvPr userDrawn="1"/>
        </p:nvSpPr>
        <p:spPr bwMode="auto">
          <a:xfrm>
            <a:off x="8594725" y="6535738"/>
            <a:ext cx="339725" cy="244475"/>
          </a:xfrm>
          <a:prstGeom prst="rect">
            <a:avLst/>
          </a:prstGeom>
          <a:noFill/>
          <a:ln w="12700">
            <a:noFill/>
            <a:miter lim="800000"/>
            <a:headEnd type="none" w="sm" len="sm"/>
            <a:tailEnd type="none" w="sm" len="sm"/>
          </a:ln>
          <a:effectLst/>
        </p:spPr>
        <p:txBody>
          <a:bodyPr wrap="none">
            <a:spAutoFit/>
          </a:bodyPr>
          <a:lstStyle>
            <a:lvl1pPr eaLnBrk="0" hangingPunct="0">
              <a:defRPr sz="15000">
                <a:solidFill>
                  <a:srgbClr val="FFFF00"/>
                </a:solidFill>
                <a:latin typeface="Arial" charset="0"/>
              </a:defRPr>
            </a:lvl1pPr>
            <a:lvl2pPr marL="742950" indent="-285750" eaLnBrk="0" hangingPunct="0">
              <a:defRPr sz="15000">
                <a:solidFill>
                  <a:srgbClr val="FFFF00"/>
                </a:solidFill>
                <a:latin typeface="Arial" charset="0"/>
              </a:defRPr>
            </a:lvl2pPr>
            <a:lvl3pPr marL="1143000" indent="-228600" eaLnBrk="0" hangingPunct="0">
              <a:defRPr sz="15000">
                <a:solidFill>
                  <a:srgbClr val="FFFF00"/>
                </a:solidFill>
                <a:latin typeface="Arial" charset="0"/>
              </a:defRPr>
            </a:lvl3pPr>
            <a:lvl4pPr marL="1600200" indent="-228600" eaLnBrk="0" hangingPunct="0">
              <a:defRPr sz="15000">
                <a:solidFill>
                  <a:srgbClr val="FFFF00"/>
                </a:solidFill>
                <a:latin typeface="Arial" charset="0"/>
              </a:defRPr>
            </a:lvl4pPr>
            <a:lvl5pPr marL="2057400" indent="-228600" eaLnBrk="0" hangingPunct="0">
              <a:defRPr sz="15000">
                <a:solidFill>
                  <a:srgbClr val="FFFF00"/>
                </a:solidFill>
                <a:latin typeface="Arial" charset="0"/>
              </a:defRPr>
            </a:lvl5pPr>
            <a:lvl6pPr marL="2514600" indent="-228600" eaLnBrk="0" fontAlgn="base" hangingPunct="0">
              <a:spcBef>
                <a:spcPct val="0"/>
              </a:spcBef>
              <a:spcAft>
                <a:spcPct val="0"/>
              </a:spcAft>
              <a:defRPr sz="15000">
                <a:solidFill>
                  <a:srgbClr val="FFFF00"/>
                </a:solidFill>
                <a:latin typeface="Arial" charset="0"/>
              </a:defRPr>
            </a:lvl6pPr>
            <a:lvl7pPr marL="2971800" indent="-228600" eaLnBrk="0" fontAlgn="base" hangingPunct="0">
              <a:spcBef>
                <a:spcPct val="0"/>
              </a:spcBef>
              <a:spcAft>
                <a:spcPct val="0"/>
              </a:spcAft>
              <a:defRPr sz="15000">
                <a:solidFill>
                  <a:srgbClr val="FFFF00"/>
                </a:solidFill>
                <a:latin typeface="Arial" charset="0"/>
              </a:defRPr>
            </a:lvl7pPr>
            <a:lvl8pPr marL="3429000" indent="-228600" eaLnBrk="0" fontAlgn="base" hangingPunct="0">
              <a:spcBef>
                <a:spcPct val="0"/>
              </a:spcBef>
              <a:spcAft>
                <a:spcPct val="0"/>
              </a:spcAft>
              <a:defRPr sz="15000">
                <a:solidFill>
                  <a:srgbClr val="FFFF00"/>
                </a:solidFill>
                <a:latin typeface="Arial" charset="0"/>
              </a:defRPr>
            </a:lvl8pPr>
            <a:lvl9pPr marL="3886200" indent="-228600" eaLnBrk="0" fontAlgn="base" hangingPunct="0">
              <a:spcBef>
                <a:spcPct val="0"/>
              </a:spcBef>
              <a:spcAft>
                <a:spcPct val="0"/>
              </a:spcAft>
              <a:defRPr sz="15000">
                <a:solidFill>
                  <a:srgbClr val="FFFF00"/>
                </a:solidFill>
                <a:latin typeface="Arial" charset="0"/>
              </a:defRPr>
            </a:lvl9pPr>
          </a:lstStyle>
          <a:p>
            <a:pPr>
              <a:defRPr/>
            </a:pPr>
            <a:fld id="{C9D18A32-8AAC-F440-9D1A-6478C77F11EF}" type="slidenum">
              <a:rPr lang="en-US" altLang="x-none" sz="1000" b="1" smtClean="0">
                <a:solidFill>
                  <a:srgbClr val="000000"/>
                </a:solidFill>
              </a:rPr>
              <a:pPr>
                <a:defRPr/>
              </a:pPr>
              <a:t>‹#›</a:t>
            </a:fld>
            <a:endParaRPr lang="en-US" altLang="x-none" sz="1000" b="1" smtClean="0">
              <a:solidFill>
                <a:srgbClr val="000000"/>
              </a:solidFill>
            </a:endParaRPr>
          </a:p>
        </p:txBody>
      </p:sp>
      <p:sp>
        <p:nvSpPr>
          <p:cNvPr id="13318" name="Line 51"/>
          <p:cNvSpPr>
            <a:spLocks noChangeShapeType="1"/>
          </p:cNvSpPr>
          <p:nvPr userDrawn="1"/>
        </p:nvSpPr>
        <p:spPr bwMode="auto">
          <a:xfrm>
            <a:off x="0" y="957263"/>
            <a:ext cx="9144000" cy="0"/>
          </a:xfrm>
          <a:prstGeom prst="line">
            <a:avLst/>
          </a:prstGeom>
          <a:noFill/>
          <a:ln w="38100">
            <a:solidFill>
              <a:srgbClr val="000099"/>
            </a:solidFill>
            <a:round/>
            <a:headEnd/>
            <a:tailEnd/>
          </a:ln>
          <a:extLst>
            <a:ext uri="{909E8E84-426E-40DD-AFC4-6F175D3DCCD1}">
              <a14:hiddenFill xmlns:a14="http://schemas.microsoft.com/office/drawing/2010/main">
                <a:noFill/>
              </a14:hiddenFill>
            </a:ext>
          </a:extLst>
        </p:spPr>
        <p:txBody>
          <a:bodyPr lIns="90488" tIns="44450" rIns="90488" bIns="44450" anchor="ctr">
            <a:spAutoFit/>
          </a:bodyPr>
          <a:lstStyle/>
          <a:p>
            <a:endParaRPr lang="en-US"/>
          </a:p>
        </p:txBody>
      </p:sp>
      <p:sp>
        <p:nvSpPr>
          <p:cNvPr id="13319" name="Line 52"/>
          <p:cNvSpPr>
            <a:spLocks noChangeShapeType="1"/>
          </p:cNvSpPr>
          <p:nvPr userDrawn="1"/>
        </p:nvSpPr>
        <p:spPr bwMode="auto">
          <a:xfrm>
            <a:off x="0" y="892175"/>
            <a:ext cx="9144000" cy="0"/>
          </a:xfrm>
          <a:prstGeom prst="line">
            <a:avLst/>
          </a:prstGeom>
          <a:noFill/>
          <a:ln w="57150">
            <a:solidFill>
              <a:srgbClr val="FFCC00"/>
            </a:solidFill>
            <a:round/>
            <a:headEnd/>
            <a:tailEnd/>
          </a:ln>
          <a:extLst>
            <a:ext uri="{909E8E84-426E-40DD-AFC4-6F175D3DCCD1}">
              <a14:hiddenFill xmlns:a14="http://schemas.microsoft.com/office/drawing/2010/main">
                <a:noFill/>
              </a14:hiddenFill>
            </a:ext>
          </a:extLst>
        </p:spPr>
        <p:txBody>
          <a:bodyPr lIns="90488" tIns="44450" rIns="90488" bIns="44450" anchor="ctr">
            <a:spAutoFit/>
          </a:bodyPr>
          <a:lstStyle/>
          <a:p>
            <a:endParaRPr lang="en-US"/>
          </a:p>
        </p:txBody>
      </p:sp>
      <p:pic>
        <p:nvPicPr>
          <p:cNvPr id="13320" name="Picture 55" descr="logo-for-pp"/>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0" y="0"/>
            <a:ext cx="122872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181501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2800" b="1" i="1">
          <a:solidFill>
            <a:srgbClr val="000099"/>
          </a:solidFill>
          <a:latin typeface="+mj-lt"/>
          <a:ea typeface="+mj-ea"/>
          <a:cs typeface="+mj-cs"/>
        </a:defRPr>
      </a:lvl1pPr>
      <a:lvl2pPr algn="ctr" rtl="0" eaLnBrk="0" fontAlgn="base" hangingPunct="0">
        <a:spcBef>
          <a:spcPct val="0"/>
        </a:spcBef>
        <a:spcAft>
          <a:spcPct val="0"/>
        </a:spcAft>
        <a:defRPr sz="2800" b="1" i="1">
          <a:solidFill>
            <a:srgbClr val="000099"/>
          </a:solidFill>
          <a:latin typeface="Arial" charset="0"/>
        </a:defRPr>
      </a:lvl2pPr>
      <a:lvl3pPr algn="ctr" rtl="0" eaLnBrk="0" fontAlgn="base" hangingPunct="0">
        <a:spcBef>
          <a:spcPct val="0"/>
        </a:spcBef>
        <a:spcAft>
          <a:spcPct val="0"/>
        </a:spcAft>
        <a:defRPr sz="2800" b="1" i="1">
          <a:solidFill>
            <a:srgbClr val="000099"/>
          </a:solidFill>
          <a:latin typeface="Arial" charset="0"/>
        </a:defRPr>
      </a:lvl3pPr>
      <a:lvl4pPr algn="ctr" rtl="0" eaLnBrk="0" fontAlgn="base" hangingPunct="0">
        <a:spcBef>
          <a:spcPct val="0"/>
        </a:spcBef>
        <a:spcAft>
          <a:spcPct val="0"/>
        </a:spcAft>
        <a:defRPr sz="2800" b="1" i="1">
          <a:solidFill>
            <a:srgbClr val="000099"/>
          </a:solidFill>
          <a:latin typeface="Arial" charset="0"/>
        </a:defRPr>
      </a:lvl4pPr>
      <a:lvl5pPr algn="ctr" rtl="0" eaLnBrk="0" fontAlgn="base" hangingPunct="0">
        <a:spcBef>
          <a:spcPct val="0"/>
        </a:spcBef>
        <a:spcAft>
          <a:spcPct val="0"/>
        </a:spcAft>
        <a:defRPr sz="2800" b="1" i="1">
          <a:solidFill>
            <a:srgbClr val="000099"/>
          </a:solidFill>
          <a:latin typeface="Arial" charset="0"/>
        </a:defRPr>
      </a:lvl5pPr>
      <a:lvl6pPr marL="457200" algn="ctr" rtl="0" eaLnBrk="0" fontAlgn="base" hangingPunct="0">
        <a:spcBef>
          <a:spcPct val="0"/>
        </a:spcBef>
        <a:spcAft>
          <a:spcPct val="0"/>
        </a:spcAft>
        <a:defRPr sz="2800" b="1" i="1">
          <a:solidFill>
            <a:srgbClr val="000099"/>
          </a:solidFill>
          <a:latin typeface="Arial" charset="0"/>
        </a:defRPr>
      </a:lvl6pPr>
      <a:lvl7pPr marL="914400" algn="ctr" rtl="0" eaLnBrk="0" fontAlgn="base" hangingPunct="0">
        <a:spcBef>
          <a:spcPct val="0"/>
        </a:spcBef>
        <a:spcAft>
          <a:spcPct val="0"/>
        </a:spcAft>
        <a:defRPr sz="2800" b="1" i="1">
          <a:solidFill>
            <a:srgbClr val="000099"/>
          </a:solidFill>
          <a:latin typeface="Arial" charset="0"/>
        </a:defRPr>
      </a:lvl7pPr>
      <a:lvl8pPr marL="1371600" algn="ctr" rtl="0" eaLnBrk="0" fontAlgn="base" hangingPunct="0">
        <a:spcBef>
          <a:spcPct val="0"/>
        </a:spcBef>
        <a:spcAft>
          <a:spcPct val="0"/>
        </a:spcAft>
        <a:defRPr sz="2800" b="1" i="1">
          <a:solidFill>
            <a:srgbClr val="000099"/>
          </a:solidFill>
          <a:latin typeface="Arial" charset="0"/>
        </a:defRPr>
      </a:lvl8pPr>
      <a:lvl9pPr marL="1828800" algn="ctr" rtl="0" eaLnBrk="0" fontAlgn="base" hangingPunct="0">
        <a:spcBef>
          <a:spcPct val="0"/>
        </a:spcBef>
        <a:spcAft>
          <a:spcPct val="0"/>
        </a:spcAft>
        <a:defRPr sz="2800" b="1" i="1">
          <a:solidFill>
            <a:srgbClr val="000099"/>
          </a:solidFill>
          <a:latin typeface="Arial" charset="0"/>
        </a:defRPr>
      </a:lvl9pPr>
    </p:titleStyle>
    <p:bodyStyle>
      <a:lvl1pPr marL="225425" indent="-225425" algn="l" rtl="0" eaLnBrk="0" fontAlgn="base" hangingPunct="0">
        <a:spcBef>
          <a:spcPct val="20000"/>
        </a:spcBef>
        <a:spcAft>
          <a:spcPct val="0"/>
        </a:spcAft>
        <a:buClr>
          <a:schemeClr val="accent2"/>
        </a:buClr>
        <a:buFont typeface="Wingdings" charset="2"/>
        <a:buChar char="§"/>
        <a:defRPr sz="2000">
          <a:solidFill>
            <a:schemeClr val="tx1"/>
          </a:solidFill>
          <a:latin typeface="+mn-lt"/>
          <a:ea typeface="+mn-ea"/>
          <a:cs typeface="+mn-cs"/>
        </a:defRPr>
      </a:lvl1pPr>
      <a:lvl2pPr marL="682625" indent="-225425" algn="l" rtl="0" eaLnBrk="0" fontAlgn="base" hangingPunct="0">
        <a:spcBef>
          <a:spcPct val="20000"/>
        </a:spcBef>
        <a:spcAft>
          <a:spcPct val="0"/>
        </a:spcAft>
        <a:buClr>
          <a:schemeClr val="accent2"/>
        </a:buClr>
        <a:buChar char="•"/>
        <a:defRPr>
          <a:solidFill>
            <a:schemeClr val="tx1"/>
          </a:solidFill>
          <a:latin typeface="+mn-lt"/>
        </a:defRPr>
      </a:lvl2pPr>
      <a:lvl3pPr marL="1143000" indent="-228600" algn="l" rtl="0" eaLnBrk="0" fontAlgn="base" hangingPunct="0">
        <a:spcBef>
          <a:spcPct val="20000"/>
        </a:spcBef>
        <a:spcAft>
          <a:spcPct val="0"/>
        </a:spcAft>
        <a:buFont typeface="Wingdings" charset="2"/>
        <a:buChar char="ü"/>
        <a:defRPr sz="1600">
          <a:solidFill>
            <a:schemeClr val="tx1"/>
          </a:solidFill>
          <a:latin typeface="+mn-lt"/>
        </a:defRPr>
      </a:lvl3pPr>
      <a:lvl4pPr marL="1600200" indent="-228600" algn="l" rtl="0" eaLnBrk="0" fontAlgn="base" hangingPunct="0">
        <a:spcBef>
          <a:spcPct val="20000"/>
        </a:spcBef>
        <a:spcAft>
          <a:spcPct val="0"/>
        </a:spcAft>
        <a:buFont typeface="Wingdings" charset="2"/>
        <a:buChar char="§"/>
        <a:defRPr sz="1600">
          <a:solidFill>
            <a:schemeClr val="tx1"/>
          </a:solidFill>
          <a:latin typeface="+mn-lt"/>
        </a:defRPr>
      </a:lvl4pPr>
      <a:lvl5pPr marL="2057400" indent="-228600" algn="l" rtl="0" eaLnBrk="0" fontAlgn="base" hangingPunct="0">
        <a:spcBef>
          <a:spcPct val="20000"/>
        </a:spcBef>
        <a:spcAft>
          <a:spcPct val="0"/>
        </a:spcAft>
        <a:buFont typeface="Wingdings" charset="2"/>
        <a:buChar char="§"/>
        <a:defRPr sz="1600">
          <a:solidFill>
            <a:schemeClr val="tx1"/>
          </a:solidFill>
          <a:latin typeface="+mn-lt"/>
        </a:defRPr>
      </a:lvl5pPr>
      <a:lvl6pPr marL="2514600" indent="-228600" algn="l" rtl="0" eaLnBrk="0" fontAlgn="base" hangingPunct="0">
        <a:spcBef>
          <a:spcPct val="20000"/>
        </a:spcBef>
        <a:spcAft>
          <a:spcPct val="0"/>
        </a:spcAft>
        <a:buFont typeface="Wingdings" pitchFamily="2" charset="2"/>
        <a:buChar char="§"/>
        <a:defRPr sz="1600">
          <a:solidFill>
            <a:schemeClr val="tx1"/>
          </a:solidFill>
          <a:latin typeface="+mn-lt"/>
        </a:defRPr>
      </a:lvl6pPr>
      <a:lvl7pPr marL="2971800" indent="-228600" algn="l" rtl="0" eaLnBrk="0" fontAlgn="base" hangingPunct="0">
        <a:spcBef>
          <a:spcPct val="20000"/>
        </a:spcBef>
        <a:spcAft>
          <a:spcPct val="0"/>
        </a:spcAft>
        <a:buFont typeface="Wingdings" pitchFamily="2" charset="2"/>
        <a:buChar char="§"/>
        <a:defRPr sz="1600">
          <a:solidFill>
            <a:schemeClr val="tx1"/>
          </a:solidFill>
          <a:latin typeface="+mn-lt"/>
        </a:defRPr>
      </a:lvl7pPr>
      <a:lvl8pPr marL="3429000" indent="-228600" algn="l" rtl="0" eaLnBrk="0" fontAlgn="base" hangingPunct="0">
        <a:spcBef>
          <a:spcPct val="20000"/>
        </a:spcBef>
        <a:spcAft>
          <a:spcPct val="0"/>
        </a:spcAft>
        <a:buFont typeface="Wingdings" pitchFamily="2" charset="2"/>
        <a:buChar char="§"/>
        <a:defRPr sz="1600">
          <a:solidFill>
            <a:schemeClr val="tx1"/>
          </a:solidFill>
          <a:latin typeface="+mn-lt"/>
        </a:defRPr>
      </a:lvl8pPr>
      <a:lvl9pPr marL="3886200" indent="-228600" algn="l" rtl="0" eaLnBrk="0" fontAlgn="base" hangingPunct="0">
        <a:spcBef>
          <a:spcPct val="20000"/>
        </a:spcBef>
        <a:spcAft>
          <a:spcPct val="0"/>
        </a:spcAft>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49F527-C168-4E56-A8A3-A92EE621AA55}" type="datetimeFigureOut">
              <a:rPr lang="en-US" smtClean="0"/>
              <a:t>8/22/2018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72FB44-3CEC-413D-B3D5-9E53671757DC}" type="slidenum">
              <a:rPr lang="en-US" smtClean="0"/>
              <a:t>‹#›</a:t>
            </a:fld>
            <a:endParaRPr lang="en-US"/>
          </a:p>
        </p:txBody>
      </p:sp>
    </p:spTree>
    <p:extLst>
      <p:ext uri="{BB962C8B-B14F-4D97-AF65-F5344CB8AC3E}">
        <p14:creationId xmlns:p14="http://schemas.microsoft.com/office/powerpoint/2010/main" val="222669311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22.jpg"/><Relationship Id="rId7" Type="http://schemas.openxmlformats.org/officeDocument/2006/relationships/image" Target="../media/image26.jp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25.png"/><Relationship Id="rId5" Type="http://schemas.openxmlformats.org/officeDocument/2006/relationships/image" Target="../media/image24.jpg"/><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14.xml"/><Relationship Id="rId4" Type="http://schemas.openxmlformats.org/officeDocument/2006/relationships/image" Target="../media/image31.jpg"/></Relationships>
</file>

<file path=ppt/slides/_rels/slide1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35.jpg"/><Relationship Id="rId4" Type="http://schemas.openxmlformats.org/officeDocument/2006/relationships/image" Target="../media/image34.jpg"/></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8.jpe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7.tiff"/></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16.tiff"/><Relationship Id="rId4" Type="http://schemas.openxmlformats.org/officeDocument/2006/relationships/image" Target="../media/image15.tiff"/></Relationships>
</file>

<file path=ppt/slides/_rels/slide8.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20.tiff"/><Relationship Id="rId4" Type="http://schemas.openxmlformats.org/officeDocument/2006/relationships/image" Target="../media/image19.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50000"/>
              </a:spcBef>
              <a:buClr>
                <a:srgbClr val="151C77"/>
              </a:buClr>
              <a:buSzPct val="80000"/>
              <a:buFont typeface="Wingdings" charset="2"/>
              <a:buChar char="n"/>
              <a:defRPr sz="2000" b="1">
                <a:solidFill>
                  <a:schemeClr val="tx1"/>
                </a:solidFill>
                <a:latin typeface="Arial" charset="0"/>
              </a:defRPr>
            </a:lvl1pPr>
            <a:lvl2pPr marL="742950" indent="-285750">
              <a:spcBef>
                <a:spcPct val="25000"/>
              </a:spcBef>
              <a:buClr>
                <a:srgbClr val="151C77"/>
              </a:buClr>
              <a:buSzPct val="80000"/>
              <a:buFont typeface="Wingdings" charset="2"/>
              <a:buChar char="n"/>
              <a:defRPr sz="2000" b="1">
                <a:solidFill>
                  <a:schemeClr val="tx1"/>
                </a:solidFill>
                <a:latin typeface="Arial" charset="0"/>
              </a:defRPr>
            </a:lvl2pPr>
            <a:lvl3pPr marL="1143000" indent="-228600">
              <a:spcBef>
                <a:spcPct val="25000"/>
              </a:spcBef>
              <a:buClr>
                <a:srgbClr val="151C77"/>
              </a:buClr>
              <a:buSzPct val="80000"/>
              <a:buFont typeface="Wingdings" charset="2"/>
              <a:buChar char="n"/>
              <a:defRPr sz="2000" b="1">
                <a:solidFill>
                  <a:schemeClr val="tx1"/>
                </a:solidFill>
                <a:latin typeface="Arial" charset="0"/>
              </a:defRPr>
            </a:lvl3pPr>
            <a:lvl4pPr marL="1600200" indent="-228600">
              <a:spcBef>
                <a:spcPct val="25000"/>
              </a:spcBef>
              <a:buClr>
                <a:srgbClr val="151C77"/>
              </a:buClr>
              <a:buSzPct val="80000"/>
              <a:buFont typeface="Wingdings" charset="2"/>
              <a:buChar char="n"/>
              <a:defRPr sz="2000" b="1">
                <a:solidFill>
                  <a:schemeClr val="tx1"/>
                </a:solidFill>
                <a:latin typeface="Arial" charset="0"/>
              </a:defRPr>
            </a:lvl4pPr>
            <a:lvl5pPr marL="2057400" indent="-228600">
              <a:spcBef>
                <a:spcPct val="20000"/>
              </a:spcBef>
              <a:buClr>
                <a:srgbClr val="003399"/>
              </a:buClr>
              <a:buSzPct val="80000"/>
              <a:buFont typeface="Wingdings" charset="2"/>
              <a:buChar char="n"/>
              <a:defRPr sz="2000">
                <a:solidFill>
                  <a:schemeClr val="tx1"/>
                </a:solidFill>
                <a:latin typeface="Arial" charset="0"/>
              </a:defRPr>
            </a:lvl5pPr>
            <a:lvl6pPr marL="25146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6pPr>
            <a:lvl7pPr marL="29718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7pPr>
            <a:lvl8pPr marL="34290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8pPr>
            <a:lvl9pPr marL="38862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53F552A-D77B-554B-838B-DE1F138CFB5F}" type="slidenum">
              <a:rPr kumimoji="0" lang="en-US" altLang="en-US" sz="1000" b="0" i="0" u="none" strike="noStrike" kern="1200" cap="none" spc="0" normalizeH="0" baseline="0" noProof="0">
                <a:ln>
                  <a:noFill/>
                </a:ln>
                <a:solidFill>
                  <a:srgbClr val="7F7F7F"/>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alt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
        <p:nvSpPr>
          <p:cNvPr id="15363" name="Rectangle 3"/>
          <p:cNvSpPr>
            <a:spLocks noChangeArrowheads="1"/>
          </p:cNvSpPr>
          <p:nvPr/>
        </p:nvSpPr>
        <p:spPr bwMode="auto">
          <a:xfrm>
            <a:off x="419100" y="1636708"/>
            <a:ext cx="8305800" cy="214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50000"/>
              </a:spcBef>
              <a:buClr>
                <a:srgbClr val="151C77"/>
              </a:buClr>
              <a:buSzPct val="80000"/>
              <a:buFont typeface="Wingdings" charset="2"/>
              <a:buChar char="n"/>
              <a:defRPr sz="2000" b="1">
                <a:solidFill>
                  <a:schemeClr val="tx1"/>
                </a:solidFill>
                <a:latin typeface="Arial" charset="0"/>
              </a:defRPr>
            </a:lvl1pPr>
            <a:lvl2pPr marL="742950" indent="-285750">
              <a:spcBef>
                <a:spcPct val="25000"/>
              </a:spcBef>
              <a:buClr>
                <a:srgbClr val="151C77"/>
              </a:buClr>
              <a:buSzPct val="80000"/>
              <a:buFont typeface="Wingdings" charset="2"/>
              <a:buChar char="n"/>
              <a:defRPr sz="2000" b="1">
                <a:solidFill>
                  <a:schemeClr val="tx1"/>
                </a:solidFill>
                <a:latin typeface="Arial" charset="0"/>
              </a:defRPr>
            </a:lvl2pPr>
            <a:lvl3pPr marL="1143000" indent="-228600">
              <a:spcBef>
                <a:spcPct val="25000"/>
              </a:spcBef>
              <a:buClr>
                <a:srgbClr val="151C77"/>
              </a:buClr>
              <a:buSzPct val="80000"/>
              <a:buFont typeface="Wingdings" charset="2"/>
              <a:buChar char="n"/>
              <a:defRPr sz="2000" b="1">
                <a:solidFill>
                  <a:schemeClr val="tx1"/>
                </a:solidFill>
                <a:latin typeface="Arial" charset="0"/>
              </a:defRPr>
            </a:lvl3pPr>
            <a:lvl4pPr marL="1600200" indent="-228600">
              <a:spcBef>
                <a:spcPct val="25000"/>
              </a:spcBef>
              <a:buClr>
                <a:srgbClr val="151C77"/>
              </a:buClr>
              <a:buSzPct val="80000"/>
              <a:buFont typeface="Wingdings" charset="2"/>
              <a:buChar char="n"/>
              <a:defRPr sz="2000" b="1">
                <a:solidFill>
                  <a:schemeClr val="tx1"/>
                </a:solidFill>
                <a:latin typeface="Arial" charset="0"/>
              </a:defRPr>
            </a:lvl4pPr>
            <a:lvl5pPr marL="2057400" indent="-228600">
              <a:spcBef>
                <a:spcPct val="20000"/>
              </a:spcBef>
              <a:buClr>
                <a:srgbClr val="003399"/>
              </a:buClr>
              <a:buSzPct val="80000"/>
              <a:buFont typeface="Wingdings" charset="2"/>
              <a:buChar char="n"/>
              <a:defRPr sz="2000">
                <a:solidFill>
                  <a:schemeClr val="tx1"/>
                </a:solidFill>
                <a:latin typeface="Arial" charset="0"/>
              </a:defRPr>
            </a:lvl5pPr>
            <a:lvl6pPr marL="25146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6pPr>
            <a:lvl7pPr marL="29718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7pPr>
            <a:lvl8pPr marL="34290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8pPr>
            <a:lvl9pPr marL="38862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4000" b="1" i="0" u="none" strike="noStrike" kern="1200" cap="none" spc="0" normalizeH="0" baseline="0" noProof="0" dirty="0" smtClean="0">
                <a:ln>
                  <a:noFill/>
                </a:ln>
                <a:solidFill>
                  <a:srgbClr val="151C77"/>
                </a:solidFill>
                <a:effectLst/>
                <a:uLnTx/>
                <a:uFillTx/>
                <a:latin typeface="Arial" charset="0"/>
                <a:ea typeface="+mn-ea"/>
                <a:cs typeface="+mn-cs"/>
              </a:rPr>
              <a:t>Pilot Shortage: </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4000" b="1" i="0" u="none" strike="noStrike" kern="1200" cap="none" spc="0" normalizeH="0" baseline="0" noProof="0" dirty="0" smtClean="0">
                <a:ln>
                  <a:noFill/>
                </a:ln>
                <a:solidFill>
                  <a:srgbClr val="151C77"/>
                </a:solidFill>
                <a:effectLst/>
                <a:uLnTx/>
                <a:uFillTx/>
                <a:latin typeface="Arial" charset="0"/>
                <a:ea typeface="+mn-ea"/>
                <a:cs typeface="+mn-cs"/>
              </a:rPr>
              <a:t>Crisis and</a:t>
            </a:r>
            <a:r>
              <a:rPr kumimoji="0" lang="en-US" altLang="en-US" sz="4000" b="1" i="0" u="none" strike="noStrike" kern="1200" cap="none" spc="0" normalizeH="0" noProof="0" dirty="0" smtClean="0">
                <a:ln>
                  <a:noFill/>
                </a:ln>
                <a:solidFill>
                  <a:srgbClr val="151C77"/>
                </a:solidFill>
                <a:effectLst/>
                <a:uLnTx/>
                <a:uFillTx/>
                <a:latin typeface="Arial" charset="0"/>
                <a:ea typeface="+mn-ea"/>
                <a:cs typeface="+mn-cs"/>
              </a:rPr>
              <a:t> Opportunities</a:t>
            </a:r>
          </a:p>
          <a:p>
            <a:pPr marL="0" marR="0" lvl="0" indent="0" algn="r" defTabSz="914400" rtl="0" eaLnBrk="0" fontAlgn="base" latinLnBrk="0" hangingPunct="0">
              <a:lnSpc>
                <a:spcPct val="100000"/>
              </a:lnSpc>
              <a:spcBef>
                <a:spcPct val="0"/>
              </a:spcBef>
              <a:spcAft>
                <a:spcPct val="0"/>
              </a:spcAft>
              <a:buClrTx/>
              <a:buSzTx/>
              <a:buFontTx/>
              <a:buNone/>
              <a:tabLst/>
              <a:defRPr/>
            </a:pPr>
            <a:r>
              <a:rPr lang="en-US" altLang="en-US" sz="2800" dirty="0" smtClean="0">
                <a:solidFill>
                  <a:srgbClr val="FF0000"/>
                </a:solidFill>
              </a:rPr>
              <a:t>“4C’s Model” – A Common Framework for Professional Aviator Development</a:t>
            </a:r>
          </a:p>
        </p:txBody>
      </p:sp>
      <p:sp>
        <p:nvSpPr>
          <p:cNvPr id="15364" name="Rectangle 4"/>
          <p:cNvSpPr>
            <a:spLocks noChangeArrowheads="1"/>
          </p:cNvSpPr>
          <p:nvPr/>
        </p:nvSpPr>
        <p:spPr bwMode="auto">
          <a:xfrm>
            <a:off x="3879850" y="4948238"/>
            <a:ext cx="4979988"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50000"/>
              </a:spcBef>
              <a:buClr>
                <a:srgbClr val="151C77"/>
              </a:buClr>
              <a:buSzPct val="80000"/>
              <a:buFont typeface="Wingdings" charset="2"/>
              <a:buChar char="n"/>
              <a:defRPr sz="2000" b="1">
                <a:solidFill>
                  <a:schemeClr val="tx1"/>
                </a:solidFill>
                <a:latin typeface="Arial" charset="0"/>
              </a:defRPr>
            </a:lvl1pPr>
            <a:lvl2pPr marL="742950" indent="-285750">
              <a:spcBef>
                <a:spcPct val="25000"/>
              </a:spcBef>
              <a:buClr>
                <a:srgbClr val="151C77"/>
              </a:buClr>
              <a:buSzPct val="80000"/>
              <a:buFont typeface="Wingdings" charset="2"/>
              <a:buChar char="n"/>
              <a:defRPr sz="2000" b="1">
                <a:solidFill>
                  <a:schemeClr val="tx1"/>
                </a:solidFill>
                <a:latin typeface="Arial" charset="0"/>
              </a:defRPr>
            </a:lvl2pPr>
            <a:lvl3pPr marL="1143000" indent="-228600">
              <a:spcBef>
                <a:spcPct val="25000"/>
              </a:spcBef>
              <a:buClr>
                <a:srgbClr val="151C77"/>
              </a:buClr>
              <a:buSzPct val="80000"/>
              <a:buFont typeface="Wingdings" charset="2"/>
              <a:buChar char="n"/>
              <a:defRPr sz="2000" b="1">
                <a:solidFill>
                  <a:schemeClr val="tx1"/>
                </a:solidFill>
                <a:latin typeface="Arial" charset="0"/>
              </a:defRPr>
            </a:lvl3pPr>
            <a:lvl4pPr marL="1600200" indent="-228600">
              <a:spcBef>
                <a:spcPct val="25000"/>
              </a:spcBef>
              <a:buClr>
                <a:srgbClr val="151C77"/>
              </a:buClr>
              <a:buSzPct val="80000"/>
              <a:buFont typeface="Wingdings" charset="2"/>
              <a:buChar char="n"/>
              <a:defRPr sz="2000" b="1">
                <a:solidFill>
                  <a:schemeClr val="tx1"/>
                </a:solidFill>
                <a:latin typeface="Arial" charset="0"/>
              </a:defRPr>
            </a:lvl4pPr>
            <a:lvl5pPr marL="2057400" indent="-228600">
              <a:spcBef>
                <a:spcPct val="20000"/>
              </a:spcBef>
              <a:buClr>
                <a:srgbClr val="003399"/>
              </a:buClr>
              <a:buSzPct val="80000"/>
              <a:buFont typeface="Wingdings" charset="2"/>
              <a:buChar char="n"/>
              <a:defRPr sz="2000">
                <a:solidFill>
                  <a:schemeClr val="tx1"/>
                </a:solidFill>
                <a:latin typeface="Arial" charset="0"/>
              </a:defRPr>
            </a:lvl5pPr>
            <a:lvl6pPr marL="25146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6pPr>
            <a:lvl7pPr marL="29718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7pPr>
            <a:lvl8pPr marL="34290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8pPr>
            <a:lvl9pPr marL="38862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altLang="en-US" sz="20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altLang="en-US" sz="2000" b="1" i="0" u="none" strike="noStrike" kern="1200" cap="none" spc="0" normalizeH="0" baseline="0" noProof="0" dirty="0">
              <a:ln>
                <a:noFill/>
              </a:ln>
              <a:solidFill>
                <a:srgbClr val="000000"/>
              </a:solidFill>
              <a:effectLst/>
              <a:uLnTx/>
              <a:uFillTx/>
              <a:latin typeface="Arial" charset="0"/>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altLang="en-US" sz="2000" b="1"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6" name="Subtitle 1"/>
          <p:cNvSpPr txBox="1">
            <a:spLocks/>
          </p:cNvSpPr>
          <p:nvPr/>
        </p:nvSpPr>
        <p:spPr bwMode="auto">
          <a:xfrm>
            <a:off x="2725615" y="4372707"/>
            <a:ext cx="5999285"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0" fontAlgn="base" hangingPunct="0">
              <a:spcBef>
                <a:spcPct val="0"/>
              </a:spcBef>
              <a:spcAft>
                <a:spcPct val="0"/>
              </a:spcAft>
              <a:buClr>
                <a:schemeClr val="tx1"/>
              </a:buClr>
              <a:buSzPct val="80000"/>
              <a:buFontTx/>
              <a:buNone/>
              <a:defRPr sz="2400" b="1" baseline="0">
                <a:solidFill>
                  <a:schemeClr val="tx1"/>
                </a:solidFill>
                <a:latin typeface="+mn-lt"/>
                <a:ea typeface="+mn-ea"/>
                <a:cs typeface="+mn-cs"/>
              </a:defRPr>
            </a:lvl1pPr>
            <a:lvl2pPr marL="688975" indent="-288925" algn="l" rtl="0" eaLnBrk="0" fontAlgn="base" hangingPunct="0">
              <a:spcBef>
                <a:spcPct val="20000"/>
              </a:spcBef>
              <a:spcAft>
                <a:spcPct val="0"/>
              </a:spcAft>
              <a:buClr>
                <a:schemeClr val="tx1"/>
              </a:buClr>
              <a:buSzPct val="80000"/>
              <a:buChar char="•"/>
              <a:defRPr sz="2000" b="1">
                <a:solidFill>
                  <a:schemeClr val="tx1"/>
                </a:solidFill>
                <a:latin typeface="+mn-lt"/>
              </a:defRPr>
            </a:lvl2pPr>
            <a:lvl3pPr marL="1027113" indent="-223838" algn="l" rtl="0" eaLnBrk="0" fontAlgn="base" hangingPunct="0">
              <a:spcBef>
                <a:spcPct val="20000"/>
              </a:spcBef>
              <a:spcAft>
                <a:spcPct val="0"/>
              </a:spcAft>
              <a:buClr>
                <a:schemeClr val="tx1"/>
              </a:buClr>
              <a:buSzPct val="80000"/>
              <a:buChar char="•"/>
              <a:defRPr sz="2000" b="1">
                <a:solidFill>
                  <a:schemeClr val="tx1"/>
                </a:solidFill>
                <a:latin typeface="+mn-lt"/>
              </a:defRPr>
            </a:lvl3pPr>
            <a:lvl4pPr marL="1600200" indent="-228600" algn="l" rtl="0" eaLnBrk="0" fontAlgn="base" hangingPunct="0">
              <a:spcBef>
                <a:spcPct val="20000"/>
              </a:spcBef>
              <a:spcAft>
                <a:spcPct val="0"/>
              </a:spcAft>
              <a:buClr>
                <a:srgbClr val="FFFF00"/>
              </a:buClr>
              <a:buSzPct val="120000"/>
              <a:buChar char="•"/>
              <a:defRPr sz="2000" b="1">
                <a:solidFill>
                  <a:srgbClr val="FFFFFF"/>
                </a:solidFill>
                <a:latin typeface="+mn-lt"/>
              </a:defRPr>
            </a:lvl4pPr>
            <a:lvl5pPr marL="2057400" indent="-228600" algn="l" rtl="0" eaLnBrk="0" fontAlgn="base" hangingPunct="0">
              <a:spcBef>
                <a:spcPct val="20000"/>
              </a:spcBef>
              <a:spcAft>
                <a:spcPct val="0"/>
              </a:spcAft>
              <a:buClr>
                <a:srgbClr val="FFFF00"/>
              </a:buClr>
              <a:buSzPct val="120000"/>
              <a:buChar char="•"/>
              <a:defRPr sz="2000" b="1">
                <a:solidFill>
                  <a:srgbClr val="FFFFFF"/>
                </a:solidFill>
                <a:latin typeface="+mn-lt"/>
              </a:defRPr>
            </a:lvl5pPr>
            <a:lvl6pPr marL="2514600" indent="-228600" algn="l" rtl="0" eaLnBrk="0" fontAlgn="base" hangingPunct="0">
              <a:spcBef>
                <a:spcPct val="20000"/>
              </a:spcBef>
              <a:spcAft>
                <a:spcPct val="0"/>
              </a:spcAft>
              <a:buClr>
                <a:srgbClr val="FFFF00"/>
              </a:buClr>
              <a:buSzPct val="120000"/>
              <a:buChar char="•"/>
              <a:defRPr sz="2000" b="1">
                <a:solidFill>
                  <a:srgbClr val="FFFFFF"/>
                </a:solidFill>
                <a:latin typeface="+mn-lt"/>
              </a:defRPr>
            </a:lvl6pPr>
            <a:lvl7pPr marL="2971800" indent="-228600" algn="l" rtl="0" eaLnBrk="0" fontAlgn="base" hangingPunct="0">
              <a:spcBef>
                <a:spcPct val="20000"/>
              </a:spcBef>
              <a:spcAft>
                <a:spcPct val="0"/>
              </a:spcAft>
              <a:buClr>
                <a:srgbClr val="FFFF00"/>
              </a:buClr>
              <a:buSzPct val="120000"/>
              <a:buChar char="•"/>
              <a:defRPr sz="2000" b="1">
                <a:solidFill>
                  <a:srgbClr val="FFFFFF"/>
                </a:solidFill>
                <a:latin typeface="+mn-lt"/>
              </a:defRPr>
            </a:lvl7pPr>
            <a:lvl8pPr marL="3429000" indent="-228600" algn="l" rtl="0" eaLnBrk="0" fontAlgn="base" hangingPunct="0">
              <a:spcBef>
                <a:spcPct val="20000"/>
              </a:spcBef>
              <a:spcAft>
                <a:spcPct val="0"/>
              </a:spcAft>
              <a:buClr>
                <a:srgbClr val="FFFF00"/>
              </a:buClr>
              <a:buSzPct val="120000"/>
              <a:buChar char="•"/>
              <a:defRPr sz="2000" b="1">
                <a:solidFill>
                  <a:srgbClr val="FFFFFF"/>
                </a:solidFill>
                <a:latin typeface="+mn-lt"/>
              </a:defRPr>
            </a:lvl8pPr>
            <a:lvl9pPr marL="3886200" indent="-228600" algn="l" rtl="0" eaLnBrk="0" fontAlgn="base" hangingPunct="0">
              <a:spcBef>
                <a:spcPct val="20000"/>
              </a:spcBef>
              <a:spcAft>
                <a:spcPct val="0"/>
              </a:spcAft>
              <a:buClr>
                <a:srgbClr val="FFFF00"/>
              </a:buClr>
              <a:buSzPct val="120000"/>
              <a:buChar char="•"/>
              <a:defRPr sz="2000" b="1">
                <a:solidFill>
                  <a:srgbClr val="FFFFFF"/>
                </a:solidFill>
                <a:latin typeface="+mn-lt"/>
              </a:defRPr>
            </a:lvl9pPr>
          </a:lstStyle>
          <a:p>
            <a:pPr>
              <a:buClr>
                <a:srgbClr val="000000"/>
              </a:buClr>
              <a:defRPr/>
            </a:pPr>
            <a:r>
              <a:rPr lang="en-US" sz="2000" kern="0" dirty="0" smtClean="0">
                <a:solidFill>
                  <a:srgbClr val="000000"/>
                </a:solidFill>
                <a:latin typeface="Arial"/>
              </a:rPr>
              <a:t>2018 National </a:t>
            </a:r>
            <a:r>
              <a:rPr lang="en-US" sz="2000" kern="0" dirty="0">
                <a:solidFill>
                  <a:srgbClr val="000000"/>
                </a:solidFill>
                <a:latin typeface="Arial"/>
              </a:rPr>
              <a:t>Training Aircraft </a:t>
            </a:r>
            <a:r>
              <a:rPr lang="en-US" sz="2000" kern="0" dirty="0" smtClean="0">
                <a:solidFill>
                  <a:srgbClr val="000000"/>
                </a:solidFill>
                <a:latin typeface="Arial"/>
              </a:rPr>
              <a:t>Symposium</a:t>
            </a:r>
            <a:endParaRPr kumimoji="0" lang="en-US" sz="2000" b="1" i="0" u="none" strike="noStrike" kern="0" cap="none" spc="0" normalizeH="0" baseline="0" noProof="0" dirty="0" smtClean="0">
              <a:ln>
                <a:noFill/>
              </a:ln>
              <a:solidFill>
                <a:srgbClr val="000000"/>
              </a:solidFill>
              <a:effectLst/>
              <a:uLnTx/>
              <a:uFillTx/>
              <a:latin typeface="Arial"/>
              <a:ea typeface="+mn-ea"/>
              <a:cs typeface="+mn-cs"/>
            </a:endParaRPr>
          </a:p>
          <a:p>
            <a:pPr marL="0" marR="0" lvl="0" indent="0" algn="r" defTabSz="914400" rtl="0" eaLnBrk="0" fontAlgn="base" latinLnBrk="0" hangingPunct="0">
              <a:lnSpc>
                <a:spcPct val="100000"/>
              </a:lnSpc>
              <a:spcBef>
                <a:spcPct val="0"/>
              </a:spcBef>
              <a:spcAft>
                <a:spcPct val="0"/>
              </a:spcAft>
              <a:buClr>
                <a:srgbClr val="000000"/>
              </a:buClr>
              <a:buSzPct val="80000"/>
              <a:buFontTx/>
              <a:buNone/>
              <a:tabLst/>
              <a:defRPr/>
            </a:pPr>
            <a:r>
              <a:rPr kumimoji="0" lang="en-US" sz="2000" b="0" i="0" u="none" strike="noStrike" kern="0" cap="none" spc="0" normalizeH="0" baseline="0" noProof="0" dirty="0" smtClean="0">
                <a:ln>
                  <a:noFill/>
                </a:ln>
                <a:solidFill>
                  <a:srgbClr val="000000"/>
                </a:solidFill>
                <a:effectLst/>
                <a:uLnTx/>
                <a:uFillTx/>
                <a:latin typeface="Arial"/>
              </a:rPr>
              <a:t>Presented</a:t>
            </a:r>
            <a:r>
              <a:rPr kumimoji="0" lang="en-US" sz="2000" b="0" i="0" u="none" strike="noStrike" kern="0" cap="none" spc="0" normalizeH="0" noProof="0" dirty="0" smtClean="0">
                <a:ln>
                  <a:noFill/>
                </a:ln>
                <a:solidFill>
                  <a:srgbClr val="000000"/>
                </a:solidFill>
                <a:effectLst/>
                <a:uLnTx/>
                <a:uFillTx/>
                <a:latin typeface="Arial"/>
              </a:rPr>
              <a:t> </a:t>
            </a:r>
            <a:r>
              <a:rPr lang="en-US" sz="2000" b="0" kern="0" dirty="0" smtClean="0">
                <a:solidFill>
                  <a:srgbClr val="000000"/>
                </a:solidFill>
                <a:latin typeface="Arial"/>
              </a:rPr>
              <a:t>by: </a:t>
            </a:r>
            <a:r>
              <a:rPr kumimoji="0" lang="en-US" sz="2000" b="0" i="0" u="none" strike="noStrike" kern="0" cap="none" spc="0" normalizeH="0" baseline="0" noProof="0" dirty="0" smtClean="0">
                <a:ln>
                  <a:noFill/>
                </a:ln>
                <a:solidFill>
                  <a:srgbClr val="000000"/>
                </a:solidFill>
                <a:effectLst/>
                <a:uLnTx/>
                <a:uFillTx/>
                <a:latin typeface="Arial"/>
              </a:rPr>
              <a:t>Lt Col Kenyatta “Deacon” Ruffin</a:t>
            </a:r>
          </a:p>
          <a:p>
            <a:pPr marL="0" marR="0" lvl="0" indent="0" algn="r" defTabSz="914400" rtl="0" eaLnBrk="0" fontAlgn="base" latinLnBrk="0" hangingPunct="0">
              <a:lnSpc>
                <a:spcPct val="100000"/>
              </a:lnSpc>
              <a:spcBef>
                <a:spcPct val="0"/>
              </a:spcBef>
              <a:spcAft>
                <a:spcPct val="0"/>
              </a:spcAft>
              <a:buClr>
                <a:srgbClr val="000000"/>
              </a:buClr>
              <a:buSzPct val="80000"/>
              <a:buFontTx/>
              <a:buNone/>
              <a:tabLst/>
              <a:defRPr/>
            </a:pPr>
            <a:r>
              <a:rPr lang="en-US" sz="2000" b="0" kern="0" dirty="0" smtClean="0">
                <a:solidFill>
                  <a:srgbClr val="000000"/>
                </a:solidFill>
                <a:latin typeface="Arial"/>
              </a:rPr>
              <a:t>US Air Force Aircrew Crisis Task Force</a:t>
            </a:r>
            <a:endParaRPr kumimoji="0" lang="en-US" sz="2000" b="0" i="0" u="none" strike="noStrike" kern="0" cap="none" spc="0" normalizeH="0" baseline="0" noProof="0" dirty="0" smtClean="0">
              <a:ln>
                <a:noFill/>
              </a:ln>
              <a:solidFill>
                <a:srgbClr val="000000"/>
              </a:solidFill>
              <a:effectLst/>
              <a:uLnTx/>
              <a:uFillTx/>
              <a:latin typeface="Arial"/>
            </a:endParaRPr>
          </a:p>
          <a:p>
            <a:pPr marL="0" marR="0" lvl="0" indent="0" algn="r" defTabSz="914400" rtl="0" eaLnBrk="0" fontAlgn="base" latinLnBrk="0" hangingPunct="0">
              <a:lnSpc>
                <a:spcPct val="100000"/>
              </a:lnSpc>
              <a:spcBef>
                <a:spcPct val="0"/>
              </a:spcBef>
              <a:spcAft>
                <a:spcPct val="0"/>
              </a:spcAft>
              <a:buClr>
                <a:srgbClr val="000000"/>
              </a:buClr>
              <a:buSzPct val="80000"/>
              <a:buFontTx/>
              <a:buNone/>
              <a:tabLst/>
              <a:defRPr/>
            </a:pPr>
            <a:r>
              <a:rPr lang="en-US" sz="2000" b="0" kern="0" noProof="0" dirty="0" smtClean="0">
                <a:solidFill>
                  <a:srgbClr val="000000"/>
                </a:solidFill>
                <a:latin typeface="Arial"/>
              </a:rPr>
              <a:t>Outreach &amp; Engagement Division Chief</a:t>
            </a:r>
          </a:p>
        </p:txBody>
      </p:sp>
    </p:spTree>
    <p:extLst>
      <p:ext uri="{BB962C8B-B14F-4D97-AF65-F5344CB8AC3E}">
        <p14:creationId xmlns:p14="http://schemas.microsoft.com/office/powerpoint/2010/main" val="11528073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1"/>
          </p:nvPr>
        </p:nvSpPr>
        <p:spPr/>
        <p:txBody>
          <a:bodyPr/>
          <a:lstStyle/>
          <a:p>
            <a:pPr>
              <a:defRPr/>
            </a:pPr>
            <a:fld id="{1C8216EF-B97F-4384-A42C-4D59765884B8}" type="slidenum">
              <a:rPr lang="en-US" altLang="en-US" smtClean="0"/>
              <a:pPr>
                <a:defRPr/>
              </a:pPr>
              <a:t>10</a:t>
            </a:fld>
            <a:endParaRPr lang="en-US" altLang="en-US" dirty="0">
              <a:solidFill>
                <a:srgbClr val="808080"/>
              </a:solidFill>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76200"/>
            <a:ext cx="9144000" cy="6858000"/>
          </a:xfrm>
          <a:prstGeom prst="rect">
            <a:avLst/>
          </a:prstGeom>
        </p:spPr>
      </p:pic>
      <p:sp>
        <p:nvSpPr>
          <p:cNvPr id="6" name="Rectangle 5"/>
          <p:cNvSpPr/>
          <p:nvPr/>
        </p:nvSpPr>
        <p:spPr bwMode="auto">
          <a:xfrm>
            <a:off x="381000" y="6248400"/>
            <a:ext cx="2514600" cy="685800"/>
          </a:xfrm>
          <a:prstGeom prst="rect">
            <a:avLst/>
          </a:prstGeom>
          <a:solidFill>
            <a:srgbClr val="00B050">
              <a:alpha val="4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895600" y="6248400"/>
            <a:ext cx="1828800" cy="685800"/>
          </a:xfrm>
          <a:prstGeom prst="rect">
            <a:avLst/>
          </a:prstGeom>
          <a:solidFill>
            <a:srgbClr val="FF0000">
              <a:alpha val="4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8" name="Rectangle 7"/>
          <p:cNvSpPr/>
          <p:nvPr/>
        </p:nvSpPr>
        <p:spPr bwMode="auto">
          <a:xfrm>
            <a:off x="4724400" y="6248400"/>
            <a:ext cx="1664208" cy="685800"/>
          </a:xfrm>
          <a:prstGeom prst="rect">
            <a:avLst/>
          </a:prstGeom>
          <a:solidFill>
            <a:srgbClr val="FFC000">
              <a:alpha val="4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
        <p:nvSpPr>
          <p:cNvPr id="9" name="Rectangle 8"/>
          <p:cNvSpPr/>
          <p:nvPr/>
        </p:nvSpPr>
        <p:spPr bwMode="auto">
          <a:xfrm>
            <a:off x="6390005" y="6241733"/>
            <a:ext cx="2651760" cy="685800"/>
          </a:xfrm>
          <a:prstGeom prst="rect">
            <a:avLst/>
          </a:prstGeom>
          <a:solidFill>
            <a:srgbClr val="00B0F0">
              <a:alpha val="4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16956458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700" y="63500"/>
            <a:ext cx="9144000" cy="6858000"/>
          </a:xfrm>
          <a:prstGeom prst="rect">
            <a:avLst/>
          </a:prstGeom>
        </p:spPr>
      </p:pic>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8216EF-B97F-4384-A42C-4D59765884B8}" type="slidenum">
              <a:rPr kumimoji="0" lang="en-US" altLang="en-US" sz="1000" b="0" i="0" u="none" strike="noStrike" kern="1200" cap="none" spc="0" normalizeH="0" baseline="0" noProof="0" smtClean="0">
                <a:ln>
                  <a:noFill/>
                </a:ln>
                <a:solidFill>
                  <a:srgbClr val="7F7F7F"/>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altLang="en-US" sz="1000" b="0" i="0" u="none" strike="noStrike" kern="1200" cap="none" spc="0" normalizeH="0" baseline="0" noProof="0" dirty="0">
              <a:ln>
                <a:noFill/>
              </a:ln>
              <a:solidFill>
                <a:srgbClr val="808080"/>
              </a:solidFill>
              <a:effectLst/>
              <a:uLnTx/>
              <a:uFillTx/>
              <a:latin typeface="Arial" panose="020B0604020202020204" pitchFamily="34" charset="0"/>
              <a:ea typeface="+mn-ea"/>
              <a:cs typeface="+mn-cs"/>
            </a:endParaRPr>
          </a:p>
        </p:txBody>
      </p:sp>
      <p:sp>
        <p:nvSpPr>
          <p:cNvPr id="6" name="Rectangle 5"/>
          <p:cNvSpPr/>
          <p:nvPr/>
        </p:nvSpPr>
        <p:spPr bwMode="auto">
          <a:xfrm>
            <a:off x="381000" y="6248400"/>
            <a:ext cx="2514600" cy="685800"/>
          </a:xfrm>
          <a:prstGeom prst="rect">
            <a:avLst/>
          </a:prstGeom>
          <a:solidFill>
            <a:srgbClr val="00B050">
              <a:alpha val="4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smtClean="0">
              <a:ln>
                <a:noFill/>
              </a:ln>
              <a:solidFill>
                <a:srgbClr val="000000"/>
              </a:solidFill>
              <a:effectLst/>
              <a:uLnTx/>
              <a:uFillTx/>
              <a:latin typeface="Arial" charset="0"/>
              <a:ea typeface="+mn-ea"/>
              <a:cs typeface="+mn-cs"/>
            </a:endParaRPr>
          </a:p>
        </p:txBody>
      </p:sp>
      <p:sp>
        <p:nvSpPr>
          <p:cNvPr id="7" name="Rectangle 6"/>
          <p:cNvSpPr/>
          <p:nvPr/>
        </p:nvSpPr>
        <p:spPr bwMode="auto">
          <a:xfrm>
            <a:off x="2895600" y="6248400"/>
            <a:ext cx="1828800" cy="685800"/>
          </a:xfrm>
          <a:prstGeom prst="rect">
            <a:avLst/>
          </a:prstGeom>
          <a:solidFill>
            <a:srgbClr val="FF0000">
              <a:alpha val="4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smtClean="0">
              <a:ln>
                <a:noFill/>
              </a:ln>
              <a:solidFill>
                <a:srgbClr val="000000"/>
              </a:solidFill>
              <a:effectLst/>
              <a:uLnTx/>
              <a:uFillTx/>
              <a:latin typeface="Arial" charset="0"/>
              <a:ea typeface="+mn-ea"/>
              <a:cs typeface="+mn-cs"/>
            </a:endParaRPr>
          </a:p>
        </p:txBody>
      </p:sp>
      <p:sp>
        <p:nvSpPr>
          <p:cNvPr id="8" name="Rectangle 7"/>
          <p:cNvSpPr/>
          <p:nvPr/>
        </p:nvSpPr>
        <p:spPr bwMode="auto">
          <a:xfrm>
            <a:off x="4724400" y="6248400"/>
            <a:ext cx="1664208" cy="685800"/>
          </a:xfrm>
          <a:prstGeom prst="rect">
            <a:avLst/>
          </a:prstGeom>
          <a:solidFill>
            <a:srgbClr val="FFC000">
              <a:alpha val="4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smtClean="0">
              <a:ln>
                <a:noFill/>
              </a:ln>
              <a:solidFill>
                <a:srgbClr val="000000"/>
              </a:solidFill>
              <a:effectLst/>
              <a:uLnTx/>
              <a:uFillTx/>
              <a:latin typeface="Arial" charset="0"/>
              <a:ea typeface="+mn-ea"/>
              <a:cs typeface="+mn-cs"/>
            </a:endParaRPr>
          </a:p>
        </p:txBody>
      </p:sp>
      <p:sp>
        <p:nvSpPr>
          <p:cNvPr id="9" name="Rectangle 8"/>
          <p:cNvSpPr/>
          <p:nvPr/>
        </p:nvSpPr>
        <p:spPr bwMode="auto">
          <a:xfrm>
            <a:off x="6390005" y="6241733"/>
            <a:ext cx="2651760" cy="685800"/>
          </a:xfrm>
          <a:prstGeom prst="rect">
            <a:avLst/>
          </a:prstGeom>
          <a:solidFill>
            <a:srgbClr val="00B0F0">
              <a:alpha val="4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smtClean="0">
              <a:ln>
                <a:noFill/>
              </a:ln>
              <a:solidFill>
                <a:srgbClr val="000000"/>
              </a:solidFill>
              <a:effectLst/>
              <a:uLnTx/>
              <a:uFillTx/>
              <a:latin typeface="Arial" charset="0"/>
              <a:ea typeface="+mn-ea"/>
              <a:cs typeface="+mn-cs"/>
            </a:endParaRPr>
          </a:p>
        </p:txBody>
      </p:sp>
      <p:cxnSp>
        <p:nvCxnSpPr>
          <p:cNvPr id="12" name="Straight Connector 11"/>
          <p:cNvCxnSpPr/>
          <p:nvPr/>
        </p:nvCxnSpPr>
        <p:spPr bwMode="auto">
          <a:xfrm>
            <a:off x="2088111" y="4749460"/>
            <a:ext cx="103082" cy="303406"/>
          </a:xfrm>
          <a:prstGeom prst="line">
            <a:avLst/>
          </a:prstGeom>
          <a:solidFill>
            <a:schemeClr val="accent1"/>
          </a:solidFill>
          <a:ln w="12700" cap="flat" cmpd="sng" algn="ctr">
            <a:solidFill>
              <a:schemeClr val="tx1"/>
            </a:solidFill>
            <a:prstDash val="dashDot"/>
            <a:round/>
            <a:headEnd type="none" w="med" len="med"/>
            <a:tailEnd type="none" w="med" len="med"/>
          </a:ln>
          <a:effectLst/>
        </p:spPr>
      </p:cxnSp>
      <p:sp>
        <p:nvSpPr>
          <p:cNvPr id="13" name="TextBox 12"/>
          <p:cNvSpPr txBox="1"/>
          <p:nvPr/>
        </p:nvSpPr>
        <p:spPr>
          <a:xfrm>
            <a:off x="1713713" y="4986970"/>
            <a:ext cx="1219200"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FF0000"/>
                </a:solidFill>
                <a:effectLst/>
                <a:uLnTx/>
                <a:uFillTx/>
                <a:latin typeface="Arial"/>
                <a:ea typeface="+mn-ea"/>
                <a:cs typeface="+mn-cs"/>
              </a:rPr>
              <a:t>CAP Summer </a:t>
            </a:r>
            <a:r>
              <a:rPr kumimoji="0" lang="en-US" sz="1200" b="0" i="0" u="none" strike="noStrike" kern="1200" cap="none" spc="0" normalizeH="0" baseline="0" noProof="0" dirty="0" smtClean="0">
                <a:ln>
                  <a:noFill/>
                </a:ln>
                <a:solidFill>
                  <a:srgbClr val="000000"/>
                </a:solidFill>
                <a:effectLst/>
                <a:uLnTx/>
                <a:uFillTx/>
                <a:latin typeface="Arial"/>
                <a:ea typeface="+mn-ea"/>
                <a:cs typeface="+mn-cs"/>
              </a:rPr>
              <a:t>Flight </a:t>
            </a:r>
            <a:r>
              <a:rPr kumimoji="0" lang="en-US" sz="1200" b="0" i="0" u="none" strike="noStrike" kern="1200" cap="none" spc="0" normalizeH="0" baseline="0" noProof="0" dirty="0" err="1" smtClean="0">
                <a:ln>
                  <a:noFill/>
                </a:ln>
                <a:solidFill>
                  <a:srgbClr val="000000"/>
                </a:solidFill>
                <a:effectLst/>
                <a:uLnTx/>
                <a:uFillTx/>
                <a:latin typeface="Arial"/>
                <a:ea typeface="+mn-ea"/>
                <a:cs typeface="+mn-cs"/>
              </a:rPr>
              <a:t>Pgrm</a:t>
            </a:r>
            <a:r>
              <a:rPr kumimoji="0" lang="en-US" sz="1200" b="0" i="0" u="none" strike="noStrike" kern="1200" cap="none" spc="0" normalizeH="0" baseline="0" noProof="0" dirty="0" smtClean="0">
                <a:ln>
                  <a:noFill/>
                </a:ln>
                <a:solidFill>
                  <a:srgbClr val="000000"/>
                </a:solidFill>
                <a:effectLst/>
                <a:uLnTx/>
                <a:uFillTx/>
                <a:latin typeface="Arial"/>
                <a:ea typeface="+mn-ea"/>
                <a:cs typeface="+mn-cs"/>
              </a:rPr>
              <a:t>  ~300 Cadets</a:t>
            </a:r>
            <a:endParaRPr kumimoji="0" lang="en-U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5" name="Oval 14"/>
          <p:cNvSpPr/>
          <p:nvPr/>
        </p:nvSpPr>
        <p:spPr bwMode="auto">
          <a:xfrm rot="16200000">
            <a:off x="1934633" y="4399180"/>
            <a:ext cx="45720" cy="548640"/>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smtClean="0">
              <a:ln>
                <a:noFill/>
              </a:ln>
              <a:solidFill>
                <a:srgbClr val="000000"/>
              </a:solidFill>
              <a:effectLst/>
              <a:uLnTx/>
              <a:uFillTx/>
              <a:latin typeface="Arial" charset="0"/>
              <a:ea typeface="+mn-ea"/>
              <a:cs typeface="+mn-cs"/>
            </a:endParaRPr>
          </a:p>
        </p:txBody>
      </p:sp>
      <p:sp>
        <p:nvSpPr>
          <p:cNvPr id="18" name="Oval 17"/>
          <p:cNvSpPr/>
          <p:nvPr/>
        </p:nvSpPr>
        <p:spPr bwMode="auto">
          <a:xfrm rot="16200000">
            <a:off x="2118465" y="4471303"/>
            <a:ext cx="45720" cy="219456"/>
          </a:xfrm>
          <a:prstGeom prst="ellipse">
            <a:avLst/>
          </a:prstGeom>
          <a:solidFill>
            <a:srgbClr val="00B05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smtClean="0">
              <a:ln>
                <a:noFill/>
              </a:ln>
              <a:solidFill>
                <a:srgbClr val="000000"/>
              </a:solidFill>
              <a:effectLst/>
              <a:uLnTx/>
              <a:uFillTx/>
              <a:latin typeface="Arial" charset="0"/>
              <a:ea typeface="+mn-ea"/>
              <a:cs typeface="+mn-cs"/>
            </a:endParaRPr>
          </a:p>
        </p:txBody>
      </p:sp>
      <p:sp>
        <p:nvSpPr>
          <p:cNvPr id="19" name="TextBox 18"/>
          <p:cNvSpPr txBox="1"/>
          <p:nvPr/>
        </p:nvSpPr>
        <p:spPr>
          <a:xfrm>
            <a:off x="3086746" y="5443467"/>
            <a:ext cx="1092951"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00B050"/>
                </a:solidFill>
                <a:effectLst/>
                <a:uLnTx/>
                <a:uFillTx/>
                <a:latin typeface="Arial"/>
                <a:ea typeface="+mn-ea"/>
                <a:cs typeface="+mn-cs"/>
              </a:rPr>
              <a:t>AFJROTC</a:t>
            </a:r>
            <a:r>
              <a:rPr kumimoji="0" lang="en-US" sz="1200" b="1" i="0" u="none" strike="noStrike" kern="1200" cap="none" spc="0" normalizeH="0" baseline="0" noProof="0" dirty="0" smtClean="0">
                <a:ln>
                  <a:noFill/>
                </a:ln>
                <a:solidFill>
                  <a:srgbClr val="FF0000"/>
                </a:solidFill>
                <a:effectLst/>
                <a:uLnTx/>
                <a:uFillTx/>
                <a:latin typeface="Arial"/>
                <a:ea typeface="+mn-ea"/>
                <a:cs typeface="+mn-cs"/>
              </a:rPr>
              <a:t> </a:t>
            </a:r>
            <a:r>
              <a:rPr kumimoji="0" lang="en-US" sz="1200" b="0" i="0" u="none" strike="noStrike" kern="1200" cap="none" spc="0" normalizeH="0" baseline="0" noProof="0" dirty="0" smtClean="0">
                <a:ln>
                  <a:noFill/>
                </a:ln>
                <a:solidFill>
                  <a:srgbClr val="000000"/>
                </a:solidFill>
                <a:effectLst/>
                <a:uLnTx/>
                <a:uFillTx/>
                <a:latin typeface="Arial"/>
                <a:ea typeface="+mn-ea"/>
                <a:cs typeface="+mn-cs"/>
              </a:rPr>
              <a:t>Flt Academy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Arial"/>
                <a:ea typeface="+mn-ea"/>
                <a:cs typeface="+mn-cs"/>
              </a:rPr>
              <a:t>~ 120 cadets</a:t>
            </a:r>
            <a:endParaRPr kumimoji="0" lang="en-US" sz="1200" b="0" i="0" u="none" strike="noStrike" kern="1200" cap="none" spc="0" normalizeH="0" baseline="0" noProof="0" dirty="0">
              <a:ln>
                <a:noFill/>
              </a:ln>
              <a:solidFill>
                <a:srgbClr val="000000"/>
              </a:solidFill>
              <a:effectLst/>
              <a:uLnTx/>
              <a:uFillTx/>
              <a:latin typeface="Arial"/>
              <a:ea typeface="+mn-ea"/>
              <a:cs typeface="+mn-cs"/>
            </a:endParaRPr>
          </a:p>
        </p:txBody>
      </p:sp>
      <p:cxnSp>
        <p:nvCxnSpPr>
          <p:cNvPr id="21" name="Straight Connector 20"/>
          <p:cNvCxnSpPr/>
          <p:nvPr/>
        </p:nvCxnSpPr>
        <p:spPr bwMode="auto">
          <a:xfrm>
            <a:off x="2231813" y="4696360"/>
            <a:ext cx="1058121" cy="856563"/>
          </a:xfrm>
          <a:prstGeom prst="line">
            <a:avLst/>
          </a:prstGeom>
          <a:solidFill>
            <a:schemeClr val="accent1"/>
          </a:solidFill>
          <a:ln w="12700" cap="flat" cmpd="sng" algn="ctr">
            <a:solidFill>
              <a:schemeClr val="tx1"/>
            </a:solidFill>
            <a:prstDash val="dashDot"/>
            <a:round/>
            <a:headEnd type="none" w="med" len="med"/>
            <a:tailEnd type="none" w="med" len="med"/>
          </a:ln>
          <a:effectLst/>
        </p:spPr>
      </p:cxnSp>
      <p:sp>
        <p:nvSpPr>
          <p:cNvPr id="25" name="TextBox 24"/>
          <p:cNvSpPr txBox="1"/>
          <p:nvPr/>
        </p:nvSpPr>
        <p:spPr>
          <a:xfrm>
            <a:off x="153034" y="5393688"/>
            <a:ext cx="1219200"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FFC000"/>
                </a:solidFill>
                <a:effectLst/>
                <a:uLnTx/>
                <a:uFillTx/>
                <a:latin typeface="Arial"/>
                <a:ea typeface="+mn-ea"/>
                <a:cs typeface="+mn-cs"/>
              </a:rPr>
              <a:t>OBAP A.C.E.</a:t>
            </a:r>
            <a:r>
              <a:rPr kumimoji="0" lang="en-US" sz="1200" b="1" i="0" u="none" strike="noStrike" kern="1200" cap="none" spc="0" normalizeH="0" baseline="0" noProof="0" dirty="0" smtClean="0">
                <a:ln>
                  <a:noFill/>
                </a:ln>
                <a:solidFill>
                  <a:srgbClr val="FF0000"/>
                </a:solidFill>
                <a:effectLst/>
                <a:uLnTx/>
                <a:uFillTx/>
                <a:latin typeface="Arial"/>
                <a:ea typeface="+mn-ea"/>
                <a:cs typeface="+mn-cs"/>
              </a:rPr>
              <a:t> </a:t>
            </a:r>
            <a:r>
              <a:rPr kumimoji="0" lang="en-US" sz="1200" b="0" i="0" u="none" strike="noStrike" kern="1200" cap="none" spc="0" normalizeH="0" baseline="0" noProof="0" dirty="0" err="1" smtClean="0">
                <a:ln>
                  <a:noFill/>
                </a:ln>
                <a:solidFill>
                  <a:srgbClr val="000000"/>
                </a:solidFill>
                <a:effectLst/>
                <a:uLnTx/>
                <a:uFillTx/>
                <a:latin typeface="Arial"/>
                <a:ea typeface="+mn-ea"/>
                <a:cs typeface="+mn-cs"/>
              </a:rPr>
              <a:t>Pgrms</a:t>
            </a:r>
            <a:r>
              <a:rPr kumimoji="0" lang="en-US" sz="1200" b="0" i="0" u="none" strike="noStrike" kern="1200" cap="none" spc="0" normalizeH="0" baseline="0" noProof="0" dirty="0" smtClean="0">
                <a:ln>
                  <a:noFill/>
                </a:ln>
                <a:solidFill>
                  <a:srgbClr val="000000"/>
                </a:solidFill>
                <a:effectLst/>
                <a:uLnTx/>
                <a:uFillTx/>
                <a:latin typeface="Arial"/>
                <a:ea typeface="+mn-ea"/>
                <a:cs typeface="+mn-cs"/>
              </a:rPr>
              <a:t> ~ 700 Unaffiliated</a:t>
            </a:r>
            <a:endParaRPr kumimoji="0" lang="en-US" sz="1200" b="0" i="0" u="none" strike="noStrike" kern="1200" cap="none" spc="0" normalizeH="0" baseline="0" noProof="0" dirty="0">
              <a:ln>
                <a:noFill/>
              </a:ln>
              <a:solidFill>
                <a:srgbClr val="000000"/>
              </a:solidFill>
              <a:effectLst/>
              <a:uLnTx/>
              <a:uFillTx/>
              <a:latin typeface="Arial"/>
              <a:ea typeface="+mn-ea"/>
              <a:cs typeface="+mn-cs"/>
            </a:endParaRPr>
          </a:p>
        </p:txBody>
      </p:sp>
      <p:cxnSp>
        <p:nvCxnSpPr>
          <p:cNvPr id="26" name="Straight Connector 25"/>
          <p:cNvCxnSpPr/>
          <p:nvPr/>
        </p:nvCxnSpPr>
        <p:spPr bwMode="auto">
          <a:xfrm flipH="1">
            <a:off x="848509" y="5079955"/>
            <a:ext cx="342137" cy="328515"/>
          </a:xfrm>
          <a:prstGeom prst="line">
            <a:avLst/>
          </a:prstGeom>
          <a:solidFill>
            <a:schemeClr val="accent1"/>
          </a:solidFill>
          <a:ln w="12700" cap="flat" cmpd="sng" algn="ctr">
            <a:solidFill>
              <a:schemeClr val="tx1"/>
            </a:solidFill>
            <a:prstDash val="dashDot"/>
            <a:round/>
            <a:headEnd type="none" w="med" len="med"/>
            <a:tailEnd type="none" w="med" len="med"/>
          </a:ln>
          <a:effectLst/>
        </p:spPr>
      </p:cxnSp>
      <p:sp>
        <p:nvSpPr>
          <p:cNvPr id="29" name="Oval 28"/>
          <p:cNvSpPr/>
          <p:nvPr/>
        </p:nvSpPr>
        <p:spPr bwMode="auto">
          <a:xfrm flipV="1">
            <a:off x="2230246" y="4523359"/>
            <a:ext cx="91440" cy="27432"/>
          </a:xfrm>
          <a:prstGeom prst="ellipse">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smtClean="0">
              <a:ln>
                <a:noFill/>
              </a:ln>
              <a:solidFill>
                <a:srgbClr val="000000"/>
              </a:solidFill>
              <a:effectLst/>
              <a:uLnTx/>
              <a:uFillTx/>
              <a:latin typeface="Arial" charset="0"/>
              <a:ea typeface="+mn-ea"/>
              <a:cs typeface="+mn-cs"/>
            </a:endParaRPr>
          </a:p>
        </p:txBody>
      </p:sp>
      <p:sp>
        <p:nvSpPr>
          <p:cNvPr id="31" name="TextBox 30"/>
          <p:cNvSpPr txBox="1"/>
          <p:nvPr/>
        </p:nvSpPr>
        <p:spPr>
          <a:xfrm>
            <a:off x="2910332" y="4965926"/>
            <a:ext cx="1269366" cy="461665"/>
          </a:xfrm>
          <a:prstGeom prst="rect">
            <a:avLst/>
          </a:prstGeom>
          <a:noFill/>
        </p:spPr>
        <p:txBody>
          <a:bodyPr wrap="square" lIns="0" r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FFC000"/>
                </a:solidFill>
                <a:effectLst/>
                <a:uLnTx/>
                <a:uFillTx/>
                <a:latin typeface="Arial"/>
                <a:ea typeface="+mn-ea"/>
                <a:cs typeface="+mn-cs"/>
              </a:rPr>
              <a:t>OBAP Flt </a:t>
            </a:r>
            <a:r>
              <a:rPr kumimoji="0" lang="en-US" sz="1200" b="1" i="0" u="none" strike="noStrike" kern="1200" cap="none" spc="0" normalizeH="0" baseline="0" noProof="0" dirty="0" err="1" smtClean="0">
                <a:ln>
                  <a:noFill/>
                </a:ln>
                <a:solidFill>
                  <a:srgbClr val="FFC000"/>
                </a:solidFill>
                <a:effectLst/>
                <a:uLnTx/>
                <a:uFillTx/>
                <a:latin typeface="Arial"/>
                <a:ea typeface="+mn-ea"/>
                <a:cs typeface="+mn-cs"/>
              </a:rPr>
              <a:t>Acad</a:t>
            </a:r>
            <a:r>
              <a:rPr kumimoji="0" lang="en-US" sz="1200" b="1" i="0" u="none" strike="noStrike" kern="1200" cap="none" spc="0" normalizeH="0" baseline="0" noProof="0" dirty="0" smtClean="0">
                <a:ln>
                  <a:noFill/>
                </a:ln>
                <a:solidFill>
                  <a:srgbClr val="FF0000"/>
                </a:solidFill>
                <a:effectLst/>
                <a:uLnTx/>
                <a:uFillTx/>
                <a:latin typeface="Arial"/>
                <a:ea typeface="+mn-ea"/>
                <a:cs typeface="+mn-cs"/>
              </a:rPr>
              <a:t> </a:t>
            </a:r>
            <a:r>
              <a:rPr kumimoji="0" lang="en-US" sz="1200" b="0" i="0" u="none" strike="noStrike" kern="1200" cap="none" spc="0" normalizeH="0" baseline="0" noProof="0" dirty="0" smtClean="0">
                <a:ln>
                  <a:noFill/>
                </a:ln>
                <a:solidFill>
                  <a:srgbClr val="000000"/>
                </a:solidFill>
                <a:effectLst/>
                <a:uLnTx/>
                <a:uFillTx/>
                <a:latin typeface="Arial"/>
                <a:ea typeface="+mn-ea"/>
                <a:cs typeface="+mn-cs"/>
              </a:rPr>
              <a:t>  ~ 25 Unaffiliated</a:t>
            </a:r>
            <a:endParaRPr kumimoji="0" lang="en-US" sz="1200" b="0" i="0" u="none" strike="noStrike" kern="1200" cap="none" spc="0" normalizeH="0" baseline="0" noProof="0" dirty="0">
              <a:ln>
                <a:noFill/>
              </a:ln>
              <a:solidFill>
                <a:srgbClr val="000000"/>
              </a:solidFill>
              <a:effectLst/>
              <a:uLnTx/>
              <a:uFillTx/>
              <a:latin typeface="Arial"/>
              <a:ea typeface="+mn-ea"/>
              <a:cs typeface="+mn-cs"/>
            </a:endParaRPr>
          </a:p>
        </p:txBody>
      </p:sp>
      <p:cxnSp>
        <p:nvCxnSpPr>
          <p:cNvPr id="32" name="Straight Connector 31"/>
          <p:cNvCxnSpPr/>
          <p:nvPr/>
        </p:nvCxnSpPr>
        <p:spPr bwMode="auto">
          <a:xfrm>
            <a:off x="2357914" y="4673500"/>
            <a:ext cx="932020" cy="286897"/>
          </a:xfrm>
          <a:prstGeom prst="line">
            <a:avLst/>
          </a:prstGeom>
          <a:solidFill>
            <a:schemeClr val="accent1"/>
          </a:solidFill>
          <a:ln w="12700" cap="flat" cmpd="sng" algn="ctr">
            <a:solidFill>
              <a:schemeClr val="tx1"/>
            </a:solidFill>
            <a:prstDash val="dashDot"/>
            <a:round/>
            <a:headEnd type="none" w="med" len="med"/>
            <a:tailEnd type="none" w="med" len="med"/>
          </a:ln>
          <a:effectLst/>
        </p:spPr>
      </p:cxnSp>
      <p:sp>
        <p:nvSpPr>
          <p:cNvPr id="35" name="Oval 34"/>
          <p:cNvSpPr/>
          <p:nvPr/>
        </p:nvSpPr>
        <p:spPr bwMode="auto">
          <a:xfrm rot="10800000" flipV="1">
            <a:off x="3226222" y="4249220"/>
            <a:ext cx="1097280" cy="91440"/>
          </a:xfrm>
          <a:prstGeom prst="ellipse">
            <a:avLst/>
          </a:prstGeom>
          <a:solidFill>
            <a:srgbClr val="00B0F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smtClean="0">
              <a:ln>
                <a:noFill/>
              </a:ln>
              <a:solidFill>
                <a:srgbClr val="000000"/>
              </a:solidFill>
              <a:effectLst/>
              <a:uLnTx/>
              <a:uFillTx/>
              <a:latin typeface="Arial" charset="0"/>
              <a:ea typeface="+mn-ea"/>
              <a:cs typeface="+mn-cs"/>
            </a:endParaRPr>
          </a:p>
        </p:txBody>
      </p:sp>
      <p:sp>
        <p:nvSpPr>
          <p:cNvPr id="36" name="TextBox 35"/>
          <p:cNvSpPr txBox="1"/>
          <p:nvPr/>
        </p:nvSpPr>
        <p:spPr>
          <a:xfrm>
            <a:off x="4036736" y="4532261"/>
            <a:ext cx="1269366" cy="646331"/>
          </a:xfrm>
          <a:prstGeom prst="rect">
            <a:avLst/>
          </a:prstGeom>
          <a:noFill/>
        </p:spPr>
        <p:txBody>
          <a:bodyPr wrap="square" lIns="0" r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00B0F0"/>
                </a:solidFill>
                <a:effectLst/>
                <a:uLnTx/>
                <a:uFillTx/>
                <a:latin typeface="Arial"/>
                <a:ea typeface="+mn-ea"/>
                <a:cs typeface="+mn-cs"/>
              </a:rPr>
              <a:t>USAFA Summer Airmanship        </a:t>
            </a:r>
            <a:r>
              <a:rPr kumimoji="0" lang="en-US" sz="1200" b="0" i="0" u="none" strike="noStrike" kern="1200" cap="none" spc="0" normalizeH="0" baseline="0" noProof="0" dirty="0" smtClean="0">
                <a:ln>
                  <a:noFill/>
                </a:ln>
                <a:solidFill>
                  <a:srgbClr val="000000"/>
                </a:solidFill>
                <a:effectLst/>
                <a:uLnTx/>
                <a:uFillTx/>
                <a:latin typeface="Arial"/>
                <a:ea typeface="+mn-ea"/>
                <a:cs typeface="+mn-cs"/>
              </a:rPr>
              <a:t>~ 1200 Cadets</a:t>
            </a:r>
            <a:endParaRPr kumimoji="0" lang="en-US" sz="1200" b="0" i="0" u="none" strike="noStrike" kern="1200" cap="none" spc="0" normalizeH="0" baseline="0" noProof="0" dirty="0">
              <a:ln>
                <a:noFill/>
              </a:ln>
              <a:solidFill>
                <a:srgbClr val="000000"/>
              </a:solidFill>
              <a:effectLst/>
              <a:uLnTx/>
              <a:uFillTx/>
              <a:latin typeface="Arial"/>
              <a:ea typeface="+mn-ea"/>
              <a:cs typeface="+mn-cs"/>
            </a:endParaRPr>
          </a:p>
        </p:txBody>
      </p:sp>
      <p:cxnSp>
        <p:nvCxnSpPr>
          <p:cNvPr id="37" name="Straight Connector 36"/>
          <p:cNvCxnSpPr/>
          <p:nvPr/>
        </p:nvCxnSpPr>
        <p:spPr bwMode="auto">
          <a:xfrm>
            <a:off x="3774557" y="4431791"/>
            <a:ext cx="397119" cy="158769"/>
          </a:xfrm>
          <a:prstGeom prst="line">
            <a:avLst/>
          </a:prstGeom>
          <a:solidFill>
            <a:schemeClr val="accent1"/>
          </a:solidFill>
          <a:ln w="12700" cap="flat" cmpd="sng" algn="ctr">
            <a:solidFill>
              <a:schemeClr val="tx1"/>
            </a:solidFill>
            <a:prstDash val="dashDot"/>
            <a:round/>
            <a:headEnd type="none" w="med" len="med"/>
            <a:tailEnd type="none" w="med" len="med"/>
          </a:ln>
          <a:effectLst/>
        </p:spPr>
      </p:cxnSp>
      <p:sp>
        <p:nvSpPr>
          <p:cNvPr id="39" name="Oval 38"/>
          <p:cNvSpPr/>
          <p:nvPr/>
        </p:nvSpPr>
        <p:spPr bwMode="auto">
          <a:xfrm rot="10800000" flipV="1">
            <a:off x="4822444" y="3801435"/>
            <a:ext cx="1097280" cy="182880"/>
          </a:xfrm>
          <a:prstGeom prst="ellipse">
            <a:avLst/>
          </a:prstGeom>
          <a:solidFill>
            <a:srgbClr val="0000FF"/>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smtClean="0">
              <a:ln>
                <a:noFill/>
              </a:ln>
              <a:solidFill>
                <a:srgbClr val="000000"/>
              </a:solidFill>
              <a:effectLst/>
              <a:uLnTx/>
              <a:uFillTx/>
              <a:latin typeface="Arial" charset="0"/>
              <a:ea typeface="+mn-ea"/>
              <a:cs typeface="+mn-cs"/>
            </a:endParaRPr>
          </a:p>
        </p:txBody>
      </p:sp>
      <p:sp>
        <p:nvSpPr>
          <p:cNvPr id="40" name="TextBox 39"/>
          <p:cNvSpPr txBox="1"/>
          <p:nvPr/>
        </p:nvSpPr>
        <p:spPr>
          <a:xfrm>
            <a:off x="5166000" y="4310377"/>
            <a:ext cx="1460496" cy="830997"/>
          </a:xfrm>
          <a:prstGeom prst="rect">
            <a:avLst/>
          </a:prstGeom>
          <a:noFill/>
        </p:spPr>
        <p:txBody>
          <a:bodyPr wrap="square" lIns="0" r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0000FF"/>
                </a:solidFill>
                <a:effectLst/>
                <a:uLnTx/>
                <a:uFillTx/>
                <a:latin typeface="Arial"/>
                <a:ea typeface="+mn-ea"/>
                <a:cs typeface="+mn-cs"/>
              </a:rPr>
              <a:t>Annual UFT Entries            </a:t>
            </a:r>
            <a:r>
              <a:rPr kumimoji="0" lang="en-US" sz="1600" b="0" i="0" u="none" strike="noStrike" kern="1200" cap="none" spc="0" normalizeH="0" baseline="0" noProof="0" dirty="0" smtClean="0">
                <a:ln>
                  <a:noFill/>
                </a:ln>
                <a:solidFill>
                  <a:srgbClr val="000000"/>
                </a:solidFill>
                <a:effectLst/>
                <a:uLnTx/>
                <a:uFillTx/>
                <a:latin typeface="Arial"/>
                <a:ea typeface="+mn-ea"/>
                <a:cs typeface="+mn-cs"/>
              </a:rPr>
              <a:t>~ 2400 </a:t>
            </a:r>
            <a:r>
              <a:rPr kumimoji="0" lang="en-US" sz="1600" b="0" i="0" u="none" strike="noStrike" kern="1200" cap="none" spc="0" normalizeH="0" baseline="0" noProof="0" dirty="0" err="1" smtClean="0">
                <a:ln>
                  <a:noFill/>
                </a:ln>
                <a:solidFill>
                  <a:srgbClr val="000000"/>
                </a:solidFill>
                <a:effectLst/>
                <a:uLnTx/>
                <a:uFillTx/>
                <a:latin typeface="Arial"/>
                <a:ea typeface="+mn-ea"/>
                <a:cs typeface="+mn-cs"/>
              </a:rPr>
              <a:t>Ofcrs</a:t>
            </a:r>
            <a:endParaRPr kumimoji="0" lang="en-US" sz="1600" b="0" i="0" u="none" strike="noStrike" kern="1200" cap="none" spc="0" normalizeH="0" baseline="0" noProof="0" dirty="0">
              <a:ln>
                <a:noFill/>
              </a:ln>
              <a:solidFill>
                <a:srgbClr val="000000"/>
              </a:solidFill>
              <a:effectLst/>
              <a:uLnTx/>
              <a:uFillTx/>
              <a:latin typeface="Arial"/>
              <a:ea typeface="+mn-ea"/>
              <a:cs typeface="+mn-cs"/>
            </a:endParaRPr>
          </a:p>
        </p:txBody>
      </p:sp>
      <p:sp>
        <p:nvSpPr>
          <p:cNvPr id="27" name="Oval 26"/>
          <p:cNvSpPr/>
          <p:nvPr/>
        </p:nvSpPr>
        <p:spPr bwMode="auto">
          <a:xfrm>
            <a:off x="334379" y="2680180"/>
            <a:ext cx="4572000" cy="914400"/>
          </a:xfrm>
          <a:prstGeom prst="ellipse">
            <a:avLst/>
          </a:prstGeom>
          <a:solidFill>
            <a:srgbClr val="00B050"/>
          </a:soli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Arial" charset="0"/>
                <a:ea typeface="+mn-ea"/>
                <a:cs typeface="+mn-cs"/>
              </a:rPr>
              <a:t>Represents 50K Youth…</a:t>
            </a:r>
            <a:r>
              <a:rPr kumimoji="0" lang="en-US" sz="1400" b="0" i="0" u="none" strike="noStrike" kern="1200" cap="none" spc="0" normalizeH="0" baseline="0" noProof="0" dirty="0" smtClean="0">
                <a:ln>
                  <a:noFill/>
                </a:ln>
                <a:solidFill>
                  <a:srgbClr val="000000"/>
                </a:solidFill>
                <a:effectLst/>
                <a:uLnTx/>
                <a:uFillTx/>
                <a:latin typeface="Arial" charset="0"/>
                <a:ea typeface="+mn-ea"/>
                <a:cs typeface="+mn-cs"/>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smtClean="0">
                <a:ln>
                  <a:noFill/>
                </a:ln>
                <a:solidFill>
                  <a:srgbClr val="000000"/>
                </a:solidFill>
                <a:effectLst/>
                <a:uLnTx/>
                <a:uFillTx/>
                <a:latin typeface="Arial" charset="0"/>
                <a:ea typeface="+mn-ea"/>
                <a:cs typeface="+mn-cs"/>
              </a:rPr>
              <a:t>55M youth 10-22 </a:t>
            </a:r>
            <a:r>
              <a:rPr kumimoji="0" lang="en-US" sz="1400" b="0" i="0" u="none" strike="noStrike" kern="1200" cap="none" spc="0" normalizeH="0" baseline="0" noProof="0" dirty="0" err="1" smtClean="0">
                <a:ln>
                  <a:noFill/>
                </a:ln>
                <a:solidFill>
                  <a:srgbClr val="000000"/>
                </a:solidFill>
                <a:effectLst/>
                <a:uLnTx/>
                <a:uFillTx/>
                <a:latin typeface="Arial" charset="0"/>
                <a:ea typeface="+mn-ea"/>
                <a:cs typeface="+mn-cs"/>
              </a:rPr>
              <a:t>yrs</a:t>
            </a:r>
            <a:r>
              <a:rPr kumimoji="0" lang="en-US" sz="1400" b="0" i="0" u="none" strike="noStrike" kern="1200" cap="none" spc="0" normalizeH="0" baseline="0" noProof="0" dirty="0" smtClean="0">
                <a:ln>
                  <a:noFill/>
                </a:ln>
                <a:solidFill>
                  <a:srgbClr val="000000"/>
                </a:solidFill>
                <a:effectLst/>
                <a:uLnTx/>
                <a:uFillTx/>
                <a:latin typeface="Arial" charset="0"/>
                <a:ea typeface="+mn-ea"/>
                <a:cs typeface="+mn-cs"/>
              </a:rPr>
              <a:t> of age (1100 ovals)</a:t>
            </a:r>
          </a:p>
        </p:txBody>
      </p:sp>
      <p:cxnSp>
        <p:nvCxnSpPr>
          <p:cNvPr id="28" name="Straight Connector 27"/>
          <p:cNvCxnSpPr/>
          <p:nvPr/>
        </p:nvCxnSpPr>
        <p:spPr bwMode="auto">
          <a:xfrm>
            <a:off x="5424823" y="3995327"/>
            <a:ext cx="179389" cy="436464"/>
          </a:xfrm>
          <a:prstGeom prst="line">
            <a:avLst/>
          </a:prstGeom>
          <a:solidFill>
            <a:schemeClr val="accent1"/>
          </a:solidFill>
          <a:ln w="12700" cap="flat" cmpd="sng" algn="ctr">
            <a:solidFill>
              <a:schemeClr val="tx1"/>
            </a:solidFill>
            <a:prstDash val="dashDot"/>
            <a:round/>
            <a:headEnd type="none" w="med" len="med"/>
            <a:tailEnd type="none" w="med" len="med"/>
          </a:ln>
          <a:effectLst/>
        </p:spPr>
      </p:cxnSp>
      <p:sp>
        <p:nvSpPr>
          <p:cNvPr id="33" name="Title 1">
            <a:extLst>
              <a:ext uri="{FF2B5EF4-FFF2-40B4-BE49-F238E27FC236}">
                <a16:creationId xmlns:a16="http://schemas.microsoft.com/office/drawing/2014/main" id="{CD7B6BCE-AF40-486A-A85A-3604CB41B5CD}"/>
              </a:ext>
            </a:extLst>
          </p:cNvPr>
          <p:cNvSpPr>
            <a:spLocks noGrp="1"/>
          </p:cNvSpPr>
          <p:nvPr>
            <p:ph type="title"/>
          </p:nvPr>
        </p:nvSpPr>
        <p:spPr>
          <a:xfrm>
            <a:off x="-12699" y="47624"/>
            <a:ext cx="9144000" cy="1229024"/>
          </a:xfrm>
          <a:solidFill>
            <a:schemeClr val="bg1"/>
          </a:solidFill>
        </p:spPr>
        <p:txBody>
          <a:bodyPr/>
          <a:lstStyle/>
          <a:p>
            <a:pPr algn="ctr"/>
            <a:r>
              <a:rPr lang="en-US" sz="3800" dirty="0" smtClean="0"/>
              <a:t>4C’s Model &amp; National Pilot Ecosystem</a:t>
            </a:r>
            <a:r>
              <a:rPr lang="en-US" dirty="0" smtClean="0"/>
              <a:t>  </a:t>
            </a:r>
            <a:r>
              <a:rPr lang="en-US" sz="3200" dirty="0" smtClean="0"/>
              <a:t>Pipeline Comparative Analysis</a:t>
            </a:r>
            <a:endParaRPr lang="en-US" dirty="0"/>
          </a:p>
        </p:txBody>
      </p:sp>
      <p:sp>
        <p:nvSpPr>
          <p:cNvPr id="34" name="Oval 33"/>
          <p:cNvSpPr/>
          <p:nvPr/>
        </p:nvSpPr>
        <p:spPr bwMode="auto">
          <a:xfrm rot="16200000">
            <a:off x="1428674" y="4524148"/>
            <a:ext cx="45720" cy="603504"/>
          </a:xfrm>
          <a:prstGeom prst="ellipse">
            <a:avLst/>
          </a:prstGeom>
          <a:solidFill>
            <a:srgbClr val="7030A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smtClean="0">
              <a:ln>
                <a:noFill/>
              </a:ln>
              <a:solidFill>
                <a:srgbClr val="000000"/>
              </a:solidFill>
              <a:effectLst/>
              <a:uLnTx/>
              <a:uFillTx/>
              <a:latin typeface="Arial" charset="0"/>
              <a:ea typeface="+mn-ea"/>
              <a:cs typeface="+mn-cs"/>
            </a:endParaRPr>
          </a:p>
        </p:txBody>
      </p:sp>
      <p:sp>
        <p:nvSpPr>
          <p:cNvPr id="38" name="TextBox 37"/>
          <p:cNvSpPr txBox="1"/>
          <p:nvPr/>
        </p:nvSpPr>
        <p:spPr>
          <a:xfrm>
            <a:off x="1200368" y="5482058"/>
            <a:ext cx="1182655"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7030A0"/>
                </a:solidFill>
                <a:effectLst/>
                <a:uLnTx/>
                <a:uFillTx/>
                <a:latin typeface="Arial"/>
                <a:ea typeface="+mn-ea"/>
                <a:cs typeface="+mn-cs"/>
              </a:rPr>
              <a:t>EAA</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Arial"/>
                <a:ea typeface="+mn-ea"/>
                <a:cs typeface="+mn-cs"/>
              </a:rPr>
              <a:t>Air </a:t>
            </a:r>
            <a:r>
              <a:rPr kumimoji="0" lang="en-US" sz="1200" b="0" i="0" u="none" strike="noStrike" kern="1200" cap="none" spc="0" normalizeH="0" baseline="0" noProof="0" dirty="0" err="1" smtClean="0">
                <a:ln>
                  <a:noFill/>
                </a:ln>
                <a:solidFill>
                  <a:srgbClr val="000000"/>
                </a:solidFill>
                <a:effectLst/>
                <a:uLnTx/>
                <a:uFillTx/>
                <a:latin typeface="Arial"/>
                <a:ea typeface="+mn-ea"/>
                <a:cs typeface="+mn-cs"/>
              </a:rPr>
              <a:t>Acad</a:t>
            </a:r>
            <a:r>
              <a:rPr kumimoji="0" lang="en-US" sz="1200" b="0" i="0" u="none" strike="noStrike" kern="1200" cap="none" spc="0" normalizeH="0" baseline="0" noProof="0" dirty="0" smtClean="0">
                <a:ln>
                  <a:noFill/>
                </a:ln>
                <a:solidFill>
                  <a:srgbClr val="000000"/>
                </a:solidFill>
                <a:effectLst/>
                <a:uLnTx/>
                <a:uFillTx/>
                <a:latin typeface="Arial"/>
                <a:ea typeface="+mn-ea"/>
                <a:cs typeface="+mn-cs"/>
              </a:rPr>
              <a:t> ~ 330</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Arial"/>
                <a:ea typeface="+mn-ea"/>
                <a:cs typeface="+mn-cs"/>
              </a:rPr>
              <a:t>Unaffiliated</a:t>
            </a:r>
            <a:endParaRPr kumimoji="0" lang="en-US" sz="1200" b="0" i="0" u="none" strike="noStrike" kern="1200" cap="none" spc="0" normalizeH="0" baseline="0" noProof="0" dirty="0">
              <a:ln>
                <a:noFill/>
              </a:ln>
              <a:solidFill>
                <a:srgbClr val="000000"/>
              </a:solidFill>
              <a:effectLst/>
              <a:uLnTx/>
              <a:uFillTx/>
              <a:latin typeface="Arial"/>
              <a:ea typeface="+mn-ea"/>
              <a:cs typeface="+mn-cs"/>
            </a:endParaRPr>
          </a:p>
        </p:txBody>
      </p:sp>
      <p:cxnSp>
        <p:nvCxnSpPr>
          <p:cNvPr id="42" name="Straight Connector 41"/>
          <p:cNvCxnSpPr/>
          <p:nvPr/>
        </p:nvCxnSpPr>
        <p:spPr bwMode="auto">
          <a:xfrm>
            <a:off x="1391427" y="4901860"/>
            <a:ext cx="291080" cy="651063"/>
          </a:xfrm>
          <a:prstGeom prst="line">
            <a:avLst/>
          </a:prstGeom>
          <a:solidFill>
            <a:schemeClr val="accent1"/>
          </a:solidFill>
          <a:ln w="12700" cap="flat" cmpd="sng" algn="ctr">
            <a:solidFill>
              <a:schemeClr val="tx1"/>
            </a:solidFill>
            <a:prstDash val="dashDot"/>
            <a:round/>
            <a:headEnd type="none" w="med" len="med"/>
            <a:tailEnd type="none" w="med" len="med"/>
          </a:ln>
          <a:effectLst/>
        </p:spPr>
      </p:cxnSp>
      <p:sp>
        <p:nvSpPr>
          <p:cNvPr id="44" name="TextBox 43"/>
          <p:cNvSpPr txBox="1"/>
          <p:nvPr/>
        </p:nvSpPr>
        <p:spPr>
          <a:xfrm>
            <a:off x="334379" y="3558957"/>
            <a:ext cx="27159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Note: All ovals to scale</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Oval 23"/>
          <p:cNvSpPr/>
          <p:nvPr/>
        </p:nvSpPr>
        <p:spPr bwMode="auto">
          <a:xfrm flipV="1">
            <a:off x="824886" y="4981783"/>
            <a:ext cx="731520" cy="82296"/>
          </a:xfrm>
          <a:prstGeom prst="ellipse">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smtClean="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302567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“Pilot” Ecosystem</a:t>
            </a:r>
            <a:endParaRPr lang="en-US" dirty="0"/>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53438D-758F-594B-A174-015908A275EF}" type="slidenum">
              <a:rPr kumimoji="0" lang="en-US" altLang="en-US" sz="1000" b="0" i="0" u="none" strike="noStrike" kern="1200" cap="none" spc="0" normalizeH="0" baseline="0" noProof="0" smtClean="0">
                <a:ln>
                  <a:noFill/>
                </a:ln>
                <a:solidFill>
                  <a:srgbClr val="7F7F7F"/>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altLang="en-US" sz="1000" b="0" i="0" u="none" strike="noStrike" kern="1200" cap="none" spc="0" normalizeH="0" baseline="0" noProof="0" dirty="0">
              <a:ln>
                <a:noFill/>
              </a:ln>
              <a:solidFill>
                <a:srgbClr val="808080"/>
              </a:solidFill>
              <a:effectLst/>
              <a:uLnTx/>
              <a:uFillTx/>
              <a:latin typeface="Arial" panose="020B0604020202020204" pitchFamily="34" charset="0"/>
              <a:ea typeface="+mn-ea"/>
              <a:cs typeface="+mn-cs"/>
            </a:endParaRPr>
          </a:p>
        </p:txBody>
      </p:sp>
      <p:sp>
        <p:nvSpPr>
          <p:cNvPr id="5" name="Content Placeholder 2"/>
          <p:cNvSpPr>
            <a:spLocks noGrp="1"/>
          </p:cNvSpPr>
          <p:nvPr>
            <p:ph idx="1"/>
          </p:nvPr>
        </p:nvSpPr>
        <p:spPr>
          <a:xfrm>
            <a:off x="276226" y="1350718"/>
            <a:ext cx="8531224" cy="4743450"/>
          </a:xfrm>
        </p:spPr>
        <p:txBody>
          <a:bodyPr>
            <a:noAutofit/>
          </a:bodyPr>
          <a:lstStyle/>
          <a:p>
            <a:pPr marL="0" indent="0">
              <a:spcBef>
                <a:spcPts val="200"/>
              </a:spcBef>
              <a:buNone/>
            </a:pPr>
            <a:r>
              <a:rPr lang="en-US" sz="2800" u="sng" dirty="0" smtClean="0"/>
              <a:t>BUSINESS / INSTITUTIONAL</a:t>
            </a:r>
          </a:p>
          <a:p>
            <a:pPr lvl="0">
              <a:spcBef>
                <a:spcPts val="200"/>
              </a:spcBef>
            </a:pPr>
            <a:endParaRPr lang="en-US" sz="2800" u="sng" dirty="0" smtClean="0"/>
          </a:p>
          <a:p>
            <a:pPr lvl="0">
              <a:spcBef>
                <a:spcPts val="200"/>
              </a:spcBef>
            </a:pPr>
            <a:endParaRPr lang="en-US" sz="2800" u="sng" dirty="0" smtClean="0"/>
          </a:p>
          <a:p>
            <a:pPr marL="0" indent="0">
              <a:spcBef>
                <a:spcPts val="200"/>
              </a:spcBef>
              <a:buNone/>
            </a:pPr>
            <a:endParaRPr lang="en-US" sz="2800" u="sng" dirty="0" smtClean="0"/>
          </a:p>
          <a:p>
            <a:pPr marL="0" indent="0">
              <a:spcBef>
                <a:spcPts val="200"/>
              </a:spcBef>
              <a:buNone/>
            </a:pPr>
            <a:endParaRPr lang="en-US" sz="2800" u="sng" dirty="0" smtClean="0"/>
          </a:p>
          <a:p>
            <a:pPr marL="0" indent="0">
              <a:spcBef>
                <a:spcPts val="200"/>
              </a:spcBef>
              <a:buNone/>
            </a:pPr>
            <a:endParaRPr lang="en-US" sz="2800" u="sng" dirty="0" smtClean="0"/>
          </a:p>
          <a:p>
            <a:pPr marL="0" indent="0">
              <a:spcBef>
                <a:spcPts val="200"/>
              </a:spcBef>
              <a:buNone/>
            </a:pPr>
            <a:r>
              <a:rPr lang="en-US" sz="2800" u="sng" dirty="0" smtClean="0"/>
              <a:t>COMMUNITY</a:t>
            </a:r>
          </a:p>
          <a:p>
            <a:pPr marL="0" lvl="0" indent="0">
              <a:spcBef>
                <a:spcPts val="200"/>
              </a:spcBef>
              <a:buNone/>
            </a:pPr>
            <a:endParaRPr lang="en-US" sz="2800" u="sng" dirty="0" smtClean="0">
              <a:solidFill>
                <a:srgbClr val="000000"/>
              </a:solidFill>
            </a:endParaRPr>
          </a:p>
          <a:p>
            <a:pPr marL="0" lvl="0" indent="0">
              <a:spcBef>
                <a:spcPts val="200"/>
              </a:spcBef>
              <a:buNone/>
            </a:pPr>
            <a:endParaRPr lang="en-US" sz="2800" u="sng" dirty="0" smtClean="0">
              <a:solidFill>
                <a:srgbClr val="00000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0244" y="1350718"/>
            <a:ext cx="1958056" cy="286937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56" y="2319553"/>
            <a:ext cx="1371600" cy="13716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9700" y="2491003"/>
            <a:ext cx="1371600" cy="102870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75784" y="5510512"/>
            <a:ext cx="2466975" cy="514350"/>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29056" y="4659987"/>
            <a:ext cx="1371600" cy="1480144"/>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9067" y="4942859"/>
            <a:ext cx="2034862" cy="914400"/>
          </a:xfrm>
          <a:prstGeom prst="rect">
            <a:avLst/>
          </a:prstGeom>
        </p:spPr>
      </p:pic>
    </p:spTree>
    <p:extLst>
      <p:ext uri="{BB962C8B-B14F-4D97-AF65-F5344CB8AC3E}">
        <p14:creationId xmlns:p14="http://schemas.microsoft.com/office/powerpoint/2010/main" val="33965063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“Pilot” Ecosystem</a:t>
            </a:r>
            <a:endParaRPr lang="en-US" dirty="0"/>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53438D-758F-594B-A174-015908A275EF}" type="slidenum">
              <a:rPr kumimoji="0" lang="en-US" altLang="en-US" sz="1000" b="0" i="0" u="none" strike="noStrike" kern="1200" cap="none" spc="0" normalizeH="0" baseline="0" noProof="0" smtClean="0">
                <a:ln>
                  <a:noFill/>
                </a:ln>
                <a:solidFill>
                  <a:srgbClr val="7F7F7F"/>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altLang="en-US" sz="1000" b="0" i="0" u="none" strike="noStrike" kern="1200" cap="none" spc="0" normalizeH="0" baseline="0" noProof="0" dirty="0">
              <a:ln>
                <a:noFill/>
              </a:ln>
              <a:solidFill>
                <a:srgbClr val="808080"/>
              </a:solidFill>
              <a:effectLst/>
              <a:uLnTx/>
              <a:uFillTx/>
              <a:latin typeface="Arial" panose="020B0604020202020204" pitchFamily="34" charset="0"/>
              <a:ea typeface="+mn-ea"/>
              <a:cs typeface="+mn-cs"/>
            </a:endParaRPr>
          </a:p>
        </p:txBody>
      </p:sp>
      <p:sp>
        <p:nvSpPr>
          <p:cNvPr id="5" name="Content Placeholder 2"/>
          <p:cNvSpPr>
            <a:spLocks noGrp="1"/>
          </p:cNvSpPr>
          <p:nvPr>
            <p:ph idx="1"/>
          </p:nvPr>
        </p:nvSpPr>
        <p:spPr>
          <a:xfrm>
            <a:off x="276226" y="1350718"/>
            <a:ext cx="8531224" cy="4743450"/>
          </a:xfrm>
        </p:spPr>
        <p:txBody>
          <a:bodyPr>
            <a:noAutofit/>
          </a:bodyPr>
          <a:lstStyle/>
          <a:p>
            <a:pPr marL="0" lvl="0" indent="0">
              <a:spcBef>
                <a:spcPts val="200"/>
              </a:spcBef>
              <a:buNone/>
            </a:pPr>
            <a:r>
              <a:rPr lang="en-US" sz="2800" u="sng" dirty="0" smtClean="0">
                <a:solidFill>
                  <a:srgbClr val="000000"/>
                </a:solidFill>
              </a:rPr>
              <a:t>INDIVIDUAL</a:t>
            </a:r>
            <a:endParaRPr lang="en-US" sz="2800" u="sng" dirty="0">
              <a:solidFill>
                <a:srgbClr val="000000"/>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2999" y="1953923"/>
            <a:ext cx="6557678" cy="4355473"/>
          </a:xfrm>
          <a:prstGeom prst="rect">
            <a:avLst/>
          </a:prstGeom>
        </p:spPr>
      </p:pic>
    </p:spTree>
    <p:extLst>
      <p:ext uri="{BB962C8B-B14F-4D97-AF65-F5344CB8AC3E}">
        <p14:creationId xmlns:p14="http://schemas.microsoft.com/office/powerpoint/2010/main" val="10745864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CHILDHOOD</a:t>
            </a:r>
            <a:endParaRPr lang="en-US" dirty="0"/>
          </a:p>
        </p:txBody>
      </p:sp>
      <p:sp>
        <p:nvSpPr>
          <p:cNvPr id="3" name="Content Placeholder 2"/>
          <p:cNvSpPr>
            <a:spLocks noGrp="1"/>
          </p:cNvSpPr>
          <p:nvPr>
            <p:ph idx="1"/>
          </p:nvPr>
        </p:nvSpPr>
        <p:spPr>
          <a:xfrm>
            <a:off x="276226" y="1350718"/>
            <a:ext cx="5315682" cy="4743450"/>
          </a:xfrm>
        </p:spPr>
        <p:txBody>
          <a:bodyPr>
            <a:noAutofit/>
          </a:bodyPr>
          <a:lstStyle/>
          <a:p>
            <a:pPr marL="0" indent="0">
              <a:spcBef>
                <a:spcPts val="200"/>
              </a:spcBef>
              <a:buNone/>
            </a:pPr>
            <a:r>
              <a:rPr lang="en-US" u="sng" dirty="0" smtClean="0"/>
              <a:t>AWARENESS</a:t>
            </a:r>
          </a:p>
          <a:p>
            <a:pPr lvl="0">
              <a:spcBef>
                <a:spcPts val="200"/>
              </a:spcBef>
            </a:pPr>
            <a:r>
              <a:rPr lang="en-US" sz="1600" dirty="0" smtClean="0">
                <a:solidFill>
                  <a:srgbClr val="000000"/>
                </a:solidFill>
              </a:rPr>
              <a:t>Media</a:t>
            </a:r>
          </a:p>
          <a:p>
            <a:pPr lvl="0">
              <a:spcBef>
                <a:spcPts val="200"/>
              </a:spcBef>
            </a:pPr>
            <a:r>
              <a:rPr lang="en-US" sz="1600" dirty="0" smtClean="0">
                <a:solidFill>
                  <a:srgbClr val="000000"/>
                </a:solidFill>
              </a:rPr>
              <a:t>Friends and family</a:t>
            </a:r>
            <a:endParaRPr lang="en-US" sz="1600" dirty="0">
              <a:solidFill>
                <a:srgbClr val="000000"/>
              </a:solidFill>
            </a:endParaRPr>
          </a:p>
          <a:p>
            <a:pPr lvl="0">
              <a:spcBef>
                <a:spcPts val="200"/>
              </a:spcBef>
            </a:pPr>
            <a:r>
              <a:rPr lang="en-US" sz="1600" dirty="0" smtClean="0">
                <a:solidFill>
                  <a:srgbClr val="000000"/>
                </a:solidFill>
              </a:rPr>
              <a:t>Deliberate outreach</a:t>
            </a:r>
            <a:endParaRPr lang="en-US" u="sng" dirty="0" smtClean="0"/>
          </a:p>
          <a:p>
            <a:pPr marL="0" indent="0">
              <a:spcBef>
                <a:spcPts val="200"/>
              </a:spcBef>
              <a:buNone/>
            </a:pPr>
            <a:endParaRPr lang="en-US" sz="1000" u="sng" dirty="0" smtClean="0"/>
          </a:p>
          <a:p>
            <a:pPr marL="0" indent="0">
              <a:spcBef>
                <a:spcPts val="200"/>
              </a:spcBef>
              <a:buNone/>
            </a:pPr>
            <a:r>
              <a:rPr lang="en-US" u="sng" dirty="0" smtClean="0"/>
              <a:t>ORIENTATION &amp; INTEREST</a:t>
            </a:r>
          </a:p>
          <a:p>
            <a:pPr lvl="0">
              <a:spcBef>
                <a:spcPts val="200"/>
              </a:spcBef>
            </a:pPr>
            <a:r>
              <a:rPr lang="en-US" sz="1600" dirty="0" smtClean="0">
                <a:solidFill>
                  <a:srgbClr val="000000"/>
                </a:solidFill>
              </a:rPr>
              <a:t>Single events </a:t>
            </a:r>
          </a:p>
          <a:p>
            <a:pPr lvl="1">
              <a:spcBef>
                <a:spcPts val="200"/>
              </a:spcBef>
            </a:pPr>
            <a:r>
              <a:rPr lang="en-US" sz="1600" dirty="0" smtClean="0">
                <a:solidFill>
                  <a:srgbClr val="000000"/>
                </a:solidFill>
              </a:rPr>
              <a:t>Airshow, open house, career days, etc.</a:t>
            </a:r>
            <a:endParaRPr lang="en-US" sz="1600" dirty="0">
              <a:solidFill>
                <a:srgbClr val="000000"/>
              </a:solidFill>
            </a:endParaRPr>
          </a:p>
          <a:p>
            <a:pPr lvl="0">
              <a:spcBef>
                <a:spcPts val="200"/>
              </a:spcBef>
            </a:pPr>
            <a:r>
              <a:rPr lang="en-US" sz="1600" dirty="0" smtClean="0">
                <a:solidFill>
                  <a:srgbClr val="000000"/>
                </a:solidFill>
              </a:rPr>
              <a:t>Focused programs</a:t>
            </a:r>
          </a:p>
          <a:p>
            <a:pPr lvl="1">
              <a:spcBef>
                <a:spcPts val="200"/>
              </a:spcBef>
            </a:pPr>
            <a:r>
              <a:rPr lang="en-US" sz="1600" dirty="0" smtClean="0">
                <a:solidFill>
                  <a:srgbClr val="000000"/>
                </a:solidFill>
              </a:rPr>
              <a:t>Summer camps, aerospace/STEM orientation</a:t>
            </a:r>
            <a:endParaRPr lang="en-US" u="sng" dirty="0" smtClean="0"/>
          </a:p>
          <a:p>
            <a:pPr marL="0" indent="0">
              <a:spcBef>
                <a:spcPts val="200"/>
              </a:spcBef>
              <a:buNone/>
            </a:pPr>
            <a:endParaRPr lang="en-US" sz="1000" u="sng" dirty="0" smtClean="0"/>
          </a:p>
          <a:p>
            <a:pPr marL="0" indent="0">
              <a:spcBef>
                <a:spcPts val="200"/>
              </a:spcBef>
              <a:buNone/>
            </a:pPr>
            <a:r>
              <a:rPr lang="en-US" u="sng" dirty="0" smtClean="0"/>
              <a:t>COLLEGIATE PREPARATION</a:t>
            </a:r>
            <a:endParaRPr lang="en-US" sz="1600" u="sng" dirty="0"/>
          </a:p>
          <a:p>
            <a:pPr>
              <a:spcBef>
                <a:spcPts val="200"/>
              </a:spcBef>
            </a:pPr>
            <a:r>
              <a:rPr lang="en-US" sz="1600" dirty="0" smtClean="0"/>
              <a:t>Sustained activities</a:t>
            </a:r>
          </a:p>
          <a:p>
            <a:pPr lvl="1">
              <a:spcBef>
                <a:spcPts val="200"/>
              </a:spcBef>
            </a:pPr>
            <a:r>
              <a:rPr lang="en-US" sz="1600" dirty="0" smtClean="0"/>
              <a:t>Internships, academic enrichment                         flight training</a:t>
            </a:r>
          </a:p>
          <a:p>
            <a:pPr>
              <a:spcBef>
                <a:spcPts val="200"/>
              </a:spcBef>
            </a:pPr>
            <a:r>
              <a:rPr lang="en-US" sz="1600" dirty="0" smtClean="0"/>
              <a:t>Mentorship</a:t>
            </a:r>
          </a:p>
          <a:p>
            <a:pPr>
              <a:spcBef>
                <a:spcPts val="200"/>
              </a:spcBef>
            </a:pPr>
            <a:r>
              <a:rPr lang="en-US" sz="1600" dirty="0" smtClean="0"/>
              <a:t>Scholarships / Financial assistance </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53438D-758F-594B-A174-015908A275EF}" type="slidenum">
              <a:rPr kumimoji="0" lang="en-US" altLang="en-US" sz="1000" b="0" i="0" u="none" strike="noStrike" kern="1200" cap="none" spc="0" normalizeH="0" baseline="0" noProof="0" smtClean="0">
                <a:ln>
                  <a:noFill/>
                </a:ln>
                <a:solidFill>
                  <a:srgbClr val="7F7F7F"/>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altLang="en-US" sz="1000" b="0" i="0" u="none" strike="noStrike" kern="1200" cap="none" spc="0" normalizeH="0" baseline="0" noProof="0" dirty="0">
              <a:ln>
                <a:noFill/>
              </a:ln>
              <a:solidFill>
                <a:srgbClr val="808080"/>
              </a:solidFill>
              <a:effectLst/>
              <a:uLnTx/>
              <a:uFillTx/>
              <a:latin typeface="Arial" panose="020B0604020202020204" pitchFamily="34" charset="0"/>
              <a:ea typeface="+mn-ea"/>
              <a:cs typeface="+mn-cs"/>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8954" y="1350718"/>
            <a:ext cx="4868496" cy="168876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6492" y="4732275"/>
            <a:ext cx="4340958" cy="1627860"/>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1584" y="3039478"/>
            <a:ext cx="2540187" cy="1692797"/>
          </a:xfrm>
          <a:prstGeom prst="rect">
            <a:avLst/>
          </a:prstGeom>
        </p:spPr>
      </p:pic>
    </p:spTree>
    <p:extLst>
      <p:ext uri="{BB962C8B-B14F-4D97-AF65-F5344CB8AC3E}">
        <p14:creationId xmlns:p14="http://schemas.microsoft.com/office/powerpoint/2010/main" val="2384231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barn(inVertical)">
                                      <p:cBhvr>
                                        <p:cTn id="18" dur="500"/>
                                        <p:tgtEl>
                                          <p:spTgt spid="3">
                                            <p:txEl>
                                              <p:pRg st="6" end="6"/>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barn(inVertical)">
                                      <p:cBhvr>
                                        <p:cTn id="21" dur="500"/>
                                        <p:tgtEl>
                                          <p:spTgt spid="3">
                                            <p:txEl>
                                              <p:pRg st="7" end="7"/>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barn(inVertical)">
                                      <p:cBhvr>
                                        <p:cTn id="24" dur="500"/>
                                        <p:tgtEl>
                                          <p:spTgt spid="3">
                                            <p:txEl>
                                              <p:pRg st="8" end="8"/>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barn(inVertical)">
                                      <p:cBhvr>
                                        <p:cTn id="27" dur="500"/>
                                        <p:tgtEl>
                                          <p:spTgt spid="3">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12" end="12"/>
                                            </p:txEl>
                                          </p:spTgt>
                                        </p:tgtEl>
                                        <p:attrNameLst>
                                          <p:attrName>style.visibility</p:attrName>
                                        </p:attrNameLst>
                                      </p:cBhvr>
                                      <p:to>
                                        <p:strVal val="visible"/>
                                      </p:to>
                                    </p:set>
                                    <p:animEffect transition="in" filter="circle(in)">
                                      <p:cBhvr>
                                        <p:cTn id="32" dur="1000"/>
                                        <p:tgtEl>
                                          <p:spTgt spid="3">
                                            <p:txEl>
                                              <p:pRg st="12" end="12"/>
                                            </p:txEl>
                                          </p:spTgt>
                                        </p:tgtEl>
                                      </p:cBhvr>
                                    </p:animEffect>
                                  </p:childTnLst>
                                </p:cTn>
                              </p:par>
                              <p:par>
                                <p:cTn id="33" presetID="6" presetClass="entr" presetSubtype="16" fill="hold" nodeType="with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animEffect transition="in" filter="circle(in)">
                                      <p:cBhvr>
                                        <p:cTn id="35" dur="1000"/>
                                        <p:tgtEl>
                                          <p:spTgt spid="3">
                                            <p:txEl>
                                              <p:pRg st="13" end="13"/>
                                            </p:txEl>
                                          </p:spTgt>
                                        </p:tgtEl>
                                      </p:cBhvr>
                                    </p:animEffect>
                                  </p:childTnLst>
                                </p:cTn>
                              </p:par>
                              <p:par>
                                <p:cTn id="36" presetID="6" presetClass="entr" presetSubtype="16" fill="hold" nodeType="withEffect">
                                  <p:stCondLst>
                                    <p:cond delay="0"/>
                                  </p:stCondLst>
                                  <p:childTnLst>
                                    <p:set>
                                      <p:cBhvr>
                                        <p:cTn id="37" dur="1" fill="hold">
                                          <p:stCondLst>
                                            <p:cond delay="0"/>
                                          </p:stCondLst>
                                        </p:cTn>
                                        <p:tgtEl>
                                          <p:spTgt spid="3">
                                            <p:txEl>
                                              <p:pRg st="14" end="14"/>
                                            </p:txEl>
                                          </p:spTgt>
                                        </p:tgtEl>
                                        <p:attrNameLst>
                                          <p:attrName>style.visibility</p:attrName>
                                        </p:attrNameLst>
                                      </p:cBhvr>
                                      <p:to>
                                        <p:strVal val="visible"/>
                                      </p:to>
                                    </p:set>
                                    <p:animEffect transition="in" filter="circle(in)">
                                      <p:cBhvr>
                                        <p:cTn id="38" dur="1000"/>
                                        <p:tgtEl>
                                          <p:spTgt spid="3">
                                            <p:txEl>
                                              <p:pRg st="14" end="14"/>
                                            </p:txEl>
                                          </p:spTgt>
                                        </p:tgtEl>
                                      </p:cBhvr>
                                    </p:animEffect>
                                  </p:childTnLst>
                                </p:cTn>
                              </p:par>
                              <p:par>
                                <p:cTn id="39" presetID="6" presetClass="entr" presetSubtype="16" fill="hold" nodeType="withEffect">
                                  <p:stCondLst>
                                    <p:cond delay="0"/>
                                  </p:stCondLst>
                                  <p:childTnLst>
                                    <p:set>
                                      <p:cBhvr>
                                        <p:cTn id="40" dur="1" fill="hold">
                                          <p:stCondLst>
                                            <p:cond delay="0"/>
                                          </p:stCondLst>
                                        </p:cTn>
                                        <p:tgtEl>
                                          <p:spTgt spid="3">
                                            <p:txEl>
                                              <p:pRg st="15" end="15"/>
                                            </p:txEl>
                                          </p:spTgt>
                                        </p:tgtEl>
                                        <p:attrNameLst>
                                          <p:attrName>style.visibility</p:attrName>
                                        </p:attrNameLst>
                                      </p:cBhvr>
                                      <p:to>
                                        <p:strVal val="visible"/>
                                      </p:to>
                                    </p:set>
                                    <p:animEffect transition="in" filter="circle(in)">
                                      <p:cBhvr>
                                        <p:cTn id="41" dur="10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786" t="2184" r="3952" b="7073"/>
          <a:stretch/>
        </p:blipFill>
        <p:spPr>
          <a:xfrm>
            <a:off x="1235232" y="1350951"/>
            <a:ext cx="6882857" cy="4990070"/>
          </a:xfrm>
          <a:prstGeom prst="rect">
            <a:avLst/>
          </a:prstGeom>
        </p:spPr>
      </p:pic>
      <p:sp>
        <p:nvSpPr>
          <p:cNvPr id="2" name="Title 1"/>
          <p:cNvSpPr>
            <a:spLocks noGrp="1"/>
          </p:cNvSpPr>
          <p:nvPr>
            <p:ph type="title"/>
          </p:nvPr>
        </p:nvSpPr>
        <p:spPr/>
        <p:txBody>
          <a:bodyPr/>
          <a:lstStyle/>
          <a:p>
            <a:r>
              <a:rPr lang="en-US" dirty="0" smtClean="0"/>
              <a:t>COLLEGE (CADET) / COCKPIT</a:t>
            </a:r>
            <a:endParaRPr lang="en-US" dirty="0"/>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53438D-758F-594B-A174-015908A275EF}" type="slidenum">
              <a:rPr kumimoji="0" lang="en-US" altLang="en-US" sz="1000" b="0" i="0" u="none" strike="noStrike" kern="1200" cap="none" spc="0" normalizeH="0" baseline="0" noProof="0" smtClean="0">
                <a:ln>
                  <a:noFill/>
                </a:ln>
                <a:solidFill>
                  <a:srgbClr val="7F7F7F"/>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altLang="en-US" sz="1000" b="0" i="0" u="none" strike="noStrike" kern="1200" cap="none" spc="0" normalizeH="0" baseline="0" noProof="0" dirty="0">
              <a:ln>
                <a:noFill/>
              </a:ln>
              <a:solidFill>
                <a:srgbClr val="80808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397895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COLLEGE (CADET) / COCKPIT</a:t>
            </a:r>
            <a:endParaRPr lang="en-US" dirty="0"/>
          </a:p>
        </p:txBody>
      </p:sp>
      <p:sp>
        <p:nvSpPr>
          <p:cNvPr id="3" name="Content Placeholder 2"/>
          <p:cNvSpPr>
            <a:spLocks noGrp="1"/>
          </p:cNvSpPr>
          <p:nvPr>
            <p:ph idx="1"/>
          </p:nvPr>
        </p:nvSpPr>
        <p:spPr>
          <a:xfrm>
            <a:off x="276226" y="1350718"/>
            <a:ext cx="4222403" cy="4743450"/>
          </a:xfrm>
        </p:spPr>
        <p:txBody>
          <a:bodyPr>
            <a:noAutofit/>
          </a:bodyPr>
          <a:lstStyle/>
          <a:p>
            <a:pPr marL="0" indent="0">
              <a:spcBef>
                <a:spcPts val="200"/>
              </a:spcBef>
              <a:buNone/>
            </a:pPr>
            <a:r>
              <a:rPr lang="en-US" u="sng" dirty="0" smtClean="0"/>
              <a:t>CHARACTER DEVELOPMENT</a:t>
            </a:r>
          </a:p>
          <a:p>
            <a:pPr lvl="0">
              <a:spcBef>
                <a:spcPts val="200"/>
              </a:spcBef>
            </a:pPr>
            <a:r>
              <a:rPr lang="en-US" sz="1600" dirty="0" smtClean="0">
                <a:solidFill>
                  <a:srgbClr val="000000"/>
                </a:solidFill>
              </a:rPr>
              <a:t>Internal / self </a:t>
            </a:r>
          </a:p>
          <a:p>
            <a:pPr lvl="0">
              <a:spcBef>
                <a:spcPts val="200"/>
              </a:spcBef>
            </a:pPr>
            <a:r>
              <a:rPr lang="en-US" sz="1600" dirty="0" smtClean="0">
                <a:solidFill>
                  <a:srgbClr val="000000"/>
                </a:solidFill>
              </a:rPr>
              <a:t>External / teamwork</a:t>
            </a:r>
            <a:endParaRPr lang="en-US" u="sng" dirty="0" smtClean="0"/>
          </a:p>
          <a:p>
            <a:pPr marL="0" indent="0">
              <a:spcBef>
                <a:spcPts val="200"/>
              </a:spcBef>
              <a:buNone/>
            </a:pPr>
            <a:endParaRPr lang="en-US" u="sng" dirty="0" smtClean="0"/>
          </a:p>
          <a:p>
            <a:pPr marL="0" indent="0">
              <a:spcBef>
                <a:spcPts val="200"/>
              </a:spcBef>
              <a:buNone/>
            </a:pPr>
            <a:r>
              <a:rPr lang="en-US" u="sng" dirty="0" smtClean="0"/>
              <a:t>FLIGHT TRAINING PREP</a:t>
            </a:r>
          </a:p>
          <a:p>
            <a:pPr lvl="0">
              <a:spcBef>
                <a:spcPts val="200"/>
              </a:spcBef>
            </a:pPr>
            <a:r>
              <a:rPr lang="en-US" sz="1600" dirty="0" smtClean="0">
                <a:solidFill>
                  <a:srgbClr val="000000"/>
                </a:solidFill>
              </a:rPr>
              <a:t>Primary flight training</a:t>
            </a:r>
          </a:p>
          <a:p>
            <a:pPr lvl="0">
              <a:spcBef>
                <a:spcPts val="200"/>
              </a:spcBef>
            </a:pPr>
            <a:r>
              <a:rPr lang="en-US" sz="1600" dirty="0" smtClean="0">
                <a:solidFill>
                  <a:srgbClr val="000000"/>
                </a:solidFill>
              </a:rPr>
              <a:t>Prerequisite </a:t>
            </a:r>
          </a:p>
          <a:p>
            <a:pPr marL="0" lvl="0" indent="0">
              <a:spcBef>
                <a:spcPts val="200"/>
              </a:spcBef>
              <a:buNone/>
            </a:pPr>
            <a:endParaRPr lang="en-US" u="sng" dirty="0" smtClean="0">
              <a:solidFill>
                <a:srgbClr val="000000"/>
              </a:solidFill>
            </a:endParaRPr>
          </a:p>
          <a:p>
            <a:pPr marL="0" lvl="0" indent="0">
              <a:spcBef>
                <a:spcPts val="200"/>
              </a:spcBef>
              <a:buNone/>
            </a:pPr>
            <a:endParaRPr lang="en-US" u="sng" dirty="0" smtClean="0">
              <a:solidFill>
                <a:srgbClr val="000000"/>
              </a:solidFill>
            </a:endParaRPr>
          </a:p>
          <a:p>
            <a:pPr marL="0" lvl="0" indent="0">
              <a:spcBef>
                <a:spcPts val="200"/>
              </a:spcBef>
              <a:buNone/>
            </a:pPr>
            <a:r>
              <a:rPr lang="en-US" u="sng" dirty="0" smtClean="0">
                <a:solidFill>
                  <a:srgbClr val="000000"/>
                </a:solidFill>
              </a:rPr>
              <a:t>FLIGHT </a:t>
            </a:r>
            <a:r>
              <a:rPr lang="en-US" u="sng" dirty="0">
                <a:solidFill>
                  <a:srgbClr val="000000"/>
                </a:solidFill>
              </a:rPr>
              <a:t>TRAINING </a:t>
            </a:r>
            <a:r>
              <a:rPr lang="en-US" u="sng" dirty="0" smtClean="0">
                <a:solidFill>
                  <a:srgbClr val="000000"/>
                </a:solidFill>
              </a:rPr>
              <a:t>MENTORSHIP</a:t>
            </a:r>
            <a:endParaRPr lang="en-US" u="sng" dirty="0">
              <a:solidFill>
                <a:srgbClr val="000000"/>
              </a:solidFill>
            </a:endParaRPr>
          </a:p>
          <a:p>
            <a:pPr>
              <a:spcBef>
                <a:spcPts val="200"/>
              </a:spcBef>
            </a:pPr>
            <a:r>
              <a:rPr lang="en-US" sz="1600" dirty="0">
                <a:solidFill>
                  <a:srgbClr val="000000"/>
                </a:solidFill>
              </a:rPr>
              <a:t>Military UPT / </a:t>
            </a:r>
            <a:r>
              <a:rPr lang="en-US" sz="1600" dirty="0" smtClean="0">
                <a:solidFill>
                  <a:srgbClr val="000000"/>
                </a:solidFill>
              </a:rPr>
              <a:t>Regional Jet Training </a:t>
            </a:r>
            <a:endParaRPr lang="en-US" sz="1600" dirty="0">
              <a:solidFill>
                <a:srgbClr val="000000"/>
              </a:solidFill>
            </a:endParaRPr>
          </a:p>
          <a:p>
            <a:pPr lvl="0">
              <a:spcBef>
                <a:spcPts val="200"/>
              </a:spcBef>
            </a:pPr>
            <a:r>
              <a:rPr lang="en-US" sz="1600" dirty="0" smtClean="0">
                <a:solidFill>
                  <a:srgbClr val="000000"/>
                </a:solidFill>
              </a:rPr>
              <a:t>Processes, Standards, Expectations </a:t>
            </a:r>
          </a:p>
          <a:p>
            <a:pPr lvl="0">
              <a:spcBef>
                <a:spcPts val="200"/>
              </a:spcBef>
            </a:pPr>
            <a:endParaRPr lang="en-US" u="sng" dirty="0" smtClean="0"/>
          </a:p>
          <a:p>
            <a:pPr marL="0" lvl="0" indent="0">
              <a:spcBef>
                <a:spcPts val="200"/>
              </a:spcBef>
              <a:buNone/>
            </a:pPr>
            <a:r>
              <a:rPr lang="en-US" u="sng" dirty="0" smtClean="0">
                <a:solidFill>
                  <a:srgbClr val="000000"/>
                </a:solidFill>
              </a:rPr>
              <a:t>AIRCRAFT FOUNDATIONS</a:t>
            </a:r>
            <a:endParaRPr lang="en-US" u="sng" dirty="0">
              <a:solidFill>
                <a:srgbClr val="000000"/>
              </a:solidFill>
            </a:endParaRPr>
          </a:p>
          <a:p>
            <a:pPr lvl="0">
              <a:spcBef>
                <a:spcPts val="200"/>
              </a:spcBef>
            </a:pPr>
            <a:r>
              <a:rPr lang="en-US" sz="1600" dirty="0" smtClean="0">
                <a:solidFill>
                  <a:srgbClr val="000000"/>
                </a:solidFill>
              </a:rPr>
              <a:t>Initial mastery and proficiency</a:t>
            </a:r>
          </a:p>
          <a:p>
            <a:pPr lvl="0">
              <a:spcBef>
                <a:spcPts val="200"/>
              </a:spcBef>
            </a:pPr>
            <a:r>
              <a:rPr lang="en-US" sz="1600" dirty="0" smtClean="0">
                <a:solidFill>
                  <a:srgbClr val="000000"/>
                </a:solidFill>
              </a:rPr>
              <a:t>Organizational / Cultural  norms</a:t>
            </a:r>
            <a:endParaRPr lang="en-US" sz="1600" dirty="0">
              <a:solidFill>
                <a:srgbClr val="000000"/>
              </a:solidFill>
            </a:endParaRPr>
          </a:p>
          <a:p>
            <a:pPr lvl="0">
              <a:spcBef>
                <a:spcPts val="200"/>
              </a:spcBef>
            </a:pPr>
            <a:endParaRPr lang="en-US" u="sng" dirty="0" smtClean="0"/>
          </a:p>
          <a:p>
            <a:pPr marL="0" indent="0">
              <a:spcBef>
                <a:spcPts val="200"/>
              </a:spcBef>
              <a:buNone/>
            </a:pPr>
            <a:endParaRPr lang="en-US" sz="1000" u="sng" dirty="0" smtClean="0"/>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53438D-758F-594B-A174-015908A275EF}" type="slidenum">
              <a:rPr kumimoji="0" lang="en-US" altLang="en-US" sz="1000" b="0" i="0" u="none" strike="noStrike" kern="1200" cap="none" spc="0" normalizeH="0" baseline="0" noProof="0" smtClean="0">
                <a:ln>
                  <a:noFill/>
                </a:ln>
                <a:solidFill>
                  <a:srgbClr val="7F7F7F"/>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altLang="en-US" sz="1000" b="0" i="0" u="none" strike="noStrike" kern="1200" cap="none" spc="0" normalizeH="0" baseline="0" noProof="0" dirty="0">
              <a:ln>
                <a:noFill/>
              </a:ln>
              <a:solidFill>
                <a:srgbClr val="808080"/>
              </a:solidFill>
              <a:effectLst/>
              <a:uLnTx/>
              <a:uFillTx/>
              <a:latin typeface="Arial" panose="020B0604020202020204" pitchFamily="34" charset="0"/>
              <a:ea typeface="+mn-ea"/>
              <a:cs typeface="+mn-cs"/>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3786" t="2184" r="3952" b="7073"/>
          <a:stretch/>
        </p:blipFill>
        <p:spPr>
          <a:xfrm>
            <a:off x="4498629" y="2095866"/>
            <a:ext cx="4487110" cy="3253154"/>
          </a:xfrm>
          <a:prstGeom prst="rect">
            <a:avLst/>
          </a:prstGeom>
        </p:spPr>
      </p:pic>
    </p:spTree>
    <p:extLst>
      <p:ext uri="{BB962C8B-B14F-4D97-AF65-F5344CB8AC3E}">
        <p14:creationId xmlns:p14="http://schemas.microsoft.com/office/powerpoint/2010/main" val="1633448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2" presetClass="entr" presetSubtype="1"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additive="base">
                                        <p:cTn id="1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3">
                                            <p:txEl>
                                              <p:pRg st="0" end="0"/>
                                            </p:txEl>
                                          </p:spTgt>
                                        </p:tgtEl>
                                        <p:attrNameLst>
                                          <p:attrName>ppt_y</p:attrName>
                                        </p:attrNameLst>
                                      </p:cBhvr>
                                      <p:tavLst>
                                        <p:tav tm="0">
                                          <p:val>
                                            <p:strVal val="0-#ppt_h/2"/>
                                          </p:val>
                                        </p:tav>
                                        <p:tav tm="100000">
                                          <p:val>
                                            <p:strVal val="#ppt_y"/>
                                          </p:val>
                                        </p:tav>
                                      </p:tavLst>
                                    </p:anim>
                                  </p:childTnLst>
                                </p:cTn>
                              </p:par>
                              <p:par>
                                <p:cTn id="12" presetID="2" presetClass="entr" presetSubtype="1" fill="hold" nodeType="with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 calcmode="lin" valueType="num">
                                      <p:cBhvr additive="base">
                                        <p:cTn id="1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arn(inVertical)">
                                      <p:cBhvr>
                                        <p:cTn id="20" dur="500"/>
                                        <p:tgtEl>
                                          <p:spTgt spid="3">
                                            <p:txEl>
                                              <p:pRg st="1" end="1"/>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arn(inVertic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1000"/>
                                        <p:tgtEl>
                                          <p:spTgt spid="3">
                                            <p:txEl>
                                              <p:pRg st="6" end="6"/>
                                            </p:txEl>
                                          </p:spTgt>
                                        </p:tgtEl>
                                      </p:cBhvr>
                                    </p:animEffect>
                                    <p:anim calcmode="lin" valueType="num">
                                      <p:cBhvr>
                                        <p:cTn id="3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randombar(horizontal)">
                                      <p:cBhvr>
                                        <p:cTn id="40" dur="500"/>
                                        <p:tgtEl>
                                          <p:spTgt spid="3">
                                            <p:txEl>
                                              <p:pRg st="9" end="9"/>
                                            </p:txEl>
                                          </p:spTgt>
                                        </p:tgtEl>
                                      </p:cBhvr>
                                    </p:animEffect>
                                  </p:childTnLst>
                                </p:cTn>
                              </p:par>
                              <p:par>
                                <p:cTn id="41" presetID="14" presetClass="entr" presetSubtype="10" fill="hold" nodeType="withEffect">
                                  <p:stCondLst>
                                    <p:cond delay="0"/>
                                  </p:stCondLst>
                                  <p:childTnLst>
                                    <p:set>
                                      <p:cBhvr>
                                        <p:cTn id="42" dur="1" fill="hold">
                                          <p:stCondLst>
                                            <p:cond delay="0"/>
                                          </p:stCondLst>
                                        </p:cTn>
                                        <p:tgtEl>
                                          <p:spTgt spid="3">
                                            <p:txEl>
                                              <p:pRg st="13" end="13"/>
                                            </p:txEl>
                                          </p:spTgt>
                                        </p:tgtEl>
                                        <p:attrNameLst>
                                          <p:attrName>style.visibility</p:attrName>
                                        </p:attrNameLst>
                                      </p:cBhvr>
                                      <p:to>
                                        <p:strVal val="visible"/>
                                      </p:to>
                                    </p:set>
                                    <p:animEffect transition="in" filter="randombar(horizontal)">
                                      <p:cBhvr>
                                        <p:cTn id="43" dur="500"/>
                                        <p:tgtEl>
                                          <p:spTgt spid="3">
                                            <p:txEl>
                                              <p:pRg st="13" end="13"/>
                                            </p:txEl>
                                          </p:spTgt>
                                        </p:tgtEl>
                                      </p:cBhvr>
                                    </p:animEffect>
                                  </p:childTnLst>
                                </p:cTn>
                              </p:par>
                            </p:childTnLst>
                          </p:cTn>
                        </p:par>
                        <p:par>
                          <p:cTn id="44" fill="hold">
                            <p:stCondLst>
                              <p:cond delay="500"/>
                            </p:stCondLst>
                            <p:childTnLst>
                              <p:par>
                                <p:cTn id="45" presetID="26" presetClass="emph" presetSubtype="0" fill="hold" nodeType="afterEffect">
                                  <p:stCondLst>
                                    <p:cond delay="0"/>
                                  </p:stCondLst>
                                  <p:childTnLst>
                                    <p:animEffect transition="out" filter="fade">
                                      <p:cBhvr>
                                        <p:cTn id="46" dur="500" tmFilter="0, 0; .2, .5; .8, .5; 1, 0"/>
                                        <p:tgtEl>
                                          <p:spTgt spid="3">
                                            <p:txEl>
                                              <p:pRg st="9" end="9"/>
                                            </p:txEl>
                                          </p:spTgt>
                                        </p:tgtEl>
                                      </p:cBhvr>
                                    </p:animEffect>
                                    <p:animScale>
                                      <p:cBhvr>
                                        <p:cTn id="47" dur="250" autoRev="1" fill="hold"/>
                                        <p:tgtEl>
                                          <p:spTgt spid="3">
                                            <p:txEl>
                                              <p:pRg st="9" end="9"/>
                                            </p:txEl>
                                          </p:spTgt>
                                        </p:tgtEl>
                                      </p:cBhvr>
                                      <p:by x="105000" y="105000"/>
                                    </p:animScale>
                                  </p:childTnLst>
                                </p:cTn>
                              </p:par>
                              <p:par>
                                <p:cTn id="48" presetID="26" presetClass="emph" presetSubtype="0" fill="hold" nodeType="withEffect">
                                  <p:stCondLst>
                                    <p:cond delay="0"/>
                                  </p:stCondLst>
                                  <p:childTnLst>
                                    <p:animEffect transition="out" filter="fade">
                                      <p:cBhvr>
                                        <p:cTn id="49" dur="500" tmFilter="0, 0; .2, .5; .8, .5; 1, 0"/>
                                        <p:tgtEl>
                                          <p:spTgt spid="3">
                                            <p:txEl>
                                              <p:pRg st="13" end="13"/>
                                            </p:txEl>
                                          </p:spTgt>
                                        </p:tgtEl>
                                      </p:cBhvr>
                                    </p:animEffect>
                                    <p:animScale>
                                      <p:cBhvr>
                                        <p:cTn id="50" dur="250" autoRev="1" fill="hold"/>
                                        <p:tgtEl>
                                          <p:spTgt spid="3">
                                            <p:txEl>
                                              <p:pRg st="13" end="13"/>
                                            </p:txEl>
                                          </p:spTgt>
                                        </p:tgtEl>
                                      </p:cBhvr>
                                      <p:by x="105000" y="105000"/>
                                    </p:animScale>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animEffect transition="in" filter="fade">
                                      <p:cBhvr>
                                        <p:cTn id="55" dur="500"/>
                                        <p:tgtEl>
                                          <p:spTgt spid="3">
                                            <p:txEl>
                                              <p:pRg st="10" end="10"/>
                                            </p:txEl>
                                          </p:spTgt>
                                        </p:tgtEl>
                                      </p:cBhvr>
                                    </p:animEffect>
                                  </p:childTnLst>
                                </p:cTn>
                              </p:par>
                              <p:par>
                                <p:cTn id="56" presetID="10" presetClass="entr" presetSubtype="0" fill="hold" nodeType="withEffect">
                                  <p:stCondLst>
                                    <p:cond delay="0"/>
                                  </p:stCondLst>
                                  <p:childTnLst>
                                    <p:set>
                                      <p:cBhvr>
                                        <p:cTn id="57" dur="1" fill="hold">
                                          <p:stCondLst>
                                            <p:cond delay="0"/>
                                          </p:stCondLst>
                                        </p:cTn>
                                        <p:tgtEl>
                                          <p:spTgt spid="3">
                                            <p:txEl>
                                              <p:pRg st="11" end="11"/>
                                            </p:txEl>
                                          </p:spTgt>
                                        </p:tgtEl>
                                        <p:attrNameLst>
                                          <p:attrName>style.visibility</p:attrName>
                                        </p:attrNameLst>
                                      </p:cBhvr>
                                      <p:to>
                                        <p:strVal val="visible"/>
                                      </p:to>
                                    </p:set>
                                    <p:animEffect transition="in" filter="fade">
                                      <p:cBhvr>
                                        <p:cTn id="58" dur="500"/>
                                        <p:tgtEl>
                                          <p:spTgt spid="3">
                                            <p:txEl>
                                              <p:pRg st="11" end="11"/>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3">
                                            <p:txEl>
                                              <p:pRg st="14" end="14"/>
                                            </p:txEl>
                                          </p:spTgt>
                                        </p:tgtEl>
                                        <p:attrNameLst>
                                          <p:attrName>style.visibility</p:attrName>
                                        </p:attrNameLst>
                                      </p:cBhvr>
                                      <p:to>
                                        <p:strVal val="visible"/>
                                      </p:to>
                                    </p:set>
                                    <p:anim calcmode="lin" valueType="num">
                                      <p:cBhvr>
                                        <p:cTn id="63" dur="500" fill="hold"/>
                                        <p:tgtEl>
                                          <p:spTgt spid="3">
                                            <p:txEl>
                                              <p:pRg st="14" end="14"/>
                                            </p:txEl>
                                          </p:spTgt>
                                        </p:tgtEl>
                                        <p:attrNameLst>
                                          <p:attrName>ppt_w</p:attrName>
                                        </p:attrNameLst>
                                      </p:cBhvr>
                                      <p:tavLst>
                                        <p:tav tm="0">
                                          <p:val>
                                            <p:fltVal val="0"/>
                                          </p:val>
                                        </p:tav>
                                        <p:tav tm="100000">
                                          <p:val>
                                            <p:strVal val="#ppt_w"/>
                                          </p:val>
                                        </p:tav>
                                      </p:tavLst>
                                    </p:anim>
                                    <p:anim calcmode="lin" valueType="num">
                                      <p:cBhvr>
                                        <p:cTn id="64" dur="500" fill="hold"/>
                                        <p:tgtEl>
                                          <p:spTgt spid="3">
                                            <p:txEl>
                                              <p:pRg st="14" end="14"/>
                                            </p:txEl>
                                          </p:spTgt>
                                        </p:tgtEl>
                                        <p:attrNameLst>
                                          <p:attrName>ppt_h</p:attrName>
                                        </p:attrNameLst>
                                      </p:cBhvr>
                                      <p:tavLst>
                                        <p:tav tm="0">
                                          <p:val>
                                            <p:fltVal val="0"/>
                                          </p:val>
                                        </p:tav>
                                        <p:tav tm="100000">
                                          <p:val>
                                            <p:strVal val="#ppt_h"/>
                                          </p:val>
                                        </p:tav>
                                      </p:tavLst>
                                    </p:anim>
                                    <p:animEffect transition="in" filter="fade">
                                      <p:cBhvr>
                                        <p:cTn id="65" dur="500"/>
                                        <p:tgtEl>
                                          <p:spTgt spid="3">
                                            <p:txEl>
                                              <p:pRg st="14" end="14"/>
                                            </p:txEl>
                                          </p:spTgt>
                                        </p:tgtEl>
                                      </p:cBhvr>
                                    </p:animEffect>
                                  </p:childTnLst>
                                </p:cTn>
                              </p:par>
                              <p:par>
                                <p:cTn id="66" presetID="53" presetClass="entr" presetSubtype="16" fill="hold" nodeType="withEffect">
                                  <p:stCondLst>
                                    <p:cond delay="0"/>
                                  </p:stCondLst>
                                  <p:childTnLst>
                                    <p:set>
                                      <p:cBhvr>
                                        <p:cTn id="67" dur="1" fill="hold">
                                          <p:stCondLst>
                                            <p:cond delay="0"/>
                                          </p:stCondLst>
                                        </p:cTn>
                                        <p:tgtEl>
                                          <p:spTgt spid="3">
                                            <p:txEl>
                                              <p:pRg st="15" end="15"/>
                                            </p:txEl>
                                          </p:spTgt>
                                        </p:tgtEl>
                                        <p:attrNameLst>
                                          <p:attrName>style.visibility</p:attrName>
                                        </p:attrNameLst>
                                      </p:cBhvr>
                                      <p:to>
                                        <p:strVal val="visible"/>
                                      </p:to>
                                    </p:set>
                                    <p:anim calcmode="lin" valueType="num">
                                      <p:cBhvr>
                                        <p:cTn id="68" dur="500" fill="hold"/>
                                        <p:tgtEl>
                                          <p:spTgt spid="3">
                                            <p:txEl>
                                              <p:pRg st="15" end="15"/>
                                            </p:txEl>
                                          </p:spTgt>
                                        </p:tgtEl>
                                        <p:attrNameLst>
                                          <p:attrName>ppt_w</p:attrName>
                                        </p:attrNameLst>
                                      </p:cBhvr>
                                      <p:tavLst>
                                        <p:tav tm="0">
                                          <p:val>
                                            <p:fltVal val="0"/>
                                          </p:val>
                                        </p:tav>
                                        <p:tav tm="100000">
                                          <p:val>
                                            <p:strVal val="#ppt_w"/>
                                          </p:val>
                                        </p:tav>
                                      </p:tavLst>
                                    </p:anim>
                                    <p:anim calcmode="lin" valueType="num">
                                      <p:cBhvr>
                                        <p:cTn id="69" dur="500" fill="hold"/>
                                        <p:tgtEl>
                                          <p:spTgt spid="3">
                                            <p:txEl>
                                              <p:pRg st="15" end="15"/>
                                            </p:txEl>
                                          </p:spTgt>
                                        </p:tgtEl>
                                        <p:attrNameLst>
                                          <p:attrName>ppt_h</p:attrName>
                                        </p:attrNameLst>
                                      </p:cBhvr>
                                      <p:tavLst>
                                        <p:tav tm="0">
                                          <p:val>
                                            <p:fltVal val="0"/>
                                          </p:val>
                                        </p:tav>
                                        <p:tav tm="100000">
                                          <p:val>
                                            <p:strVal val="#ppt_h"/>
                                          </p:val>
                                        </p:tav>
                                      </p:tavLst>
                                    </p:anim>
                                    <p:animEffect transition="in" filter="fade">
                                      <p:cBhvr>
                                        <p:cTn id="70" dur="5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CAREER</a:t>
            </a:r>
            <a:endParaRPr lang="en-US" dirty="0"/>
          </a:p>
        </p:txBody>
      </p:sp>
      <p:sp>
        <p:nvSpPr>
          <p:cNvPr id="3" name="Content Placeholder 2"/>
          <p:cNvSpPr>
            <a:spLocks noGrp="1"/>
          </p:cNvSpPr>
          <p:nvPr>
            <p:ph idx="1"/>
          </p:nvPr>
        </p:nvSpPr>
        <p:spPr>
          <a:xfrm>
            <a:off x="276226" y="1350718"/>
            <a:ext cx="4222403" cy="4743450"/>
          </a:xfrm>
        </p:spPr>
        <p:txBody>
          <a:bodyPr>
            <a:noAutofit/>
          </a:bodyPr>
          <a:lstStyle/>
          <a:p>
            <a:pPr marL="0" indent="0">
              <a:spcBef>
                <a:spcPts val="200"/>
              </a:spcBef>
              <a:buNone/>
            </a:pPr>
            <a:r>
              <a:rPr lang="en-US" u="sng" dirty="0" smtClean="0"/>
              <a:t>AIRCRAFT PROGRESSION</a:t>
            </a:r>
          </a:p>
          <a:p>
            <a:pPr lvl="0">
              <a:spcBef>
                <a:spcPts val="200"/>
              </a:spcBef>
            </a:pPr>
            <a:r>
              <a:rPr lang="en-US" sz="1600" dirty="0" smtClean="0">
                <a:solidFill>
                  <a:srgbClr val="000000"/>
                </a:solidFill>
              </a:rPr>
              <a:t>Upgrades</a:t>
            </a:r>
          </a:p>
          <a:p>
            <a:pPr lvl="0">
              <a:spcBef>
                <a:spcPts val="200"/>
              </a:spcBef>
            </a:pPr>
            <a:r>
              <a:rPr lang="en-US" sz="1600" dirty="0" smtClean="0">
                <a:solidFill>
                  <a:srgbClr val="000000"/>
                </a:solidFill>
              </a:rPr>
              <a:t>Different aircraft assignment</a:t>
            </a:r>
          </a:p>
          <a:p>
            <a:pPr lvl="0">
              <a:spcBef>
                <a:spcPts val="200"/>
              </a:spcBef>
            </a:pPr>
            <a:endParaRPr lang="en-US" u="sng" dirty="0" smtClean="0"/>
          </a:p>
          <a:p>
            <a:pPr marL="0" indent="0">
              <a:spcBef>
                <a:spcPts val="200"/>
              </a:spcBef>
              <a:buNone/>
            </a:pPr>
            <a:endParaRPr lang="en-US" u="sng" dirty="0" smtClean="0"/>
          </a:p>
          <a:p>
            <a:pPr marL="0" indent="0">
              <a:spcBef>
                <a:spcPts val="200"/>
              </a:spcBef>
              <a:buNone/>
            </a:pPr>
            <a:r>
              <a:rPr lang="en-US" u="sng" dirty="0" smtClean="0"/>
              <a:t>CAREER GOALS</a:t>
            </a:r>
          </a:p>
          <a:p>
            <a:pPr lvl="0">
              <a:spcBef>
                <a:spcPts val="200"/>
              </a:spcBef>
            </a:pPr>
            <a:r>
              <a:rPr lang="en-US" sz="1600" dirty="0" smtClean="0">
                <a:solidFill>
                  <a:srgbClr val="000000"/>
                </a:solidFill>
              </a:rPr>
              <a:t>Special flight opportunities</a:t>
            </a:r>
          </a:p>
          <a:p>
            <a:pPr lvl="0">
              <a:spcBef>
                <a:spcPts val="200"/>
              </a:spcBef>
            </a:pPr>
            <a:r>
              <a:rPr lang="en-US" sz="1600" dirty="0" smtClean="0">
                <a:solidFill>
                  <a:srgbClr val="000000"/>
                </a:solidFill>
              </a:rPr>
              <a:t>Broadening assignments</a:t>
            </a:r>
          </a:p>
          <a:p>
            <a:pPr lvl="0">
              <a:spcBef>
                <a:spcPts val="200"/>
              </a:spcBef>
            </a:pPr>
            <a:r>
              <a:rPr lang="en-US" sz="1600" dirty="0" smtClean="0">
                <a:solidFill>
                  <a:srgbClr val="000000"/>
                </a:solidFill>
              </a:rPr>
              <a:t>Family, work/life balance</a:t>
            </a:r>
          </a:p>
          <a:p>
            <a:pPr marL="0" lvl="0" indent="0">
              <a:spcBef>
                <a:spcPts val="200"/>
              </a:spcBef>
              <a:buNone/>
            </a:pPr>
            <a:endParaRPr lang="en-US" u="sng" dirty="0" smtClean="0">
              <a:solidFill>
                <a:srgbClr val="000000"/>
              </a:solidFill>
            </a:endParaRPr>
          </a:p>
          <a:p>
            <a:pPr marL="0" lvl="0" indent="0">
              <a:spcBef>
                <a:spcPts val="200"/>
              </a:spcBef>
              <a:buNone/>
            </a:pPr>
            <a:endParaRPr lang="en-US" u="sng" dirty="0" smtClean="0">
              <a:solidFill>
                <a:srgbClr val="000000"/>
              </a:solidFill>
            </a:endParaRPr>
          </a:p>
          <a:p>
            <a:pPr marL="0" lvl="0" indent="0">
              <a:spcBef>
                <a:spcPts val="200"/>
              </a:spcBef>
              <a:buNone/>
            </a:pPr>
            <a:r>
              <a:rPr lang="en-US" u="sng" dirty="0" smtClean="0">
                <a:solidFill>
                  <a:srgbClr val="000000"/>
                </a:solidFill>
              </a:rPr>
              <a:t>TRANSITION</a:t>
            </a:r>
            <a:endParaRPr lang="en-US" u="sng" dirty="0">
              <a:solidFill>
                <a:srgbClr val="000000"/>
              </a:solidFill>
            </a:endParaRPr>
          </a:p>
          <a:p>
            <a:pPr>
              <a:spcBef>
                <a:spcPts val="200"/>
              </a:spcBef>
            </a:pPr>
            <a:r>
              <a:rPr lang="en-US" sz="1600" dirty="0" smtClean="0">
                <a:solidFill>
                  <a:srgbClr val="000000"/>
                </a:solidFill>
              </a:rPr>
              <a:t>Leadership / Management</a:t>
            </a:r>
          </a:p>
          <a:p>
            <a:pPr>
              <a:spcBef>
                <a:spcPts val="200"/>
              </a:spcBef>
            </a:pPr>
            <a:r>
              <a:rPr lang="en-US" sz="1600" dirty="0" smtClean="0">
                <a:solidFill>
                  <a:srgbClr val="000000"/>
                </a:solidFill>
              </a:rPr>
              <a:t>Academia</a:t>
            </a:r>
          </a:p>
          <a:p>
            <a:pPr>
              <a:spcBef>
                <a:spcPts val="200"/>
              </a:spcBef>
            </a:pPr>
            <a:r>
              <a:rPr lang="en-US" sz="1600" dirty="0" smtClean="0">
                <a:solidFill>
                  <a:srgbClr val="000000"/>
                </a:solidFill>
              </a:rPr>
              <a:t>Volunteering</a:t>
            </a:r>
            <a:endParaRPr lang="en-US" sz="1600" dirty="0">
              <a:solidFill>
                <a:srgbClr val="000000"/>
              </a:solidFill>
            </a:endParaRP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53438D-758F-594B-A174-015908A275EF}" type="slidenum">
              <a:rPr kumimoji="0" lang="en-US" altLang="en-US" sz="1000" b="0" i="0" u="none" strike="noStrike" kern="1200" cap="none" spc="0" normalizeH="0" baseline="0" noProof="0" smtClean="0">
                <a:ln>
                  <a:noFill/>
                </a:ln>
                <a:solidFill>
                  <a:srgbClr val="7F7F7F"/>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altLang="en-US" sz="1000" b="0" i="0" u="none" strike="noStrike" kern="1200" cap="none" spc="0" normalizeH="0" baseline="0" noProof="0" dirty="0">
              <a:ln>
                <a:noFill/>
              </a:ln>
              <a:solidFill>
                <a:srgbClr val="808080"/>
              </a:solidFill>
              <a:effectLst/>
              <a:uLnTx/>
              <a:uFillTx/>
              <a:latin typeface="Arial" panose="020B0604020202020204" pitchFamily="34" charset="0"/>
              <a:ea typeface="+mn-ea"/>
              <a:cs typeface="+mn-cs"/>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28352"/>
          <a:stretch/>
        </p:blipFill>
        <p:spPr>
          <a:xfrm>
            <a:off x="4052570" y="1365662"/>
            <a:ext cx="4754880" cy="242866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30769" b="96"/>
          <a:stretch/>
        </p:blipFill>
        <p:spPr>
          <a:xfrm>
            <a:off x="4046855" y="3940785"/>
            <a:ext cx="2377440" cy="228718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25282" y="3940784"/>
            <a:ext cx="1526035" cy="2286000"/>
          </a:xfrm>
          <a:prstGeom prst="rect">
            <a:avLst/>
          </a:prstGeom>
        </p:spPr>
      </p:pic>
    </p:spTree>
    <p:extLst>
      <p:ext uri="{BB962C8B-B14F-4D97-AF65-F5344CB8AC3E}">
        <p14:creationId xmlns:p14="http://schemas.microsoft.com/office/powerpoint/2010/main" val="2969675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childTnLst>
                          </p:cTn>
                        </p:par>
                        <p:par>
                          <p:cTn id="11" fill="hold">
                            <p:stCondLst>
                              <p:cond delay="500"/>
                            </p:stCondLst>
                            <p:childTnLst>
                              <p:par>
                                <p:cTn id="12" presetID="6" presetClass="entr" presetSubtype="16" fill="hold" nodeType="afterEffect">
                                  <p:stCondLst>
                                    <p:cond delay="0"/>
                                  </p:stCondLst>
                                  <p:childTnLst>
                                    <p:set>
                                      <p:cBhvr>
                                        <p:cTn id="13" dur="1" fill="hold">
                                          <p:stCondLst>
                                            <p:cond delay="0"/>
                                          </p:stCondLst>
                                        </p:cTn>
                                        <p:tgtEl>
                                          <p:spTgt spid="3">
                                            <p:txEl>
                                              <p:pRg st="6" end="6"/>
                                            </p:txEl>
                                          </p:spTgt>
                                        </p:tgtEl>
                                        <p:attrNameLst>
                                          <p:attrName>style.visibility</p:attrName>
                                        </p:attrNameLst>
                                      </p:cBhvr>
                                      <p:to>
                                        <p:strVal val="visible"/>
                                      </p:to>
                                    </p:set>
                                    <p:animEffect transition="in" filter="circle(in)">
                                      <p:cBhvr>
                                        <p:cTn id="14" dur="1500"/>
                                        <p:tgtEl>
                                          <p:spTgt spid="3">
                                            <p:txEl>
                                              <p:pRg st="6" end="6"/>
                                            </p:txEl>
                                          </p:spTgt>
                                        </p:tgtEl>
                                      </p:cBhvr>
                                    </p:animEffect>
                                  </p:childTnLst>
                                </p:cTn>
                              </p:par>
                            </p:childTnLst>
                          </p:cTn>
                        </p:par>
                        <p:par>
                          <p:cTn id="15" fill="hold">
                            <p:stCondLst>
                              <p:cond delay="2000"/>
                            </p:stCondLst>
                            <p:childTnLst>
                              <p:par>
                                <p:cTn id="16" presetID="6" presetClass="entr" presetSubtype="16" fill="hold" nodeType="afterEffect">
                                  <p:stCondLst>
                                    <p:cond delay="0"/>
                                  </p:stCondLst>
                                  <p:childTnLst>
                                    <p:set>
                                      <p:cBhvr>
                                        <p:cTn id="17" dur="1" fill="hold">
                                          <p:stCondLst>
                                            <p:cond delay="0"/>
                                          </p:stCondLst>
                                        </p:cTn>
                                        <p:tgtEl>
                                          <p:spTgt spid="3">
                                            <p:txEl>
                                              <p:pRg st="7" end="7"/>
                                            </p:txEl>
                                          </p:spTgt>
                                        </p:tgtEl>
                                        <p:attrNameLst>
                                          <p:attrName>style.visibility</p:attrName>
                                        </p:attrNameLst>
                                      </p:cBhvr>
                                      <p:to>
                                        <p:strVal val="visible"/>
                                      </p:to>
                                    </p:set>
                                    <p:animEffect transition="in" filter="circle(in)">
                                      <p:cBhvr>
                                        <p:cTn id="18" dur="1500"/>
                                        <p:tgtEl>
                                          <p:spTgt spid="3">
                                            <p:txEl>
                                              <p:pRg st="7" end="7"/>
                                            </p:txEl>
                                          </p:spTgt>
                                        </p:tgtEl>
                                      </p:cBhvr>
                                    </p:animEffect>
                                  </p:childTnLst>
                                </p:cTn>
                              </p:par>
                            </p:childTnLst>
                          </p:cTn>
                        </p:par>
                        <p:par>
                          <p:cTn id="19" fill="hold">
                            <p:stCondLst>
                              <p:cond delay="3500"/>
                            </p:stCondLst>
                            <p:childTnLst>
                              <p:par>
                                <p:cTn id="20" presetID="6" presetClass="entr" presetSubtype="16" fill="hold" nodeType="after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circle(in)">
                                      <p:cBhvr>
                                        <p:cTn id="22" dur="1500"/>
                                        <p:tgtEl>
                                          <p:spTgt spid="3">
                                            <p:txEl>
                                              <p:pRg st="8" end="8"/>
                                            </p:txEl>
                                          </p:spTgt>
                                        </p:tgtEl>
                                      </p:cBhvr>
                                    </p:animEffect>
                                  </p:childTnLst>
                                </p:cTn>
                              </p:par>
                              <p:par>
                                <p:cTn id="23" presetID="16" presetClass="entr" presetSubtype="21" fill="hold" nodeType="withEffect">
                                  <p:stCondLst>
                                    <p:cond delay="2000"/>
                                  </p:stCondLst>
                                  <p:childTnLst>
                                    <p:set>
                                      <p:cBhvr>
                                        <p:cTn id="24" dur="1" fill="hold">
                                          <p:stCondLst>
                                            <p:cond delay="0"/>
                                          </p:stCondLst>
                                        </p:cTn>
                                        <p:tgtEl>
                                          <p:spTgt spid="3">
                                            <p:txEl>
                                              <p:pRg st="12" end="12"/>
                                            </p:txEl>
                                          </p:spTgt>
                                        </p:tgtEl>
                                        <p:attrNameLst>
                                          <p:attrName>style.visibility</p:attrName>
                                        </p:attrNameLst>
                                      </p:cBhvr>
                                      <p:to>
                                        <p:strVal val="visible"/>
                                      </p:to>
                                    </p:set>
                                    <p:animEffect transition="in" filter="barn(inVertical)">
                                      <p:cBhvr>
                                        <p:cTn id="25" dur="500"/>
                                        <p:tgtEl>
                                          <p:spTgt spid="3">
                                            <p:txEl>
                                              <p:pRg st="12" end="12"/>
                                            </p:txEl>
                                          </p:spTgt>
                                        </p:tgtEl>
                                      </p:cBhvr>
                                    </p:animEffect>
                                  </p:childTnLst>
                                </p:cTn>
                              </p:par>
                              <p:par>
                                <p:cTn id="26" presetID="16" presetClass="entr" presetSubtype="21" fill="hold" nodeType="withEffect">
                                  <p:stCondLst>
                                    <p:cond delay="2000"/>
                                  </p:stCondLst>
                                  <p:childTnLst>
                                    <p:set>
                                      <p:cBhvr>
                                        <p:cTn id="27" dur="1" fill="hold">
                                          <p:stCondLst>
                                            <p:cond delay="0"/>
                                          </p:stCondLst>
                                        </p:cTn>
                                        <p:tgtEl>
                                          <p:spTgt spid="3">
                                            <p:txEl>
                                              <p:pRg st="13" end="13"/>
                                            </p:txEl>
                                          </p:spTgt>
                                        </p:tgtEl>
                                        <p:attrNameLst>
                                          <p:attrName>style.visibility</p:attrName>
                                        </p:attrNameLst>
                                      </p:cBhvr>
                                      <p:to>
                                        <p:strVal val="visible"/>
                                      </p:to>
                                    </p:set>
                                    <p:animEffect transition="in" filter="barn(inVertical)">
                                      <p:cBhvr>
                                        <p:cTn id="28" dur="500"/>
                                        <p:tgtEl>
                                          <p:spTgt spid="3">
                                            <p:txEl>
                                              <p:pRg st="13" end="13"/>
                                            </p:txEl>
                                          </p:spTgt>
                                        </p:tgtEl>
                                      </p:cBhvr>
                                    </p:animEffect>
                                  </p:childTnLst>
                                </p:cTn>
                              </p:par>
                              <p:par>
                                <p:cTn id="29" presetID="16" presetClass="entr" presetSubtype="21" fill="hold" nodeType="withEffect">
                                  <p:stCondLst>
                                    <p:cond delay="2000"/>
                                  </p:stCondLst>
                                  <p:childTnLst>
                                    <p:set>
                                      <p:cBhvr>
                                        <p:cTn id="30" dur="1" fill="hold">
                                          <p:stCondLst>
                                            <p:cond delay="0"/>
                                          </p:stCondLst>
                                        </p:cTn>
                                        <p:tgtEl>
                                          <p:spTgt spid="3">
                                            <p:txEl>
                                              <p:pRg st="14" end="14"/>
                                            </p:txEl>
                                          </p:spTgt>
                                        </p:tgtEl>
                                        <p:attrNameLst>
                                          <p:attrName>style.visibility</p:attrName>
                                        </p:attrNameLst>
                                      </p:cBhvr>
                                      <p:to>
                                        <p:strVal val="visible"/>
                                      </p:to>
                                    </p:set>
                                    <p:animEffect transition="in" filter="barn(inVertical)">
                                      <p:cBhvr>
                                        <p:cTn id="31"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than a dream…</a:t>
            </a:r>
            <a:br>
              <a:rPr lang="en-US" dirty="0" smtClean="0"/>
            </a:br>
            <a:r>
              <a:rPr lang="en-US" dirty="0" smtClean="0"/>
              <a:t>A goal with a plan!</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12862" y="1504950"/>
            <a:ext cx="6324600" cy="4743450"/>
          </a:xfrm>
        </p:spPr>
      </p:pic>
      <p:sp>
        <p:nvSpPr>
          <p:cNvPr id="4" name="Slide Number Placeholder 3"/>
          <p:cNvSpPr>
            <a:spLocks noGrp="1"/>
          </p:cNvSpPr>
          <p:nvPr>
            <p:ph type="sldNum" sz="quarter" idx="11"/>
          </p:nvPr>
        </p:nvSpPr>
        <p:spPr/>
        <p:txBody>
          <a:bodyPr/>
          <a:lstStyle/>
          <a:p>
            <a:pPr>
              <a:defRPr/>
            </a:pPr>
            <a:fld id="{BF53438D-758F-594B-A174-015908A275EF}" type="slidenum">
              <a:rPr lang="en-US" altLang="en-US" smtClean="0"/>
              <a:pPr>
                <a:defRPr/>
              </a:pPr>
              <a:t>18</a:t>
            </a:fld>
            <a:endParaRPr lang="en-US" altLang="en-US" dirty="0">
              <a:solidFill>
                <a:srgbClr val="808080"/>
              </a:solidFill>
            </a:endParaRPr>
          </a:p>
        </p:txBody>
      </p:sp>
    </p:spTree>
    <p:extLst>
      <p:ext uri="{BB962C8B-B14F-4D97-AF65-F5344CB8AC3E}">
        <p14:creationId xmlns:p14="http://schemas.microsoft.com/office/powerpoint/2010/main" val="25740317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descr="portrait05"/>
          <p:cNvPicPr>
            <a:picLocks noChangeAspect="1" noChangeArrowheads="1"/>
          </p:cNvPicPr>
          <p:nvPr/>
        </p:nvPicPr>
        <p:blipFill>
          <a:blip r:embed="rId3">
            <a:extLst>
              <a:ext uri="{BEBA8EAE-BF5A-486C-A8C5-ECC9F3942E4B}">
                <a14:imgProps xmlns:a14="http://schemas.microsoft.com/office/drawing/2010/main">
                  <a14:imgLayer r:embed="rId4">
                    <a14:imgEffect>
                      <a14:saturation sat="384000"/>
                    </a14:imgEffect>
                  </a14:imgLayer>
                </a14:imgProps>
              </a:ext>
              <a:ext uri="{28A0092B-C50C-407E-A947-70E740481C1C}">
                <a14:useLocalDpi xmlns:a14="http://schemas.microsoft.com/office/drawing/2010/main"/>
              </a:ext>
            </a:extLst>
          </a:blip>
          <a:srcRect/>
          <a:stretch>
            <a:fillRect/>
          </a:stretch>
        </p:blipFill>
        <p:spPr bwMode="auto">
          <a:xfrm>
            <a:off x="0" y="914400"/>
            <a:ext cx="9144000" cy="5957888"/>
          </a:xfrm>
          <a:prstGeom prst="rect">
            <a:avLst/>
          </a:prstGeom>
          <a:noFill/>
          <a:ln>
            <a:noFill/>
          </a:ln>
          <a:effectLst>
            <a:glow rad="127000">
              <a:schemeClr val="accent1"/>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Rectangle 2"/>
          <p:cNvSpPr>
            <a:spLocks noGrp="1" noChangeArrowheads="1"/>
          </p:cNvSpPr>
          <p:nvPr>
            <p:ph type="ctrTitle"/>
          </p:nvPr>
        </p:nvSpPr>
        <p:spPr>
          <a:xfrm>
            <a:off x="0" y="0"/>
            <a:ext cx="9144000" cy="914400"/>
          </a:xfrm>
        </p:spPr>
        <p:txBody>
          <a:bodyPr/>
          <a:lstStyle/>
          <a:p>
            <a:pPr eaLnBrk="1" hangingPunct="1"/>
            <a:r>
              <a:rPr lang="en-US" altLang="x-none" sz="6000" b="1" dirty="0" smtClean="0">
                <a:solidFill>
                  <a:srgbClr val="1507CB"/>
                </a:solidFill>
              </a:rPr>
              <a:t>HIGHLIGHTS</a:t>
            </a:r>
            <a:endParaRPr lang="en-US" altLang="x-none" sz="6000" b="1" dirty="0">
              <a:solidFill>
                <a:srgbClr val="1507CB"/>
              </a:solidFill>
            </a:endParaRPr>
          </a:p>
        </p:txBody>
      </p:sp>
      <p:pic>
        <p:nvPicPr>
          <p:cNvPr id="17411" name="Picture 9" descr="AF Symbol Wings"/>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0"/>
            <a:ext cx="949325"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9" descr="AF Symbol Wings"/>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94675" y="0"/>
            <a:ext cx="949325"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914400"/>
            <a:ext cx="9144000" cy="4031873"/>
          </a:xfrm>
          <a:prstGeom prst="rect">
            <a:avLst/>
          </a:prstGeom>
          <a:noFill/>
        </p:spPr>
        <p:txBody>
          <a:bodyPr wrap="square" rtlCol="0">
            <a:spAutoFit/>
          </a:bodyPr>
          <a:lstStyle/>
          <a:p>
            <a:pPr marL="457200" indent="-457200">
              <a:buFont typeface="Arial" panose="020B0604020202020204" pitchFamily="34" charset="0"/>
              <a:buChar char="•"/>
            </a:pPr>
            <a:r>
              <a:rPr lang="en-US" sz="3200" b="1" dirty="0" smtClean="0">
                <a:solidFill>
                  <a:srgbClr val="FF0000"/>
                </a:solidFill>
              </a:rPr>
              <a:t>Unprecedented opportunities and challenges within global/national aerospace industry</a:t>
            </a:r>
          </a:p>
          <a:p>
            <a:pPr marL="457200" indent="-457200">
              <a:buFont typeface="Arial" panose="020B0604020202020204" pitchFamily="34" charset="0"/>
              <a:buChar char="•"/>
            </a:pPr>
            <a:endParaRPr lang="en-US" sz="3200" b="1" dirty="0">
              <a:solidFill>
                <a:srgbClr val="FF0000"/>
              </a:solidFill>
            </a:endParaRPr>
          </a:p>
          <a:p>
            <a:pPr marL="457200" indent="-457200">
              <a:buFont typeface="Arial" panose="020B0604020202020204" pitchFamily="34" charset="0"/>
              <a:buChar char="•"/>
            </a:pPr>
            <a:r>
              <a:rPr lang="en-US" sz="3200" b="1" dirty="0" smtClean="0">
                <a:solidFill>
                  <a:srgbClr val="FF0000"/>
                </a:solidFill>
              </a:rPr>
              <a:t>Our task/target is to find those who have            </a:t>
            </a:r>
            <a:r>
              <a:rPr lang="en-US" sz="3200" b="1" i="1" dirty="0" smtClean="0">
                <a:solidFill>
                  <a:srgbClr val="FF0000"/>
                </a:solidFill>
                <a:effectLst>
                  <a:outerShdw blurRad="38100" dist="38100" dir="2700000" algn="tl">
                    <a:srgbClr val="000000">
                      <a:alpha val="43137"/>
                    </a:srgbClr>
                  </a:outerShdw>
                </a:effectLst>
              </a:rPr>
              <a:t>The Right Stuff</a:t>
            </a:r>
            <a:r>
              <a:rPr lang="en-US" sz="3200" b="1" i="1" dirty="0" smtClean="0">
                <a:solidFill>
                  <a:srgbClr val="FF0000"/>
                </a:solidFill>
              </a:rPr>
              <a:t> </a:t>
            </a:r>
            <a:r>
              <a:rPr lang="en-US" sz="3200" b="1" dirty="0" smtClean="0">
                <a:solidFill>
                  <a:srgbClr val="FF0000"/>
                </a:solidFill>
              </a:rPr>
              <a:t>from throughout the nation</a:t>
            </a:r>
          </a:p>
          <a:p>
            <a:pPr marL="457200" indent="-457200">
              <a:buFont typeface="Arial" panose="020B0604020202020204" pitchFamily="34" charset="0"/>
              <a:buChar char="•"/>
            </a:pPr>
            <a:endParaRPr lang="en-US" sz="3200" b="1" dirty="0">
              <a:solidFill>
                <a:srgbClr val="FF0000"/>
              </a:solidFill>
            </a:endParaRPr>
          </a:p>
          <a:p>
            <a:pPr marL="457200" indent="-457200">
              <a:buFont typeface="Arial" panose="020B0604020202020204" pitchFamily="34" charset="0"/>
              <a:buChar char="•"/>
            </a:pPr>
            <a:r>
              <a:rPr lang="en-US" sz="3200" b="1" dirty="0" smtClean="0">
                <a:solidFill>
                  <a:srgbClr val="FF0000"/>
                </a:solidFill>
              </a:rPr>
              <a:t>Robust collaboration, deliberate pathways, and focused outcomes are the way to our destination</a:t>
            </a:r>
            <a:endParaRPr lang="en-US" sz="3200" b="1" dirty="0">
              <a:solidFill>
                <a:srgbClr val="FF0000"/>
              </a:solidFill>
            </a:endParaRPr>
          </a:p>
        </p:txBody>
      </p:sp>
    </p:spTree>
    <p:extLst>
      <p:ext uri="{BB962C8B-B14F-4D97-AF65-F5344CB8AC3E}">
        <p14:creationId xmlns:p14="http://schemas.microsoft.com/office/powerpoint/2010/main" val="42676592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Overview</a:t>
            </a:r>
            <a:endParaRPr lang="en-US" dirty="0"/>
          </a:p>
        </p:txBody>
      </p:sp>
      <p:sp>
        <p:nvSpPr>
          <p:cNvPr id="4" name="Content Placeholder 3"/>
          <p:cNvSpPr>
            <a:spLocks noGrp="1"/>
          </p:cNvSpPr>
          <p:nvPr>
            <p:ph idx="1"/>
          </p:nvPr>
        </p:nvSpPr>
        <p:spPr/>
        <p:txBody>
          <a:bodyPr/>
          <a:lstStyle/>
          <a:p>
            <a:r>
              <a:rPr lang="en-US" sz="2800" dirty="0" smtClean="0"/>
              <a:t>Intro</a:t>
            </a:r>
          </a:p>
          <a:p>
            <a:endParaRPr lang="en-US" sz="2800" dirty="0"/>
          </a:p>
          <a:p>
            <a:r>
              <a:rPr lang="en-US" sz="2800" dirty="0" smtClean="0"/>
              <a:t>Target</a:t>
            </a:r>
          </a:p>
          <a:p>
            <a:r>
              <a:rPr lang="en-US" sz="2800" dirty="0" smtClean="0"/>
              <a:t>Threat</a:t>
            </a:r>
          </a:p>
          <a:p>
            <a:r>
              <a:rPr lang="en-US" sz="2800" dirty="0" smtClean="0"/>
              <a:t>“Tactics”</a:t>
            </a:r>
          </a:p>
          <a:p>
            <a:endParaRPr lang="en-US" sz="2800" dirty="0"/>
          </a:p>
          <a:p>
            <a:r>
              <a:rPr lang="en-US" sz="2800" dirty="0" smtClean="0"/>
              <a:t>Q &amp; A</a:t>
            </a:r>
            <a:endParaRPr lang="en-US" sz="2800" dirty="0"/>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461714" y="1293596"/>
            <a:ext cx="4437171" cy="2790030"/>
          </a:xfrm>
          <a:prstGeom prst="rect">
            <a:avLst/>
          </a:prstGeom>
        </p:spPr>
      </p:pic>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655125" y="4145971"/>
            <a:ext cx="4056721" cy="2251437"/>
          </a:xfrm>
          <a:prstGeom prst="rect">
            <a:avLst/>
          </a:prstGeom>
        </p:spPr>
      </p:pic>
    </p:spTree>
    <p:extLst>
      <p:ext uri="{BB962C8B-B14F-4D97-AF65-F5344CB8AC3E}">
        <p14:creationId xmlns:p14="http://schemas.microsoft.com/office/powerpoint/2010/main" val="9694842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281" name="Text Box 2"/>
          <p:cNvSpPr txBox="1">
            <a:spLocks noChangeArrowheads="1"/>
          </p:cNvSpPr>
          <p:nvPr/>
        </p:nvSpPr>
        <p:spPr bwMode="auto">
          <a:xfrm>
            <a:off x="0" y="152400"/>
            <a:ext cx="914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Arial" charset="0"/>
                <a:ea typeface="Arial" charset="0"/>
                <a:cs typeface="Arial" charset="0"/>
              </a:defRPr>
            </a:lvl1pPr>
            <a:lvl2pPr marL="742950" indent="-285750" eaLnBrk="0" hangingPunct="0">
              <a:defRPr sz="1400">
                <a:solidFill>
                  <a:schemeClr val="tx1"/>
                </a:solidFill>
                <a:latin typeface="Arial" charset="0"/>
                <a:ea typeface="Arial" charset="0"/>
                <a:cs typeface="Arial" charset="0"/>
              </a:defRPr>
            </a:lvl2pPr>
            <a:lvl3pPr marL="1143000" indent="-228600" eaLnBrk="0" hangingPunct="0">
              <a:defRPr sz="1400">
                <a:solidFill>
                  <a:schemeClr val="tx1"/>
                </a:solidFill>
                <a:latin typeface="Arial" charset="0"/>
                <a:ea typeface="Arial" charset="0"/>
                <a:cs typeface="Arial" charset="0"/>
              </a:defRPr>
            </a:lvl3pPr>
            <a:lvl4pPr marL="1600200" indent="-228600" eaLnBrk="0" hangingPunct="0">
              <a:defRPr sz="1400">
                <a:solidFill>
                  <a:schemeClr val="tx1"/>
                </a:solidFill>
                <a:latin typeface="Arial" charset="0"/>
                <a:ea typeface="Arial" charset="0"/>
                <a:cs typeface="Arial" charset="0"/>
              </a:defRPr>
            </a:lvl4pPr>
            <a:lvl5pPr marL="2057400" indent="-228600" eaLnBrk="0" hangingPunct="0">
              <a:defRPr sz="14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4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4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4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400">
                <a:solidFill>
                  <a:schemeClr val="tx1"/>
                </a:solidFill>
                <a:latin typeface="Arial"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 typeface="Wingdings" charset="2"/>
              <a:buNone/>
              <a:tabLst/>
              <a:defRPr/>
            </a:pPr>
            <a:r>
              <a:rPr kumimoji="0" lang="en-US" altLang="x-none" sz="2400" b="1" i="0" u="none" strike="noStrike" kern="1200" cap="none" spc="0" normalizeH="0" baseline="0" noProof="0">
                <a:ln>
                  <a:noFill/>
                </a:ln>
                <a:solidFill>
                  <a:srgbClr val="000066"/>
                </a:solidFill>
                <a:effectLst/>
                <a:uLnTx/>
                <a:uFillTx/>
                <a:latin typeface="Times New Roman" charset="0"/>
                <a:cs typeface="Arial" charset="0"/>
              </a:rPr>
              <a:t>All comes down to a single word…. WHEN?</a:t>
            </a:r>
          </a:p>
        </p:txBody>
      </p:sp>
      <p:pic>
        <p:nvPicPr>
          <p:cNvPr id="225286" name="Picture 6" descr="Olympic Athlete Model with lost_decad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116013"/>
            <a:ext cx="9144000" cy="5741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8644484"/>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2" descr="portrait0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914400"/>
            <a:ext cx="9144000" cy="595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Rectangle 2"/>
          <p:cNvSpPr>
            <a:spLocks noGrp="1" noChangeArrowheads="1"/>
          </p:cNvSpPr>
          <p:nvPr>
            <p:ph type="ctrTitle"/>
          </p:nvPr>
        </p:nvSpPr>
        <p:spPr>
          <a:xfrm>
            <a:off x="0" y="0"/>
            <a:ext cx="9144000" cy="914400"/>
          </a:xfrm>
        </p:spPr>
        <p:txBody>
          <a:bodyPr/>
          <a:lstStyle/>
          <a:p>
            <a:pPr eaLnBrk="1" hangingPunct="1"/>
            <a:r>
              <a:rPr lang="en-US" altLang="x-none" sz="6000" b="1" dirty="0" smtClean="0">
                <a:solidFill>
                  <a:srgbClr val="0432FF"/>
                </a:solidFill>
              </a:rPr>
              <a:t>QUESTIONS?</a:t>
            </a:r>
            <a:endParaRPr lang="en-US" altLang="x-none" sz="6000" b="1" dirty="0">
              <a:solidFill>
                <a:srgbClr val="0432FF"/>
              </a:solidFill>
            </a:endParaRPr>
          </a:p>
        </p:txBody>
      </p:sp>
      <p:pic>
        <p:nvPicPr>
          <p:cNvPr id="17411" name="Picture 9" descr="AF Symbol Wings"/>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949325"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9" descr="AF Symbol Wings"/>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94675" y="0"/>
            <a:ext cx="949325"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4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a:t>
            </a:r>
            <a:endParaRPr lang="en-US" dirty="0"/>
          </a:p>
        </p:txBody>
      </p:sp>
      <p:sp>
        <p:nvSpPr>
          <p:cNvPr id="3" name="Content Placeholder 2"/>
          <p:cNvSpPr>
            <a:spLocks noGrp="1"/>
          </p:cNvSpPr>
          <p:nvPr>
            <p:ph idx="1"/>
          </p:nvPr>
        </p:nvSpPr>
        <p:spPr>
          <a:xfrm>
            <a:off x="4615776" y="1414257"/>
            <a:ext cx="4191674" cy="1861757"/>
          </a:xfrm>
        </p:spPr>
        <p:txBody>
          <a:bodyPr>
            <a:noAutofit/>
          </a:bodyPr>
          <a:lstStyle/>
          <a:p>
            <a:pPr marL="0" indent="0">
              <a:lnSpc>
                <a:spcPct val="110000"/>
              </a:lnSpc>
              <a:spcBef>
                <a:spcPts val="0"/>
              </a:spcBef>
              <a:buNone/>
            </a:pPr>
            <a:r>
              <a:rPr lang="en-US" sz="2600" u="sng" dirty="0" smtClean="0"/>
              <a:t>PERSONAL</a:t>
            </a:r>
          </a:p>
          <a:p>
            <a:pPr>
              <a:lnSpc>
                <a:spcPct val="110000"/>
              </a:lnSpc>
              <a:spcBef>
                <a:spcPts val="0"/>
              </a:spcBef>
            </a:pPr>
            <a:r>
              <a:rPr lang="en-US" sz="2600" dirty="0" smtClean="0"/>
              <a:t>ATP, MEI, CFI-A/G/I</a:t>
            </a:r>
          </a:p>
          <a:p>
            <a:pPr>
              <a:lnSpc>
                <a:spcPct val="110000"/>
              </a:lnSpc>
              <a:spcBef>
                <a:spcPts val="0"/>
              </a:spcBef>
            </a:pPr>
            <a:r>
              <a:rPr lang="en-US" sz="2600" dirty="0" smtClean="0"/>
              <a:t>Aiming for the stars</a:t>
            </a:r>
          </a:p>
          <a:p>
            <a:pPr>
              <a:lnSpc>
                <a:spcPct val="110000"/>
              </a:lnSpc>
              <a:spcBef>
                <a:spcPts val="0"/>
              </a:spcBef>
            </a:pPr>
            <a:r>
              <a:rPr lang="en-US" sz="2600" dirty="0" smtClean="0"/>
              <a:t>Aviation organizations</a:t>
            </a:r>
          </a:p>
          <a:p>
            <a:pPr>
              <a:lnSpc>
                <a:spcPct val="110000"/>
              </a:lnSpc>
              <a:spcBef>
                <a:spcPts val="0"/>
              </a:spcBef>
            </a:pPr>
            <a:endParaRPr lang="en-US" sz="2600" dirty="0"/>
          </a:p>
        </p:txBody>
      </p:sp>
      <p:sp>
        <p:nvSpPr>
          <p:cNvPr id="4" name="Slide Number Placeholder 3"/>
          <p:cNvSpPr>
            <a:spLocks noGrp="1"/>
          </p:cNvSpPr>
          <p:nvPr>
            <p:ph type="sldNum" sz="quarter" idx="11"/>
          </p:nvPr>
        </p:nvSpPr>
        <p:spPr/>
        <p:txBody>
          <a:bodyPr/>
          <a:lstStyle/>
          <a:p>
            <a:pPr>
              <a:defRPr/>
            </a:pPr>
            <a:fld id="{BF53438D-758F-594B-A174-015908A275EF}" type="slidenum">
              <a:rPr lang="en-US" altLang="en-US" smtClean="0"/>
              <a:pPr>
                <a:defRPr/>
              </a:pPr>
              <a:t>3</a:t>
            </a:fld>
            <a:endParaRPr lang="en-US" altLang="en-US" dirty="0">
              <a:solidFill>
                <a:srgbClr val="808080"/>
              </a:solidFill>
            </a:endParaRPr>
          </a:p>
        </p:txBody>
      </p:sp>
      <p:pic>
        <p:nvPicPr>
          <p:cNvPr id="5" name="Picture 4" descr="Ruffin - OIF Preflight2"/>
          <p:cNvPicPr>
            <a:picLocks noChangeAspect="1"/>
          </p:cNvPicPr>
          <p:nvPr/>
        </p:nvPicPr>
        <p:blipFill rotWithShape="1">
          <a:blip r:embed="rId2" cstate="email">
            <a:extLst>
              <a:ext uri="{28A0092B-C50C-407E-A947-70E740481C1C}">
                <a14:useLocalDpi xmlns:a14="http://schemas.microsoft.com/office/drawing/2010/main"/>
              </a:ext>
            </a:extLst>
          </a:blip>
          <a:srcRect r="1759"/>
          <a:stretch/>
        </p:blipFill>
        <p:spPr bwMode="auto">
          <a:xfrm>
            <a:off x="4893723" y="3276014"/>
            <a:ext cx="3913727" cy="3017520"/>
          </a:xfrm>
          <a:prstGeom prst="rect">
            <a:avLst/>
          </a:prstGeom>
          <a:noFill/>
          <a:ln>
            <a:noFill/>
          </a:ln>
        </p:spPr>
      </p:pic>
      <p:pic>
        <p:nvPicPr>
          <p:cNvPr id="6" name="Picture 5" descr="Ruffin 1st Ever Solo"/>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7390" y="1414257"/>
            <a:ext cx="3911598" cy="3017520"/>
          </a:xfrm>
          <a:prstGeom prst="rect">
            <a:avLst/>
          </a:prstGeom>
          <a:noFill/>
          <a:ln>
            <a:noFill/>
          </a:ln>
        </p:spPr>
      </p:pic>
      <p:sp>
        <p:nvSpPr>
          <p:cNvPr id="9" name="Rectangle 8"/>
          <p:cNvSpPr/>
          <p:nvPr/>
        </p:nvSpPr>
        <p:spPr>
          <a:xfrm>
            <a:off x="397389" y="4473174"/>
            <a:ext cx="4842825" cy="1852815"/>
          </a:xfrm>
          <a:prstGeom prst="rect">
            <a:avLst/>
          </a:prstGeom>
        </p:spPr>
        <p:txBody>
          <a:bodyPr wrap="square">
            <a:spAutoFit/>
          </a:bodyPr>
          <a:lstStyle/>
          <a:p>
            <a:pPr lvl="0" eaLnBrk="0" fontAlgn="base" hangingPunct="0">
              <a:lnSpc>
                <a:spcPct val="110000"/>
              </a:lnSpc>
              <a:spcAft>
                <a:spcPct val="0"/>
              </a:spcAft>
              <a:buClr>
                <a:srgbClr val="151C77"/>
              </a:buClr>
              <a:buSzPct val="80000"/>
            </a:pPr>
            <a:r>
              <a:rPr lang="en-US" sz="2600" b="1" u="sng" kern="0" dirty="0" smtClean="0">
                <a:solidFill>
                  <a:srgbClr val="000000"/>
                </a:solidFill>
              </a:rPr>
              <a:t>PROFESSIONAL</a:t>
            </a:r>
            <a:endParaRPr lang="en-US" sz="2600" b="1" u="sng" kern="0" dirty="0">
              <a:solidFill>
                <a:srgbClr val="000000"/>
              </a:solidFill>
            </a:endParaRPr>
          </a:p>
          <a:p>
            <a:pPr marL="231775" indent="-282575" eaLnBrk="0" fontAlgn="base" hangingPunct="0">
              <a:lnSpc>
                <a:spcPct val="110000"/>
              </a:lnSpc>
              <a:spcAft>
                <a:spcPct val="0"/>
              </a:spcAft>
              <a:buClr>
                <a:srgbClr val="151C77"/>
              </a:buClr>
              <a:buSzPct val="80000"/>
              <a:buFont typeface="Wingdings" charset="2"/>
              <a:buChar char="n"/>
            </a:pPr>
            <a:r>
              <a:rPr lang="en-US" sz="2600" b="1" kern="0" dirty="0">
                <a:solidFill>
                  <a:srgbClr val="000000"/>
                </a:solidFill>
              </a:rPr>
              <a:t>2500</a:t>
            </a:r>
            <a:r>
              <a:rPr lang="en-US" sz="2600" b="1" kern="0" dirty="0" smtClean="0">
                <a:solidFill>
                  <a:srgbClr val="000000"/>
                </a:solidFill>
              </a:rPr>
              <a:t>+ </a:t>
            </a:r>
            <a:r>
              <a:rPr lang="en-US" sz="2600" b="1" kern="0" dirty="0" err="1" smtClean="0">
                <a:solidFill>
                  <a:srgbClr val="000000"/>
                </a:solidFill>
              </a:rPr>
              <a:t>hrs</a:t>
            </a:r>
            <a:r>
              <a:rPr lang="en-US" sz="2600" b="1" kern="0" dirty="0" smtClean="0">
                <a:solidFill>
                  <a:srgbClr val="000000"/>
                </a:solidFill>
              </a:rPr>
              <a:t>, </a:t>
            </a:r>
            <a:r>
              <a:rPr lang="en-US" sz="2600" b="1" kern="0" dirty="0">
                <a:solidFill>
                  <a:srgbClr val="000000"/>
                </a:solidFill>
              </a:rPr>
              <a:t>~750 </a:t>
            </a:r>
            <a:r>
              <a:rPr lang="en-US" sz="2600" b="1" kern="0" dirty="0" err="1">
                <a:solidFill>
                  <a:srgbClr val="000000"/>
                </a:solidFill>
              </a:rPr>
              <a:t>cmbt</a:t>
            </a:r>
            <a:r>
              <a:rPr lang="en-US" sz="2600" b="1" kern="0" dirty="0">
                <a:solidFill>
                  <a:srgbClr val="000000"/>
                </a:solidFill>
              </a:rPr>
              <a:t> </a:t>
            </a:r>
            <a:r>
              <a:rPr lang="en-US" sz="2600" b="1" kern="0" dirty="0" err="1">
                <a:solidFill>
                  <a:srgbClr val="000000"/>
                </a:solidFill>
              </a:rPr>
              <a:t>hrs</a:t>
            </a:r>
            <a:endParaRPr lang="en-US" sz="2600" b="1" kern="0" dirty="0">
              <a:solidFill>
                <a:srgbClr val="000000"/>
              </a:solidFill>
            </a:endParaRPr>
          </a:p>
          <a:p>
            <a:pPr marL="231775" indent="-282575" eaLnBrk="0" fontAlgn="base" hangingPunct="0">
              <a:lnSpc>
                <a:spcPct val="110000"/>
              </a:lnSpc>
              <a:spcAft>
                <a:spcPct val="0"/>
              </a:spcAft>
              <a:buClr>
                <a:srgbClr val="151C77"/>
              </a:buClr>
              <a:buSzPct val="80000"/>
              <a:buFont typeface="Wingdings" charset="2"/>
              <a:buChar char="n"/>
            </a:pPr>
            <a:r>
              <a:rPr lang="en-US" sz="2600" b="1" kern="0" dirty="0">
                <a:solidFill>
                  <a:srgbClr val="000000"/>
                </a:solidFill>
              </a:rPr>
              <a:t>F-16 / MC-12 / T-38</a:t>
            </a:r>
          </a:p>
          <a:p>
            <a:pPr marL="231775" indent="-282575" eaLnBrk="0" fontAlgn="base" hangingPunct="0">
              <a:lnSpc>
                <a:spcPct val="110000"/>
              </a:lnSpc>
              <a:spcAft>
                <a:spcPct val="0"/>
              </a:spcAft>
              <a:buClr>
                <a:srgbClr val="151C77"/>
              </a:buClr>
              <a:buSzPct val="80000"/>
              <a:buFont typeface="Wingdings" charset="2"/>
              <a:buChar char="n"/>
            </a:pPr>
            <a:r>
              <a:rPr lang="en-US" sz="2600" b="1" kern="0" dirty="0">
                <a:solidFill>
                  <a:srgbClr val="000000"/>
                </a:solidFill>
              </a:rPr>
              <a:t>Recent Assignments</a:t>
            </a:r>
          </a:p>
        </p:txBody>
      </p:sp>
    </p:spTree>
    <p:extLst>
      <p:ext uri="{BB962C8B-B14F-4D97-AF65-F5344CB8AC3E}">
        <p14:creationId xmlns:p14="http://schemas.microsoft.com/office/powerpoint/2010/main" val="9336035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Target</a:t>
            </a:r>
            <a:endParaRPr lang="en-US" dirty="0"/>
          </a:p>
        </p:txBody>
      </p:sp>
      <p:sp>
        <p:nvSpPr>
          <p:cNvPr id="9" name="Content Placeholder 2"/>
          <p:cNvSpPr>
            <a:spLocks noGrp="1"/>
          </p:cNvSpPr>
          <p:nvPr>
            <p:ph idx="1"/>
          </p:nvPr>
        </p:nvSpPr>
        <p:spPr>
          <a:xfrm>
            <a:off x="276224" y="1248918"/>
            <a:ext cx="8595360" cy="4743450"/>
          </a:xfrm>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dirty="0" smtClean="0"/>
              <a:t>Meet the </a:t>
            </a:r>
            <a:r>
              <a:rPr lang="en-US" sz="3600" dirty="0"/>
              <a:t>n</a:t>
            </a:r>
            <a:r>
              <a:rPr lang="en-US" sz="3600" dirty="0" smtClean="0"/>
              <a:t>ational (global) demand    </a:t>
            </a:r>
          </a:p>
          <a:p>
            <a:pPr marL="0" marR="0" lvl="0" indent="0" algn="ctr" defTabSz="914400" eaLnBrk="1" fontAlgn="auto" latinLnBrk="0" hangingPunct="1">
              <a:lnSpc>
                <a:spcPct val="100000"/>
              </a:lnSpc>
              <a:spcBef>
                <a:spcPts val="0"/>
              </a:spcBef>
              <a:spcAft>
                <a:spcPts val="0"/>
              </a:spcAft>
              <a:buClrTx/>
              <a:buSzTx/>
              <a:buFontTx/>
              <a:buNone/>
              <a:tabLst/>
              <a:defRPr/>
            </a:pPr>
            <a:r>
              <a:rPr lang="en-US" sz="3600" dirty="0" smtClean="0"/>
              <a:t>for aerospace professionals</a:t>
            </a:r>
          </a:p>
          <a:p>
            <a:pPr marL="0" marR="0" lvl="0" indent="0" algn="ctr" defTabSz="914400" eaLnBrk="1" fontAlgn="auto" latinLnBrk="0" hangingPunct="1">
              <a:lnSpc>
                <a:spcPct val="100000"/>
              </a:lnSpc>
              <a:spcBef>
                <a:spcPts val="0"/>
              </a:spcBef>
              <a:spcAft>
                <a:spcPts val="0"/>
              </a:spcAft>
              <a:buClrTx/>
              <a:buSzTx/>
              <a:buFontTx/>
              <a:buNone/>
              <a:tabLst/>
              <a:defRPr/>
            </a:pPr>
            <a:endParaRPr lang="en-US" sz="3600" dirty="0"/>
          </a:p>
          <a:p>
            <a:pPr marL="0" marR="0" lvl="0" indent="0" algn="ctr" defTabSz="914400" eaLnBrk="1" fontAlgn="auto" latinLnBrk="0" hangingPunct="1">
              <a:lnSpc>
                <a:spcPct val="100000"/>
              </a:lnSpc>
              <a:spcBef>
                <a:spcPts val="0"/>
              </a:spcBef>
              <a:spcAft>
                <a:spcPts val="0"/>
              </a:spcAft>
              <a:buClrTx/>
              <a:buSzTx/>
              <a:buFontTx/>
              <a:buNone/>
              <a:tabLst/>
              <a:defRPr/>
            </a:pPr>
            <a:r>
              <a:rPr lang="en-US" sz="3600" b="0" i="1" dirty="0" smtClean="0">
                <a:solidFill>
                  <a:srgbClr val="FF0000"/>
                </a:solidFill>
                <a:effectLst>
                  <a:outerShdw blurRad="38100" dist="38100" dir="2700000" algn="tl">
                    <a:srgbClr val="000000">
                      <a:alpha val="43137"/>
                    </a:srgbClr>
                  </a:outerShdw>
                </a:effectLst>
              </a:rPr>
              <a:t>AND</a:t>
            </a:r>
          </a:p>
          <a:p>
            <a:pPr marL="0" marR="0" lvl="0" indent="0" algn="ctr" defTabSz="914400" eaLnBrk="1" fontAlgn="auto" latinLnBrk="0" hangingPunct="1">
              <a:lnSpc>
                <a:spcPct val="100000"/>
              </a:lnSpc>
              <a:spcBef>
                <a:spcPts val="0"/>
              </a:spcBef>
              <a:spcAft>
                <a:spcPts val="0"/>
              </a:spcAft>
              <a:buClrTx/>
              <a:buSzTx/>
              <a:buFontTx/>
              <a:buNone/>
              <a:tabLst/>
              <a:defRPr/>
            </a:pPr>
            <a:endParaRPr lang="en-US" sz="3600" dirty="0"/>
          </a:p>
          <a:p>
            <a:pPr marL="0" marR="0" lvl="0" indent="0" algn="ctr" defTabSz="914400" eaLnBrk="1" fontAlgn="auto" latinLnBrk="0" hangingPunct="1">
              <a:lnSpc>
                <a:spcPct val="100000"/>
              </a:lnSpc>
              <a:spcBef>
                <a:spcPts val="0"/>
              </a:spcBef>
              <a:spcAft>
                <a:spcPts val="0"/>
              </a:spcAft>
              <a:buClrTx/>
              <a:buSzTx/>
              <a:buFontTx/>
              <a:buNone/>
              <a:tabLst/>
              <a:defRPr/>
            </a:pPr>
            <a:r>
              <a:rPr lang="en-US" sz="3600" dirty="0" smtClean="0"/>
              <a:t>Ensure inclusive opportunities</a:t>
            </a:r>
          </a:p>
          <a:p>
            <a:pPr marL="0" marR="0" lvl="0" indent="0" algn="ctr" defTabSz="914400" eaLnBrk="1" fontAlgn="auto" latinLnBrk="0" hangingPunct="1">
              <a:lnSpc>
                <a:spcPct val="100000"/>
              </a:lnSpc>
              <a:spcBef>
                <a:spcPts val="0"/>
              </a:spcBef>
              <a:spcAft>
                <a:spcPts val="0"/>
              </a:spcAft>
              <a:buClrTx/>
              <a:buSzTx/>
              <a:buFontTx/>
              <a:buNone/>
              <a:tabLst/>
              <a:defRPr/>
            </a:pPr>
            <a:r>
              <a:rPr lang="en-US" sz="3600" dirty="0" smtClean="0"/>
              <a:t>in order to attract the nation’s best and brightest to our aerospace industry</a:t>
            </a:r>
            <a:endParaRPr lang="en-US" sz="3600" dirty="0"/>
          </a:p>
        </p:txBody>
      </p:sp>
    </p:spTree>
    <p:extLst>
      <p:ext uri="{BB962C8B-B14F-4D97-AF65-F5344CB8AC3E}">
        <p14:creationId xmlns:p14="http://schemas.microsoft.com/office/powerpoint/2010/main" val="4905964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Threats: Then vs. Now</a:t>
            </a:r>
            <a:endParaRPr lang="en-US" dirty="0"/>
          </a:p>
        </p:txBody>
      </p:sp>
      <p:sp>
        <p:nvSpPr>
          <p:cNvPr id="4" name="Slide Number Placeholder 3"/>
          <p:cNvSpPr>
            <a:spLocks noGrp="1"/>
          </p:cNvSpPr>
          <p:nvPr>
            <p:ph type="sldNum" sz="quarter" idx="11"/>
          </p:nvPr>
        </p:nvSpPr>
        <p:spPr/>
        <p:txBody>
          <a:bodyPr/>
          <a:lstStyle/>
          <a:p>
            <a:pPr>
              <a:defRPr/>
            </a:pPr>
            <a:fld id="{BF53438D-758F-594B-A174-015908A275EF}" type="slidenum">
              <a:rPr lang="en-US" altLang="en-US" smtClean="0"/>
              <a:pPr>
                <a:defRPr/>
              </a:pPr>
              <a:t>5</a:t>
            </a:fld>
            <a:endParaRPr lang="en-US" altLang="en-US" dirty="0">
              <a:solidFill>
                <a:srgbClr val="808080"/>
              </a:solidFill>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70164" y="2411021"/>
            <a:ext cx="3054700" cy="3867253"/>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07377" y="2882126"/>
            <a:ext cx="5200073" cy="2925041"/>
          </a:xfrm>
          <a:prstGeom prst="rect">
            <a:avLst/>
          </a:prstGeom>
        </p:spPr>
      </p:pic>
      <p:sp>
        <p:nvSpPr>
          <p:cNvPr id="7" name="TextBox 6"/>
          <p:cNvSpPr txBox="1"/>
          <p:nvPr/>
        </p:nvSpPr>
        <p:spPr>
          <a:xfrm>
            <a:off x="270164" y="1219200"/>
            <a:ext cx="8537286" cy="1323439"/>
          </a:xfrm>
          <a:prstGeom prst="rect">
            <a:avLst/>
          </a:prstGeom>
          <a:noFill/>
        </p:spPr>
        <p:txBody>
          <a:bodyPr wrap="square" rtlCol="0">
            <a:spAutoFit/>
          </a:bodyPr>
          <a:lstStyle/>
          <a:p>
            <a:pPr algn="ctr"/>
            <a:r>
              <a:rPr lang="en-US" sz="4000" b="1" dirty="0" smtClean="0"/>
              <a:t>How do we define what it takes </a:t>
            </a:r>
          </a:p>
          <a:p>
            <a:pPr algn="ctr"/>
            <a:r>
              <a:rPr lang="en-US" sz="4000" b="1" dirty="0" smtClean="0"/>
              <a:t>and identify who has it?</a:t>
            </a:r>
            <a:endParaRPr lang="en-US" sz="4000" b="1" dirty="0"/>
          </a:p>
        </p:txBody>
      </p:sp>
    </p:spTree>
    <p:extLst>
      <p:ext uri="{BB962C8B-B14F-4D97-AF65-F5344CB8AC3E}">
        <p14:creationId xmlns:p14="http://schemas.microsoft.com/office/powerpoint/2010/main" val="588631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600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Threats: No Change </a:t>
            </a:r>
            <a:br>
              <a:rPr lang="en-US" dirty="0" smtClean="0"/>
            </a:br>
            <a:r>
              <a:rPr lang="en-US" dirty="0" smtClean="0"/>
              <a:t>Without Change</a:t>
            </a:r>
            <a:endParaRPr lang="en-US" dirty="0"/>
          </a:p>
        </p:txBody>
      </p:sp>
      <p:pic>
        <p:nvPicPr>
          <p:cNvPr id="6" name="Picture 1"/>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22934" y="1136072"/>
            <a:ext cx="834699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48534" y="3858100"/>
            <a:ext cx="2470473" cy="246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5"/>
          <p:cNvSpPr>
            <a:spLocks noChangeArrowheads="1"/>
          </p:cNvSpPr>
          <p:nvPr/>
        </p:nvSpPr>
        <p:spPr bwMode="auto">
          <a:xfrm>
            <a:off x="5920941" y="3815266"/>
            <a:ext cx="3188443"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50000"/>
              </a:spcBef>
              <a:buClr>
                <a:srgbClr val="151C77"/>
              </a:buClr>
              <a:buSzPct val="80000"/>
              <a:buFont typeface="Wingdings" charset="2"/>
              <a:buChar char="n"/>
              <a:defRPr sz="2000" b="1">
                <a:solidFill>
                  <a:schemeClr val="tx1"/>
                </a:solidFill>
                <a:latin typeface="Arial" charset="0"/>
              </a:defRPr>
            </a:lvl1pPr>
            <a:lvl2pPr marL="742950" indent="-285750">
              <a:spcBef>
                <a:spcPct val="25000"/>
              </a:spcBef>
              <a:buClr>
                <a:srgbClr val="151C77"/>
              </a:buClr>
              <a:buSzPct val="80000"/>
              <a:buFont typeface="Wingdings" charset="2"/>
              <a:buChar char="n"/>
              <a:defRPr sz="2000" b="1">
                <a:solidFill>
                  <a:schemeClr val="tx1"/>
                </a:solidFill>
                <a:latin typeface="Arial" charset="0"/>
              </a:defRPr>
            </a:lvl2pPr>
            <a:lvl3pPr marL="1143000" indent="-228600">
              <a:spcBef>
                <a:spcPct val="25000"/>
              </a:spcBef>
              <a:buClr>
                <a:srgbClr val="151C77"/>
              </a:buClr>
              <a:buSzPct val="80000"/>
              <a:buFont typeface="Wingdings" charset="2"/>
              <a:buChar char="n"/>
              <a:defRPr sz="2000" b="1">
                <a:solidFill>
                  <a:schemeClr val="tx1"/>
                </a:solidFill>
                <a:latin typeface="Arial" charset="0"/>
              </a:defRPr>
            </a:lvl3pPr>
            <a:lvl4pPr marL="1600200" indent="-228600">
              <a:spcBef>
                <a:spcPct val="25000"/>
              </a:spcBef>
              <a:buClr>
                <a:srgbClr val="151C77"/>
              </a:buClr>
              <a:buSzPct val="80000"/>
              <a:buFont typeface="Wingdings" charset="2"/>
              <a:buChar char="n"/>
              <a:defRPr sz="2000" b="1">
                <a:solidFill>
                  <a:schemeClr val="tx1"/>
                </a:solidFill>
                <a:latin typeface="Arial" charset="0"/>
              </a:defRPr>
            </a:lvl4pPr>
            <a:lvl5pPr marL="2057400" indent="-228600">
              <a:spcBef>
                <a:spcPct val="20000"/>
              </a:spcBef>
              <a:buClr>
                <a:srgbClr val="003399"/>
              </a:buClr>
              <a:buSzPct val="80000"/>
              <a:buFont typeface="Wingdings" charset="2"/>
              <a:buChar char="n"/>
              <a:defRPr sz="2000">
                <a:solidFill>
                  <a:schemeClr val="tx1"/>
                </a:solidFill>
                <a:latin typeface="Arial" charset="0"/>
              </a:defRPr>
            </a:lvl5pPr>
            <a:lvl6pPr marL="25146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6pPr>
            <a:lvl7pPr marL="29718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7pPr>
            <a:lvl8pPr marL="34290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8pPr>
            <a:lvl9pPr marL="38862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9pPr>
          </a:lstStyle>
          <a:p>
            <a:pPr algn="ctr">
              <a:spcBef>
                <a:spcPct val="0"/>
              </a:spcBef>
              <a:buClrTx/>
              <a:buSzTx/>
              <a:buFont typeface="Wingdings" charset="2"/>
              <a:buNone/>
            </a:pPr>
            <a:r>
              <a:rPr lang="en-US" altLang="en-US" sz="2800" dirty="0" smtClean="0"/>
              <a:t>Pilot</a:t>
            </a:r>
            <a:r>
              <a:rPr lang="en-US" altLang="en-US" sz="2800" u="sng" dirty="0" smtClean="0"/>
              <a:t> Demographics</a:t>
            </a:r>
            <a:endParaRPr lang="en-US" altLang="en-US" sz="2400" dirty="0"/>
          </a:p>
          <a:p>
            <a:pPr algn="ctr">
              <a:spcBef>
                <a:spcPct val="0"/>
              </a:spcBef>
              <a:buClrTx/>
              <a:buSzTx/>
              <a:buFont typeface="Wingdings" charset="2"/>
              <a:buNone/>
            </a:pPr>
            <a:endParaRPr lang="en-US" altLang="en-US" sz="2400" dirty="0" smtClean="0"/>
          </a:p>
          <a:p>
            <a:pPr algn="ctr">
              <a:spcBef>
                <a:spcPct val="0"/>
              </a:spcBef>
              <a:buClrTx/>
              <a:buSzTx/>
              <a:buFont typeface="Wingdings" charset="2"/>
              <a:buNone/>
            </a:pPr>
            <a:r>
              <a:rPr lang="en-US" altLang="en-US" sz="2800" dirty="0" smtClean="0">
                <a:solidFill>
                  <a:srgbClr val="FF0000"/>
                </a:solidFill>
              </a:rPr>
              <a:t>90% Male</a:t>
            </a:r>
          </a:p>
          <a:p>
            <a:pPr algn="ctr">
              <a:spcBef>
                <a:spcPct val="0"/>
              </a:spcBef>
              <a:buClrTx/>
              <a:buSzTx/>
              <a:buFont typeface="Wingdings" charset="2"/>
              <a:buNone/>
            </a:pPr>
            <a:r>
              <a:rPr lang="en-US" altLang="en-US" sz="2800" dirty="0" smtClean="0">
                <a:solidFill>
                  <a:srgbClr val="FF0000"/>
                </a:solidFill>
              </a:rPr>
              <a:t>90% White</a:t>
            </a:r>
          </a:p>
        </p:txBody>
      </p:sp>
      <p:sp>
        <p:nvSpPr>
          <p:cNvPr id="10" name="Rectangle 5"/>
          <p:cNvSpPr>
            <a:spLocks noChangeArrowheads="1"/>
          </p:cNvSpPr>
          <p:nvPr/>
        </p:nvSpPr>
        <p:spPr bwMode="auto">
          <a:xfrm>
            <a:off x="6898" y="3815267"/>
            <a:ext cx="3188443"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50000"/>
              </a:spcBef>
              <a:buClr>
                <a:srgbClr val="151C77"/>
              </a:buClr>
              <a:buSzPct val="80000"/>
              <a:buFont typeface="Wingdings" charset="2"/>
              <a:buChar char="n"/>
              <a:defRPr sz="2000" b="1">
                <a:solidFill>
                  <a:schemeClr val="tx1"/>
                </a:solidFill>
                <a:latin typeface="Arial" charset="0"/>
              </a:defRPr>
            </a:lvl1pPr>
            <a:lvl2pPr marL="742950" indent="-285750">
              <a:spcBef>
                <a:spcPct val="25000"/>
              </a:spcBef>
              <a:buClr>
                <a:srgbClr val="151C77"/>
              </a:buClr>
              <a:buSzPct val="80000"/>
              <a:buFont typeface="Wingdings" charset="2"/>
              <a:buChar char="n"/>
              <a:defRPr sz="2000" b="1">
                <a:solidFill>
                  <a:schemeClr val="tx1"/>
                </a:solidFill>
                <a:latin typeface="Arial" charset="0"/>
              </a:defRPr>
            </a:lvl2pPr>
            <a:lvl3pPr marL="1143000" indent="-228600">
              <a:spcBef>
                <a:spcPct val="25000"/>
              </a:spcBef>
              <a:buClr>
                <a:srgbClr val="151C77"/>
              </a:buClr>
              <a:buSzPct val="80000"/>
              <a:buFont typeface="Wingdings" charset="2"/>
              <a:buChar char="n"/>
              <a:defRPr sz="2000" b="1">
                <a:solidFill>
                  <a:schemeClr val="tx1"/>
                </a:solidFill>
                <a:latin typeface="Arial" charset="0"/>
              </a:defRPr>
            </a:lvl3pPr>
            <a:lvl4pPr marL="1600200" indent="-228600">
              <a:spcBef>
                <a:spcPct val="25000"/>
              </a:spcBef>
              <a:buClr>
                <a:srgbClr val="151C77"/>
              </a:buClr>
              <a:buSzPct val="80000"/>
              <a:buFont typeface="Wingdings" charset="2"/>
              <a:buChar char="n"/>
              <a:defRPr sz="2000" b="1">
                <a:solidFill>
                  <a:schemeClr val="tx1"/>
                </a:solidFill>
                <a:latin typeface="Arial" charset="0"/>
              </a:defRPr>
            </a:lvl4pPr>
            <a:lvl5pPr marL="2057400" indent="-228600">
              <a:spcBef>
                <a:spcPct val="20000"/>
              </a:spcBef>
              <a:buClr>
                <a:srgbClr val="003399"/>
              </a:buClr>
              <a:buSzPct val="80000"/>
              <a:buFont typeface="Wingdings" charset="2"/>
              <a:buChar char="n"/>
              <a:defRPr sz="2000">
                <a:solidFill>
                  <a:schemeClr val="tx1"/>
                </a:solidFill>
                <a:latin typeface="Arial" charset="0"/>
              </a:defRPr>
            </a:lvl5pPr>
            <a:lvl6pPr marL="25146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6pPr>
            <a:lvl7pPr marL="29718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7pPr>
            <a:lvl8pPr marL="34290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8pPr>
            <a:lvl9pPr marL="3886200" indent="-228600" eaLnBrk="0" fontAlgn="base" hangingPunct="0">
              <a:spcBef>
                <a:spcPct val="20000"/>
              </a:spcBef>
              <a:spcAft>
                <a:spcPct val="0"/>
              </a:spcAft>
              <a:buClr>
                <a:srgbClr val="003399"/>
              </a:buClr>
              <a:buSzPct val="80000"/>
              <a:buFont typeface="Wingdings" charset="2"/>
              <a:buChar char="n"/>
              <a:defRPr sz="2000">
                <a:solidFill>
                  <a:schemeClr val="tx1"/>
                </a:solidFill>
                <a:latin typeface="Arial" charset="0"/>
              </a:defRPr>
            </a:lvl9pPr>
          </a:lstStyle>
          <a:p>
            <a:pPr algn="ctr">
              <a:spcBef>
                <a:spcPct val="0"/>
              </a:spcBef>
              <a:buClrTx/>
              <a:buSzTx/>
              <a:buFont typeface="Wingdings" charset="2"/>
              <a:buNone/>
            </a:pPr>
            <a:r>
              <a:rPr lang="en-US" altLang="en-US" sz="2800" dirty="0" smtClean="0"/>
              <a:t>Generalized</a:t>
            </a:r>
          </a:p>
          <a:p>
            <a:pPr algn="ctr">
              <a:spcBef>
                <a:spcPct val="0"/>
              </a:spcBef>
              <a:buClrTx/>
              <a:buSzTx/>
              <a:buFont typeface="Wingdings" charset="2"/>
              <a:buNone/>
            </a:pPr>
            <a:r>
              <a:rPr lang="en-US" altLang="en-US" sz="2800" u="sng" dirty="0" smtClean="0"/>
              <a:t>Statistics</a:t>
            </a:r>
            <a:endParaRPr lang="en-US" altLang="en-US" sz="2800" u="sng" dirty="0"/>
          </a:p>
          <a:p>
            <a:pPr algn="ctr">
              <a:spcBef>
                <a:spcPct val="0"/>
              </a:spcBef>
              <a:buClrTx/>
              <a:buSzTx/>
              <a:buFont typeface="Wingdings" charset="2"/>
              <a:buNone/>
            </a:pPr>
            <a:endParaRPr lang="en-US" altLang="en-US" sz="2400" dirty="0" smtClean="0"/>
          </a:p>
          <a:p>
            <a:pPr algn="ctr">
              <a:spcBef>
                <a:spcPct val="0"/>
              </a:spcBef>
              <a:buClrTx/>
              <a:buSzTx/>
              <a:buFont typeface="Wingdings" charset="2"/>
              <a:buNone/>
            </a:pPr>
            <a:r>
              <a:rPr lang="en-US" altLang="en-US" sz="2800" dirty="0" smtClean="0"/>
              <a:t>Civil &amp; Military</a:t>
            </a:r>
          </a:p>
          <a:p>
            <a:pPr algn="ctr">
              <a:spcBef>
                <a:spcPct val="0"/>
              </a:spcBef>
              <a:buClrTx/>
              <a:buSzTx/>
              <a:buFont typeface="Wingdings" charset="2"/>
              <a:buNone/>
            </a:pPr>
            <a:r>
              <a:rPr lang="en-US" altLang="en-US" sz="2800" dirty="0" smtClean="0"/>
              <a:t>Aviators </a:t>
            </a:r>
            <a:endParaRPr lang="en-US" altLang="en-US" sz="2800" dirty="0"/>
          </a:p>
        </p:txBody>
      </p:sp>
    </p:spTree>
    <p:extLst>
      <p:ext uri="{BB962C8B-B14F-4D97-AF65-F5344CB8AC3E}">
        <p14:creationId xmlns:p14="http://schemas.microsoft.com/office/powerpoint/2010/main" val="1686848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Mission</a:t>
            </a:r>
            <a:endParaRPr lang="en-US" dirty="0"/>
          </a:p>
        </p:txBody>
      </p:sp>
      <p:sp>
        <p:nvSpPr>
          <p:cNvPr id="4" name="Slide Number Placeholder 3"/>
          <p:cNvSpPr>
            <a:spLocks noGrp="1"/>
          </p:cNvSpPr>
          <p:nvPr>
            <p:ph type="sldNum" sz="quarter" idx="11"/>
          </p:nvPr>
        </p:nvSpPr>
        <p:spPr/>
        <p:txBody>
          <a:bodyPr/>
          <a:lstStyle/>
          <a:p>
            <a:pPr>
              <a:defRPr/>
            </a:pPr>
            <a:fld id="{BF53438D-758F-594B-A174-015908A275EF}" type="slidenum">
              <a:rPr lang="en-US" altLang="en-US" smtClean="0"/>
              <a:pPr>
                <a:defRPr/>
              </a:pPr>
              <a:t>7</a:t>
            </a:fld>
            <a:endParaRPr lang="en-US" altLang="en-US" dirty="0">
              <a:solidFill>
                <a:srgbClr val="808080"/>
              </a:solidFill>
            </a:endParaRPr>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6225" y="1862594"/>
            <a:ext cx="4943675" cy="3879837"/>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9312" y="2302711"/>
            <a:ext cx="5168138" cy="3439721"/>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885661" y="2943745"/>
            <a:ext cx="5179001" cy="3439720"/>
          </a:xfrm>
          <a:prstGeom prst="rect">
            <a:avLst/>
          </a:prstGeom>
        </p:spPr>
      </p:pic>
      <p:sp>
        <p:nvSpPr>
          <p:cNvPr id="3" name="Content Placeholder 2"/>
          <p:cNvSpPr>
            <a:spLocks noGrp="1"/>
          </p:cNvSpPr>
          <p:nvPr>
            <p:ph idx="1"/>
          </p:nvPr>
        </p:nvSpPr>
        <p:spPr>
          <a:xfrm>
            <a:off x="276225" y="1248918"/>
            <a:ext cx="8397875" cy="4743450"/>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3200" dirty="0" smtClean="0"/>
              <a:t>How do we go from this</a:t>
            </a:r>
            <a:r>
              <a:rPr lang="mr-IN" sz="3200" dirty="0" smtClean="0"/>
              <a:t>…</a:t>
            </a:r>
            <a:endParaRPr lang="en-US" sz="3200" dirty="0" smtClean="0"/>
          </a:p>
          <a:p>
            <a:pPr marL="0" marR="0" lvl="0" indent="0" defTabSz="914400" eaLnBrk="1" fontAlgn="auto" latinLnBrk="0" hangingPunct="1">
              <a:lnSpc>
                <a:spcPct val="100000"/>
              </a:lnSpc>
              <a:spcBef>
                <a:spcPts val="0"/>
              </a:spcBef>
              <a:spcAft>
                <a:spcPts val="0"/>
              </a:spcAft>
              <a:buClrTx/>
              <a:buSzTx/>
              <a:buFontTx/>
              <a:buNone/>
              <a:tabLst/>
              <a:defRPr/>
            </a:pPr>
            <a:r>
              <a:rPr lang="en-US" sz="3200" dirty="0"/>
              <a:t>	</a:t>
            </a:r>
            <a:r>
              <a:rPr lang="en-US" sz="3200" dirty="0" smtClean="0"/>
              <a:t>					</a:t>
            </a:r>
            <a:r>
              <a:rPr lang="en-US" sz="3600" dirty="0" smtClean="0"/>
              <a:t>To This?</a:t>
            </a:r>
          </a:p>
          <a:p>
            <a:pPr marL="0" marR="0" lvl="0" indent="0" algn="ctr" defTabSz="914400" eaLnBrk="1" fontAlgn="auto" latinLnBrk="0" hangingPunct="1">
              <a:lnSpc>
                <a:spcPct val="100000"/>
              </a:lnSpc>
              <a:spcBef>
                <a:spcPts val="0"/>
              </a:spcBef>
              <a:spcAft>
                <a:spcPts val="0"/>
              </a:spcAft>
              <a:buClrTx/>
              <a:buSzTx/>
              <a:buFontTx/>
              <a:buNone/>
              <a:tabLst/>
              <a:defRPr/>
            </a:pPr>
            <a:r>
              <a:rPr lang="en-US" sz="3600" dirty="0" smtClean="0"/>
              <a:t>Or This?</a:t>
            </a:r>
            <a:endParaRPr lang="en-US" sz="3200" dirty="0"/>
          </a:p>
        </p:txBody>
      </p:sp>
    </p:spTree>
    <p:extLst>
      <p:ext uri="{BB962C8B-B14F-4D97-AF65-F5344CB8AC3E}">
        <p14:creationId xmlns:p14="http://schemas.microsoft.com/office/powerpoint/2010/main" val="75073259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14:presetBounceEnd="50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50000">
                                          <p:cBhvr additive="base">
                                            <p:cTn id="21" dur="10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2" dur="1000" fill="hold"/>
                                            <p:tgtEl>
                                              <p:spTgt spid="7"/>
                                            </p:tgtEl>
                                            <p:attrNameLst>
                                              <p:attrName>ppt_y</p:attrName>
                                            </p:attrNameLst>
                                          </p:cBhvr>
                                          <p:tavLst>
                                            <p:tav tm="0">
                                              <p:val>
                                                <p:strVal val="1+#ppt_h/2"/>
                                              </p:val>
                                            </p:tav>
                                            <p:tav tm="100000">
                                              <p:val>
                                                <p:strVal val="#ppt_y"/>
                                              </p:val>
                                            </p:tav>
                                          </p:tavLst>
                                        </p:anim>
                                      </p:childTnLst>
                                    </p:cTn>
                                  </p:par>
                                  <p:par>
                                    <p:cTn id="23" presetID="22" presetClass="exit" presetSubtype="4" fill="hold" nodeType="withEffect">
                                      <p:stCondLst>
                                        <p:cond delay="0"/>
                                      </p:stCondLst>
                                      <p:childTnLst>
                                        <p:animEffect transition="out" filter="wipe(down)">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22" presetClass="exit" presetSubtype="4" fill="hold" nodeType="withEffect">
                                      <p:stCondLst>
                                        <p:cond delay="0"/>
                                      </p:stCondLst>
                                      <p:childTnLst>
                                        <p:animEffect transition="out" filter="wipe(down)">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par>
                                    <p:cTn id="29" presetID="22" presetClass="exit" presetSubtype="4" fill="hold" nodeType="withEffect">
                                      <p:stCondLst>
                                        <p:cond delay="0"/>
                                      </p:stCondLst>
                                      <p:childTnLst>
                                        <p:animEffect transition="out" filter="wipe(down)">
                                          <p:cBhvr>
                                            <p:cTn id="30" dur="500"/>
                                            <p:tgtEl>
                                              <p:spTgt spid="3">
                                                <p:txEl>
                                                  <p:pRg st="1" end="1"/>
                                                </p:txEl>
                                              </p:spTgt>
                                            </p:tgtEl>
                                          </p:cBhvr>
                                        </p:animEffect>
                                        <p:set>
                                          <p:cBhvr>
                                            <p:cTn id="31"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fill="hold"/>
                                            <p:tgtEl>
                                              <p:spTgt spid="7"/>
                                            </p:tgtEl>
                                            <p:attrNameLst>
                                              <p:attrName>ppt_x</p:attrName>
                                            </p:attrNameLst>
                                          </p:cBhvr>
                                          <p:tavLst>
                                            <p:tav tm="0">
                                              <p:val>
                                                <p:strVal val="#ppt_x"/>
                                              </p:val>
                                            </p:tav>
                                            <p:tav tm="100000">
                                              <p:val>
                                                <p:strVal val="#ppt_x"/>
                                              </p:val>
                                            </p:tav>
                                          </p:tavLst>
                                        </p:anim>
                                        <p:anim calcmode="lin" valueType="num">
                                          <p:cBhvr additive="base">
                                            <p:cTn id="22" dur="1000" fill="hold"/>
                                            <p:tgtEl>
                                              <p:spTgt spid="7"/>
                                            </p:tgtEl>
                                            <p:attrNameLst>
                                              <p:attrName>ppt_y</p:attrName>
                                            </p:attrNameLst>
                                          </p:cBhvr>
                                          <p:tavLst>
                                            <p:tav tm="0">
                                              <p:val>
                                                <p:strVal val="1+#ppt_h/2"/>
                                              </p:val>
                                            </p:tav>
                                            <p:tav tm="100000">
                                              <p:val>
                                                <p:strVal val="#ppt_y"/>
                                              </p:val>
                                            </p:tav>
                                          </p:tavLst>
                                        </p:anim>
                                      </p:childTnLst>
                                    </p:cTn>
                                  </p:par>
                                  <p:par>
                                    <p:cTn id="23" presetID="22" presetClass="exit" presetSubtype="4" fill="hold" nodeType="withEffect">
                                      <p:stCondLst>
                                        <p:cond delay="0"/>
                                      </p:stCondLst>
                                      <p:childTnLst>
                                        <p:animEffect transition="out" filter="wipe(down)">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22" presetClass="exit" presetSubtype="4" fill="hold" nodeType="withEffect">
                                      <p:stCondLst>
                                        <p:cond delay="0"/>
                                      </p:stCondLst>
                                      <p:childTnLst>
                                        <p:animEffect transition="out" filter="wipe(down)">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par>
                                    <p:cTn id="29" presetID="22" presetClass="exit" presetSubtype="4" fill="hold" nodeType="withEffect">
                                      <p:stCondLst>
                                        <p:cond delay="0"/>
                                      </p:stCondLst>
                                      <p:childTnLst>
                                        <p:animEffect transition="out" filter="wipe(down)">
                                          <p:cBhvr>
                                            <p:cTn id="30" dur="500"/>
                                            <p:tgtEl>
                                              <p:spTgt spid="3">
                                                <p:txEl>
                                                  <p:pRg st="1" end="1"/>
                                                </p:txEl>
                                              </p:spTgt>
                                            </p:tgtEl>
                                          </p:cBhvr>
                                        </p:animEffect>
                                        <p:set>
                                          <p:cBhvr>
                                            <p:cTn id="31"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“Tactics” Overview</a:t>
            </a:r>
            <a:endParaRPr lang="en-US" dirty="0"/>
          </a:p>
        </p:txBody>
      </p:sp>
      <p:sp>
        <p:nvSpPr>
          <p:cNvPr id="3" name="Content Placeholder 2"/>
          <p:cNvSpPr>
            <a:spLocks noGrp="1"/>
          </p:cNvSpPr>
          <p:nvPr>
            <p:ph idx="1"/>
          </p:nvPr>
        </p:nvSpPr>
        <p:spPr>
          <a:xfrm>
            <a:off x="276225" y="1504950"/>
            <a:ext cx="8855075" cy="4743450"/>
          </a:xfrm>
        </p:spPr>
        <p:txBody>
          <a:bodyPr/>
          <a:lstStyle/>
          <a:p>
            <a:pPr marL="0" indent="0">
              <a:buNone/>
            </a:pPr>
            <a:r>
              <a:rPr lang="en-US" sz="2800" u="sng" dirty="0"/>
              <a:t>How to accomplish the mission</a:t>
            </a:r>
            <a:endParaRPr lang="en-US" sz="2400" u="sng" dirty="0"/>
          </a:p>
          <a:p>
            <a:r>
              <a:rPr lang="en-US" sz="2400" dirty="0"/>
              <a:t>Institutional Level</a:t>
            </a:r>
          </a:p>
          <a:p>
            <a:r>
              <a:rPr lang="en-US" sz="2400" dirty="0"/>
              <a:t>Organizational Level</a:t>
            </a:r>
          </a:p>
          <a:p>
            <a:r>
              <a:rPr lang="en-US" sz="2400" dirty="0"/>
              <a:t>Personal </a:t>
            </a:r>
            <a:r>
              <a:rPr lang="en-US" sz="2400" dirty="0" smtClean="0"/>
              <a:t>Level</a:t>
            </a:r>
          </a:p>
          <a:p>
            <a:endParaRPr lang="en-US" sz="1800" dirty="0" smtClean="0"/>
          </a:p>
          <a:p>
            <a:pPr marL="0" indent="0">
              <a:buNone/>
            </a:pPr>
            <a:r>
              <a:rPr lang="en-US" sz="2800" u="sng" dirty="0" smtClean="0"/>
              <a:t>How to face threats</a:t>
            </a:r>
            <a:endParaRPr lang="en-US" sz="2400" u="sng" dirty="0" smtClean="0"/>
          </a:p>
          <a:p>
            <a:r>
              <a:rPr lang="en-US" sz="2400" dirty="0" smtClean="0"/>
              <a:t>Avoid</a:t>
            </a:r>
          </a:p>
          <a:p>
            <a:r>
              <a:rPr lang="en-US" sz="2400" dirty="0" smtClean="0"/>
              <a:t>Mitigate</a:t>
            </a:r>
          </a:p>
          <a:p>
            <a:r>
              <a:rPr lang="en-US" sz="2400" dirty="0" smtClean="0"/>
              <a:t>Eliminate</a:t>
            </a:r>
          </a:p>
          <a:p>
            <a:endParaRPr lang="en-US" sz="2400" dirty="0"/>
          </a:p>
        </p:txBody>
      </p:sp>
      <p:sp>
        <p:nvSpPr>
          <p:cNvPr id="4" name="Slide Number Placeholder 3"/>
          <p:cNvSpPr>
            <a:spLocks noGrp="1"/>
          </p:cNvSpPr>
          <p:nvPr>
            <p:ph type="sldNum" sz="quarter" idx="11"/>
          </p:nvPr>
        </p:nvSpPr>
        <p:spPr/>
        <p:txBody>
          <a:bodyPr/>
          <a:lstStyle/>
          <a:p>
            <a:pPr>
              <a:defRPr/>
            </a:pPr>
            <a:fld id="{BF53438D-758F-594B-A174-015908A275EF}" type="slidenum">
              <a:rPr lang="en-US" altLang="en-US" smtClean="0"/>
              <a:pPr>
                <a:defRPr/>
              </a:pPr>
              <a:t>8</a:t>
            </a:fld>
            <a:endParaRPr lang="en-US" altLang="en-US" dirty="0">
              <a:solidFill>
                <a:srgbClr val="808080"/>
              </a:solidFill>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11109" y="2388446"/>
            <a:ext cx="5109796" cy="2976457"/>
          </a:xfrm>
          <a:prstGeom prst="rect">
            <a:avLst/>
          </a:prstGeom>
        </p:spPr>
      </p:pic>
    </p:spTree>
    <p:extLst>
      <p:ext uri="{BB962C8B-B14F-4D97-AF65-F5344CB8AC3E}">
        <p14:creationId xmlns:p14="http://schemas.microsoft.com/office/powerpoint/2010/main" val="1154514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Working Hypothesis</a:t>
            </a:r>
            <a:endParaRPr lang="en-US" dirty="0"/>
          </a:p>
        </p:txBody>
      </p:sp>
      <p:sp>
        <p:nvSpPr>
          <p:cNvPr id="4" name="Slide Number Placeholder 3"/>
          <p:cNvSpPr>
            <a:spLocks noGrp="1"/>
          </p:cNvSpPr>
          <p:nvPr>
            <p:ph type="sldNum" sz="quarter" idx="11"/>
          </p:nvPr>
        </p:nvSpPr>
        <p:spPr/>
        <p:txBody>
          <a:bodyPr/>
          <a:lstStyle/>
          <a:p>
            <a:pPr>
              <a:defRPr/>
            </a:pPr>
            <a:fld id="{BF53438D-758F-594B-A174-015908A275EF}" type="slidenum">
              <a:rPr lang="en-US" altLang="en-US" smtClean="0"/>
              <a:pPr>
                <a:defRPr/>
              </a:pPr>
              <a:t>9</a:t>
            </a:fld>
            <a:endParaRPr lang="en-US" altLang="en-US" dirty="0">
              <a:solidFill>
                <a:srgbClr val="808080"/>
              </a:solidFill>
            </a:endParaRPr>
          </a:p>
        </p:txBody>
      </p:sp>
      <p:sp>
        <p:nvSpPr>
          <p:cNvPr id="3" name="Content Placeholder 2"/>
          <p:cNvSpPr>
            <a:spLocks noGrp="1"/>
          </p:cNvSpPr>
          <p:nvPr>
            <p:ph idx="1"/>
          </p:nvPr>
        </p:nvSpPr>
        <p:spPr>
          <a:xfrm>
            <a:off x="144973" y="1212342"/>
            <a:ext cx="8595140" cy="4743450"/>
          </a:xfrm>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600" dirty="0" smtClean="0"/>
              <a:t>Utilize a deliberate, collaborative approach &amp; methodology that begins as soon as you can say “AIRPLANE”!!</a:t>
            </a:r>
            <a:endParaRPr lang="en-US" sz="3600" dirty="0"/>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4973" y="2926078"/>
            <a:ext cx="3474720" cy="3474720"/>
          </a:xfrm>
          <a:prstGeom prst="rect">
            <a:avLst/>
          </a:prstGeom>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137328" y="4663438"/>
            <a:ext cx="2602785" cy="1737360"/>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37328" y="2926078"/>
            <a:ext cx="2602785" cy="1737360"/>
          </a:xfrm>
          <a:prstGeom prst="rect">
            <a:avLst/>
          </a:prstGeom>
        </p:spPr>
      </p:pic>
      <p:sp>
        <p:nvSpPr>
          <p:cNvPr id="11" name="TextBox 10"/>
          <p:cNvSpPr txBox="1"/>
          <p:nvPr/>
        </p:nvSpPr>
        <p:spPr>
          <a:xfrm>
            <a:off x="3619693" y="2796157"/>
            <a:ext cx="2517635" cy="3154710"/>
          </a:xfrm>
          <a:prstGeom prst="rect">
            <a:avLst/>
          </a:prstGeom>
          <a:noFill/>
        </p:spPr>
        <p:txBody>
          <a:bodyPr wrap="square" rtlCol="0">
            <a:spAutoFit/>
          </a:bodyPr>
          <a:lstStyle/>
          <a:p>
            <a:pPr algn="ctr"/>
            <a:r>
              <a:rPr lang="en-US" sz="19900" dirty="0">
                <a:solidFill>
                  <a:srgbClr val="FF0000"/>
                </a:solidFill>
              </a:rPr>
              <a:t>?</a:t>
            </a:r>
          </a:p>
        </p:txBody>
      </p:sp>
      <p:sp>
        <p:nvSpPr>
          <p:cNvPr id="10" name="Rectangle 9"/>
          <p:cNvSpPr/>
          <p:nvPr/>
        </p:nvSpPr>
        <p:spPr>
          <a:xfrm>
            <a:off x="2925435" y="3752381"/>
            <a:ext cx="4039963" cy="2219028"/>
          </a:xfrm>
          <a:prstGeom prst="rect">
            <a:avLst/>
          </a:prstGeom>
          <a:noFill/>
        </p:spPr>
        <p:txBody>
          <a:bodyPr wrap="none" lIns="91440" tIns="45720" rIns="91440" bIns="45720">
            <a:prstTxWarp prst="textArchDown">
              <a:avLst>
                <a:gd name="adj" fmla="val 202555"/>
              </a:avLst>
            </a:prstTxWarp>
            <a:spAutoFit/>
          </a:bodyPr>
          <a:lstStyle/>
          <a:p>
            <a:pPr algn="ctr"/>
            <a:r>
              <a:rPr lang="en-US" sz="5400" b="1" dirty="0" smtClean="0">
                <a:ln w="9525">
                  <a:solidFill>
                    <a:schemeClr val="bg1"/>
                  </a:solidFill>
                  <a:prstDash val="solid"/>
                </a:ln>
                <a:solidFill>
                  <a:srgbClr val="1507CB"/>
                </a:solidFill>
                <a:effectLst>
                  <a:outerShdw blurRad="12700" dist="38100" dir="2700000" algn="tl" rotWithShape="0">
                    <a:schemeClr val="bg1">
                      <a:lumMod val="50000"/>
                    </a:schemeClr>
                  </a:outerShdw>
                </a:effectLst>
              </a:rPr>
              <a:t>Cradle-to-Cockpit</a:t>
            </a:r>
            <a:endParaRPr lang="en-US" sz="5400" b="1" dirty="0">
              <a:ln w="9525">
                <a:solidFill>
                  <a:schemeClr val="bg1"/>
                </a:solidFill>
                <a:prstDash val="solid"/>
              </a:ln>
              <a:solidFill>
                <a:srgbClr val="1507CB"/>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1799270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8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80">
                                          <p:stCondLst>
                                            <p:cond delay="0"/>
                                          </p:stCondLst>
                                        </p:cTn>
                                        <p:tgtEl>
                                          <p:spTgt spid="10"/>
                                        </p:tgtEl>
                                      </p:cBhvr>
                                    </p:animEffect>
                                    <p:anim calcmode="lin" valueType="num">
                                      <p:cBhvr>
                                        <p:cTn id="1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8" dur="26">
                                          <p:stCondLst>
                                            <p:cond delay="650"/>
                                          </p:stCondLst>
                                        </p:cTn>
                                        <p:tgtEl>
                                          <p:spTgt spid="10"/>
                                        </p:tgtEl>
                                      </p:cBhvr>
                                      <p:to x="100000" y="60000"/>
                                    </p:animScale>
                                    <p:animScale>
                                      <p:cBhvr>
                                        <p:cTn id="19" dur="166" decel="50000">
                                          <p:stCondLst>
                                            <p:cond delay="676"/>
                                          </p:stCondLst>
                                        </p:cTn>
                                        <p:tgtEl>
                                          <p:spTgt spid="10"/>
                                        </p:tgtEl>
                                      </p:cBhvr>
                                      <p:to x="100000" y="100000"/>
                                    </p:animScale>
                                    <p:animScale>
                                      <p:cBhvr>
                                        <p:cTn id="20" dur="26">
                                          <p:stCondLst>
                                            <p:cond delay="1312"/>
                                          </p:stCondLst>
                                        </p:cTn>
                                        <p:tgtEl>
                                          <p:spTgt spid="10"/>
                                        </p:tgtEl>
                                      </p:cBhvr>
                                      <p:to x="100000" y="80000"/>
                                    </p:animScale>
                                    <p:animScale>
                                      <p:cBhvr>
                                        <p:cTn id="21" dur="166" decel="50000">
                                          <p:stCondLst>
                                            <p:cond delay="1338"/>
                                          </p:stCondLst>
                                        </p:cTn>
                                        <p:tgtEl>
                                          <p:spTgt spid="10"/>
                                        </p:tgtEl>
                                      </p:cBhvr>
                                      <p:to x="100000" y="100000"/>
                                    </p:animScale>
                                    <p:animScale>
                                      <p:cBhvr>
                                        <p:cTn id="22" dur="26">
                                          <p:stCondLst>
                                            <p:cond delay="1642"/>
                                          </p:stCondLst>
                                        </p:cTn>
                                        <p:tgtEl>
                                          <p:spTgt spid="10"/>
                                        </p:tgtEl>
                                      </p:cBhvr>
                                      <p:to x="100000" y="90000"/>
                                    </p:animScale>
                                    <p:animScale>
                                      <p:cBhvr>
                                        <p:cTn id="23" dur="166" decel="50000">
                                          <p:stCondLst>
                                            <p:cond delay="1668"/>
                                          </p:stCondLst>
                                        </p:cTn>
                                        <p:tgtEl>
                                          <p:spTgt spid="10"/>
                                        </p:tgtEl>
                                      </p:cBhvr>
                                      <p:to x="100000" y="100000"/>
                                    </p:animScale>
                                    <p:animScale>
                                      <p:cBhvr>
                                        <p:cTn id="24" dur="26">
                                          <p:stCondLst>
                                            <p:cond delay="1808"/>
                                          </p:stCondLst>
                                        </p:cTn>
                                        <p:tgtEl>
                                          <p:spTgt spid="10"/>
                                        </p:tgtEl>
                                      </p:cBhvr>
                                      <p:to x="100000" y="95000"/>
                                    </p:animScale>
                                    <p:animScale>
                                      <p:cBhvr>
                                        <p:cTn id="25"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USAF(Unclas)">
  <a:themeElements>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SAF(Uncla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AF(Uncla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AF(Uncla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AF(Uncla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AF(Uncla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AF(Uncla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AF(Uncla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5000" b="0" i="0" u="none" strike="noStrike" cap="none" normalizeH="0" baseline="0" smtClean="0">
            <a:ln>
              <a:noFill/>
            </a:ln>
            <a:solidFill>
              <a:srgbClr val="FFFF00"/>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5000" b="0" i="0" u="none" strike="noStrike" cap="none" normalizeH="0" baseline="0" smtClean="0">
            <a:ln>
              <a:noFill/>
            </a:ln>
            <a:solidFill>
              <a:srgbClr val="FFFF00"/>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FD44812FF314440A30713FF468CF0C0" ma:contentTypeVersion="7" ma:contentTypeDescription="Create a new document." ma:contentTypeScope="" ma:versionID="fc6cd4e56bfef2595ddfca8870e4027f">
  <xsd:schema xmlns:xsd="http://www.w3.org/2001/XMLSchema" xmlns:xs="http://www.w3.org/2001/XMLSchema" xmlns:p="http://schemas.microsoft.com/office/2006/metadata/properties" xmlns:ns2="584859f9-e04d-4b0e-a1f9-b1f19fe731fd" xmlns:ns3="8016b80d-d924-4ddc-8931-e65448ec5ff8" targetNamespace="http://schemas.microsoft.com/office/2006/metadata/properties" ma:root="true" ma:fieldsID="602340feb03b8b89bec760261add20ab" ns2:_="" ns3:_="">
    <xsd:import namespace="584859f9-e04d-4b0e-a1f9-b1f19fe731fd"/>
    <xsd:import namespace="8016b80d-d924-4ddc-8931-e65448ec5ff8"/>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4859f9-e04d-4b0e-a1f9-b1f19fe731f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016b80d-d924-4ddc-8931-e65448ec5ff8"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397697-95F1-405C-93B9-7DB3DBE63F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84859f9-e04d-4b0e-a1f9-b1f19fe731fd"/>
    <ds:schemaRef ds:uri="8016b80d-d924-4ddc-8931-e65448ec5f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2EB6BDB-8517-44F7-9910-4B9FB4CAD836}">
  <ds:schemaRefs>
    <ds:schemaRef ds:uri="http://schemas.microsoft.com/sharepoint/events"/>
  </ds:schemaRefs>
</ds:datastoreItem>
</file>

<file path=customXml/itemProps3.xml><?xml version="1.0" encoding="utf-8"?>
<ds:datastoreItem xmlns:ds="http://schemas.openxmlformats.org/officeDocument/2006/customXml" ds:itemID="{F53FE0F9-32D9-4A6D-946C-491554AA394A}">
  <ds:schemaRefs>
    <ds:schemaRef ds:uri="http://schemas.microsoft.com/sharepoint/v3/contenttype/forms"/>
  </ds:schemaRefs>
</ds:datastoreItem>
</file>

<file path=customXml/itemProps4.xml><?xml version="1.0" encoding="utf-8"?>
<ds:datastoreItem xmlns:ds="http://schemas.openxmlformats.org/officeDocument/2006/customXml" ds:itemID="{1C6D8ED5-9BBC-41D3-86EA-176D45D5A0C9}">
  <ds:schemaRefs>
    <ds:schemaRef ds:uri="http://purl.org/dc/terms/"/>
    <ds:schemaRef ds:uri="http://schemas.microsoft.com/office/2006/documentManagement/types"/>
    <ds:schemaRef ds:uri="http://schemas.microsoft.com/office/2006/metadata/properties"/>
    <ds:schemaRef ds:uri="http://purl.org/dc/elements/1.1/"/>
    <ds:schemaRef ds:uri="584859f9-e04d-4b0e-a1f9-b1f19fe731fd"/>
    <ds:schemaRef ds:uri="http://schemas.openxmlformats.org/package/2006/metadata/core-properties"/>
    <ds:schemaRef ds:uri="http://purl.org/dc/dcmitype/"/>
    <ds:schemaRef ds:uri="http://schemas.microsoft.com/office/infopath/2007/PartnerControls"/>
    <ds:schemaRef ds:uri="8016b80d-d924-4ddc-8931-e65448ec5ff8"/>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4607</TotalTime>
  <Words>1790</Words>
  <Application>Microsoft Office PowerPoint</Application>
  <PresentationFormat>On-screen Show (4:3)</PresentationFormat>
  <Paragraphs>249</Paragraphs>
  <Slides>21</Slides>
  <Notes>17</Notes>
  <HiddenSlides>2</HiddenSlides>
  <MMClips>0</MMClips>
  <ScaleCrop>false</ScaleCrop>
  <HeadingPairs>
    <vt:vector size="8" baseType="variant">
      <vt:variant>
        <vt:lpstr>Fonts Used</vt:lpstr>
      </vt:variant>
      <vt:variant>
        <vt:i4>6</vt:i4>
      </vt:variant>
      <vt:variant>
        <vt:lpstr>Theme</vt:lpstr>
      </vt:variant>
      <vt:variant>
        <vt:i4>4</vt:i4>
      </vt:variant>
      <vt:variant>
        <vt:lpstr>Embedded OLE Servers</vt:lpstr>
      </vt:variant>
      <vt:variant>
        <vt:i4>1</vt:i4>
      </vt:variant>
      <vt:variant>
        <vt:lpstr>Slide Titles</vt:lpstr>
      </vt:variant>
      <vt:variant>
        <vt:i4>21</vt:i4>
      </vt:variant>
    </vt:vector>
  </HeadingPairs>
  <TitlesOfParts>
    <vt:vector size="32" baseType="lpstr">
      <vt:lpstr>Arial</vt:lpstr>
      <vt:lpstr>Calibri</vt:lpstr>
      <vt:lpstr>Calibri Light</vt:lpstr>
      <vt:lpstr>Century Schoolbook</vt:lpstr>
      <vt:lpstr>Times New Roman</vt:lpstr>
      <vt:lpstr>Wingdings</vt:lpstr>
      <vt:lpstr>Office Theme</vt:lpstr>
      <vt:lpstr>USAF(Unclas)</vt:lpstr>
      <vt:lpstr>Default Design</vt:lpstr>
      <vt:lpstr>1_Office Theme</vt:lpstr>
      <vt:lpstr>Photo Editor Photo</vt:lpstr>
      <vt:lpstr>PowerPoint Presentation</vt:lpstr>
      <vt:lpstr>Overview</vt:lpstr>
      <vt:lpstr>Intro</vt:lpstr>
      <vt:lpstr>The Target</vt:lpstr>
      <vt:lpstr>Threats: Then vs. Now</vt:lpstr>
      <vt:lpstr>Threats: No Change  Without Change</vt:lpstr>
      <vt:lpstr>Our Mission</vt:lpstr>
      <vt:lpstr>“Tactics” Overview</vt:lpstr>
      <vt:lpstr>Working Hypothesis</vt:lpstr>
      <vt:lpstr>PowerPoint Presentation</vt:lpstr>
      <vt:lpstr>4C’s Model &amp; National Pilot Ecosystem  Pipeline Comparative Analysis</vt:lpstr>
      <vt:lpstr>National “Pilot” Ecosystem</vt:lpstr>
      <vt:lpstr>National “Pilot” Ecosystem</vt:lpstr>
      <vt:lpstr>CHILDHOOD</vt:lpstr>
      <vt:lpstr>COLLEGE (CADET) / COCKPIT</vt:lpstr>
      <vt:lpstr>COLLEGE (CADET) / COCKPIT</vt:lpstr>
      <vt:lpstr>CAREER</vt:lpstr>
      <vt:lpstr>More than a dream… A goal with a plan!</vt:lpstr>
      <vt:lpstr>HIGHLIGHTS</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Kenyatta Ruffin</dc:creator>
  <cp:lastModifiedBy>Riedel, Nancy J.</cp:lastModifiedBy>
  <cp:revision>115</cp:revision>
  <dcterms:created xsi:type="dcterms:W3CDTF">2018-05-20T02:31:22Z</dcterms:created>
  <dcterms:modified xsi:type="dcterms:W3CDTF">2018-08-22T15:12:55Z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0x010100AFD44812FF314440A30713FF468CF0C0</vt:lpwstr>
  </property>
</Properties>
</file>