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1" r:id="rId3"/>
    <p:sldId id="269" r:id="rId4"/>
    <p:sldId id="258" r:id="rId5"/>
    <p:sldId id="261" r:id="rId6"/>
    <p:sldId id="262" r:id="rId7"/>
    <p:sldId id="270" r:id="rId8"/>
    <p:sldId id="275" r:id="rId9"/>
    <p:sldId id="272" r:id="rId10"/>
    <p:sldId id="273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C7CF8-AE12-FC48-B9C2-C46B78D4D894}" type="datetimeFigureOut">
              <a:rPr lang="en-US" smtClean="0"/>
              <a:t>11/2/16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398F8-4F77-F944-9EE5-D7E54B41D17B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7877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“spacecraft” transported</a:t>
            </a:r>
            <a:r>
              <a:rPr lang="en-CA" baseline="0" dirty="0" smtClean="0"/>
              <a:t> by aircraft pre launch</a:t>
            </a:r>
          </a:p>
          <a:p>
            <a:endParaRPr lang="en-CA" baseline="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398F8-4F77-F944-9EE5-D7E54B41D17B}" type="slidenum">
              <a:rPr lang="en-CA" smtClean="0"/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22963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398F8-4F77-F944-9EE5-D7E54B41D17B}" type="slidenum">
              <a:rPr lang="en-CA" smtClean="0"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7339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398F8-4F77-F944-9EE5-D7E54B41D17B}" type="slidenum">
              <a:rPr lang="en-CA" smtClean="0"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194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853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95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635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206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0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3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85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22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662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902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C136-DA71-4EC8-BBFB-0E31E03B75DD}" type="datetimeFigureOut">
              <a:rPr lang="en-US" smtClean="0"/>
              <a:t>11/2/16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1FEC7-39F3-4851-8C9B-98C0BEB579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549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l="-37745" r="34081" b="22413"/>
          <a:stretch/>
        </p:blipFill>
        <p:spPr>
          <a:xfrm>
            <a:off x="-4254500" y="0"/>
            <a:ext cx="12940419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Photo credit: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0361FEC7-39F3-4851-8C9B-98C0BEB579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0177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opperplate Gothic Light"/>
          <a:ea typeface="+mj-ea"/>
          <a:cs typeface="Copperplate Gothic Light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ln>
            <a:solidFill>
              <a:schemeClr val="bg1"/>
            </a:solidFill>
          </a:ln>
          <a:solidFill>
            <a:schemeClr val="bg1">
              <a:lumMod val="95000"/>
            </a:schemeClr>
          </a:solidFill>
          <a:latin typeface="Copperplate Gothic Bold"/>
          <a:ea typeface="+mn-ea"/>
          <a:cs typeface="Copperplate Gothic Bold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ln>
            <a:solidFill>
              <a:schemeClr val="bg1"/>
            </a:solidFill>
          </a:ln>
          <a:solidFill>
            <a:schemeClr val="tx1"/>
          </a:solidFill>
          <a:latin typeface="Copperplate Gothic Bold"/>
          <a:ea typeface="+mn-ea"/>
          <a:cs typeface="Copperplate Gothic Bold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ln>
            <a:solidFill>
              <a:schemeClr val="bg1"/>
            </a:solidFill>
          </a:ln>
          <a:solidFill>
            <a:schemeClr val="tx1"/>
          </a:solidFill>
          <a:latin typeface="Copperplate Gothic Bold"/>
          <a:ea typeface="+mn-ea"/>
          <a:cs typeface="Copperplate Gothic Bold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ln>
            <a:solidFill>
              <a:schemeClr val="bg1"/>
            </a:solidFill>
          </a:ln>
          <a:solidFill>
            <a:schemeClr val="tx1"/>
          </a:solidFill>
          <a:latin typeface="Copperplate Gothic Bold"/>
          <a:ea typeface="+mn-ea"/>
          <a:cs typeface="Copperplate Gothic Bold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ln>
            <a:solidFill>
              <a:schemeClr val="bg1"/>
            </a:solidFill>
          </a:ln>
          <a:solidFill>
            <a:schemeClr val="tx1"/>
          </a:solidFill>
          <a:latin typeface="Copperplate Gothic Bold"/>
          <a:ea typeface="+mn-ea"/>
          <a:cs typeface="Copperplate Gothic Bold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2590800"/>
          </a:xfrm>
        </p:spPr>
        <p:txBody>
          <a:bodyPr>
            <a:noAutofit/>
          </a:bodyPr>
          <a:lstStyle/>
          <a:p>
            <a:r>
              <a:rPr lang="en-US" sz="2800" dirty="0"/>
              <a:t>Air Traffic Services for Unmanned Aircraft and Balloons in Class E Airspace above FL600: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Challenges </a:t>
            </a:r>
            <a:r>
              <a:rPr lang="en-US" sz="2800" dirty="0"/>
              <a:t>and Opportunities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12939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Dr. Ruth </a:t>
            </a:r>
            <a:r>
              <a:rPr lang="en-US" dirty="0" smtClean="0"/>
              <a:t>Stilwell</a:t>
            </a:r>
          </a:p>
          <a:p>
            <a:r>
              <a:rPr lang="en-US" dirty="0" smtClean="0"/>
              <a:t>Executive Director</a:t>
            </a:r>
          </a:p>
          <a:p>
            <a:r>
              <a:rPr lang="en-US" dirty="0" smtClean="0"/>
              <a:t>Aerospace Policy Solutions, LLC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0691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Notional Strategic Separation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8153400" cy="40597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0967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Questions?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CA" sz="28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en-CA" sz="2800" dirty="0" smtClean="0">
                <a:solidFill>
                  <a:srgbClr val="FFFFFF"/>
                </a:solidFill>
              </a:rPr>
              <a:t>Ruth Stilwell, DPA</a:t>
            </a:r>
          </a:p>
          <a:p>
            <a:pPr marL="0" indent="0" algn="ctr">
              <a:buNone/>
            </a:pPr>
            <a:r>
              <a:rPr lang="en-CA" sz="2800" dirty="0" err="1" smtClean="0">
                <a:solidFill>
                  <a:srgbClr val="FFFFFF"/>
                </a:solidFill>
              </a:rPr>
              <a:t>office@aerospacepolicysolutions.com</a:t>
            </a:r>
            <a:endParaRPr lang="en-CA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984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Air Traffic Services Above FL600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FFFF"/>
                </a:solidFill>
              </a:rPr>
              <a:t>Existing policies and procedures are a bad fit for new entrants</a:t>
            </a:r>
          </a:p>
          <a:p>
            <a:pPr marL="0" indent="0">
              <a:buNone/>
            </a:pPr>
            <a:endParaRPr lang="en-CA" dirty="0" smtClean="0">
              <a:solidFill>
                <a:srgbClr val="FFFFFF"/>
              </a:solidFill>
            </a:endParaRPr>
          </a:p>
          <a:p>
            <a:pPr lvl="1"/>
            <a:r>
              <a:rPr lang="en-CA" dirty="0" smtClean="0">
                <a:solidFill>
                  <a:srgbClr val="FFFFFF"/>
                </a:solidFill>
              </a:rPr>
              <a:t>Designed for: </a:t>
            </a:r>
          </a:p>
          <a:p>
            <a:pPr lvl="2"/>
            <a:r>
              <a:rPr lang="en-CA" dirty="0" smtClean="0">
                <a:solidFill>
                  <a:srgbClr val="FFFFFF"/>
                </a:solidFill>
              </a:rPr>
              <a:t>point to point operations  </a:t>
            </a:r>
          </a:p>
          <a:p>
            <a:pPr lvl="2"/>
            <a:r>
              <a:rPr lang="en-CA" dirty="0" smtClean="0">
                <a:solidFill>
                  <a:srgbClr val="FFFFFF"/>
                </a:solidFill>
              </a:rPr>
              <a:t>manned operations</a:t>
            </a:r>
          </a:p>
          <a:p>
            <a:pPr lvl="2"/>
            <a:r>
              <a:rPr lang="en-CA" dirty="0" smtClean="0">
                <a:solidFill>
                  <a:srgbClr val="FFFFFF"/>
                </a:solidFill>
              </a:rPr>
              <a:t>Tactical intervention by ATC</a:t>
            </a:r>
          </a:p>
          <a:p>
            <a:pPr lvl="1"/>
            <a:endParaRPr lang="en-CA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904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Challenge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 smtClean="0">
                <a:solidFill>
                  <a:schemeClr val="tx1"/>
                </a:solidFill>
              </a:rPr>
              <a:t>Airspace above FL600 is Class E, new entrants are poised to exploit this airspace</a:t>
            </a:r>
          </a:p>
          <a:p>
            <a:pPr marL="0" indent="0">
              <a:buNone/>
            </a:pPr>
            <a:endParaRPr lang="en-CA" dirty="0" smtClean="0">
              <a:solidFill>
                <a:schemeClr val="tx1"/>
              </a:solidFill>
            </a:endParaRPr>
          </a:p>
          <a:p>
            <a:r>
              <a:rPr lang="en-CA" dirty="0" smtClean="0">
                <a:solidFill>
                  <a:schemeClr val="tx1"/>
                </a:solidFill>
              </a:rPr>
              <a:t>Not just new entrants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</a:rPr>
              <a:t>New aircraft types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</a:rPr>
              <a:t>Diverse Mission needs</a:t>
            </a:r>
          </a:p>
          <a:p>
            <a:pPr lvl="1"/>
            <a:r>
              <a:rPr lang="en-CA" dirty="0" smtClean="0"/>
              <a:t>Regulatory mismatch</a:t>
            </a:r>
          </a:p>
          <a:p>
            <a:pPr lvl="2"/>
            <a:r>
              <a:rPr lang="en-CA" dirty="0" smtClean="0">
                <a:solidFill>
                  <a:schemeClr val="tx1"/>
                </a:solidFill>
              </a:rPr>
              <a:t>Unmanned VFR?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Airborne launch through airspace </a:t>
            </a:r>
            <a:endParaRPr lang="en-CA" dirty="0"/>
          </a:p>
        </p:txBody>
      </p:sp>
      <p:pic>
        <p:nvPicPr>
          <p:cNvPr id="4" name="Content Placeholder 3" descr="spaceshipone_in_flight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7" b="8737"/>
          <a:stretch>
            <a:fillRect/>
          </a:stretch>
        </p:blipFill>
        <p:spPr>
          <a:xfrm>
            <a:off x="304800" y="1447800"/>
            <a:ext cx="853440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7200" y="6248400"/>
            <a:ext cx="2513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solidFill>
                  <a:schemeClr val="tx1">
                    <a:lumMod val="75000"/>
                  </a:schemeClr>
                </a:solidFill>
                <a:latin typeface="Copperplate Gothic Light"/>
                <a:cs typeface="Copperplate Gothic Light"/>
              </a:rPr>
              <a:t>Photo credit: </a:t>
            </a:r>
            <a:r>
              <a:rPr lang="en-CA" sz="1200" dirty="0" smtClean="0">
                <a:solidFill>
                  <a:schemeClr val="tx1">
                    <a:lumMod val="75000"/>
                  </a:schemeClr>
                </a:solidFill>
                <a:latin typeface="Copperplate Gothic Light"/>
                <a:cs typeface="Copperplate Gothic Light"/>
              </a:rPr>
              <a:t>Ansari X Prize</a:t>
            </a:r>
            <a:endParaRPr lang="en-CA" sz="1200" dirty="0">
              <a:solidFill>
                <a:schemeClr val="tx1">
                  <a:lumMod val="75000"/>
                </a:schemeClr>
              </a:solidFill>
              <a:latin typeface="Copperplate Gothic Light"/>
              <a:cs typeface="Copperplate Gothic Light"/>
            </a:endParaRPr>
          </a:p>
        </p:txBody>
      </p:sp>
    </p:spTree>
    <p:extLst>
      <p:ext uri="{BB962C8B-B14F-4D97-AF65-F5344CB8AC3E}">
        <p14:creationId xmlns:p14="http://schemas.microsoft.com/office/powerpoint/2010/main" val="1648856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FFFF"/>
                </a:solidFill>
              </a:rPr>
              <a:t>Station </a:t>
            </a:r>
            <a:r>
              <a:rPr lang="en-CA" dirty="0" smtClean="0">
                <a:solidFill>
                  <a:srgbClr val="FFFFFF"/>
                </a:solidFill>
              </a:rPr>
              <a:t>keeping HAPS</a:t>
            </a:r>
            <a:endParaRPr lang="en-CA" dirty="0">
              <a:solidFill>
                <a:srgbClr val="FFFFFF"/>
              </a:solidFill>
            </a:endParaRPr>
          </a:p>
        </p:txBody>
      </p:sp>
      <p:pic>
        <p:nvPicPr>
          <p:cNvPr id="4" name="Content Placeholder 3" descr="flying wing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49" b="11949"/>
          <a:stretch>
            <a:fillRect/>
          </a:stretch>
        </p:blipFill>
        <p:spPr>
          <a:xfrm>
            <a:off x="304800" y="1447800"/>
            <a:ext cx="853440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381000" y="6324600"/>
            <a:ext cx="18389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CA" sz="1200" dirty="0">
                <a:solidFill>
                  <a:prstClr val="white">
                    <a:lumMod val="75000"/>
                  </a:prstClr>
                </a:solidFill>
                <a:latin typeface="Copperplate Gothic Light"/>
                <a:cs typeface="Copperplate Gothic Light"/>
              </a:rPr>
              <a:t>Photo credit: NASA</a:t>
            </a:r>
          </a:p>
        </p:txBody>
      </p:sp>
    </p:spTree>
    <p:extLst>
      <p:ext uri="{BB962C8B-B14F-4D97-AF65-F5344CB8AC3E}">
        <p14:creationId xmlns:p14="http://schemas.microsoft.com/office/powerpoint/2010/main" val="2376641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solidFill>
                  <a:srgbClr val="FFFFFF"/>
                </a:solidFill>
              </a:rPr>
              <a:t>balloon operations</a:t>
            </a:r>
            <a:endParaRPr lang="en-CA" dirty="0">
              <a:solidFill>
                <a:srgbClr val="FFFFFF"/>
              </a:solidFill>
            </a:endParaRPr>
          </a:p>
        </p:txBody>
      </p:sp>
      <p:pic>
        <p:nvPicPr>
          <p:cNvPr id="7" name="Content Placeholder 6" descr="457889-world-view-balloon-and-parafoil-credit-world-view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2" b="1202"/>
          <a:stretch>
            <a:fillRect/>
          </a:stretch>
        </p:blipFill>
        <p:spPr>
          <a:xfrm>
            <a:off x="304800" y="1447800"/>
            <a:ext cx="853440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457200" y="6324600"/>
            <a:ext cx="18389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CA" sz="1200" dirty="0">
                <a:solidFill>
                  <a:prstClr val="white">
                    <a:lumMod val="75000"/>
                  </a:prstClr>
                </a:solidFill>
                <a:latin typeface="Copperplate Gothic Light"/>
                <a:cs typeface="Copperplate Gothic Light"/>
              </a:rPr>
              <a:t>Photo credit: NASA</a:t>
            </a:r>
          </a:p>
        </p:txBody>
      </p:sp>
    </p:spTree>
    <p:extLst>
      <p:ext uri="{BB962C8B-B14F-4D97-AF65-F5344CB8AC3E}">
        <p14:creationId xmlns:p14="http://schemas.microsoft.com/office/powerpoint/2010/main" val="89408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Balloon operations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7678292" cy="43865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81000" y="6248400"/>
            <a:ext cx="4023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solidFill>
                  <a:prstClr val="white">
                    <a:lumMod val="75000"/>
                  </a:prstClr>
                </a:solidFill>
                <a:latin typeface="Copperplate Gothic Light"/>
                <a:cs typeface="Copperplate Gothic Light"/>
              </a:rPr>
              <a:t>Source: Google Loon Project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45917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Balloon Constellation</a:t>
            </a:r>
            <a:endParaRPr lang="en-CA" dirty="0"/>
          </a:p>
        </p:txBody>
      </p:sp>
      <p:pic>
        <p:nvPicPr>
          <p:cNvPr id="5" name="Content Placeholder 4" descr="141201_FUT_google_flightpath.jpg.CROP.promovar-mediumlarg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74" r="-148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672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Strategic Separation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FFFF"/>
                </a:solidFill>
              </a:rPr>
              <a:t>Airspace allocated by mission need</a:t>
            </a:r>
          </a:p>
          <a:p>
            <a:r>
              <a:rPr lang="en-CA" dirty="0" smtClean="0">
                <a:solidFill>
                  <a:srgbClr val="FFFFFF"/>
                </a:solidFill>
              </a:rPr>
              <a:t>Scheduled</a:t>
            </a:r>
          </a:p>
          <a:p>
            <a:r>
              <a:rPr lang="en-CA" dirty="0" smtClean="0">
                <a:solidFill>
                  <a:srgbClr val="FFFFFF"/>
                </a:solidFill>
              </a:rPr>
              <a:t>Using techniques of TFM, 4D Trajectory management, and procedural separation</a:t>
            </a:r>
          </a:p>
          <a:p>
            <a:r>
              <a:rPr lang="en-CA" dirty="0" smtClean="0">
                <a:solidFill>
                  <a:srgbClr val="FFFFFF"/>
                </a:solidFill>
              </a:rPr>
              <a:t>New separation standards needed</a:t>
            </a:r>
            <a:endParaRPr lang="en-CA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551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2652</TotalTime>
  <Words>166</Words>
  <Application>Microsoft Macintosh PowerPoint</Application>
  <PresentationFormat>On-screen Show (4:3)</PresentationFormat>
  <Paragraphs>42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Air Traffic Services for Unmanned Aircraft and Balloons in Class E Airspace above FL600:   Challenges and Opportunities </vt:lpstr>
      <vt:lpstr>Air Traffic Services Above FL600</vt:lpstr>
      <vt:lpstr>The Challenge</vt:lpstr>
      <vt:lpstr>Airborne launch through airspace </vt:lpstr>
      <vt:lpstr>Station keeping HAPS</vt:lpstr>
      <vt:lpstr>balloon operations</vt:lpstr>
      <vt:lpstr>Balloon operations </vt:lpstr>
      <vt:lpstr>Balloon Constellation</vt:lpstr>
      <vt:lpstr>Strategic Separation </vt:lpstr>
      <vt:lpstr>Notional Strategic Separation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</dc:creator>
  <cp:lastModifiedBy>Ruth Stilwell</cp:lastModifiedBy>
  <cp:revision>54</cp:revision>
  <dcterms:created xsi:type="dcterms:W3CDTF">2012-10-10T12:37:36Z</dcterms:created>
  <dcterms:modified xsi:type="dcterms:W3CDTF">2016-11-02T19:59:15Z</dcterms:modified>
</cp:coreProperties>
</file>