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mp4" ContentType="video/mp4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5"/>
  </p:sldMasterIdLst>
  <p:notesMasterIdLst>
    <p:notesMasterId r:id="rId15"/>
  </p:notesMasterIdLst>
  <p:sldIdLst>
    <p:sldId id="256" r:id="rId6"/>
    <p:sldId id="257" r:id="rId7"/>
    <p:sldId id="259" r:id="rId8"/>
    <p:sldId id="258" r:id="rId9"/>
    <p:sldId id="262" r:id="rId10"/>
    <p:sldId id="263" r:id="rId11"/>
    <p:sldId id="264" r:id="rId12"/>
    <p:sldId id="265" r:id="rId13"/>
    <p:sldId id="261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46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52C81E-72EE-4920-8D15-6C914EC73D48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BA7635-A4C5-4A2B-AD18-06606E2549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62095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Identifying the key elements of a topic and systematically shaping a learning experience to direct the audience to engage with these key elements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BBA7635-A4C5-4A2B-AD18-06606E25490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3212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3557016" y="630936"/>
            <a:ext cx="523557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098388"/>
            <a:ext cx="10318418" cy="4394988"/>
          </a:xfrm>
        </p:spPr>
        <p:txBody>
          <a:bodyPr anchor="ctr">
            <a:noAutofit/>
          </a:bodyPr>
          <a:lstStyle>
            <a:lvl1pPr algn="ctr">
              <a:defRPr sz="10000" spc="8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15045" y="5979196"/>
            <a:ext cx="8045373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2000" b="1" i="0" cap="all" spc="4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78523" y="6375679"/>
            <a:ext cx="232972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8/7/2017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180332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067218" y="6375679"/>
            <a:ext cx="2329723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8/7/2017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066321" y="382386"/>
            <a:ext cx="1492132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57300" y="382385"/>
            <a:ext cx="8392585" cy="5600405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8/7/2017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8/7/2017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2929" y="1073888"/>
            <a:ext cx="8187071" cy="4064627"/>
          </a:xfrm>
        </p:spPr>
        <p:txBody>
          <a:bodyPr anchor="b">
            <a:normAutofit/>
          </a:bodyPr>
          <a:lstStyle>
            <a:lvl1pPr>
              <a:defRPr sz="8400" spc="8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2930" y="5159781"/>
            <a:ext cx="7017488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2000" b="1" i="0" cap="all" spc="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236546" y="6375679"/>
            <a:ext cx="1493947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8/7/2017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279064" y="6375679"/>
            <a:ext cx="41148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942434" y="6375679"/>
            <a:ext cx="1487566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814638" cy="6858000"/>
            <a:chOff x="0" y="0"/>
            <a:chExt cx="2814638" cy="6858000"/>
          </a:xfrm>
        </p:grpSpPr>
        <p:sp>
          <p:nvSpPr>
            <p:cNvPr id="11" name="Freeform 6" title="left scallop shape"/>
            <p:cNvSpPr/>
            <p:nvPr/>
          </p:nvSpPr>
          <p:spPr bwMode="auto">
            <a:xfrm>
              <a:off x="0" y="0"/>
              <a:ext cx="2814638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6" name="Freeform 11" title="left scallop inline"/>
            <p:cNvSpPr/>
            <p:nvPr/>
          </p:nvSpPr>
          <p:spPr bwMode="auto">
            <a:xfrm>
              <a:off x="874382" y="0"/>
              <a:ext cx="1646238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57300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47796" y="2286000"/>
            <a:ext cx="4800600" cy="3619500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8/7/2017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2728" y="381000"/>
            <a:ext cx="10172700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57300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33864" y="2199633"/>
            <a:ext cx="480060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900" b="1" cap="all" spc="200" baseline="0">
                <a:solidFill>
                  <a:schemeClr val="tx2"/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33864" y="2909102"/>
            <a:ext cx="4800600" cy="299639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8/7/2017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  <p:extLst mod="1"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8/7/2017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4D819-9F07-4261-B09B-9E467E5D9002}" type="datetimeFigureOut">
              <a:rPr lang="en-US" dirty="0"/>
              <a:t>8/7/2017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4" y="457199"/>
            <a:ext cx="3092115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cap="all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051" y="920377"/>
            <a:ext cx="6158418" cy="498512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5" y="1741336"/>
            <a:ext cx="3092115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051" y="6375679"/>
            <a:ext cx="1233355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8/7/2017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0" y="6375679"/>
            <a:ext cx="3482179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91014" y="6375679"/>
            <a:ext cx="1232456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  <p:sp>
        <p:nvSpPr>
          <p:cNvPr id="8" name="Rectangle 7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83464" y="0"/>
            <a:ext cx="7355585" cy="6857999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7389812" y="0"/>
            <a:ext cx="4802188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left edge border"/>
          <p:cNvSpPr/>
          <p:nvPr/>
        </p:nvSpPr>
        <p:spPr>
          <a:xfrm>
            <a:off x="0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37883" y="457200"/>
            <a:ext cx="3092117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900" b="1" i="0" spc="300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37883" y="1741336"/>
            <a:ext cx="3092117" cy="4164164"/>
          </a:xfrm>
        </p:spPr>
        <p:txBody>
          <a:bodyPr/>
          <a:lstStyle>
            <a:lvl1pPr marL="0" indent="0">
              <a:lnSpc>
                <a:spcPct val="120000"/>
              </a:lnSpc>
              <a:spcBef>
                <a:spcPts val="1200"/>
              </a:spcBef>
              <a:buNone/>
              <a:defRPr sz="1600" baseline="0">
                <a:solidFill>
                  <a:schemeClr val="bg2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65950" y="6375679"/>
            <a:ext cx="1232456" cy="348462"/>
          </a:xfrm>
        </p:spPr>
        <p:txBody>
          <a:bodyPr/>
          <a:lstStyle/>
          <a:p>
            <a:fld id="{9334D819-9F07-4261-B09B-9E467E5D9002}" type="datetimeFigureOut">
              <a:rPr lang="en-US" dirty="0"/>
              <a:t>8/7/2017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103621" y="6375679"/>
            <a:ext cx="3482178" cy="345796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687568" y="6375679"/>
            <a:ext cx="1234440" cy="345796"/>
          </a:xfrm>
        </p:spPr>
        <p:txBody>
          <a:bodyPr/>
          <a:lstStyle/>
          <a:p>
            <a:fld id="{71766878-3199-4EAB-94E7-2D6D11070E1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1678" y="2286001"/>
            <a:ext cx="1017832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51678" y="6375679"/>
            <a:ext cx="232972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334D819-9F07-4261-B09B-9E467E5D9002}" type="datetimeFigureOut">
              <a:rPr lang="en-US" dirty="0"/>
              <a:pPr/>
              <a:t>8/7/2017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75679"/>
            <a:ext cx="41148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1" y="6375679"/>
            <a:ext cx="281939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71766878-3199-4EAB-94E7-2D6D11070E14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1" name="Freeform 6" title="Left scallop edge"/>
          <p:cNvSpPr/>
          <p:nvPr/>
        </p:nvSpPr>
        <p:spPr bwMode="auto">
          <a:xfrm>
            <a:off x="0" y="0"/>
            <a:ext cx="885825" cy="6858000"/>
          </a:xfrm>
          <a:custGeom>
            <a:avLst/>
            <a:gdLst/>
            <a:ahLst/>
            <a:cxnLst/>
            <a:rect l="0" t="0" r="r" b="b"/>
            <a:pathLst>
              <a:path w="558" h="4320">
                <a:moveTo>
                  <a:pt x="0" y="0"/>
                </a:moveTo>
                <a:lnTo>
                  <a:pt x="447" y="0"/>
                </a:lnTo>
                <a:lnTo>
                  <a:pt x="448" y="43"/>
                </a:lnTo>
                <a:lnTo>
                  <a:pt x="453" y="81"/>
                </a:lnTo>
                <a:lnTo>
                  <a:pt x="460" y="114"/>
                </a:lnTo>
                <a:lnTo>
                  <a:pt x="469" y="143"/>
                </a:lnTo>
                <a:lnTo>
                  <a:pt x="479" y="169"/>
                </a:lnTo>
                <a:lnTo>
                  <a:pt x="491" y="192"/>
                </a:lnTo>
                <a:lnTo>
                  <a:pt x="503" y="216"/>
                </a:lnTo>
                <a:lnTo>
                  <a:pt x="515" y="240"/>
                </a:lnTo>
                <a:lnTo>
                  <a:pt x="525" y="263"/>
                </a:lnTo>
                <a:lnTo>
                  <a:pt x="535" y="289"/>
                </a:lnTo>
                <a:lnTo>
                  <a:pt x="545" y="318"/>
                </a:lnTo>
                <a:lnTo>
                  <a:pt x="552" y="351"/>
                </a:lnTo>
                <a:lnTo>
                  <a:pt x="556" y="389"/>
                </a:lnTo>
                <a:lnTo>
                  <a:pt x="558" y="432"/>
                </a:lnTo>
                <a:lnTo>
                  <a:pt x="556" y="475"/>
                </a:lnTo>
                <a:lnTo>
                  <a:pt x="552" y="513"/>
                </a:lnTo>
                <a:lnTo>
                  <a:pt x="545" y="546"/>
                </a:lnTo>
                <a:lnTo>
                  <a:pt x="535" y="575"/>
                </a:lnTo>
                <a:lnTo>
                  <a:pt x="525" y="601"/>
                </a:lnTo>
                <a:lnTo>
                  <a:pt x="515" y="624"/>
                </a:lnTo>
                <a:lnTo>
                  <a:pt x="503" y="648"/>
                </a:lnTo>
                <a:lnTo>
                  <a:pt x="491" y="672"/>
                </a:lnTo>
                <a:lnTo>
                  <a:pt x="479" y="695"/>
                </a:lnTo>
                <a:lnTo>
                  <a:pt x="469" y="721"/>
                </a:lnTo>
                <a:lnTo>
                  <a:pt x="460" y="750"/>
                </a:lnTo>
                <a:lnTo>
                  <a:pt x="453" y="783"/>
                </a:lnTo>
                <a:lnTo>
                  <a:pt x="448" y="821"/>
                </a:lnTo>
                <a:lnTo>
                  <a:pt x="447" y="864"/>
                </a:lnTo>
                <a:lnTo>
                  <a:pt x="448" y="907"/>
                </a:lnTo>
                <a:lnTo>
                  <a:pt x="453" y="945"/>
                </a:lnTo>
                <a:lnTo>
                  <a:pt x="460" y="978"/>
                </a:lnTo>
                <a:lnTo>
                  <a:pt x="469" y="1007"/>
                </a:lnTo>
                <a:lnTo>
                  <a:pt x="479" y="1033"/>
                </a:lnTo>
                <a:lnTo>
                  <a:pt x="491" y="1056"/>
                </a:lnTo>
                <a:lnTo>
                  <a:pt x="503" y="1080"/>
                </a:lnTo>
                <a:lnTo>
                  <a:pt x="515" y="1104"/>
                </a:lnTo>
                <a:lnTo>
                  <a:pt x="525" y="1127"/>
                </a:lnTo>
                <a:lnTo>
                  <a:pt x="535" y="1153"/>
                </a:lnTo>
                <a:lnTo>
                  <a:pt x="545" y="1182"/>
                </a:lnTo>
                <a:lnTo>
                  <a:pt x="552" y="1215"/>
                </a:lnTo>
                <a:lnTo>
                  <a:pt x="556" y="1253"/>
                </a:lnTo>
                <a:lnTo>
                  <a:pt x="558" y="1296"/>
                </a:lnTo>
                <a:lnTo>
                  <a:pt x="556" y="1339"/>
                </a:lnTo>
                <a:lnTo>
                  <a:pt x="552" y="1377"/>
                </a:lnTo>
                <a:lnTo>
                  <a:pt x="545" y="1410"/>
                </a:lnTo>
                <a:lnTo>
                  <a:pt x="535" y="1439"/>
                </a:lnTo>
                <a:lnTo>
                  <a:pt x="525" y="1465"/>
                </a:lnTo>
                <a:lnTo>
                  <a:pt x="515" y="1488"/>
                </a:lnTo>
                <a:lnTo>
                  <a:pt x="503" y="1512"/>
                </a:lnTo>
                <a:lnTo>
                  <a:pt x="491" y="1536"/>
                </a:lnTo>
                <a:lnTo>
                  <a:pt x="479" y="1559"/>
                </a:lnTo>
                <a:lnTo>
                  <a:pt x="469" y="1585"/>
                </a:lnTo>
                <a:lnTo>
                  <a:pt x="460" y="1614"/>
                </a:lnTo>
                <a:lnTo>
                  <a:pt x="453" y="1647"/>
                </a:lnTo>
                <a:lnTo>
                  <a:pt x="448" y="1685"/>
                </a:lnTo>
                <a:lnTo>
                  <a:pt x="447" y="1728"/>
                </a:lnTo>
                <a:lnTo>
                  <a:pt x="448" y="1771"/>
                </a:lnTo>
                <a:lnTo>
                  <a:pt x="453" y="1809"/>
                </a:lnTo>
                <a:lnTo>
                  <a:pt x="460" y="1842"/>
                </a:lnTo>
                <a:lnTo>
                  <a:pt x="469" y="1871"/>
                </a:lnTo>
                <a:lnTo>
                  <a:pt x="479" y="1897"/>
                </a:lnTo>
                <a:lnTo>
                  <a:pt x="491" y="1920"/>
                </a:lnTo>
                <a:lnTo>
                  <a:pt x="503" y="1944"/>
                </a:lnTo>
                <a:lnTo>
                  <a:pt x="515" y="1968"/>
                </a:lnTo>
                <a:lnTo>
                  <a:pt x="525" y="1991"/>
                </a:lnTo>
                <a:lnTo>
                  <a:pt x="535" y="2017"/>
                </a:lnTo>
                <a:lnTo>
                  <a:pt x="545" y="2046"/>
                </a:lnTo>
                <a:lnTo>
                  <a:pt x="552" y="2079"/>
                </a:lnTo>
                <a:lnTo>
                  <a:pt x="556" y="2117"/>
                </a:lnTo>
                <a:lnTo>
                  <a:pt x="558" y="2159"/>
                </a:lnTo>
                <a:lnTo>
                  <a:pt x="556" y="2203"/>
                </a:lnTo>
                <a:lnTo>
                  <a:pt x="552" y="2241"/>
                </a:lnTo>
                <a:lnTo>
                  <a:pt x="545" y="2274"/>
                </a:lnTo>
                <a:lnTo>
                  <a:pt x="535" y="2303"/>
                </a:lnTo>
                <a:lnTo>
                  <a:pt x="525" y="2329"/>
                </a:lnTo>
                <a:lnTo>
                  <a:pt x="515" y="2352"/>
                </a:lnTo>
                <a:lnTo>
                  <a:pt x="503" y="2376"/>
                </a:lnTo>
                <a:lnTo>
                  <a:pt x="491" y="2400"/>
                </a:lnTo>
                <a:lnTo>
                  <a:pt x="479" y="2423"/>
                </a:lnTo>
                <a:lnTo>
                  <a:pt x="469" y="2449"/>
                </a:lnTo>
                <a:lnTo>
                  <a:pt x="460" y="2478"/>
                </a:lnTo>
                <a:lnTo>
                  <a:pt x="453" y="2511"/>
                </a:lnTo>
                <a:lnTo>
                  <a:pt x="448" y="2549"/>
                </a:lnTo>
                <a:lnTo>
                  <a:pt x="447" y="2592"/>
                </a:lnTo>
                <a:lnTo>
                  <a:pt x="448" y="2635"/>
                </a:lnTo>
                <a:lnTo>
                  <a:pt x="453" y="2673"/>
                </a:lnTo>
                <a:lnTo>
                  <a:pt x="460" y="2706"/>
                </a:lnTo>
                <a:lnTo>
                  <a:pt x="469" y="2735"/>
                </a:lnTo>
                <a:lnTo>
                  <a:pt x="479" y="2761"/>
                </a:lnTo>
                <a:lnTo>
                  <a:pt x="491" y="2784"/>
                </a:lnTo>
                <a:lnTo>
                  <a:pt x="515" y="2832"/>
                </a:lnTo>
                <a:lnTo>
                  <a:pt x="525" y="2855"/>
                </a:lnTo>
                <a:lnTo>
                  <a:pt x="535" y="2881"/>
                </a:lnTo>
                <a:lnTo>
                  <a:pt x="545" y="2910"/>
                </a:lnTo>
                <a:lnTo>
                  <a:pt x="552" y="2943"/>
                </a:lnTo>
                <a:lnTo>
                  <a:pt x="556" y="2981"/>
                </a:lnTo>
                <a:lnTo>
                  <a:pt x="558" y="3024"/>
                </a:lnTo>
                <a:lnTo>
                  <a:pt x="556" y="3067"/>
                </a:lnTo>
                <a:lnTo>
                  <a:pt x="552" y="3105"/>
                </a:lnTo>
                <a:lnTo>
                  <a:pt x="545" y="3138"/>
                </a:lnTo>
                <a:lnTo>
                  <a:pt x="535" y="3167"/>
                </a:lnTo>
                <a:lnTo>
                  <a:pt x="525" y="3193"/>
                </a:lnTo>
                <a:lnTo>
                  <a:pt x="515" y="3216"/>
                </a:lnTo>
                <a:lnTo>
                  <a:pt x="503" y="3240"/>
                </a:lnTo>
                <a:lnTo>
                  <a:pt x="491" y="3264"/>
                </a:lnTo>
                <a:lnTo>
                  <a:pt x="479" y="3287"/>
                </a:lnTo>
                <a:lnTo>
                  <a:pt x="469" y="3313"/>
                </a:lnTo>
                <a:lnTo>
                  <a:pt x="460" y="3342"/>
                </a:lnTo>
                <a:lnTo>
                  <a:pt x="453" y="3375"/>
                </a:lnTo>
                <a:lnTo>
                  <a:pt x="448" y="3413"/>
                </a:lnTo>
                <a:lnTo>
                  <a:pt x="447" y="3456"/>
                </a:lnTo>
                <a:lnTo>
                  <a:pt x="448" y="3499"/>
                </a:lnTo>
                <a:lnTo>
                  <a:pt x="453" y="3537"/>
                </a:lnTo>
                <a:lnTo>
                  <a:pt x="460" y="3570"/>
                </a:lnTo>
                <a:lnTo>
                  <a:pt x="469" y="3599"/>
                </a:lnTo>
                <a:lnTo>
                  <a:pt x="479" y="3625"/>
                </a:lnTo>
                <a:lnTo>
                  <a:pt x="491" y="3648"/>
                </a:lnTo>
                <a:lnTo>
                  <a:pt x="503" y="3672"/>
                </a:lnTo>
                <a:lnTo>
                  <a:pt x="515" y="3696"/>
                </a:lnTo>
                <a:lnTo>
                  <a:pt x="525" y="3719"/>
                </a:lnTo>
                <a:lnTo>
                  <a:pt x="535" y="3745"/>
                </a:lnTo>
                <a:lnTo>
                  <a:pt x="545" y="3774"/>
                </a:lnTo>
                <a:lnTo>
                  <a:pt x="552" y="3807"/>
                </a:lnTo>
                <a:lnTo>
                  <a:pt x="556" y="3845"/>
                </a:lnTo>
                <a:lnTo>
                  <a:pt x="558" y="3888"/>
                </a:lnTo>
                <a:lnTo>
                  <a:pt x="556" y="3931"/>
                </a:lnTo>
                <a:lnTo>
                  <a:pt x="552" y="3969"/>
                </a:lnTo>
                <a:lnTo>
                  <a:pt x="545" y="4002"/>
                </a:lnTo>
                <a:lnTo>
                  <a:pt x="535" y="4031"/>
                </a:lnTo>
                <a:lnTo>
                  <a:pt x="525" y="4057"/>
                </a:lnTo>
                <a:lnTo>
                  <a:pt x="515" y="4080"/>
                </a:lnTo>
                <a:lnTo>
                  <a:pt x="503" y="4104"/>
                </a:lnTo>
                <a:lnTo>
                  <a:pt x="491" y="4128"/>
                </a:lnTo>
                <a:lnTo>
                  <a:pt x="479" y="4151"/>
                </a:lnTo>
                <a:lnTo>
                  <a:pt x="469" y="4177"/>
                </a:lnTo>
                <a:lnTo>
                  <a:pt x="460" y="4206"/>
                </a:lnTo>
                <a:lnTo>
                  <a:pt x="453" y="4239"/>
                </a:lnTo>
                <a:lnTo>
                  <a:pt x="448" y="4277"/>
                </a:lnTo>
                <a:lnTo>
                  <a:pt x="447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 title="right edge border"/>
          <p:cNvSpPr/>
          <p:nvPr/>
        </p:nvSpPr>
        <p:spPr>
          <a:xfrm>
            <a:off x="11908536" y="0"/>
            <a:ext cx="283464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100" kern="1200" cap="all" spc="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3" orient="horz" pos="4008">
          <p15:clr>
            <a:srgbClr val="F26B43"/>
          </p15:clr>
        </p15:guide>
        <p15:guide id="4" orient="horz" pos="1440">
          <p15:clr>
            <a:srgbClr val="F26B43"/>
          </p15:clr>
        </p15:guide>
        <p15:guide id="5" orient="horz" pos="3720">
          <p15:clr>
            <a:srgbClr val="F26B43"/>
          </p15:clr>
        </p15:guide>
        <p15:guide id="6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8523" y="1876603"/>
            <a:ext cx="10318418" cy="3356880"/>
          </a:xfrm>
        </p:spPr>
        <p:txBody>
          <a:bodyPr/>
          <a:lstStyle/>
          <a:p>
            <a:r>
              <a:rPr lang="en-US" sz="3800" dirty="0" smtClean="0"/>
              <a:t>Why do we learn what we learn? </a:t>
            </a:r>
            <a:br>
              <a:rPr lang="en-US" sz="3800" dirty="0" smtClean="0"/>
            </a:br>
            <a:r>
              <a:rPr lang="en-US" sz="4000" dirty="0" smtClean="0"/>
              <a:t>The intersection of leadership and learning in aviation environments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3507" y="4889697"/>
            <a:ext cx="9805480" cy="1705655"/>
          </a:xfrm>
        </p:spPr>
        <p:txBody>
          <a:bodyPr>
            <a:normAutofit/>
          </a:bodyPr>
          <a:lstStyle/>
          <a:p>
            <a:r>
              <a:rPr lang="en-US" dirty="0" smtClean="0"/>
              <a:t>Kadie Hayward Mullins, </a:t>
            </a:r>
            <a:r>
              <a:rPr lang="en-US" dirty="0" err="1" smtClean="0"/>
              <a:t>Ed.D</a:t>
            </a:r>
            <a:r>
              <a:rPr lang="en-US" dirty="0" smtClean="0"/>
              <a:t>.</a:t>
            </a:r>
          </a:p>
          <a:p>
            <a:r>
              <a:rPr lang="en-US" dirty="0" smtClean="0"/>
              <a:t>National training Aircraft Symposium (NTAS)</a:t>
            </a:r>
          </a:p>
          <a:p>
            <a:r>
              <a:rPr lang="en-US" dirty="0" smtClean="0"/>
              <a:t>Leadership in Aviation</a:t>
            </a:r>
          </a:p>
          <a:p>
            <a:r>
              <a:rPr lang="en-US" dirty="0" smtClean="0"/>
              <a:t>Tuesday, August 15, 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56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asketball Awareness Test Moonwalking Bear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718554" y="1"/>
            <a:ext cx="9143997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133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265655"/>
            <a:ext cx="10178322" cy="862755"/>
          </a:xfrm>
        </p:spPr>
        <p:txBody>
          <a:bodyPr/>
          <a:lstStyle/>
          <a:p>
            <a:r>
              <a:rPr lang="en-US" dirty="0" smtClean="0"/>
              <a:t>Instructional 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089499"/>
            <a:ext cx="10178322" cy="11478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500" dirty="0" smtClean="0"/>
              <a:t>Making sense of all of the objectives, requirements, and goals of stakeholders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2052" name="Picture 4" descr="Photo from LearnActive.co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9400" y="2237362"/>
            <a:ext cx="11760200" cy="362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039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445885"/>
            <a:ext cx="10178322" cy="1582602"/>
          </a:xfrm>
        </p:spPr>
        <p:txBody>
          <a:bodyPr/>
          <a:lstStyle/>
          <a:p>
            <a:r>
              <a:rPr lang="en-US" dirty="0" smtClean="0"/>
              <a:t>Who are the stakeholders?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237186"/>
            <a:ext cx="10178322" cy="3593591"/>
          </a:xfrm>
        </p:spPr>
        <p:txBody>
          <a:bodyPr>
            <a:normAutofit/>
          </a:bodyPr>
          <a:lstStyle/>
          <a:p>
            <a:r>
              <a:rPr lang="en-US" sz="2500" dirty="0" smtClean="0"/>
              <a:t>The audience/students</a:t>
            </a:r>
          </a:p>
          <a:p>
            <a:r>
              <a:rPr lang="en-US" sz="2500" dirty="0" smtClean="0"/>
              <a:t>Instructor/Faculty</a:t>
            </a:r>
          </a:p>
          <a:p>
            <a:r>
              <a:rPr lang="en-US" sz="2500" dirty="0" smtClean="0"/>
              <a:t>Organization Leadership - Internal (training/professional development/certification)</a:t>
            </a:r>
          </a:p>
          <a:p>
            <a:r>
              <a:rPr lang="en-US" sz="2500" dirty="0" smtClean="0"/>
              <a:t>Government (regulations)</a:t>
            </a:r>
          </a:p>
          <a:p>
            <a:r>
              <a:rPr lang="en-US" sz="2500" dirty="0" smtClean="0"/>
              <a:t>Industry Leadership – Industry Trends</a:t>
            </a:r>
            <a:endParaRPr lang="en-US" sz="2500" dirty="0"/>
          </a:p>
        </p:txBody>
      </p:sp>
    </p:spTree>
    <p:extLst>
      <p:ext uri="{BB962C8B-B14F-4D97-AF65-F5344CB8AC3E}">
        <p14:creationId xmlns:p14="http://schemas.microsoft.com/office/powerpoint/2010/main" val="39308290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Fostering Leadership 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Utilizing instructional design for fostering leadership development within our students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3667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Teaching practices to encourage A culture of leadership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330192"/>
          </a:xfrm>
        </p:spPr>
        <p:txBody>
          <a:bodyPr/>
          <a:lstStyle/>
          <a:p>
            <a:r>
              <a:rPr lang="en-US" sz="2500" dirty="0" smtClean="0"/>
              <a:t>Engagement </a:t>
            </a:r>
          </a:p>
          <a:p>
            <a:r>
              <a:rPr lang="en-US" sz="2500" dirty="0" smtClean="0"/>
              <a:t>Experiential/active/problem-based learning</a:t>
            </a:r>
          </a:p>
          <a:p>
            <a:r>
              <a:rPr lang="en-US" sz="2500" dirty="0" smtClean="0"/>
              <a:t>Team-building/Group activities </a:t>
            </a:r>
          </a:p>
          <a:p>
            <a:r>
              <a:rPr lang="en-US" sz="2500" dirty="0" smtClean="0"/>
              <a:t>Ownership/Academic autonomy </a:t>
            </a:r>
          </a:p>
          <a:p>
            <a:r>
              <a:rPr lang="en-US" sz="2500" dirty="0" smtClean="0"/>
              <a:t>Reflection</a:t>
            </a:r>
          </a:p>
          <a:p>
            <a:r>
              <a:rPr lang="en-US" sz="2500" dirty="0" smtClean="0"/>
              <a:t>Modeling and connecting to leadership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5212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culture of leadership develops…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51678" y="1874517"/>
            <a:ext cx="10178322" cy="4711192"/>
          </a:xfrm>
        </p:spPr>
        <p:txBody>
          <a:bodyPr>
            <a:noAutofit/>
          </a:bodyPr>
          <a:lstStyle/>
          <a:p>
            <a:r>
              <a:rPr lang="en-US" sz="2300" dirty="0" smtClean="0"/>
              <a:t>Active communication skills</a:t>
            </a:r>
          </a:p>
          <a:p>
            <a:r>
              <a:rPr lang="en-US" sz="2300" dirty="0" smtClean="0"/>
              <a:t>Social awareness </a:t>
            </a:r>
          </a:p>
          <a:p>
            <a:r>
              <a:rPr lang="en-US" sz="2300" dirty="0" smtClean="0"/>
              <a:t>Emotional management</a:t>
            </a:r>
          </a:p>
          <a:p>
            <a:r>
              <a:rPr lang="en-US" sz="2300" dirty="0" smtClean="0"/>
              <a:t>Self-awareness</a:t>
            </a:r>
          </a:p>
          <a:p>
            <a:r>
              <a:rPr lang="en-US" sz="2300" dirty="0" smtClean="0"/>
              <a:t>Decision-making skills</a:t>
            </a:r>
          </a:p>
          <a:p>
            <a:r>
              <a:rPr lang="en-US" sz="2300" dirty="0" smtClean="0"/>
              <a:t>Collaboration skills</a:t>
            </a:r>
          </a:p>
          <a:p>
            <a:r>
              <a:rPr lang="en-US" sz="2300" dirty="0" smtClean="0"/>
              <a:t>Conflict management skills</a:t>
            </a:r>
          </a:p>
          <a:p>
            <a:r>
              <a:rPr lang="en-US" sz="2300" dirty="0" smtClean="0"/>
              <a:t>Metacognition – thinking about how we think and learn</a:t>
            </a:r>
            <a:endParaRPr lang="en-US" sz="2300" dirty="0"/>
          </a:p>
          <a:p>
            <a:r>
              <a:rPr lang="en-US" sz="2300" dirty="0" smtClean="0"/>
              <a:t>A global perspective and respect for diversity – understanding our own biases and perceptions</a:t>
            </a:r>
          </a:p>
        </p:txBody>
      </p:sp>
    </p:spTree>
    <p:extLst>
      <p:ext uri="{BB962C8B-B14F-4D97-AF65-F5344CB8AC3E}">
        <p14:creationId xmlns:p14="http://schemas.microsoft.com/office/powerpoint/2010/main" val="3083681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And so, </a:t>
            </a:r>
            <a:br>
              <a:rPr lang="en-US" dirty="0" smtClean="0"/>
            </a:br>
            <a:r>
              <a:rPr lang="en-US" dirty="0" smtClean="0"/>
              <a:t>We learn what we are told to learn</a:t>
            </a:r>
            <a:endParaRPr lang="en-US" dirty="0"/>
          </a:p>
        </p:txBody>
      </p:sp>
      <p:pic>
        <p:nvPicPr>
          <p:cNvPr id="4" name="Picture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0620" y="1881311"/>
            <a:ext cx="7540437" cy="49766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29252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1678" y="382385"/>
            <a:ext cx="10178322" cy="1582602"/>
          </a:xfrm>
        </p:spPr>
        <p:txBody>
          <a:bodyPr/>
          <a:lstStyle/>
          <a:p>
            <a:r>
              <a:rPr lang="en-US" dirty="0" smtClean="0"/>
              <a:t>Leadership, Learning, and Culture</a:t>
            </a:r>
            <a:endParaRPr lang="en-US" dirty="0"/>
          </a:p>
        </p:txBody>
      </p:sp>
      <p:pic>
        <p:nvPicPr>
          <p:cNvPr id="3074" name="Picture 2" descr="Image result for erau safety culture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1563" y="1964987"/>
            <a:ext cx="9098552" cy="4770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5106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0B082E"/>
      </a:dk2>
      <a:lt2>
        <a:srgbClr val="F3F3F2"/>
      </a:lt2>
      <a:accent1>
        <a:srgbClr val="62B4C6"/>
      </a:accent1>
      <a:accent2>
        <a:srgbClr val="1B376E"/>
      </a:accent2>
      <a:accent3>
        <a:srgbClr val="9EBE55"/>
      </a:accent3>
      <a:accent4>
        <a:srgbClr val="C65E5E"/>
      </a:accent4>
      <a:accent5>
        <a:srgbClr val="D3BA55"/>
      </a:accent5>
      <a:accent6>
        <a:srgbClr val="96648A"/>
      </a:accent6>
      <a:hlink>
        <a:srgbClr val="62B4C6"/>
      </a:hlink>
      <a:folHlink>
        <a:srgbClr val="96648A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D71F8F05-6246-47AF-9E68-E57F6C93F79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D44812FF314440A30713FF468CF0C0" ma:contentTypeVersion="6" ma:contentTypeDescription="Create a new document." ma:contentTypeScope="" ma:versionID="78835bff4060288f1adb3fdbd001be7d">
  <xsd:schema xmlns:xsd="http://www.w3.org/2001/XMLSchema" xmlns:xs="http://www.w3.org/2001/XMLSchema" xmlns:p="http://schemas.microsoft.com/office/2006/metadata/properties" xmlns:ns2="584859f9-e04d-4b0e-a1f9-b1f19fe731fd" xmlns:ns3="8016b80d-d924-4ddc-8931-e65448ec5ff8" targetNamespace="http://schemas.microsoft.com/office/2006/metadata/properties" ma:root="true" ma:fieldsID="c5440b5dcef7a25559f1c597f6ce3bfe" ns2:_="" ns3:_="">
    <xsd:import namespace="584859f9-e04d-4b0e-a1f9-b1f19fe731fd"/>
    <xsd:import namespace="8016b80d-d924-4ddc-8931-e65448ec5ff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4859f9-e04d-4b0e-a1f9-b1f19fe731f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16b80d-d924-4ddc-8931-e65448ec5f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84859f9-e04d-4b0e-a1f9-b1f19fe731fd">FUECHS3FZRVZ-1295815124-1695</_dlc_DocId>
    <_dlc_DocIdUrl xmlns="584859f9-e04d-4b0e-a1f9-b1f19fe731fd">
      <Url>https://myerauedu.sharepoint.com/teams/DB_Academics/AVP_ACAD/DB_Hunt/Scholarly-Commons/NTAS/_layouts/15/DocIdRedir.aspx?ID=FUECHS3FZRVZ-1295815124-1695</Url>
      <Description>FUECHS3FZRVZ-1295815124-1695</Description>
    </_dlc_DocIdUrl>
  </documentManagement>
</p:properties>
</file>

<file path=customXml/itemProps1.xml><?xml version="1.0" encoding="utf-8"?>
<ds:datastoreItem xmlns:ds="http://schemas.openxmlformats.org/officeDocument/2006/customXml" ds:itemID="{DD9371C8-00D9-435C-AB56-0646A55573D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4859f9-e04d-4b0e-a1f9-b1f19fe731fd"/>
    <ds:schemaRef ds:uri="8016b80d-d924-4ddc-8931-e65448ec5f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8D8D77B-965E-47C5-BD27-50D93F179ECB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20BD9194-EF1A-4623-AEBA-5157379F853D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41973444-F5DA-4569-BE3D-091A4AB405EB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schemas.microsoft.com/office/2006/documentManagement/types"/>
    <ds:schemaRef ds:uri="http://purl.org/dc/elements/1.1/"/>
    <ds:schemaRef ds:uri="http://schemas.microsoft.com/office/2006/metadata/properties"/>
    <ds:schemaRef ds:uri="8016b80d-d924-4ddc-8931-e65448ec5ff8"/>
    <ds:schemaRef ds:uri="584859f9-e04d-4b0e-a1f9-b1f19fe731f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TM10001106[[fn=Badge]]</Template>
  <TotalTime>101</TotalTime>
  <Words>181</Words>
  <Application>Microsoft Office PowerPoint</Application>
  <PresentationFormat>Widescreen</PresentationFormat>
  <Paragraphs>36</Paragraphs>
  <Slides>9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Gill Sans MT</vt:lpstr>
      <vt:lpstr>Impact</vt:lpstr>
      <vt:lpstr>Badge</vt:lpstr>
      <vt:lpstr>Why do we learn what we learn?  The intersection of leadership and learning in aviation environments</vt:lpstr>
      <vt:lpstr>PowerPoint Presentation</vt:lpstr>
      <vt:lpstr>Instructional Design</vt:lpstr>
      <vt:lpstr>Who are the stakeholders? </vt:lpstr>
      <vt:lpstr>Fostering Leadership </vt:lpstr>
      <vt:lpstr>Teaching practices to encourage A culture of leadership</vt:lpstr>
      <vt:lpstr>A culture of leadership develops… </vt:lpstr>
      <vt:lpstr>And so,  We learn what we are told to learn</vt:lpstr>
      <vt:lpstr>Leadership, Learning, and Culture</vt:lpstr>
    </vt:vector>
  </TitlesOfParts>
  <Company>ERAU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Why do we learn what we learn?  The intersection of leadership and learning in aviation environments</dc:title>
  <dc:creator>Mullins, Kadie J.</dc:creator>
  <cp:lastModifiedBy>Riedel, Nancy J.</cp:lastModifiedBy>
  <cp:revision>10</cp:revision>
  <dcterms:created xsi:type="dcterms:W3CDTF">2017-08-07T11:33:19Z</dcterms:created>
  <dcterms:modified xsi:type="dcterms:W3CDTF">2017-08-07T20:05:48Z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0x010100AFD44812FF314440A30713FF468CF0C0</vt:lpwstr>
  </property>
  <property fmtid="{D5CDD505-2E9C-101B-9397-08002B2CF9AE}" pid="3" name="_dlc_DocIdItemGuid">
    <vt:lpwstr>35a9fcd0-eb27-4cec-8a7e-824754ba5ca1</vt:lpwstr>
  </property>
</Properties>
</file>