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71" d="100"/>
          <a:sy n="71" d="100"/>
        </p:scale>
        <p:origin x="3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BD89852-7716-4B68-ADE8-B5C8AA8C682D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0E0075C-DAB2-4835-8A24-2FD4778AB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9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9852-7716-4B68-ADE8-B5C8AA8C682D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075C-DAB2-4835-8A24-2FD4778AB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40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BD89852-7716-4B68-ADE8-B5C8AA8C682D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0E0075C-DAB2-4835-8A24-2FD4778AB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02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9852-7716-4B68-ADE8-B5C8AA8C682D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70E0075C-DAB2-4835-8A24-2FD4778AB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369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BD89852-7716-4B68-ADE8-B5C8AA8C682D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0E0075C-DAB2-4835-8A24-2FD4778AB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7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9852-7716-4B68-ADE8-B5C8AA8C682D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075C-DAB2-4835-8A24-2FD4778AB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5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9852-7716-4B68-ADE8-B5C8AA8C682D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075C-DAB2-4835-8A24-2FD4778AB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443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9852-7716-4B68-ADE8-B5C8AA8C682D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075C-DAB2-4835-8A24-2FD4778AB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30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9852-7716-4B68-ADE8-B5C8AA8C682D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075C-DAB2-4835-8A24-2FD4778AB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4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BD89852-7716-4B68-ADE8-B5C8AA8C682D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0E0075C-DAB2-4835-8A24-2FD4778AB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45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9852-7716-4B68-ADE8-B5C8AA8C682D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075C-DAB2-4835-8A24-2FD4778AB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76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BD89852-7716-4B68-ADE8-B5C8AA8C682D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70E0075C-DAB2-4835-8A24-2FD4778AB19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4595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0305" y="358217"/>
            <a:ext cx="11313459" cy="1737151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Shared Leadership in an Aviation Maintenance MTS Environment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0305" y="2160546"/>
            <a:ext cx="11313459" cy="470341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Dr. Bettina Mrusek</a:t>
            </a:r>
            <a:endParaRPr lang="en-US" dirty="0"/>
          </a:p>
        </p:txBody>
      </p:sp>
      <p:pic>
        <p:nvPicPr>
          <p:cNvPr id="1026" name="Picture 2" descr="Image result for aviation maintena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961" y="2696065"/>
            <a:ext cx="5542471" cy="340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2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983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Effective Leadership is Necessary in an Aviation </a:t>
            </a:r>
            <a:r>
              <a:rPr lang="en-US" dirty="0"/>
              <a:t>M</a:t>
            </a:r>
            <a:r>
              <a:rPr lang="en-US" dirty="0" smtClean="0"/>
              <a:t>aintenance </a:t>
            </a:r>
            <a:r>
              <a:rPr lang="en-US" dirty="0"/>
              <a:t>E</a:t>
            </a:r>
            <a:r>
              <a:rPr lang="en-US" dirty="0" smtClean="0"/>
              <a:t>nvironment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4"/>
            <a:ext cx="4978137" cy="465058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Tasks are often interrelated and require the use of multiple departments</a:t>
            </a:r>
          </a:p>
          <a:p>
            <a:r>
              <a:rPr lang="en-US" sz="2000" dirty="0" smtClean="0"/>
              <a:t>Identifying faulty components can be complex and involve extensive troubleshooting</a:t>
            </a:r>
          </a:p>
          <a:p>
            <a:r>
              <a:rPr lang="en-US" sz="2000" dirty="0" smtClean="0"/>
              <a:t> Striking a balance between conducting safe and efficient maintenance can be challenging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6752" y="1900518"/>
            <a:ext cx="3812334" cy="21430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8982" y="4150918"/>
            <a:ext cx="3494296" cy="232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39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Shared Leadership? </a:t>
            </a:r>
            <a:r>
              <a:rPr lang="en-US" dirty="0"/>
              <a:t>How does fit into aviation maintenance?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Shared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 team of leaders who shared the responsibility of managing business entities, while simultaneously meeting current and projected demands.  </a:t>
            </a:r>
          </a:p>
          <a:p>
            <a:r>
              <a:rPr lang="en-US" sz="2000" dirty="0" smtClean="0"/>
              <a:t>CEO/Executive Team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Leaders in Aviation Maintenance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Avionics Chief/Manager</a:t>
            </a:r>
          </a:p>
          <a:p>
            <a:r>
              <a:rPr lang="en-US" sz="2000" dirty="0"/>
              <a:t>Airframes </a:t>
            </a:r>
            <a:r>
              <a:rPr lang="en-US" sz="2000" dirty="0" smtClean="0"/>
              <a:t>Chief/Manager</a:t>
            </a:r>
            <a:endParaRPr lang="en-US" sz="2000" dirty="0"/>
          </a:p>
          <a:p>
            <a:r>
              <a:rPr lang="en-US" sz="2000" dirty="0" smtClean="0"/>
              <a:t>Maintenance Manager</a:t>
            </a:r>
          </a:p>
          <a:p>
            <a:r>
              <a:rPr lang="en-US" sz="2000" dirty="0" smtClean="0"/>
              <a:t>Quality Assurance Officer</a:t>
            </a:r>
          </a:p>
          <a:p>
            <a:r>
              <a:rPr lang="en-US" sz="2000" dirty="0" smtClean="0"/>
              <a:t>Operations Officer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167" y="5043726"/>
            <a:ext cx="5132480" cy="159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19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MTS Environment?  How does fit into aviation maintenance?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MTS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“Two or more teams that interface directly and interdependently in response to environmental contingencies toward the accomplishment of organizational goals”</a:t>
            </a:r>
          </a:p>
          <a:p>
            <a:r>
              <a:rPr lang="en-US" sz="2000" dirty="0" smtClean="0"/>
              <a:t>While the individual teams pursue different goals, they share a common organizational goal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Aviation Maintenance Environment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2000" dirty="0" smtClean="0"/>
              <a:t>Avionics and airframes are two separate departments within aviation maintenance</a:t>
            </a:r>
          </a:p>
          <a:p>
            <a:r>
              <a:rPr lang="en-US" sz="2000" dirty="0" smtClean="0"/>
              <a:t>Department goals are pursued in order to accomplish organizational goals (effectively and efficiently maintain aircraft)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60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these concepts be combined and applied to an aviation maintenance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286663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Organizational task of fixing the aircraft becomes a single goal, as opposed to separate departmental goals</a:t>
            </a:r>
          </a:p>
          <a:p>
            <a:r>
              <a:rPr lang="en-US" sz="2000" dirty="0" smtClean="0"/>
              <a:t>A team of highly qualified technical experts from respective departments working and communicating directly with each other</a:t>
            </a:r>
          </a:p>
          <a:p>
            <a:r>
              <a:rPr lang="en-US" sz="2000" dirty="0" smtClean="0"/>
              <a:t>Only for tasks that meet the criteria (tasks that are interdependent, interrelated, and complex)</a:t>
            </a:r>
          </a:p>
          <a:p>
            <a:r>
              <a:rPr lang="en-US" sz="2000" dirty="0"/>
              <a:t>N</a:t>
            </a:r>
            <a:r>
              <a:rPr lang="en-US" sz="2000" dirty="0" smtClean="0"/>
              <a:t>ot for routine or simple maintenance actions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4401736"/>
            <a:ext cx="2932158" cy="219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9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1" y="775651"/>
            <a:ext cx="11029616" cy="1013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   Flow of Communication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/>
              <a:t>         </a:t>
            </a:r>
            <a:br>
              <a:rPr lang="en-US" dirty="0" smtClean="0"/>
            </a:br>
            <a:r>
              <a:rPr lang="en-US" sz="2800" dirty="0" smtClean="0"/>
              <a:t>    </a:t>
            </a:r>
            <a:r>
              <a:rPr lang="en-US" sz="2800" b="1" dirty="0" smtClean="0"/>
              <a:t>Pre-MTS/SL</a:t>
            </a:r>
            <a:r>
              <a:rPr lang="en-US" sz="2800" dirty="0" smtClean="0"/>
              <a:t>                                                 </a:t>
            </a:r>
            <a:r>
              <a:rPr lang="en-US" sz="2800" b="1" dirty="0" smtClean="0"/>
              <a:t>Post MTS/SL</a:t>
            </a:r>
            <a:endParaRPr lang="en-US" sz="2800" b="1" dirty="0"/>
          </a:p>
        </p:txBody>
      </p:sp>
      <p:sp>
        <p:nvSpPr>
          <p:cNvPr id="106" name="Content Placeholder 10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262166" y="1994989"/>
            <a:ext cx="1380565" cy="7888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A/C Down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2694" y="2141793"/>
            <a:ext cx="1390008" cy="81693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9730" y="4694889"/>
            <a:ext cx="1364972" cy="1036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Avionics</a:t>
            </a:r>
          </a:p>
          <a:p>
            <a:pPr algn="ctr"/>
            <a:r>
              <a:rPr lang="en-US" dirty="0" smtClean="0"/>
              <a:t>Technician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352184" y="4694889"/>
            <a:ext cx="1349921" cy="1036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Airframes</a:t>
            </a:r>
          </a:p>
          <a:p>
            <a:pPr algn="ctr"/>
            <a:r>
              <a:rPr lang="en-US" dirty="0" smtClean="0"/>
              <a:t>Technician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186518" y="4694889"/>
            <a:ext cx="1349921" cy="1036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Powerplants</a:t>
            </a:r>
            <a:endParaRPr lang="en-US" dirty="0" smtClean="0"/>
          </a:p>
          <a:p>
            <a:pPr algn="ctr"/>
            <a:r>
              <a:rPr lang="en-US" dirty="0" smtClean="0"/>
              <a:t>Technician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642571" y="3311070"/>
            <a:ext cx="1644038" cy="9851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Team of Expert</a:t>
            </a:r>
          </a:p>
          <a:p>
            <a:pPr algn="ctr"/>
            <a:r>
              <a:rPr lang="en-US" dirty="0" smtClean="0"/>
              <a:t>Technicians</a:t>
            </a:r>
            <a:endParaRPr lang="en-US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4282" y="4694889"/>
            <a:ext cx="1362232" cy="1036743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5506" y="4719609"/>
            <a:ext cx="1359526" cy="1012024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2040" y="4719609"/>
            <a:ext cx="1404478" cy="1015001"/>
          </a:xfrm>
          <a:prstGeom prst="rect">
            <a:avLst/>
          </a:prstGeom>
        </p:spPr>
      </p:pic>
      <p:cxnSp>
        <p:nvCxnSpPr>
          <p:cNvPr id="50" name="Straight Arrow Connector 49"/>
          <p:cNvCxnSpPr/>
          <p:nvPr/>
        </p:nvCxnSpPr>
        <p:spPr>
          <a:xfrm>
            <a:off x="1764743" y="5124095"/>
            <a:ext cx="5352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768922" y="5130436"/>
            <a:ext cx="3778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1917143" y="5432612"/>
            <a:ext cx="5352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3813745" y="5423647"/>
            <a:ext cx="3778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H="1">
            <a:off x="1264024" y="2860086"/>
            <a:ext cx="1188393" cy="15916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>
            <a:off x="2952448" y="2969390"/>
            <a:ext cx="0" cy="14823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3442447" y="2958728"/>
            <a:ext cx="1093694" cy="14929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 flipV="1">
            <a:off x="9448800" y="2969390"/>
            <a:ext cx="0" cy="2489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 flipH="1">
            <a:off x="8122024" y="4061012"/>
            <a:ext cx="394447" cy="4930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>
            <a:off x="9457765" y="4432473"/>
            <a:ext cx="0" cy="243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>
            <a:off x="10402040" y="3926541"/>
            <a:ext cx="481113" cy="627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67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Thank You!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226054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D44812FF314440A30713FF468CF0C0" ma:contentTypeVersion="6" ma:contentTypeDescription="Create a new document." ma:contentTypeScope="" ma:versionID="78835bff4060288f1adb3fdbd001be7d">
  <xsd:schema xmlns:xsd="http://www.w3.org/2001/XMLSchema" xmlns:xs="http://www.w3.org/2001/XMLSchema" xmlns:p="http://schemas.microsoft.com/office/2006/metadata/properties" xmlns:ns2="584859f9-e04d-4b0e-a1f9-b1f19fe731fd" xmlns:ns3="8016b80d-d924-4ddc-8931-e65448ec5ff8" targetNamespace="http://schemas.microsoft.com/office/2006/metadata/properties" ma:root="true" ma:fieldsID="c5440b5dcef7a25559f1c597f6ce3bfe" ns2:_="" ns3:_="">
    <xsd:import namespace="584859f9-e04d-4b0e-a1f9-b1f19fe731fd"/>
    <xsd:import namespace="8016b80d-d924-4ddc-8931-e65448ec5ff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4859f9-e04d-4b0e-a1f9-b1f19fe731f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16b80d-d924-4ddc-8931-e65448ec5f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84859f9-e04d-4b0e-a1f9-b1f19fe731fd">FUECHS3FZRVZ-1295815124-1745</_dlc_DocId>
    <_dlc_DocIdUrl xmlns="584859f9-e04d-4b0e-a1f9-b1f19fe731fd">
      <Url>https://myerauedu.sharepoint.com/teams/DB_Academics/AVP_ACAD/DB_Hunt/Scholarly-Commons/NTAS/_layouts/15/DocIdRedir.aspx?ID=FUECHS3FZRVZ-1295815124-1745</Url>
      <Description>FUECHS3FZRVZ-1295815124-1745</Description>
    </_dlc_DocIdUrl>
  </documentManagement>
</p:properties>
</file>

<file path=customXml/itemProps1.xml><?xml version="1.0" encoding="utf-8"?>
<ds:datastoreItem xmlns:ds="http://schemas.openxmlformats.org/officeDocument/2006/customXml" ds:itemID="{E413840D-F013-4DA9-84F8-82F08E9BF1CB}"/>
</file>

<file path=customXml/itemProps2.xml><?xml version="1.0" encoding="utf-8"?>
<ds:datastoreItem xmlns:ds="http://schemas.openxmlformats.org/officeDocument/2006/customXml" ds:itemID="{88E68532-4C3F-4D88-AD3B-607324485997}"/>
</file>

<file path=customXml/itemProps3.xml><?xml version="1.0" encoding="utf-8"?>
<ds:datastoreItem xmlns:ds="http://schemas.openxmlformats.org/officeDocument/2006/customXml" ds:itemID="{5171B89D-8FF3-440C-8DC8-08D08D47DC3E}"/>
</file>

<file path=customXml/itemProps4.xml><?xml version="1.0" encoding="utf-8"?>
<ds:datastoreItem xmlns:ds="http://schemas.openxmlformats.org/officeDocument/2006/customXml" ds:itemID="{7BEC6E67-5394-4680-93BD-5CFAAF790598}"/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189</TotalTime>
  <Words>272</Words>
  <Application>Microsoft Office PowerPoint</Application>
  <PresentationFormat>Widescreen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Gill Sans MT</vt:lpstr>
      <vt:lpstr>Wingdings 2</vt:lpstr>
      <vt:lpstr>Dividend</vt:lpstr>
      <vt:lpstr>Shared Leadership in an Aviation Maintenance MTS Environment</vt:lpstr>
      <vt:lpstr>    Effective Leadership is Necessary in an Aviation Maintenance Environment </vt:lpstr>
      <vt:lpstr>What is Shared Leadership? How does fit into aviation maintenance? </vt:lpstr>
      <vt:lpstr>What is an MTS Environment?  How does fit into aviation maintenance?</vt:lpstr>
      <vt:lpstr>Can these concepts be combined and applied to an aviation maintenance environment?</vt:lpstr>
      <vt:lpstr>    Flow of Communication               Pre-MTS/SL                                                 Post MTS/SL</vt:lpstr>
      <vt:lpstr>Questions?</vt:lpstr>
    </vt:vector>
  </TitlesOfParts>
  <Company>ERAU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Shared Leadership in an Aviation Maintenance MTS Environment</dc:title>
  <dc:creator>Mrusek, Bettina M.</dc:creator>
  <cp:lastModifiedBy>Mrusek, Bettina M.</cp:lastModifiedBy>
  <cp:revision>18</cp:revision>
  <dcterms:created xsi:type="dcterms:W3CDTF">2017-07-24T20:05:09Z</dcterms:created>
  <dcterms:modified xsi:type="dcterms:W3CDTF">2017-08-14T18:55:38Z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0x010100AFD44812FF314440A30713FF468CF0C0</vt:lpwstr>
  </property>
  <property fmtid="{D5CDD505-2E9C-101B-9397-08002B2CF9AE}" pid="3" name="_dlc_DocIdItemGuid">
    <vt:lpwstr>2ec099c8-eefd-4c7f-a103-53984b2a49e1</vt:lpwstr>
  </property>
</Properties>
</file>