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1"/>
  </p:normalViewPr>
  <p:slideViewPr>
    <p:cSldViewPr snapToGrid="0" snapToObjects="1">
      <p:cViewPr>
        <p:scale>
          <a:sx n="68" d="100"/>
          <a:sy n="68" d="100"/>
        </p:scale>
        <p:origin x="2384" y="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presProps" Target="presProps.xml"/><Relationship Id="rId8" Type="http://schemas.openxmlformats.org/officeDocument/2006/relationships/slide" Target="slides/slide7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7" Type="http://schemas.openxmlformats.org/officeDocument/2006/relationships/customXml" Target="../customXml/item1.xml"/><Relationship Id="rId16" Type="http://schemas.openxmlformats.org/officeDocument/2006/relationships/tableStyles" Target="tableStyles.xml"/><Relationship Id="rId2" Type="http://schemas.openxmlformats.org/officeDocument/2006/relationships/slide" Target="slides/slide1.xml"/><Relationship Id="rId20" Type="http://schemas.openxmlformats.org/officeDocument/2006/relationships/customXml" Target="../customXml/item4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48DC1-A419-D441-B887-22AA856A41F2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4F917-9356-2642-82E8-7DBBFAC23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More than two thirds of the employees have highly a technical background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4F917-9356-2642-82E8-7DBBFAC23BF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46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909436"/>
            <a:ext cx="8228013" cy="3088942"/>
          </a:xfrm>
        </p:spPr>
        <p:txBody>
          <a:bodyPr/>
          <a:lstStyle/>
          <a:p>
            <a:r>
              <a:rPr lang="en-US" sz="3600" dirty="0"/>
              <a:t>Exploring the Possibility of Using Independent Oversight to Determine Standards for Space Vehicles </a:t>
            </a:r>
            <a:r>
              <a:rPr lang="en-US" sz="3600" dirty="0" smtClean="0"/>
              <a:t>Operating </a:t>
            </a:r>
            <a:r>
              <a:rPr lang="en-US" sz="3600" dirty="0"/>
              <a:t>in the NAS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4374776"/>
            <a:ext cx="8228013" cy="106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By: Tara Halt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7074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96741" y="2361281"/>
            <a:ext cx="4311251" cy="416801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GB" u="sng" dirty="0"/>
              <a:t>Greenfield, M. (</a:t>
            </a:r>
            <a:r>
              <a:rPr lang="en-GB" u="sng" dirty="0" err="1"/>
              <a:t>n.d.</a:t>
            </a:r>
            <a:r>
              <a:rPr lang="en-GB" u="sng" dirty="0"/>
              <a:t>). Normal Accident Theory: The changing Face of NASA and Aerospace. Retrieved August 10, 2015.</a:t>
            </a:r>
            <a:endParaRPr lang="en-US" dirty="0"/>
          </a:p>
          <a:p>
            <a:pPr lvl="0"/>
            <a:r>
              <a:rPr lang="en-US" u="sng" dirty="0" err="1"/>
              <a:t>Perrow</a:t>
            </a:r>
            <a:r>
              <a:rPr lang="en-US" u="sng" dirty="0"/>
              <a:t>, C. (</a:t>
            </a:r>
            <a:r>
              <a:rPr lang="en-US" u="sng" dirty="0" err="1"/>
              <a:t>n.d.</a:t>
            </a:r>
            <a:r>
              <a:rPr lang="en-US" u="sng" dirty="0"/>
              <a:t>). Normal Accidents. Retrieved August 17, 2015.</a:t>
            </a:r>
            <a:endParaRPr lang="en-US" dirty="0"/>
          </a:p>
          <a:p>
            <a:pPr lvl="0"/>
            <a:r>
              <a:rPr lang="en-US" u="sng" dirty="0"/>
              <a:t>Columbia Accident Investigation Board. (</a:t>
            </a:r>
            <a:r>
              <a:rPr lang="en-US" u="sng" dirty="0" err="1"/>
              <a:t>n.d.</a:t>
            </a:r>
            <a:r>
              <a:rPr lang="en-US" u="sng" dirty="0"/>
              <a:t>). Chapter 7: The Accident’s Organizational Causes. Retrieved August 14, 2015.</a:t>
            </a:r>
            <a:endParaRPr lang="en-US" dirty="0"/>
          </a:p>
          <a:p>
            <a:pPr lvl="0"/>
            <a:r>
              <a:rPr lang="en-GB" u="sng" dirty="0"/>
              <a:t>About ICAO. (</a:t>
            </a:r>
            <a:r>
              <a:rPr lang="en-GB" u="sng" dirty="0" err="1"/>
              <a:t>n.d.</a:t>
            </a:r>
            <a:r>
              <a:rPr lang="en-GB" u="sng" dirty="0"/>
              <a:t>). Retrieved August 8, 2015</a:t>
            </a:r>
            <a:endParaRPr lang="en-US" u="sng" dirty="0"/>
          </a:p>
          <a:p>
            <a:pPr lvl="0"/>
            <a:r>
              <a:rPr lang="en-GB" u="sng" dirty="0"/>
              <a:t>About IMO. (</a:t>
            </a:r>
            <a:r>
              <a:rPr lang="en-GB" u="sng" dirty="0" err="1"/>
              <a:t>n.d.</a:t>
            </a:r>
            <a:r>
              <a:rPr lang="en-GB" u="sng" dirty="0"/>
              <a:t>). Retrieved August 11, 2015.</a:t>
            </a:r>
            <a:endParaRPr lang="en-US" u="sng" dirty="0"/>
          </a:p>
          <a:p>
            <a:pPr lvl="0"/>
            <a:r>
              <a:rPr lang="en-US" u="sng" dirty="0"/>
              <a:t>About UNOOSA. (</a:t>
            </a:r>
            <a:r>
              <a:rPr lang="en-US" u="sng" dirty="0" err="1"/>
              <a:t>n.d.</a:t>
            </a:r>
            <a:r>
              <a:rPr lang="en-US" u="sng" dirty="0"/>
              <a:t>). Retrieved August 20, 2015</a:t>
            </a:r>
            <a:r>
              <a:rPr lang="en-US" b="1" u="sng" dirty="0"/>
              <a:t>.</a:t>
            </a:r>
            <a:endParaRPr lang="en-US" u="sng" dirty="0"/>
          </a:p>
          <a:p>
            <a:pPr lvl="0"/>
            <a:r>
              <a:rPr lang="en-GB" u="sng" dirty="0"/>
              <a:t>Lloyd's Register: Who We Are. (</a:t>
            </a:r>
            <a:r>
              <a:rPr lang="en-GB" u="sng" dirty="0" err="1"/>
              <a:t>n.d.</a:t>
            </a:r>
            <a:r>
              <a:rPr lang="en-GB" u="sng" dirty="0"/>
              <a:t>). Retrieved August 11, 2015.</a:t>
            </a:r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07992" y="2361280"/>
            <a:ext cx="4178807" cy="398913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u="sng" dirty="0"/>
              <a:t>CLASSIFICATION SOCIETIES - WHAT, WHY and HOW? (</a:t>
            </a:r>
            <a:r>
              <a:rPr lang="en-US" u="sng" dirty="0" err="1"/>
              <a:t>n.d.</a:t>
            </a:r>
            <a:r>
              <a:rPr lang="en-US" u="sng" dirty="0"/>
              <a:t>). Retrieved August 17, 2015.</a:t>
            </a:r>
            <a:endParaRPr lang="en-US" dirty="0"/>
          </a:p>
          <a:p>
            <a:pPr lvl="0"/>
            <a:r>
              <a:rPr lang="en-GB" u="sng" dirty="0"/>
              <a:t>Taking a page from maritime practice to self-regulate the commercial space industry. (</a:t>
            </a:r>
            <a:r>
              <a:rPr lang="en-GB" u="sng" dirty="0" err="1"/>
              <a:t>n.d.</a:t>
            </a:r>
            <a:r>
              <a:rPr lang="en-GB" u="sng" dirty="0"/>
              <a:t>). Retrieved August 8, 2015. </a:t>
            </a:r>
            <a:endParaRPr lang="en-US" dirty="0"/>
          </a:p>
          <a:p>
            <a:pPr lvl="0"/>
            <a:r>
              <a:rPr lang="en-US" u="sng" dirty="0" err="1"/>
              <a:t>Sgobba</a:t>
            </a:r>
            <a:r>
              <a:rPr lang="en-US" u="sng" dirty="0"/>
              <a:t>, T. (</a:t>
            </a:r>
            <a:r>
              <a:rPr lang="en-US" u="sng" dirty="0" err="1"/>
              <a:t>n.d.</a:t>
            </a:r>
            <a:r>
              <a:rPr lang="en-US" u="sng" dirty="0"/>
              <a:t>). IAASS Commercial Spaceflight Safety. Retrieved August 14, 2015.</a:t>
            </a:r>
          </a:p>
          <a:p>
            <a:pPr lvl="0"/>
            <a:r>
              <a:rPr lang="en-GB" u="sng" dirty="0" err="1"/>
              <a:t>SpaceShipTwo</a:t>
            </a:r>
            <a:r>
              <a:rPr lang="en-GB" u="sng" dirty="0"/>
              <a:t> Rocket Plane Debris Spread Over 35 Miles, NTSB Says - NBC News. (2015, November 4). Retrieved August 12, 2015.</a:t>
            </a:r>
            <a:endParaRPr lang="en-US" u="sng" dirty="0"/>
          </a:p>
          <a:p>
            <a:pPr lvl="0"/>
            <a:r>
              <a:rPr lang="en-GB" dirty="0"/>
              <a:t>FAA History. (</a:t>
            </a:r>
            <a:r>
              <a:rPr lang="en-GB" dirty="0" err="1"/>
              <a:t>n.d.</a:t>
            </a:r>
            <a:r>
              <a:rPr lang="en-GB" dirty="0"/>
              <a:t>). Retrieved August 15, 2015.</a:t>
            </a:r>
            <a:endParaRPr lang="en-US" u="sng" dirty="0"/>
          </a:p>
          <a:p>
            <a:r>
              <a:rPr lang="en-GB" dirty="0"/>
              <a:t>Messier, D. (</a:t>
            </a:r>
            <a:r>
              <a:rPr lang="en-GB" dirty="0" err="1"/>
              <a:t>n.d.</a:t>
            </a:r>
            <a:r>
              <a:rPr lang="en-GB" dirty="0"/>
              <a:t>). House Measure Would Extend Commercial Spaceflight Learning Period by 8 Years. Retrieved August 16, 2015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2198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5942"/>
            <a:ext cx="8229600" cy="3953446"/>
          </a:xfrm>
        </p:spPr>
        <p:txBody>
          <a:bodyPr>
            <a:normAutofit/>
          </a:bodyPr>
          <a:lstStyle/>
          <a:p>
            <a:r>
              <a:rPr lang="en-US" dirty="0" smtClean="0"/>
              <a:t>Evolution from government agencies to private enterprises has been chaotic</a:t>
            </a:r>
          </a:p>
          <a:p>
            <a:r>
              <a:rPr lang="en-US" dirty="0" smtClean="0"/>
              <a:t>Framework is needed to properly incentivize companies and create a safe environment</a:t>
            </a:r>
          </a:p>
          <a:p>
            <a:r>
              <a:rPr lang="en-US" dirty="0" smtClean="0"/>
              <a:t>Models from other industries can be extremely insightful</a:t>
            </a:r>
          </a:p>
          <a:p>
            <a:r>
              <a:rPr lang="en-US" dirty="0" smtClean="0"/>
              <a:t>Those </a:t>
            </a:r>
            <a:r>
              <a:rPr lang="en-US" dirty="0" smtClean="0"/>
              <a:t>models may </a:t>
            </a:r>
            <a:r>
              <a:rPr lang="en-US" dirty="0"/>
              <a:t>be utilized </a:t>
            </a:r>
            <a:r>
              <a:rPr lang="en-US" dirty="0" smtClean="0"/>
              <a:t>as a </a:t>
            </a:r>
            <a:r>
              <a:rPr lang="en-US" dirty="0"/>
              <a:t>framework for incentivizing safety </a:t>
            </a:r>
            <a:r>
              <a:rPr lang="en-US" dirty="0" smtClean="0"/>
              <a:t>in the </a:t>
            </a:r>
            <a:r>
              <a:rPr lang="en-US" dirty="0"/>
              <a:t>commercial spaceflight industry by providing </a:t>
            </a:r>
            <a:r>
              <a:rPr lang="en-US" dirty="0" smtClean="0"/>
              <a:t>higher priority </a:t>
            </a:r>
            <a:r>
              <a:rPr lang="en-US" dirty="0"/>
              <a:t>in a space transportation management scheme</a:t>
            </a:r>
          </a:p>
        </p:txBody>
      </p:sp>
    </p:spTree>
    <p:extLst>
      <p:ext uri="{BB962C8B-B14F-4D97-AF65-F5344CB8AC3E}">
        <p14:creationId xmlns:p14="http://schemas.microsoft.com/office/powerpoint/2010/main" val="114818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Government, Industry and Third Party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Governments</a:t>
            </a:r>
          </a:p>
          <a:p>
            <a:pPr lvl="1"/>
            <a:r>
              <a:rPr lang="en-US" dirty="0" smtClean="0"/>
              <a:t>Slow to react and bureaucratic</a:t>
            </a:r>
          </a:p>
          <a:p>
            <a:r>
              <a:rPr lang="en-US" dirty="0" smtClean="0"/>
              <a:t>Industry</a:t>
            </a:r>
          </a:p>
          <a:p>
            <a:pPr lvl="1"/>
            <a:r>
              <a:rPr lang="en-US" dirty="0" smtClean="0"/>
              <a:t>May be willing to compromise safety for increased profits </a:t>
            </a:r>
          </a:p>
          <a:p>
            <a:r>
              <a:rPr lang="en-US" dirty="0" smtClean="0"/>
              <a:t>Independent Safety Organization</a:t>
            </a:r>
          </a:p>
          <a:p>
            <a:pPr lvl="1"/>
            <a:r>
              <a:rPr lang="en-US" dirty="0" smtClean="0"/>
              <a:t>May be a good compromise </a:t>
            </a:r>
          </a:p>
        </p:txBody>
      </p:sp>
    </p:spTree>
    <p:extLst>
      <p:ext uri="{BB962C8B-B14F-4D97-AF65-F5344CB8AC3E}">
        <p14:creationId xmlns:p14="http://schemas.microsoft.com/office/powerpoint/2010/main" val="302481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Accident Theories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Normal Accident Theory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Technological and Organizational Complexities contribute to failures</a:t>
            </a:r>
          </a:p>
          <a:p>
            <a:r>
              <a:rPr lang="en-US" dirty="0" smtClean="0"/>
              <a:t>Accidents are seen as inevitable</a:t>
            </a:r>
          </a:p>
          <a:p>
            <a:r>
              <a:rPr lang="en-US" dirty="0" smtClean="0"/>
              <a:t>Focus on learning from “close calls” </a:t>
            </a:r>
          </a:p>
          <a:p>
            <a:r>
              <a:rPr lang="en-US" dirty="0" smtClean="0"/>
              <a:t>System approaches and system thinking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High Reliability Theory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Bottom up approach</a:t>
            </a:r>
          </a:p>
          <a:p>
            <a:r>
              <a:rPr lang="en-US" dirty="0" smtClean="0"/>
              <a:t>A properly designed system should be robust enough to avoid catastrophic failures</a:t>
            </a:r>
          </a:p>
          <a:p>
            <a:r>
              <a:rPr lang="en-US" dirty="0" smtClean="0"/>
              <a:t>Lots of testing and research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50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Naval Reactor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468612"/>
            <a:ext cx="4321843" cy="42305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Columbia Accident Investigation Report used the Naval Reactor Program as an example of a good safety culture </a:t>
            </a:r>
          </a:p>
          <a:p>
            <a:pPr lvl="1"/>
            <a:r>
              <a:rPr lang="en-US" dirty="0" smtClean="0"/>
              <a:t>5,500 reactor years of experience without an accident</a:t>
            </a:r>
          </a:p>
          <a:p>
            <a:r>
              <a:rPr lang="en-US" dirty="0" smtClean="0"/>
              <a:t>The Report attributed their success to these elements:</a:t>
            </a:r>
          </a:p>
          <a:p>
            <a:pPr lvl="1"/>
            <a:r>
              <a:rPr lang="en-US" dirty="0"/>
              <a:t>Communication and Action</a:t>
            </a:r>
          </a:p>
          <a:p>
            <a:pPr lvl="1"/>
            <a:r>
              <a:rPr lang="en-US" dirty="0" smtClean="0"/>
              <a:t>Recurring </a:t>
            </a:r>
            <a:r>
              <a:rPr lang="en-US" dirty="0"/>
              <a:t>Training and Learning from mistakes</a:t>
            </a:r>
          </a:p>
          <a:p>
            <a:pPr lvl="1"/>
            <a:r>
              <a:rPr lang="en-US" dirty="0" smtClean="0"/>
              <a:t>Encouraging </a:t>
            </a:r>
            <a:r>
              <a:rPr lang="en-US" dirty="0"/>
              <a:t>Minority Opinions</a:t>
            </a:r>
          </a:p>
          <a:p>
            <a:pPr lvl="1"/>
            <a:r>
              <a:rPr lang="en-US" dirty="0" smtClean="0"/>
              <a:t>Retaining </a:t>
            </a:r>
            <a:r>
              <a:rPr lang="en-US" dirty="0"/>
              <a:t>Knowledge</a:t>
            </a:r>
          </a:p>
          <a:p>
            <a:pPr lvl="1"/>
            <a:r>
              <a:rPr lang="en-US" dirty="0" smtClean="0"/>
              <a:t>Worst</a:t>
            </a:r>
            <a:r>
              <a:rPr lang="en-US" dirty="0"/>
              <a:t>-Case Event Failures</a:t>
            </a:r>
          </a:p>
        </p:txBody>
      </p:sp>
      <p:pic>
        <p:nvPicPr>
          <p:cNvPr id="4" name="Picture 3" descr="_J3K8397_CRP-3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618" y="3166263"/>
            <a:ext cx="3696096" cy="246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7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562" y="2504624"/>
            <a:ext cx="5097388" cy="43749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Developed by merchants and ship owners in the 1800s</a:t>
            </a:r>
          </a:p>
          <a:p>
            <a:r>
              <a:rPr lang="en-US" dirty="0" smtClean="0"/>
              <a:t>The International Association of Classification Societies (ICAS) is the technical arm of the IMO</a:t>
            </a:r>
          </a:p>
          <a:p>
            <a:pPr lvl="1"/>
            <a:r>
              <a:rPr lang="en-US" dirty="0" smtClean="0"/>
              <a:t>Classification societies are: </a:t>
            </a:r>
          </a:p>
          <a:p>
            <a:pPr marL="698500" lvl="2" indent="0">
              <a:buNone/>
            </a:pPr>
            <a:r>
              <a:rPr lang="en-US" dirty="0" smtClean="0"/>
              <a:t>“</a:t>
            </a:r>
            <a:r>
              <a:rPr lang="en-US" dirty="0"/>
              <a:t>impartial </a:t>
            </a:r>
            <a:r>
              <a:rPr lang="en-US" dirty="0" smtClean="0"/>
              <a:t>organizations consisting </a:t>
            </a:r>
            <a:r>
              <a:rPr lang="en-US" dirty="0"/>
              <a:t>of technical experts that have established </a:t>
            </a:r>
            <a:r>
              <a:rPr lang="en-US" dirty="0" smtClean="0"/>
              <a:t>a system </a:t>
            </a:r>
            <a:r>
              <a:rPr lang="en-US" dirty="0"/>
              <a:t>of public safety based on private law </a:t>
            </a:r>
            <a:r>
              <a:rPr lang="en-US" dirty="0" smtClean="0"/>
              <a:t>contracts. They </a:t>
            </a:r>
            <a:r>
              <a:rPr lang="en-US" dirty="0"/>
              <a:t>are often described as the unofficial ‘</a:t>
            </a:r>
            <a:r>
              <a:rPr lang="en-US" dirty="0" smtClean="0"/>
              <a:t>policemen’ in </a:t>
            </a:r>
            <a:r>
              <a:rPr lang="en-US" dirty="0"/>
              <a:t>the marine </a:t>
            </a:r>
            <a:r>
              <a:rPr lang="en-US" dirty="0" smtClean="0"/>
              <a:t>world” </a:t>
            </a:r>
          </a:p>
          <a:p>
            <a:r>
              <a:rPr lang="en-US" dirty="0" smtClean="0"/>
              <a:t>ICAS’s rules and standards are used by “over 90% of the word’s cargo carrying tonnage”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0034" r="17785" b="30124"/>
          <a:stretch/>
        </p:blipFill>
        <p:spPr>
          <a:xfrm>
            <a:off x="8223542" y="2641481"/>
            <a:ext cx="926515" cy="10411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1023" b="25495"/>
          <a:stretch/>
        </p:blipFill>
        <p:spPr>
          <a:xfrm>
            <a:off x="5390302" y="4576490"/>
            <a:ext cx="1850211" cy="6606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5271" y="2641481"/>
            <a:ext cx="1192372" cy="11557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4151" y="3756133"/>
            <a:ext cx="954646" cy="9546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-1424" r="70950"/>
          <a:stretch/>
        </p:blipFill>
        <p:spPr>
          <a:xfrm>
            <a:off x="5304776" y="5687794"/>
            <a:ext cx="820327" cy="10670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2594" y="3828733"/>
            <a:ext cx="2280659" cy="7477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34062" y="5754730"/>
            <a:ext cx="1435352" cy="9266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35598" y="5817706"/>
            <a:ext cx="1250318" cy="8010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2777" y="5295971"/>
            <a:ext cx="1682453" cy="4224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88965" y="4859660"/>
            <a:ext cx="1332124" cy="7550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2"/>
          <a:srcRect l="29873" r="26270"/>
          <a:stretch/>
        </p:blipFill>
        <p:spPr>
          <a:xfrm>
            <a:off x="7344015" y="2646137"/>
            <a:ext cx="954646" cy="10365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27325" y="2651977"/>
            <a:ext cx="852210" cy="111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2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Aerospace Corporation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6461"/>
            <a:ext cx="8077814" cy="3544543"/>
          </a:xfrm>
        </p:spPr>
        <p:txBody>
          <a:bodyPr>
            <a:normAutofit/>
          </a:bodyPr>
          <a:lstStyle/>
          <a:p>
            <a:r>
              <a:rPr lang="en-US" dirty="0" smtClean="0"/>
              <a:t>Performs independent launch verification for the U.S. Air Force</a:t>
            </a:r>
          </a:p>
          <a:p>
            <a:r>
              <a:rPr lang="en-US" dirty="0" smtClean="0"/>
              <a:t>Extremely successful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only has a 2.9 </a:t>
            </a:r>
            <a:r>
              <a:rPr lang="en-US" dirty="0" smtClean="0"/>
              <a:t>percent probability </a:t>
            </a:r>
            <a:r>
              <a:rPr lang="en-US" dirty="0"/>
              <a:t>of failure rate in comparison to </a:t>
            </a:r>
            <a:r>
              <a:rPr lang="en-US" dirty="0" smtClean="0"/>
              <a:t>the commercial </a:t>
            </a:r>
            <a:r>
              <a:rPr lang="en-US" dirty="0"/>
              <a:t>sector which is 14.6 </a:t>
            </a:r>
            <a:r>
              <a:rPr lang="en-US" dirty="0" smtClean="0"/>
              <a:t>percent”</a:t>
            </a:r>
          </a:p>
          <a:p>
            <a:r>
              <a:rPr lang="en-US" dirty="0" smtClean="0"/>
              <a:t>The relationship between the Aerospace Corporation and the </a:t>
            </a:r>
            <a:r>
              <a:rPr lang="en-US" dirty="0"/>
              <a:t>a</a:t>
            </a:r>
            <a:r>
              <a:rPr lang="en-US" dirty="0" smtClean="0"/>
              <a:t>ir space could be an excellent model for the space industry to follow</a:t>
            </a:r>
          </a:p>
          <a:p>
            <a:endParaRPr lang="en-US" dirty="0"/>
          </a:p>
        </p:txBody>
      </p:sp>
      <p:pic>
        <p:nvPicPr>
          <p:cNvPr id="4" name="Picture 3" descr="av_juno_l10-cop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841" y="5008387"/>
            <a:ext cx="4191933" cy="178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6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to Space Traffic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056" y="2418875"/>
            <a:ext cx="8602960" cy="420379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Government could be too slow to create regulations until it is too late</a:t>
            </a:r>
          </a:p>
          <a:p>
            <a:pPr lvl="1"/>
            <a:r>
              <a:rPr lang="en-US" dirty="0" smtClean="0"/>
              <a:t>“Blood Laws” in the Aviation Industry</a:t>
            </a:r>
          </a:p>
          <a:p>
            <a:r>
              <a:rPr lang="en-US" dirty="0" smtClean="0"/>
              <a:t>Could create organizations similar to classification society's to develop standards</a:t>
            </a:r>
          </a:p>
          <a:p>
            <a:r>
              <a:rPr lang="en-US" dirty="0"/>
              <a:t>Tiered system for air traffic prioritization</a:t>
            </a:r>
          </a:p>
          <a:p>
            <a:pPr lvl="1"/>
            <a:r>
              <a:rPr lang="en-US" dirty="0"/>
              <a:t>The safer the system, the higher priority it receives </a:t>
            </a:r>
          </a:p>
          <a:p>
            <a:pPr lvl="2"/>
            <a:r>
              <a:rPr lang="en-US" dirty="0"/>
              <a:t>Determined by the independent safety organization</a:t>
            </a:r>
          </a:p>
          <a:p>
            <a:pPr lvl="3"/>
            <a:r>
              <a:rPr lang="en-US" dirty="0"/>
              <a:t>For example: points could be awarded if the company shows that they analyzed their system with both “top down” and “bottom up” approaches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36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40" y="2540166"/>
            <a:ext cx="8364860" cy="3863914"/>
          </a:xfrm>
        </p:spPr>
        <p:txBody>
          <a:bodyPr>
            <a:normAutofit/>
          </a:bodyPr>
          <a:lstStyle/>
          <a:p>
            <a:r>
              <a:rPr lang="en-US" dirty="0" smtClean="0"/>
              <a:t>The ideal independent oversight organization for space would be a combination of two models:</a:t>
            </a:r>
          </a:p>
          <a:p>
            <a:pPr lvl="1"/>
            <a:r>
              <a:rPr lang="en-US" dirty="0" smtClean="0"/>
              <a:t>Classification Society Model</a:t>
            </a:r>
          </a:p>
          <a:p>
            <a:pPr lvl="1"/>
            <a:r>
              <a:rPr lang="en-US" dirty="0" smtClean="0"/>
              <a:t>Aerospace Corporation Model</a:t>
            </a:r>
          </a:p>
          <a:p>
            <a:r>
              <a:rPr lang="en-US" dirty="0" smtClean="0"/>
              <a:t>Important for organization not be prescriptive </a:t>
            </a:r>
          </a:p>
          <a:p>
            <a:pPr lvl="1"/>
            <a:r>
              <a:rPr lang="en-US" dirty="0" smtClean="0"/>
              <a:t>Focus on safety and not just meeting design requirements</a:t>
            </a:r>
          </a:p>
          <a:p>
            <a:r>
              <a:rPr lang="en-US" dirty="0" smtClean="0"/>
              <a:t>Government could still be involved as well</a:t>
            </a:r>
          </a:p>
          <a:p>
            <a:pPr lvl="1"/>
            <a:r>
              <a:rPr lang="en-US" dirty="0" smtClean="0"/>
              <a:t>Example: Independent Organization verifies the launch is safe and the FAA ensures the safety of the uninvolved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164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949F7C077C8F4FA1355DCCA36835F7" ma:contentTypeVersion="5" ma:contentTypeDescription="Create a new document." ma:contentTypeScope="" ma:versionID="f25a789b336c4179355176a1bae11e1a">
  <xsd:schema xmlns:xsd="http://www.w3.org/2001/XMLSchema" xmlns:xs="http://www.w3.org/2001/XMLSchema" xmlns:p="http://schemas.microsoft.com/office/2006/metadata/properties" xmlns:ns2="584859f9-e04d-4b0e-a1f9-b1f19fe731fd" targetNamespace="http://schemas.microsoft.com/office/2006/metadata/properties" ma:root="true" ma:fieldsID="e9af0b90a4f82be230f861cf4b372cdc" ns2:_="">
    <xsd:import namespace="584859f9-e04d-4b0e-a1f9-b1f19fe731f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4859f9-e04d-4b0e-a1f9-b1f19fe731fd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84859f9-e04d-4b0e-a1f9-b1f19fe731fd">FUECHS3FZRVZ-143-147</_dlc_DocId>
    <_dlc_DocIdUrl xmlns="584859f9-e04d-4b0e-a1f9-b1f19fe731fd">
      <Url>https://myerauedu.sharepoint.com/teams/DB_Academics/AVP_ACAD/DB_Hunt/Scholarly-Commons/STM/_layouts/15/DocIdRedir.aspx?ID=FUECHS3FZRVZ-143-147</Url>
      <Description>FUECHS3FZRVZ-143-147</Description>
    </_dlc_DocIdUrl>
  </documentManagement>
</p:properties>
</file>

<file path=customXml/itemProps1.xml><?xml version="1.0" encoding="utf-8"?>
<ds:datastoreItem xmlns:ds="http://schemas.openxmlformats.org/officeDocument/2006/customXml" ds:itemID="{95B1321B-EA76-4895-91DE-4E6344A89A5D}"/>
</file>

<file path=customXml/itemProps2.xml><?xml version="1.0" encoding="utf-8"?>
<ds:datastoreItem xmlns:ds="http://schemas.openxmlformats.org/officeDocument/2006/customXml" ds:itemID="{2A8A77C0-860A-48AA-9279-BB15909DD747}"/>
</file>

<file path=customXml/itemProps3.xml><?xml version="1.0" encoding="utf-8"?>
<ds:datastoreItem xmlns:ds="http://schemas.openxmlformats.org/officeDocument/2006/customXml" ds:itemID="{7904F6B7-F4D6-4E04-9B9B-D940D53FDA25}"/>
</file>

<file path=customXml/itemProps4.xml><?xml version="1.0" encoding="utf-8"?>
<ds:datastoreItem xmlns:ds="http://schemas.openxmlformats.org/officeDocument/2006/customXml" ds:itemID="{9DA35F20-CF02-48D4-9AE7-8B9F42F37F7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756</Words>
  <Application>Microsoft Macintosh PowerPoint</Application>
  <PresentationFormat>On-screen Show (4:3)</PresentationFormat>
  <Paragraphs>76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Calisto MT</vt:lpstr>
      <vt:lpstr>Wingdings</vt:lpstr>
      <vt:lpstr>Genesis</vt:lpstr>
      <vt:lpstr>Exploring the Possibility of Using Independent Oversight to Determine Standards for Space Vehicles Operating in the NAS</vt:lpstr>
      <vt:lpstr>Background</vt:lpstr>
      <vt:lpstr>Government, Industry and Third Party Framework</vt:lpstr>
      <vt:lpstr>Accident Theories</vt:lpstr>
      <vt:lpstr>Naval Reactor Programs</vt:lpstr>
      <vt:lpstr>Classification Society</vt:lpstr>
      <vt:lpstr>Aerospace Corporation</vt:lpstr>
      <vt:lpstr>Applications to Space Traffic Management</vt:lpstr>
      <vt:lpstr>Conclusion</vt:lpstr>
      <vt:lpstr>References</vt:lpstr>
    </vt:vector>
  </TitlesOfParts>
  <Company>volpe and koenig, p.c.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the Possibility of Using Independent Oversight to Determine Standards for Space Vehicles Who Will Operate in the NAS</dc:title>
  <dc:creator>Tara Halt </dc:creator>
  <cp:lastModifiedBy>Halt, Tara R</cp:lastModifiedBy>
  <cp:revision>22</cp:revision>
  <dcterms:created xsi:type="dcterms:W3CDTF">2015-09-17T16:03:09Z</dcterms:created>
  <dcterms:modified xsi:type="dcterms:W3CDTF">2015-11-10T15:43:00Z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0x0101002A949F7C077C8F4FA1355DCCA36835F7</vt:lpwstr>
  </property>
  <property fmtid="{D5CDD505-2E9C-101B-9397-08002B2CF9AE}" pid="3" name="_dlc_DocIdItemGuid">
    <vt:lpwstr>18ee30a5-3dee-4d82-a33a-bccb32b7c07c</vt:lpwstr>
  </property>
</Properties>
</file>