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15"/>
  </p:notesMasterIdLst>
  <p:sldIdLst>
    <p:sldId id="257" r:id="rId2"/>
    <p:sldId id="307" r:id="rId3"/>
    <p:sldId id="319" r:id="rId4"/>
    <p:sldId id="276" r:id="rId5"/>
    <p:sldId id="323" r:id="rId6"/>
    <p:sldId id="288" r:id="rId7"/>
    <p:sldId id="320" r:id="rId8"/>
    <p:sldId id="321" r:id="rId9"/>
    <p:sldId id="311" r:id="rId10"/>
    <p:sldId id="312" r:id="rId11"/>
    <p:sldId id="313" r:id="rId12"/>
    <p:sldId id="314" r:id="rId13"/>
    <p:sldId id="301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ED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41" autoAdjust="0"/>
    <p:restoredTop sz="93954" autoAdjust="0"/>
  </p:normalViewPr>
  <p:slideViewPr>
    <p:cSldViewPr snapToGrid="0">
      <p:cViewPr varScale="1">
        <p:scale>
          <a:sx n="84" d="100"/>
          <a:sy n="84" d="100"/>
        </p:scale>
        <p:origin x="16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CA66EA-B784-42B8-83B1-4C5CB1273E37}" type="doc">
      <dgm:prSet loTypeId="urn:microsoft.com/office/officeart/2005/8/layout/venn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5CD1A18-829A-4040-9367-7310BD498C21}">
      <dgm:prSet phldrT="[Text]" custT="1"/>
      <dgm:spPr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sz="2600" b="1" dirty="0"/>
            <a:t>Enable</a:t>
          </a:r>
        </a:p>
      </dgm:t>
    </dgm:pt>
    <dgm:pt modelId="{7B1F9E06-2721-4329-BB9C-CD2ABFDDF2DA}" type="parTrans" cxnId="{253C56C9-E7C0-46B1-A090-2A601416C758}">
      <dgm:prSet/>
      <dgm:spPr/>
      <dgm:t>
        <a:bodyPr/>
        <a:lstStyle/>
        <a:p>
          <a:endParaRPr lang="en-US"/>
        </a:p>
      </dgm:t>
    </dgm:pt>
    <dgm:pt modelId="{4B2230A6-AF6E-4875-82E3-AD6B1E8950B0}" type="sibTrans" cxnId="{253C56C9-E7C0-46B1-A090-2A601416C758}">
      <dgm:prSet/>
      <dgm:spPr/>
      <dgm:t>
        <a:bodyPr/>
        <a:lstStyle/>
        <a:p>
          <a:endParaRPr lang="en-US"/>
        </a:p>
      </dgm:t>
    </dgm:pt>
    <dgm:pt modelId="{E50CE3E4-2870-4848-97A3-F8EC70B13231}">
      <dgm:prSet phldrT="[Text]" custT="1"/>
      <dgm:spPr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sz="2600" b="1" dirty="0"/>
            <a:t>Flexible</a:t>
          </a:r>
        </a:p>
      </dgm:t>
    </dgm:pt>
    <dgm:pt modelId="{B669D22A-5072-4459-98B4-DD5715747F62}" type="parTrans" cxnId="{70907DCB-E32F-4CBB-8F67-F2B47202F9F5}">
      <dgm:prSet/>
      <dgm:spPr/>
      <dgm:t>
        <a:bodyPr/>
        <a:lstStyle/>
        <a:p>
          <a:endParaRPr lang="en-US"/>
        </a:p>
      </dgm:t>
    </dgm:pt>
    <dgm:pt modelId="{5D97E5A5-2A4A-4A9A-8BC3-8F520B9422E6}" type="sibTrans" cxnId="{70907DCB-E32F-4CBB-8F67-F2B47202F9F5}">
      <dgm:prSet/>
      <dgm:spPr/>
      <dgm:t>
        <a:bodyPr/>
        <a:lstStyle/>
        <a:p>
          <a:endParaRPr lang="en-US"/>
        </a:p>
      </dgm:t>
    </dgm:pt>
    <dgm:pt modelId="{50065542-C423-4B4E-BF74-94D2647F92A1}">
      <dgm:prSet phldrT="[Text]" custT="1"/>
      <dgm:spPr>
        <a:gradFill rotWithShape="0">
          <a:gsLst>
            <a:gs pos="0">
              <a:schemeClr val="accent4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600" b="1" dirty="0"/>
            <a:t>Influence</a:t>
          </a:r>
        </a:p>
      </dgm:t>
    </dgm:pt>
    <dgm:pt modelId="{6C1B21AF-B9E9-40EE-8026-ACAB46ECC95B}" type="parTrans" cxnId="{2A1E08DD-4A19-4E01-BA64-4701B5D9FD05}">
      <dgm:prSet/>
      <dgm:spPr/>
      <dgm:t>
        <a:bodyPr/>
        <a:lstStyle/>
        <a:p>
          <a:endParaRPr lang="en-US"/>
        </a:p>
      </dgm:t>
    </dgm:pt>
    <dgm:pt modelId="{BA2BE64E-3237-401E-B434-C0F393F45BE0}" type="sibTrans" cxnId="{2A1E08DD-4A19-4E01-BA64-4701B5D9FD05}">
      <dgm:prSet/>
      <dgm:spPr/>
      <dgm:t>
        <a:bodyPr/>
        <a:lstStyle/>
        <a:p>
          <a:endParaRPr lang="en-US"/>
        </a:p>
      </dgm:t>
    </dgm:pt>
    <dgm:pt modelId="{CFB1F3B5-3A27-4C52-B7F7-E839CEAC352B}">
      <dgm:prSet phldrT="[Text]" custT="1"/>
      <dgm:spPr>
        <a:gradFill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sz="2600" b="1" dirty="0"/>
            <a:t>Affordable</a:t>
          </a:r>
        </a:p>
      </dgm:t>
    </dgm:pt>
    <dgm:pt modelId="{444B1D48-A412-4A61-9F81-A9E4FCC527AD}" type="parTrans" cxnId="{B4DEA758-39F1-4E3A-A1CA-91C0BB6CD1BF}">
      <dgm:prSet/>
      <dgm:spPr/>
      <dgm:t>
        <a:bodyPr/>
        <a:lstStyle/>
        <a:p>
          <a:endParaRPr lang="en-US"/>
        </a:p>
      </dgm:t>
    </dgm:pt>
    <dgm:pt modelId="{43E4BFE6-40CE-4CCC-9884-05433EF4125D}" type="sibTrans" cxnId="{B4DEA758-39F1-4E3A-A1CA-91C0BB6CD1BF}">
      <dgm:prSet/>
      <dgm:spPr/>
      <dgm:t>
        <a:bodyPr/>
        <a:lstStyle/>
        <a:p>
          <a:endParaRPr lang="en-US"/>
        </a:p>
      </dgm:t>
    </dgm:pt>
    <dgm:pt modelId="{D1558777-E894-4FE3-A4F8-352EDDE7CE48}" type="pres">
      <dgm:prSet presAssocID="{78CA66EA-B784-42B8-83B1-4C5CB1273E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54223C-C1E7-4C6D-9674-A2044B07C1C5}" type="pres">
      <dgm:prSet presAssocID="{D5CD1A18-829A-4040-9367-7310BD498C21}" presName="Name5" presStyleLbl="vennNode1" presStyleIdx="0" presStyleCnt="4" custLinFactNeighborY="-4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BFB21F-38AE-4851-9B43-A3AA2C95BE10}" type="pres">
      <dgm:prSet presAssocID="{4B2230A6-AF6E-4875-82E3-AD6B1E8950B0}" presName="space" presStyleCnt="0"/>
      <dgm:spPr/>
    </dgm:pt>
    <dgm:pt modelId="{59715D04-6B72-45E2-8C1F-4545A94B6DFD}" type="pres">
      <dgm:prSet presAssocID="{E50CE3E4-2870-4848-97A3-F8EC70B13231}" presName="Name5" presStyleLbl="vennNode1" presStyleIdx="1" presStyleCnt="4" custLinFactNeighborY="-4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7DD5B5-9BE0-4D12-B160-7AB8502CA081}" type="pres">
      <dgm:prSet presAssocID="{5D97E5A5-2A4A-4A9A-8BC3-8F520B9422E6}" presName="space" presStyleCnt="0"/>
      <dgm:spPr/>
    </dgm:pt>
    <dgm:pt modelId="{8E13FCF0-3055-4E04-BD60-3FA86C3B60FA}" type="pres">
      <dgm:prSet presAssocID="{50065542-C423-4B4E-BF74-94D2647F92A1}" presName="Name5" presStyleLbl="vennNode1" presStyleIdx="2" presStyleCnt="4" custLinFactNeighborY="-4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5C790-4CC5-46C1-A3D0-5F13991D2983}" type="pres">
      <dgm:prSet presAssocID="{BA2BE64E-3237-401E-B434-C0F393F45BE0}" presName="space" presStyleCnt="0"/>
      <dgm:spPr/>
    </dgm:pt>
    <dgm:pt modelId="{F9C358C0-04B4-4190-A2AD-98386DA93E2C}" type="pres">
      <dgm:prSet presAssocID="{CFB1F3B5-3A27-4C52-B7F7-E839CEAC352B}" presName="Name5" presStyleLbl="vennNode1" presStyleIdx="3" presStyleCnt="4" custLinFactNeighborY="-4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1E08DD-4A19-4E01-BA64-4701B5D9FD05}" srcId="{78CA66EA-B784-42B8-83B1-4C5CB1273E37}" destId="{50065542-C423-4B4E-BF74-94D2647F92A1}" srcOrd="2" destOrd="0" parTransId="{6C1B21AF-B9E9-40EE-8026-ACAB46ECC95B}" sibTransId="{BA2BE64E-3237-401E-B434-C0F393F45BE0}"/>
    <dgm:cxn modelId="{253C56C9-E7C0-46B1-A090-2A601416C758}" srcId="{78CA66EA-B784-42B8-83B1-4C5CB1273E37}" destId="{D5CD1A18-829A-4040-9367-7310BD498C21}" srcOrd="0" destOrd="0" parTransId="{7B1F9E06-2721-4329-BB9C-CD2ABFDDF2DA}" sibTransId="{4B2230A6-AF6E-4875-82E3-AD6B1E8950B0}"/>
    <dgm:cxn modelId="{E50FDB0B-C475-4A97-9295-A032CC61A7AD}" type="presOf" srcId="{78CA66EA-B784-42B8-83B1-4C5CB1273E37}" destId="{D1558777-E894-4FE3-A4F8-352EDDE7CE48}" srcOrd="0" destOrd="0" presId="urn:microsoft.com/office/officeart/2005/8/layout/venn3"/>
    <dgm:cxn modelId="{71C054C3-E848-4229-91BF-2017491D90B3}" type="presOf" srcId="{D5CD1A18-829A-4040-9367-7310BD498C21}" destId="{3954223C-C1E7-4C6D-9674-A2044B07C1C5}" srcOrd="0" destOrd="0" presId="urn:microsoft.com/office/officeart/2005/8/layout/venn3"/>
    <dgm:cxn modelId="{B4DEA758-39F1-4E3A-A1CA-91C0BB6CD1BF}" srcId="{78CA66EA-B784-42B8-83B1-4C5CB1273E37}" destId="{CFB1F3B5-3A27-4C52-B7F7-E839CEAC352B}" srcOrd="3" destOrd="0" parTransId="{444B1D48-A412-4A61-9F81-A9E4FCC527AD}" sibTransId="{43E4BFE6-40CE-4CCC-9884-05433EF4125D}"/>
    <dgm:cxn modelId="{1E4B5BCE-6B71-48C5-B19E-668298F3B53F}" type="presOf" srcId="{50065542-C423-4B4E-BF74-94D2647F92A1}" destId="{8E13FCF0-3055-4E04-BD60-3FA86C3B60FA}" srcOrd="0" destOrd="0" presId="urn:microsoft.com/office/officeart/2005/8/layout/venn3"/>
    <dgm:cxn modelId="{70907DCB-E32F-4CBB-8F67-F2B47202F9F5}" srcId="{78CA66EA-B784-42B8-83B1-4C5CB1273E37}" destId="{E50CE3E4-2870-4848-97A3-F8EC70B13231}" srcOrd="1" destOrd="0" parTransId="{B669D22A-5072-4459-98B4-DD5715747F62}" sibTransId="{5D97E5A5-2A4A-4A9A-8BC3-8F520B9422E6}"/>
    <dgm:cxn modelId="{926A923B-1545-478F-8949-A7EBAA130AC6}" type="presOf" srcId="{E50CE3E4-2870-4848-97A3-F8EC70B13231}" destId="{59715D04-6B72-45E2-8C1F-4545A94B6DFD}" srcOrd="0" destOrd="0" presId="urn:microsoft.com/office/officeart/2005/8/layout/venn3"/>
    <dgm:cxn modelId="{53B84848-C084-4EA6-BA61-A179B0A1C822}" type="presOf" srcId="{CFB1F3B5-3A27-4C52-B7F7-E839CEAC352B}" destId="{F9C358C0-04B4-4190-A2AD-98386DA93E2C}" srcOrd="0" destOrd="0" presId="urn:microsoft.com/office/officeart/2005/8/layout/venn3"/>
    <dgm:cxn modelId="{93379171-FA65-4775-A7BB-78A741B310E4}" type="presParOf" srcId="{D1558777-E894-4FE3-A4F8-352EDDE7CE48}" destId="{3954223C-C1E7-4C6D-9674-A2044B07C1C5}" srcOrd="0" destOrd="0" presId="urn:microsoft.com/office/officeart/2005/8/layout/venn3"/>
    <dgm:cxn modelId="{E02B5EC7-A957-4556-8EF4-2B283173A5E4}" type="presParOf" srcId="{D1558777-E894-4FE3-A4F8-352EDDE7CE48}" destId="{D8BFB21F-38AE-4851-9B43-A3AA2C95BE10}" srcOrd="1" destOrd="0" presId="urn:microsoft.com/office/officeart/2005/8/layout/venn3"/>
    <dgm:cxn modelId="{7C0BFCE5-19B6-487C-9C53-A0BFCE9A6C3C}" type="presParOf" srcId="{D1558777-E894-4FE3-A4F8-352EDDE7CE48}" destId="{59715D04-6B72-45E2-8C1F-4545A94B6DFD}" srcOrd="2" destOrd="0" presId="urn:microsoft.com/office/officeart/2005/8/layout/venn3"/>
    <dgm:cxn modelId="{AF20F491-4349-4369-9468-38AC8B661D96}" type="presParOf" srcId="{D1558777-E894-4FE3-A4F8-352EDDE7CE48}" destId="{8D7DD5B5-9BE0-4D12-B160-7AB8502CA081}" srcOrd="3" destOrd="0" presId="urn:microsoft.com/office/officeart/2005/8/layout/venn3"/>
    <dgm:cxn modelId="{209BEBE5-4706-4FBB-BC28-6ECBDCA4FBBC}" type="presParOf" srcId="{D1558777-E894-4FE3-A4F8-352EDDE7CE48}" destId="{8E13FCF0-3055-4E04-BD60-3FA86C3B60FA}" srcOrd="4" destOrd="0" presId="urn:microsoft.com/office/officeart/2005/8/layout/venn3"/>
    <dgm:cxn modelId="{EF947D9B-0114-477C-AB38-9A0B46131190}" type="presParOf" srcId="{D1558777-E894-4FE3-A4F8-352EDDE7CE48}" destId="{C145C790-4CC5-46C1-A3D0-5F13991D2983}" srcOrd="5" destOrd="0" presId="urn:microsoft.com/office/officeart/2005/8/layout/venn3"/>
    <dgm:cxn modelId="{159ADAB1-7025-4F03-87F7-985FE2FE66C7}" type="presParOf" srcId="{D1558777-E894-4FE3-A4F8-352EDDE7CE48}" destId="{F9C358C0-04B4-4190-A2AD-98386DA93E2C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070D7E-96D8-4A22-8AA1-299D4A4D8E13}" type="doc">
      <dgm:prSet loTypeId="urn:microsoft.com/office/officeart/2005/8/layout/vList5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916B497F-62D0-4520-9F78-E12E282585C3}">
      <dgm:prSet phldrT="[Text]"/>
      <dgm:spPr/>
      <dgm:t>
        <a:bodyPr/>
        <a:lstStyle/>
        <a:p>
          <a:r>
            <a:rPr lang="en-US" dirty="0" smtClean="0"/>
            <a:t>More Commercial Terms</a:t>
          </a:r>
          <a:endParaRPr lang="en-US" dirty="0"/>
        </a:p>
      </dgm:t>
    </dgm:pt>
    <dgm:pt modelId="{6EFA1D7D-F68F-4459-B313-71B829986804}" type="parTrans" cxnId="{5DB8965F-1FFD-4747-A077-5C786870453E}">
      <dgm:prSet/>
      <dgm:spPr/>
      <dgm:t>
        <a:bodyPr/>
        <a:lstStyle/>
        <a:p>
          <a:endParaRPr lang="en-US"/>
        </a:p>
      </dgm:t>
    </dgm:pt>
    <dgm:pt modelId="{BAC8479C-243A-4DBB-940A-857F6B1470BC}" type="sibTrans" cxnId="{5DB8965F-1FFD-4747-A077-5C786870453E}">
      <dgm:prSet/>
      <dgm:spPr/>
      <dgm:t>
        <a:bodyPr/>
        <a:lstStyle/>
        <a:p>
          <a:endParaRPr lang="en-US"/>
        </a:p>
      </dgm:t>
    </dgm:pt>
    <dgm:pt modelId="{0F6B3DBF-BFDF-4140-9FCB-9C6C202D9CD1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FAA Licensed</a:t>
          </a:r>
          <a:endParaRPr lang="en-US" sz="1800" dirty="0"/>
        </a:p>
      </dgm:t>
    </dgm:pt>
    <dgm:pt modelId="{93BD8113-9C32-40EE-B857-F8761A54B1BA}" type="parTrans" cxnId="{08A6FD5A-5848-499F-A0AA-CE520CE005E2}">
      <dgm:prSet/>
      <dgm:spPr/>
      <dgm:t>
        <a:bodyPr/>
        <a:lstStyle/>
        <a:p>
          <a:endParaRPr lang="en-US"/>
        </a:p>
      </dgm:t>
    </dgm:pt>
    <dgm:pt modelId="{782811AD-E4DE-45E3-837A-691A0D4A82BD}" type="sibTrans" cxnId="{08A6FD5A-5848-499F-A0AA-CE520CE005E2}">
      <dgm:prSet/>
      <dgm:spPr/>
      <dgm:t>
        <a:bodyPr/>
        <a:lstStyle/>
        <a:p>
          <a:endParaRPr lang="en-US"/>
        </a:p>
      </dgm:t>
    </dgm:pt>
    <dgm:pt modelId="{10982920-C7B9-4DF7-B622-569CE1E86CF4}">
      <dgm:prSet phldrT="[Text]"/>
      <dgm:spPr/>
      <dgm:t>
        <a:bodyPr/>
        <a:lstStyle/>
        <a:p>
          <a:r>
            <a:rPr lang="en-US" dirty="0" smtClean="0"/>
            <a:t>Higher Risk Tolerance</a:t>
          </a:r>
          <a:endParaRPr lang="en-US" dirty="0"/>
        </a:p>
      </dgm:t>
    </dgm:pt>
    <dgm:pt modelId="{8775A3D1-1251-4A3F-8106-F0F9EE5BC85D}" type="parTrans" cxnId="{C13E7CBB-AE47-4273-82B8-D2EC295EB00C}">
      <dgm:prSet/>
      <dgm:spPr/>
      <dgm:t>
        <a:bodyPr/>
        <a:lstStyle/>
        <a:p>
          <a:endParaRPr lang="en-US"/>
        </a:p>
      </dgm:t>
    </dgm:pt>
    <dgm:pt modelId="{0375EB5D-DABC-493C-8ABA-7F7E336C8B57}" type="sibTrans" cxnId="{C13E7CBB-AE47-4273-82B8-D2EC295EB00C}">
      <dgm:prSet/>
      <dgm:spPr/>
      <dgm:t>
        <a:bodyPr/>
        <a:lstStyle/>
        <a:p>
          <a:endParaRPr lang="en-US"/>
        </a:p>
      </dgm:t>
    </dgm:pt>
    <dgm:pt modelId="{5389BB60-264E-433D-A1FE-F70002792A06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High Risk Tolerant CubeSat Missions</a:t>
          </a:r>
          <a:endParaRPr lang="en-US" sz="1800" dirty="0"/>
        </a:p>
      </dgm:t>
    </dgm:pt>
    <dgm:pt modelId="{AE689E9D-3538-4CEC-8AE1-36E74AFD066A}" type="parTrans" cxnId="{3CA2B93B-72BF-4EE2-8E07-7A5047DB1931}">
      <dgm:prSet/>
      <dgm:spPr/>
      <dgm:t>
        <a:bodyPr/>
        <a:lstStyle/>
        <a:p>
          <a:endParaRPr lang="en-US"/>
        </a:p>
      </dgm:t>
    </dgm:pt>
    <dgm:pt modelId="{192B62E0-9F9D-479D-A09A-F1C9A60495E8}" type="sibTrans" cxnId="{3CA2B93B-72BF-4EE2-8E07-7A5047DB1931}">
      <dgm:prSet/>
      <dgm:spPr/>
      <dgm:t>
        <a:bodyPr/>
        <a:lstStyle/>
        <a:p>
          <a:endParaRPr lang="en-US"/>
        </a:p>
      </dgm:t>
    </dgm:pt>
    <dgm:pt modelId="{C35FFA59-7007-4542-B23B-532C0C761710}">
      <dgm:prSet phldrT="[Text]"/>
      <dgm:spPr/>
      <dgm:t>
        <a:bodyPr/>
        <a:lstStyle/>
        <a:p>
          <a:r>
            <a:rPr lang="en-US" dirty="0" smtClean="0"/>
            <a:t>Influence </a:t>
          </a:r>
          <a:endParaRPr lang="en-US" dirty="0"/>
        </a:p>
      </dgm:t>
    </dgm:pt>
    <dgm:pt modelId="{5AC7FA46-A642-4573-A206-E84645BC507E}" type="parTrans" cxnId="{828DD053-1BB2-46D4-A5AB-D21218209687}">
      <dgm:prSet/>
      <dgm:spPr/>
      <dgm:t>
        <a:bodyPr/>
        <a:lstStyle/>
        <a:p>
          <a:endParaRPr lang="en-US"/>
        </a:p>
      </dgm:t>
    </dgm:pt>
    <dgm:pt modelId="{263CDBE0-E535-4926-A558-49BBD9F1D211}" type="sibTrans" cxnId="{828DD053-1BB2-46D4-A5AB-D21218209687}">
      <dgm:prSet/>
      <dgm:spPr/>
      <dgm:t>
        <a:bodyPr/>
        <a:lstStyle/>
        <a:p>
          <a:endParaRPr lang="en-US"/>
        </a:p>
      </dgm:t>
    </dgm:pt>
    <dgm:pt modelId="{C7C51E45-E172-42E2-BABC-BD1E8190BEC2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Build Relationships with Emerging Providers </a:t>
          </a:r>
          <a:endParaRPr lang="en-US" sz="1800" dirty="0"/>
        </a:p>
      </dgm:t>
    </dgm:pt>
    <dgm:pt modelId="{ED30085C-2F22-47A7-BE9D-437660A224D9}" type="parTrans" cxnId="{99F07A42-DE4A-42D4-8743-310EB6E99A49}">
      <dgm:prSet/>
      <dgm:spPr/>
      <dgm:t>
        <a:bodyPr/>
        <a:lstStyle/>
        <a:p>
          <a:endParaRPr lang="en-US"/>
        </a:p>
      </dgm:t>
    </dgm:pt>
    <dgm:pt modelId="{9AEE3143-4E7A-4690-A1C4-11504AC0BA2A}" type="sibTrans" cxnId="{99F07A42-DE4A-42D4-8743-310EB6E99A49}">
      <dgm:prSet/>
      <dgm:spPr/>
      <dgm:t>
        <a:bodyPr/>
        <a:lstStyle/>
        <a:p>
          <a:endParaRPr lang="en-US"/>
        </a:p>
      </dgm:t>
    </dgm:pt>
    <dgm:pt modelId="{07E4C737-0D19-4790-B4A8-A6E3C2554BB6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Less Insight</a:t>
          </a:r>
          <a:endParaRPr lang="en-US" sz="1800" dirty="0"/>
        </a:p>
      </dgm:t>
    </dgm:pt>
    <dgm:pt modelId="{A606A494-1269-4A4B-B9D4-BCEB8063A8C4}" type="parTrans" cxnId="{55195CA4-0CD1-4655-8ECA-B7EF90708303}">
      <dgm:prSet/>
      <dgm:spPr/>
      <dgm:t>
        <a:bodyPr/>
        <a:lstStyle/>
        <a:p>
          <a:endParaRPr lang="en-US"/>
        </a:p>
      </dgm:t>
    </dgm:pt>
    <dgm:pt modelId="{4435DDEF-85D0-4AF3-9C2E-EA46D00D153A}" type="sibTrans" cxnId="{55195CA4-0CD1-4655-8ECA-B7EF90708303}">
      <dgm:prSet/>
      <dgm:spPr/>
      <dgm:t>
        <a:bodyPr/>
        <a:lstStyle/>
        <a:p>
          <a:endParaRPr lang="en-US"/>
        </a:p>
      </dgm:t>
    </dgm:pt>
    <dgm:pt modelId="{56E167C2-3278-4BAA-9931-F90861114E4E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Lower Cost</a:t>
          </a:r>
          <a:endParaRPr lang="en-US" sz="1800" dirty="0"/>
        </a:p>
      </dgm:t>
    </dgm:pt>
    <dgm:pt modelId="{AD027B68-38FE-4DA7-B7AC-94A439F4DA1E}" type="parTrans" cxnId="{D721173E-6913-4656-BA70-8ACAF3CB82D0}">
      <dgm:prSet/>
      <dgm:spPr/>
      <dgm:t>
        <a:bodyPr/>
        <a:lstStyle/>
        <a:p>
          <a:endParaRPr lang="en-US"/>
        </a:p>
      </dgm:t>
    </dgm:pt>
    <dgm:pt modelId="{A73723E3-ED55-4F75-8B4D-6D6770A742AA}" type="sibTrans" cxnId="{D721173E-6913-4656-BA70-8ACAF3CB82D0}">
      <dgm:prSet/>
      <dgm:spPr/>
      <dgm:t>
        <a:bodyPr/>
        <a:lstStyle/>
        <a:p>
          <a:endParaRPr lang="en-US"/>
        </a:p>
      </dgm:t>
    </dgm:pt>
    <dgm:pt modelId="{B8447EAE-4E42-41A4-8C0D-5DC8823B6443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Innovative Management Approach</a:t>
          </a:r>
          <a:endParaRPr lang="en-US" dirty="0">
            <a:solidFill>
              <a:schemeClr val="tx1"/>
            </a:solidFill>
          </a:endParaRPr>
        </a:p>
      </dgm:t>
    </dgm:pt>
    <dgm:pt modelId="{0664150C-5488-4E38-825D-F9BA35EB8D83}" type="parTrans" cxnId="{06F9909F-627C-4F02-BD79-9BCECD0C0B14}">
      <dgm:prSet/>
      <dgm:spPr/>
      <dgm:t>
        <a:bodyPr/>
        <a:lstStyle/>
        <a:p>
          <a:endParaRPr lang="en-US"/>
        </a:p>
      </dgm:t>
    </dgm:pt>
    <dgm:pt modelId="{CEBAB496-E025-4D0C-9160-F196F5D2AF2B}" type="sibTrans" cxnId="{06F9909F-627C-4F02-BD79-9BCECD0C0B14}">
      <dgm:prSet/>
      <dgm:spPr/>
      <dgm:t>
        <a:bodyPr/>
        <a:lstStyle/>
        <a:p>
          <a:endParaRPr lang="en-US"/>
        </a:p>
      </dgm:t>
    </dgm:pt>
    <dgm:pt modelId="{82AAF2F8-1FCB-4B14-AF65-B0060610D12C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altLang="x-none" sz="1800" b="0" dirty="0" smtClean="0"/>
            <a:t>Develop Next Generation and Organizational Flexibility</a:t>
          </a:r>
          <a:endParaRPr lang="en-US" sz="1800" dirty="0"/>
        </a:p>
      </dgm:t>
    </dgm:pt>
    <dgm:pt modelId="{566C030B-3B0D-4716-ABF4-CF8CD50990A2}" type="parTrans" cxnId="{BE9698E6-F5C2-45CF-A2DA-8BB5A053D8F4}">
      <dgm:prSet/>
      <dgm:spPr/>
      <dgm:t>
        <a:bodyPr/>
        <a:lstStyle/>
        <a:p>
          <a:endParaRPr lang="en-US"/>
        </a:p>
      </dgm:t>
    </dgm:pt>
    <dgm:pt modelId="{AC60F5DF-1400-46DE-AC5C-1201F155286B}" type="sibTrans" cxnId="{BE9698E6-F5C2-45CF-A2DA-8BB5A053D8F4}">
      <dgm:prSet/>
      <dgm:spPr/>
      <dgm:t>
        <a:bodyPr/>
        <a:lstStyle/>
        <a:p>
          <a:endParaRPr lang="en-US"/>
        </a:p>
      </dgm:t>
    </dgm:pt>
    <dgm:pt modelId="{086A119A-5678-465C-80C4-5CE139A5A2A5}">
      <dgm:prSet phldrT="[Text]"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altLang="x-none" sz="1800" b="0" dirty="0" smtClean="0"/>
            <a:t>Launch Vehicle Visibility Via Milestone Review Process</a:t>
          </a:r>
          <a:endParaRPr lang="en-US" sz="1800" dirty="0"/>
        </a:p>
      </dgm:t>
    </dgm:pt>
    <dgm:pt modelId="{DF8C2CD2-48A0-4737-8E10-4F263BF21F38}" type="parTrans" cxnId="{80D6D0C9-F8EC-46A2-8466-B13CF4FB9D26}">
      <dgm:prSet/>
      <dgm:spPr/>
      <dgm:t>
        <a:bodyPr/>
        <a:lstStyle/>
        <a:p>
          <a:endParaRPr lang="en-US"/>
        </a:p>
      </dgm:t>
    </dgm:pt>
    <dgm:pt modelId="{16794CA3-4812-4146-91F8-DDB6CB4BF3DB}" type="sibTrans" cxnId="{80D6D0C9-F8EC-46A2-8466-B13CF4FB9D26}">
      <dgm:prSet/>
      <dgm:spPr/>
      <dgm:t>
        <a:bodyPr/>
        <a:lstStyle/>
        <a:p>
          <a:endParaRPr lang="en-US"/>
        </a:p>
      </dgm:t>
    </dgm:pt>
    <dgm:pt modelId="{DF764E0B-6805-43F5-BDDF-F61B47027D1C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sz="1800" dirty="0" smtClean="0"/>
            <a:t>Learn from Each Other</a:t>
          </a:r>
          <a:endParaRPr lang="en-US" sz="1800" dirty="0"/>
        </a:p>
      </dgm:t>
    </dgm:pt>
    <dgm:pt modelId="{E06094AB-CF67-4445-B532-A1215FB70559}" type="parTrans" cxnId="{FA6AF2F3-3816-42CC-B23E-E68D68C5E4C0}">
      <dgm:prSet/>
      <dgm:spPr/>
      <dgm:t>
        <a:bodyPr/>
        <a:lstStyle/>
        <a:p>
          <a:endParaRPr lang="en-US"/>
        </a:p>
      </dgm:t>
    </dgm:pt>
    <dgm:pt modelId="{C629CB06-EB08-4904-8CBA-F37EBF09B9CC}" type="sibTrans" cxnId="{FA6AF2F3-3816-42CC-B23E-E68D68C5E4C0}">
      <dgm:prSet/>
      <dgm:spPr/>
      <dgm:t>
        <a:bodyPr/>
        <a:lstStyle/>
        <a:p>
          <a:endParaRPr lang="en-US"/>
        </a:p>
      </dgm:t>
    </dgm:pt>
    <dgm:pt modelId="{74DBA7C2-3CA0-4530-BB05-8B17BFF51E5E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r>
            <a:rPr lang="en-US" altLang="x-none" sz="1800" b="0" dirty="0" smtClean="0"/>
            <a:t>Very Limited Vehicle Engineering Expertise</a:t>
          </a:r>
          <a:endParaRPr lang="en-US" sz="1800" dirty="0"/>
        </a:p>
      </dgm:t>
    </dgm:pt>
    <dgm:pt modelId="{9F074C33-F7E9-4F23-A204-61528AFF3A40}" type="parTrans" cxnId="{11E616E7-93F7-4F4F-B4AA-011EE4B592CD}">
      <dgm:prSet/>
      <dgm:spPr/>
      <dgm:t>
        <a:bodyPr/>
        <a:lstStyle/>
        <a:p>
          <a:endParaRPr lang="en-US"/>
        </a:p>
      </dgm:t>
    </dgm:pt>
    <dgm:pt modelId="{AC795C61-D578-445A-931D-4073169D1280}" type="sibTrans" cxnId="{11E616E7-93F7-4F4F-B4AA-011EE4B592CD}">
      <dgm:prSet/>
      <dgm:spPr/>
      <dgm:t>
        <a:bodyPr/>
        <a:lstStyle/>
        <a:p>
          <a:endParaRPr lang="en-US"/>
        </a:p>
      </dgm:t>
    </dgm:pt>
    <dgm:pt modelId="{C44477AE-FA51-406D-9E0C-94AC90756801}" type="pres">
      <dgm:prSet presAssocID="{37070D7E-96D8-4A22-8AA1-299D4A4D8E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0F8EE6-0F43-4F8C-8FD1-615CB29BB9CC}" type="pres">
      <dgm:prSet presAssocID="{916B497F-62D0-4520-9F78-E12E282585C3}" presName="linNode" presStyleCnt="0"/>
      <dgm:spPr/>
    </dgm:pt>
    <dgm:pt modelId="{21D555D6-5FC4-4C2C-878F-5AB1E4A648A0}" type="pres">
      <dgm:prSet presAssocID="{916B497F-62D0-4520-9F78-E12E282585C3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C8BDB8-A3F8-4F6F-B9E2-890EF9CC1D6F}" type="pres">
      <dgm:prSet presAssocID="{916B497F-62D0-4520-9F78-E12E282585C3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207525-2489-436F-B07A-5CB06494A560}" type="pres">
      <dgm:prSet presAssocID="{BAC8479C-243A-4DBB-940A-857F6B1470BC}" presName="sp" presStyleCnt="0"/>
      <dgm:spPr/>
    </dgm:pt>
    <dgm:pt modelId="{B090592C-A13B-4D30-99CD-3A6692565B4B}" type="pres">
      <dgm:prSet presAssocID="{10982920-C7B9-4DF7-B622-569CE1E86CF4}" presName="linNode" presStyleCnt="0"/>
      <dgm:spPr/>
    </dgm:pt>
    <dgm:pt modelId="{64641D18-F7E1-4F19-A01F-5875587B616B}" type="pres">
      <dgm:prSet presAssocID="{10982920-C7B9-4DF7-B622-569CE1E86CF4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079A8D-A4BB-40B5-8795-4E278361CF80}" type="pres">
      <dgm:prSet presAssocID="{10982920-C7B9-4DF7-B622-569CE1E86CF4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37D94B-9108-4185-A38E-5290573B6801}" type="pres">
      <dgm:prSet presAssocID="{0375EB5D-DABC-493C-8ABA-7F7E336C8B57}" presName="sp" presStyleCnt="0"/>
      <dgm:spPr/>
    </dgm:pt>
    <dgm:pt modelId="{60F6A696-98F2-4F8A-AC45-FE1F1F6AACCB}" type="pres">
      <dgm:prSet presAssocID="{B8447EAE-4E42-41A4-8C0D-5DC8823B6443}" presName="linNode" presStyleCnt="0"/>
      <dgm:spPr/>
    </dgm:pt>
    <dgm:pt modelId="{48D0ECEE-243E-46E7-98A1-0D7796FFAC3A}" type="pres">
      <dgm:prSet presAssocID="{B8447EAE-4E42-41A4-8C0D-5DC8823B644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9BC129-33E2-4D3A-8B52-15B49C6AF9AF}" type="pres">
      <dgm:prSet presAssocID="{B8447EAE-4E42-41A4-8C0D-5DC8823B6443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2ADB83-435E-4D12-965F-70FEDE462051}" type="pres">
      <dgm:prSet presAssocID="{CEBAB496-E025-4D0C-9160-F196F5D2AF2B}" presName="sp" presStyleCnt="0"/>
      <dgm:spPr/>
    </dgm:pt>
    <dgm:pt modelId="{A43645B2-14BC-4771-ADE4-A7BFA1AC323E}" type="pres">
      <dgm:prSet presAssocID="{C35FFA59-7007-4542-B23B-532C0C761710}" presName="linNode" presStyleCnt="0"/>
      <dgm:spPr/>
    </dgm:pt>
    <dgm:pt modelId="{BA79DEED-D323-4D1E-8DDD-425FD88788A3}" type="pres">
      <dgm:prSet presAssocID="{C35FFA59-7007-4542-B23B-532C0C76171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D4811E-B979-423A-97B0-FBF1DA9E70BB}" type="pres">
      <dgm:prSet presAssocID="{C35FFA59-7007-4542-B23B-532C0C76171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03F635-AECF-4B5E-BF92-CBE336C49F69}" type="presOf" srcId="{5389BB60-264E-433D-A1FE-F70002792A06}" destId="{ED079A8D-A4BB-40B5-8795-4E278361CF80}" srcOrd="0" destOrd="0" presId="urn:microsoft.com/office/officeart/2005/8/layout/vList5"/>
    <dgm:cxn modelId="{C13E7CBB-AE47-4273-82B8-D2EC295EB00C}" srcId="{37070D7E-96D8-4A22-8AA1-299D4A4D8E13}" destId="{10982920-C7B9-4DF7-B622-569CE1E86CF4}" srcOrd="1" destOrd="0" parTransId="{8775A3D1-1251-4A3F-8106-F0F9EE5BC85D}" sibTransId="{0375EB5D-DABC-493C-8ABA-7F7E336C8B57}"/>
    <dgm:cxn modelId="{08A6FD5A-5848-499F-A0AA-CE520CE005E2}" srcId="{916B497F-62D0-4520-9F78-E12E282585C3}" destId="{0F6B3DBF-BFDF-4140-9FCB-9C6C202D9CD1}" srcOrd="0" destOrd="0" parTransId="{93BD8113-9C32-40EE-B857-F8761A54B1BA}" sibTransId="{782811AD-E4DE-45E3-837A-691A0D4A82BD}"/>
    <dgm:cxn modelId="{E4B27025-35C8-49D1-92C4-08430BE28D2D}" type="presOf" srcId="{82AAF2F8-1FCB-4B14-AF65-B0060610D12C}" destId="{4A9BC129-33E2-4D3A-8B52-15B49C6AF9AF}" srcOrd="0" destOrd="0" presId="urn:microsoft.com/office/officeart/2005/8/layout/vList5"/>
    <dgm:cxn modelId="{11E616E7-93F7-4F4F-B4AA-011EE4B592CD}" srcId="{10982920-C7B9-4DF7-B622-569CE1E86CF4}" destId="{74DBA7C2-3CA0-4530-BB05-8B17BFF51E5E}" srcOrd="1" destOrd="0" parTransId="{9F074C33-F7E9-4F23-A204-61528AFF3A40}" sibTransId="{AC795C61-D578-445A-931D-4073169D1280}"/>
    <dgm:cxn modelId="{45C57411-D1C6-4A75-A0F2-27501F13A96E}" type="presOf" srcId="{916B497F-62D0-4520-9F78-E12E282585C3}" destId="{21D555D6-5FC4-4C2C-878F-5AB1E4A648A0}" srcOrd="0" destOrd="0" presId="urn:microsoft.com/office/officeart/2005/8/layout/vList5"/>
    <dgm:cxn modelId="{82429782-6F8B-4CCA-A949-A9CA9D23A398}" type="presOf" srcId="{56E167C2-3278-4BAA-9931-F90861114E4E}" destId="{FCC8BDB8-A3F8-4F6F-B9E2-890EF9CC1D6F}" srcOrd="0" destOrd="2" presId="urn:microsoft.com/office/officeart/2005/8/layout/vList5"/>
    <dgm:cxn modelId="{828DD053-1BB2-46D4-A5AB-D21218209687}" srcId="{37070D7E-96D8-4A22-8AA1-299D4A4D8E13}" destId="{C35FFA59-7007-4542-B23B-532C0C761710}" srcOrd="3" destOrd="0" parTransId="{5AC7FA46-A642-4573-A206-E84645BC507E}" sibTransId="{263CDBE0-E535-4926-A558-49BBD9F1D211}"/>
    <dgm:cxn modelId="{8C368BF9-D03B-4075-82D9-67A1962D7D64}" type="presOf" srcId="{10982920-C7B9-4DF7-B622-569CE1E86CF4}" destId="{64641D18-F7E1-4F19-A01F-5875587B616B}" srcOrd="0" destOrd="0" presId="urn:microsoft.com/office/officeart/2005/8/layout/vList5"/>
    <dgm:cxn modelId="{066934B4-F174-4CDB-BF0F-FAA8A763CF4F}" type="presOf" srcId="{37070D7E-96D8-4A22-8AA1-299D4A4D8E13}" destId="{C44477AE-FA51-406D-9E0C-94AC90756801}" srcOrd="0" destOrd="0" presId="urn:microsoft.com/office/officeart/2005/8/layout/vList5"/>
    <dgm:cxn modelId="{80D6D0C9-F8EC-46A2-8466-B13CF4FB9D26}" srcId="{B8447EAE-4E42-41A4-8C0D-5DC8823B6443}" destId="{086A119A-5678-465C-80C4-5CE139A5A2A5}" srcOrd="1" destOrd="0" parTransId="{DF8C2CD2-48A0-4737-8E10-4F263BF21F38}" sibTransId="{16794CA3-4812-4146-91F8-DDB6CB4BF3DB}"/>
    <dgm:cxn modelId="{47FE352E-CC3B-4C9D-87AA-BC72626C201F}" type="presOf" srcId="{C7C51E45-E172-42E2-BABC-BD1E8190BEC2}" destId="{21D4811E-B979-423A-97B0-FBF1DA9E70BB}" srcOrd="0" destOrd="0" presId="urn:microsoft.com/office/officeart/2005/8/layout/vList5"/>
    <dgm:cxn modelId="{A946884F-B6A2-47EB-82DE-75A855CDFE32}" type="presOf" srcId="{086A119A-5678-465C-80C4-5CE139A5A2A5}" destId="{4A9BC129-33E2-4D3A-8B52-15B49C6AF9AF}" srcOrd="0" destOrd="1" presId="urn:microsoft.com/office/officeart/2005/8/layout/vList5"/>
    <dgm:cxn modelId="{55195CA4-0CD1-4655-8ECA-B7EF90708303}" srcId="{916B497F-62D0-4520-9F78-E12E282585C3}" destId="{07E4C737-0D19-4790-B4A8-A6E3C2554BB6}" srcOrd="1" destOrd="0" parTransId="{A606A494-1269-4A4B-B9D4-BCEB8063A8C4}" sibTransId="{4435DDEF-85D0-4AF3-9C2E-EA46D00D153A}"/>
    <dgm:cxn modelId="{91A990CC-A4D3-4BD1-8BFF-97E859342B8E}" type="presOf" srcId="{DF764E0B-6805-43F5-BDDF-F61B47027D1C}" destId="{21D4811E-B979-423A-97B0-FBF1DA9E70BB}" srcOrd="0" destOrd="1" presId="urn:microsoft.com/office/officeart/2005/8/layout/vList5"/>
    <dgm:cxn modelId="{FA6AF2F3-3816-42CC-B23E-E68D68C5E4C0}" srcId="{C35FFA59-7007-4542-B23B-532C0C761710}" destId="{DF764E0B-6805-43F5-BDDF-F61B47027D1C}" srcOrd="1" destOrd="0" parTransId="{E06094AB-CF67-4445-B532-A1215FB70559}" sibTransId="{C629CB06-EB08-4904-8CBA-F37EBF09B9CC}"/>
    <dgm:cxn modelId="{3CA2B93B-72BF-4EE2-8E07-7A5047DB1931}" srcId="{10982920-C7B9-4DF7-B622-569CE1E86CF4}" destId="{5389BB60-264E-433D-A1FE-F70002792A06}" srcOrd="0" destOrd="0" parTransId="{AE689E9D-3538-4CEC-8AE1-36E74AFD066A}" sibTransId="{192B62E0-9F9D-479D-A09A-F1C9A60495E8}"/>
    <dgm:cxn modelId="{3E209CA3-FF88-4ED5-8951-04EA0B4B1D17}" type="presOf" srcId="{07E4C737-0D19-4790-B4A8-A6E3C2554BB6}" destId="{FCC8BDB8-A3F8-4F6F-B9E2-890EF9CC1D6F}" srcOrd="0" destOrd="1" presId="urn:microsoft.com/office/officeart/2005/8/layout/vList5"/>
    <dgm:cxn modelId="{C5061117-9B45-445E-AE42-B80FEC30C21C}" type="presOf" srcId="{74DBA7C2-3CA0-4530-BB05-8B17BFF51E5E}" destId="{ED079A8D-A4BB-40B5-8795-4E278361CF80}" srcOrd="0" destOrd="1" presId="urn:microsoft.com/office/officeart/2005/8/layout/vList5"/>
    <dgm:cxn modelId="{7214BEC6-1FE6-458A-9A24-86B978BBBB94}" type="presOf" srcId="{B8447EAE-4E42-41A4-8C0D-5DC8823B6443}" destId="{48D0ECEE-243E-46E7-98A1-0D7796FFAC3A}" srcOrd="0" destOrd="0" presId="urn:microsoft.com/office/officeart/2005/8/layout/vList5"/>
    <dgm:cxn modelId="{D721173E-6913-4656-BA70-8ACAF3CB82D0}" srcId="{916B497F-62D0-4520-9F78-E12E282585C3}" destId="{56E167C2-3278-4BAA-9931-F90861114E4E}" srcOrd="2" destOrd="0" parTransId="{AD027B68-38FE-4DA7-B7AC-94A439F4DA1E}" sibTransId="{A73723E3-ED55-4F75-8B4D-6D6770A742AA}"/>
    <dgm:cxn modelId="{BE9698E6-F5C2-45CF-A2DA-8BB5A053D8F4}" srcId="{B8447EAE-4E42-41A4-8C0D-5DC8823B6443}" destId="{82AAF2F8-1FCB-4B14-AF65-B0060610D12C}" srcOrd="0" destOrd="0" parTransId="{566C030B-3B0D-4716-ABF4-CF8CD50990A2}" sibTransId="{AC60F5DF-1400-46DE-AC5C-1201F155286B}"/>
    <dgm:cxn modelId="{06F9909F-627C-4F02-BD79-9BCECD0C0B14}" srcId="{37070D7E-96D8-4A22-8AA1-299D4A4D8E13}" destId="{B8447EAE-4E42-41A4-8C0D-5DC8823B6443}" srcOrd="2" destOrd="0" parTransId="{0664150C-5488-4E38-825D-F9BA35EB8D83}" sibTransId="{CEBAB496-E025-4D0C-9160-F196F5D2AF2B}"/>
    <dgm:cxn modelId="{15C45F40-25F3-48FF-A7EC-8CCB73231291}" type="presOf" srcId="{C35FFA59-7007-4542-B23B-532C0C761710}" destId="{BA79DEED-D323-4D1E-8DDD-425FD88788A3}" srcOrd="0" destOrd="0" presId="urn:microsoft.com/office/officeart/2005/8/layout/vList5"/>
    <dgm:cxn modelId="{3D2CC923-E1C4-4CEE-A298-9CE1F1B11628}" type="presOf" srcId="{0F6B3DBF-BFDF-4140-9FCB-9C6C202D9CD1}" destId="{FCC8BDB8-A3F8-4F6F-B9E2-890EF9CC1D6F}" srcOrd="0" destOrd="0" presId="urn:microsoft.com/office/officeart/2005/8/layout/vList5"/>
    <dgm:cxn modelId="{5DB8965F-1FFD-4747-A077-5C786870453E}" srcId="{37070D7E-96D8-4A22-8AA1-299D4A4D8E13}" destId="{916B497F-62D0-4520-9F78-E12E282585C3}" srcOrd="0" destOrd="0" parTransId="{6EFA1D7D-F68F-4459-B313-71B829986804}" sibTransId="{BAC8479C-243A-4DBB-940A-857F6B1470BC}"/>
    <dgm:cxn modelId="{99F07A42-DE4A-42D4-8743-310EB6E99A49}" srcId="{C35FFA59-7007-4542-B23B-532C0C761710}" destId="{C7C51E45-E172-42E2-BABC-BD1E8190BEC2}" srcOrd="0" destOrd="0" parTransId="{ED30085C-2F22-47A7-BE9D-437660A224D9}" sibTransId="{9AEE3143-4E7A-4690-A1C4-11504AC0BA2A}"/>
    <dgm:cxn modelId="{6DEE3260-4FC4-4793-B724-95B76ADC40D7}" type="presParOf" srcId="{C44477AE-FA51-406D-9E0C-94AC90756801}" destId="{A60F8EE6-0F43-4F8C-8FD1-615CB29BB9CC}" srcOrd="0" destOrd="0" presId="urn:microsoft.com/office/officeart/2005/8/layout/vList5"/>
    <dgm:cxn modelId="{831C1459-0F53-4775-90DD-7150C4E251E9}" type="presParOf" srcId="{A60F8EE6-0F43-4F8C-8FD1-615CB29BB9CC}" destId="{21D555D6-5FC4-4C2C-878F-5AB1E4A648A0}" srcOrd="0" destOrd="0" presId="urn:microsoft.com/office/officeart/2005/8/layout/vList5"/>
    <dgm:cxn modelId="{05835A4A-A4EC-4565-8F72-770698D46D45}" type="presParOf" srcId="{A60F8EE6-0F43-4F8C-8FD1-615CB29BB9CC}" destId="{FCC8BDB8-A3F8-4F6F-B9E2-890EF9CC1D6F}" srcOrd="1" destOrd="0" presId="urn:microsoft.com/office/officeart/2005/8/layout/vList5"/>
    <dgm:cxn modelId="{BBED07D8-5699-46DE-9D93-FAD4958B9C63}" type="presParOf" srcId="{C44477AE-FA51-406D-9E0C-94AC90756801}" destId="{E4207525-2489-436F-B07A-5CB06494A560}" srcOrd="1" destOrd="0" presId="urn:microsoft.com/office/officeart/2005/8/layout/vList5"/>
    <dgm:cxn modelId="{5F1627C9-DF15-4664-BED8-645B68AC47FC}" type="presParOf" srcId="{C44477AE-FA51-406D-9E0C-94AC90756801}" destId="{B090592C-A13B-4D30-99CD-3A6692565B4B}" srcOrd="2" destOrd="0" presId="urn:microsoft.com/office/officeart/2005/8/layout/vList5"/>
    <dgm:cxn modelId="{A5A24909-B332-4B11-8F0B-B6E89CA2BA6F}" type="presParOf" srcId="{B090592C-A13B-4D30-99CD-3A6692565B4B}" destId="{64641D18-F7E1-4F19-A01F-5875587B616B}" srcOrd="0" destOrd="0" presId="urn:microsoft.com/office/officeart/2005/8/layout/vList5"/>
    <dgm:cxn modelId="{69D1F0C9-D6C3-4BB3-84CF-8BC7FB14C76E}" type="presParOf" srcId="{B090592C-A13B-4D30-99CD-3A6692565B4B}" destId="{ED079A8D-A4BB-40B5-8795-4E278361CF80}" srcOrd="1" destOrd="0" presId="urn:microsoft.com/office/officeart/2005/8/layout/vList5"/>
    <dgm:cxn modelId="{E6611495-765B-4A05-BE26-C06D8CAF4089}" type="presParOf" srcId="{C44477AE-FA51-406D-9E0C-94AC90756801}" destId="{9937D94B-9108-4185-A38E-5290573B6801}" srcOrd="3" destOrd="0" presId="urn:microsoft.com/office/officeart/2005/8/layout/vList5"/>
    <dgm:cxn modelId="{C8D249C0-0543-4D94-BDDD-9F13D713936A}" type="presParOf" srcId="{C44477AE-FA51-406D-9E0C-94AC90756801}" destId="{60F6A696-98F2-4F8A-AC45-FE1F1F6AACCB}" srcOrd="4" destOrd="0" presId="urn:microsoft.com/office/officeart/2005/8/layout/vList5"/>
    <dgm:cxn modelId="{BE416BAB-8FD9-480C-AE88-29AB8F3B530D}" type="presParOf" srcId="{60F6A696-98F2-4F8A-AC45-FE1F1F6AACCB}" destId="{48D0ECEE-243E-46E7-98A1-0D7796FFAC3A}" srcOrd="0" destOrd="0" presId="urn:microsoft.com/office/officeart/2005/8/layout/vList5"/>
    <dgm:cxn modelId="{CEE727D0-CF1D-419C-A08C-0C7F4EF92182}" type="presParOf" srcId="{60F6A696-98F2-4F8A-AC45-FE1F1F6AACCB}" destId="{4A9BC129-33E2-4D3A-8B52-15B49C6AF9AF}" srcOrd="1" destOrd="0" presId="urn:microsoft.com/office/officeart/2005/8/layout/vList5"/>
    <dgm:cxn modelId="{339B7C5B-7DFE-45D1-AEBD-6F05770A6F66}" type="presParOf" srcId="{C44477AE-FA51-406D-9E0C-94AC90756801}" destId="{092ADB83-435E-4D12-965F-70FEDE462051}" srcOrd="5" destOrd="0" presId="urn:microsoft.com/office/officeart/2005/8/layout/vList5"/>
    <dgm:cxn modelId="{5AC72658-1122-4A46-A4DC-82AD612D0862}" type="presParOf" srcId="{C44477AE-FA51-406D-9E0C-94AC90756801}" destId="{A43645B2-14BC-4771-ADE4-A7BFA1AC323E}" srcOrd="6" destOrd="0" presId="urn:microsoft.com/office/officeart/2005/8/layout/vList5"/>
    <dgm:cxn modelId="{D3EA96B4-0D07-4E6E-ABC8-6409E4A14CA5}" type="presParOf" srcId="{A43645B2-14BC-4771-ADE4-A7BFA1AC323E}" destId="{BA79DEED-D323-4D1E-8DDD-425FD88788A3}" srcOrd="0" destOrd="0" presId="urn:microsoft.com/office/officeart/2005/8/layout/vList5"/>
    <dgm:cxn modelId="{1207901E-3A14-4459-8CFE-24DA07CB6E11}" type="presParOf" srcId="{A43645B2-14BC-4771-ADE4-A7BFA1AC323E}" destId="{21D4811E-B979-423A-97B0-FBF1DA9E70B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4223C-C1E7-4C6D-9674-A2044B07C1C5}">
      <dsp:nvSpPr>
        <dsp:cNvPr id="0" name=""/>
        <dsp:cNvSpPr/>
      </dsp:nvSpPr>
      <dsp:spPr>
        <a:xfrm>
          <a:off x="2510" y="760680"/>
          <a:ext cx="2519065" cy="251906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633" tIns="33020" rIns="138633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/>
            <a:t>Enable</a:t>
          </a:r>
        </a:p>
      </dsp:txBody>
      <dsp:txXfrm>
        <a:off x="371419" y="1129589"/>
        <a:ext cx="1781247" cy="1781247"/>
      </dsp:txXfrm>
    </dsp:sp>
    <dsp:sp modelId="{59715D04-6B72-45E2-8C1F-4545A94B6DFD}">
      <dsp:nvSpPr>
        <dsp:cNvPr id="0" name=""/>
        <dsp:cNvSpPr/>
      </dsp:nvSpPr>
      <dsp:spPr>
        <a:xfrm>
          <a:off x="2017763" y="760680"/>
          <a:ext cx="2519065" cy="251906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633" tIns="33020" rIns="138633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/>
            <a:t>Flexible</a:t>
          </a:r>
        </a:p>
      </dsp:txBody>
      <dsp:txXfrm>
        <a:off x="2386672" y="1129589"/>
        <a:ext cx="1781247" cy="1781247"/>
      </dsp:txXfrm>
    </dsp:sp>
    <dsp:sp modelId="{8E13FCF0-3055-4E04-BD60-3FA86C3B60FA}">
      <dsp:nvSpPr>
        <dsp:cNvPr id="0" name=""/>
        <dsp:cNvSpPr/>
      </dsp:nvSpPr>
      <dsp:spPr>
        <a:xfrm>
          <a:off x="4033015" y="760680"/>
          <a:ext cx="2519065" cy="25190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633" tIns="33020" rIns="138633" bIns="330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600" b="1" kern="1200" dirty="0"/>
            <a:t>Influence</a:t>
          </a:r>
        </a:p>
      </dsp:txBody>
      <dsp:txXfrm>
        <a:off x="4401924" y="1129589"/>
        <a:ext cx="1781247" cy="1781247"/>
      </dsp:txXfrm>
    </dsp:sp>
    <dsp:sp modelId="{F9C358C0-04B4-4190-A2AD-98386DA93E2C}">
      <dsp:nvSpPr>
        <dsp:cNvPr id="0" name=""/>
        <dsp:cNvSpPr/>
      </dsp:nvSpPr>
      <dsp:spPr>
        <a:xfrm>
          <a:off x="6048268" y="760680"/>
          <a:ext cx="2519065" cy="251906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shade val="51000"/>
                <a:satMod val="130000"/>
                <a:alpha val="15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633" tIns="33020" rIns="138633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/>
            <a:t>Affordable</a:t>
          </a:r>
        </a:p>
      </dsp:txBody>
      <dsp:txXfrm>
        <a:off x="6417177" y="1129589"/>
        <a:ext cx="1781247" cy="1781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8BDB8-A3F8-4F6F-B9E2-890EF9CC1D6F}">
      <dsp:nvSpPr>
        <dsp:cNvPr id="0" name=""/>
        <dsp:cNvSpPr/>
      </dsp:nvSpPr>
      <dsp:spPr>
        <a:xfrm rot="5400000">
          <a:off x="5556753" y="-2212730"/>
          <a:ext cx="1025254" cy="571235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FAA Licensed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Less Insight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Lower Cost</a:t>
          </a:r>
          <a:endParaRPr lang="en-US" sz="1800" kern="1200" dirty="0"/>
        </a:p>
      </dsp:txBody>
      <dsp:txXfrm rot="-5400000">
        <a:off x="3213202" y="180870"/>
        <a:ext cx="5662309" cy="925156"/>
      </dsp:txXfrm>
    </dsp:sp>
    <dsp:sp modelId="{21D555D6-5FC4-4C2C-878F-5AB1E4A648A0}">
      <dsp:nvSpPr>
        <dsp:cNvPr id="0" name=""/>
        <dsp:cNvSpPr/>
      </dsp:nvSpPr>
      <dsp:spPr>
        <a:xfrm>
          <a:off x="0" y="2664"/>
          <a:ext cx="3213201" cy="1281568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More Commercial Terms</a:t>
          </a:r>
          <a:endParaRPr lang="en-US" sz="2500" kern="1200" dirty="0"/>
        </a:p>
      </dsp:txBody>
      <dsp:txXfrm>
        <a:off x="62561" y="65225"/>
        <a:ext cx="3088079" cy="1156446"/>
      </dsp:txXfrm>
    </dsp:sp>
    <dsp:sp modelId="{ED079A8D-A4BB-40B5-8795-4E278361CF80}">
      <dsp:nvSpPr>
        <dsp:cNvPr id="0" name=""/>
        <dsp:cNvSpPr/>
      </dsp:nvSpPr>
      <dsp:spPr>
        <a:xfrm rot="5400000">
          <a:off x="5556753" y="-867083"/>
          <a:ext cx="1025254" cy="571235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High Risk Tolerant CubeSat Missions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x-none" sz="1800" b="0" kern="1200" dirty="0" smtClean="0"/>
            <a:t>Very Limited Vehicle Engineering Expertise</a:t>
          </a:r>
          <a:endParaRPr lang="en-US" sz="1800" kern="1200" dirty="0"/>
        </a:p>
      </dsp:txBody>
      <dsp:txXfrm rot="-5400000">
        <a:off x="3213202" y="1526517"/>
        <a:ext cx="5662309" cy="925156"/>
      </dsp:txXfrm>
    </dsp:sp>
    <dsp:sp modelId="{64641D18-F7E1-4F19-A01F-5875587B616B}">
      <dsp:nvSpPr>
        <dsp:cNvPr id="0" name=""/>
        <dsp:cNvSpPr/>
      </dsp:nvSpPr>
      <dsp:spPr>
        <a:xfrm>
          <a:off x="0" y="1348311"/>
          <a:ext cx="3213201" cy="1281568"/>
        </a:xfrm>
        <a:prstGeom prst="roundRect">
          <a:avLst/>
        </a:prstGeom>
        <a:solidFill>
          <a:schemeClr val="accent1">
            <a:shade val="50000"/>
            <a:hueOff val="180718"/>
            <a:satOff val="-3780"/>
            <a:lumOff val="2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Higher Risk Tolerance</a:t>
          </a:r>
          <a:endParaRPr lang="en-US" sz="2500" kern="1200" dirty="0"/>
        </a:p>
      </dsp:txBody>
      <dsp:txXfrm>
        <a:off x="62561" y="1410872"/>
        <a:ext cx="3088079" cy="1156446"/>
      </dsp:txXfrm>
    </dsp:sp>
    <dsp:sp modelId="{4A9BC129-33E2-4D3A-8B52-15B49C6AF9AF}">
      <dsp:nvSpPr>
        <dsp:cNvPr id="0" name=""/>
        <dsp:cNvSpPr/>
      </dsp:nvSpPr>
      <dsp:spPr>
        <a:xfrm rot="5400000">
          <a:off x="5556753" y="478563"/>
          <a:ext cx="1025254" cy="571235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x-none" sz="1800" b="0" kern="1200" dirty="0" smtClean="0"/>
            <a:t>Develop Next Generation and Organizational Flexibility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x-none" sz="1800" b="0" kern="1200" dirty="0" smtClean="0"/>
            <a:t>Launch Vehicle Visibility Via Milestone Review Process</a:t>
          </a:r>
          <a:endParaRPr lang="en-US" sz="1800" kern="1200" dirty="0"/>
        </a:p>
      </dsp:txBody>
      <dsp:txXfrm rot="-5400000">
        <a:off x="3213202" y="2872164"/>
        <a:ext cx="5662309" cy="925156"/>
      </dsp:txXfrm>
    </dsp:sp>
    <dsp:sp modelId="{48D0ECEE-243E-46E7-98A1-0D7796FFAC3A}">
      <dsp:nvSpPr>
        <dsp:cNvPr id="0" name=""/>
        <dsp:cNvSpPr/>
      </dsp:nvSpPr>
      <dsp:spPr>
        <a:xfrm>
          <a:off x="0" y="2693958"/>
          <a:ext cx="3213201" cy="1281568"/>
        </a:xfrm>
        <a:prstGeom prst="roundRect">
          <a:avLst/>
        </a:prstGeom>
        <a:solidFill>
          <a:schemeClr val="accent1">
            <a:shade val="50000"/>
            <a:hueOff val="361436"/>
            <a:satOff val="-7560"/>
            <a:lumOff val="420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</a:rPr>
            <a:t>Innovative Management Approach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62561" y="2756519"/>
        <a:ext cx="3088079" cy="1156446"/>
      </dsp:txXfrm>
    </dsp:sp>
    <dsp:sp modelId="{21D4811E-B979-423A-97B0-FBF1DA9E70BB}">
      <dsp:nvSpPr>
        <dsp:cNvPr id="0" name=""/>
        <dsp:cNvSpPr/>
      </dsp:nvSpPr>
      <dsp:spPr>
        <a:xfrm rot="5400000">
          <a:off x="5556753" y="1824210"/>
          <a:ext cx="1025254" cy="5712358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Build Relationships with Emerging Providers 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Learn from Each Other</a:t>
          </a:r>
          <a:endParaRPr lang="en-US" sz="1800" kern="1200" dirty="0"/>
        </a:p>
      </dsp:txBody>
      <dsp:txXfrm rot="-5400000">
        <a:off x="3213202" y="4217811"/>
        <a:ext cx="5662309" cy="925156"/>
      </dsp:txXfrm>
    </dsp:sp>
    <dsp:sp modelId="{BA79DEED-D323-4D1E-8DDD-425FD88788A3}">
      <dsp:nvSpPr>
        <dsp:cNvPr id="0" name=""/>
        <dsp:cNvSpPr/>
      </dsp:nvSpPr>
      <dsp:spPr>
        <a:xfrm>
          <a:off x="0" y="4039605"/>
          <a:ext cx="3213201" cy="1281568"/>
        </a:xfrm>
        <a:prstGeom prst="roundRect">
          <a:avLst/>
        </a:prstGeom>
        <a:solidFill>
          <a:schemeClr val="accent1">
            <a:shade val="50000"/>
            <a:hueOff val="180718"/>
            <a:satOff val="-3780"/>
            <a:lumOff val="2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Influence </a:t>
          </a:r>
          <a:endParaRPr lang="en-US" sz="2500" kern="1200" dirty="0"/>
        </a:p>
      </dsp:txBody>
      <dsp:txXfrm>
        <a:off x="62561" y="4102166"/>
        <a:ext cx="3088079" cy="1156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2C6D4F-5395-4B58-9388-95E5690FC58E}" type="datetimeFigureOut">
              <a:rPr lang="en-US" smtClean="0"/>
              <a:t>6/1/2019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5C677D2-175D-4698-BD62-851E32603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60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0E913-C953-4EB4-AE80-1C986475C82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48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93750" lvl="2" indent="-342900" eaLnBrk="1" hangingPunct="1"/>
            <a:endParaRPr lang="en-US" altLang="x-none" dirty="0">
              <a:latin typeface="Times New Roman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D14DB91E-B693-FE41-83A7-EDB3E690B6D6}" type="slidenum">
              <a:rPr lang="en-US" altLang="x-none" sz="1200"/>
              <a:pPr/>
              <a:t>3</a:t>
            </a:fld>
            <a:endParaRPr lang="en-US" altLang="x-none" sz="1200"/>
          </a:p>
        </p:txBody>
      </p:sp>
    </p:spTree>
    <p:extLst>
      <p:ext uri="{BB962C8B-B14F-4D97-AF65-F5344CB8AC3E}">
        <p14:creationId xmlns:p14="http://schemas.microsoft.com/office/powerpoint/2010/main" val="3347015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71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07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63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19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lvl="1" indent="-342900" eaLnBrk="1" hangingPunct="1">
              <a:buFontTx/>
              <a:buAutoNum type="arabicPeriod"/>
            </a:pPr>
            <a:endParaRPr lang="en-US" altLang="en-US" sz="1400" b="0" dirty="0">
              <a:ea typeface="ＭＳ Ｐゴシック" panose="020B0600070205080204" pitchFamily="34" charset="-128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D14DB91E-B693-FE41-83A7-EDB3E690B6D6}" type="slidenum">
              <a:rPr lang="en-US" altLang="x-none" sz="1200"/>
              <a:pPr/>
              <a:t>8</a:t>
            </a:fld>
            <a:endParaRPr lang="en-US" altLang="x-none" sz="1200"/>
          </a:p>
        </p:txBody>
      </p:sp>
    </p:spTree>
    <p:extLst>
      <p:ext uri="{BB962C8B-B14F-4D97-AF65-F5344CB8AC3E}">
        <p14:creationId xmlns:p14="http://schemas.microsoft.com/office/powerpoint/2010/main" val="1766344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29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677D2-175D-4698-BD62-851E326038E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33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Official%20LSP%20Log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298702" y="1495425"/>
            <a:ext cx="45466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62" indent="0" algn="ctr">
              <a:buNone/>
              <a:defRPr/>
            </a:lvl2pPr>
            <a:lvl3pPr marL="514325" indent="0" algn="ctr">
              <a:buNone/>
              <a:defRPr/>
            </a:lvl3pPr>
            <a:lvl4pPr marL="771486" indent="0" algn="ctr">
              <a:buNone/>
              <a:defRPr/>
            </a:lvl4pPr>
            <a:lvl5pPr marL="1028649" indent="0" algn="ctr">
              <a:buNone/>
              <a:defRPr/>
            </a:lvl5pPr>
            <a:lvl6pPr marL="1285811" indent="0" algn="ctr">
              <a:buNone/>
              <a:defRPr/>
            </a:lvl6pPr>
            <a:lvl7pPr marL="1542973" indent="0" algn="ctr">
              <a:buNone/>
              <a:defRPr/>
            </a:lvl7pPr>
            <a:lvl8pPr marL="1800135" indent="0" algn="ctr">
              <a:buNone/>
              <a:defRPr/>
            </a:lvl8pPr>
            <a:lvl9pPr marL="205729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251D8-C3D9-4B35-BBB3-57016327D909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7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1285336"/>
            <a:ext cx="2114550" cy="47962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285336"/>
            <a:ext cx="6191250" cy="47962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6CF5F-0848-4A0D-B05A-E3EBA9FEB96F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255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algn="ctr">
              <a:defRPr sz="20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016750" y="6273812"/>
            <a:ext cx="200025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DA598-5FBE-4245-A8BF-CC197893DA04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160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DA598-5FBE-4245-A8BF-CC197893DA04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0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62" indent="0">
              <a:buNone/>
              <a:defRPr sz="1013"/>
            </a:lvl2pPr>
            <a:lvl3pPr marL="514325" indent="0">
              <a:buNone/>
              <a:defRPr sz="900"/>
            </a:lvl3pPr>
            <a:lvl4pPr marL="771486" indent="0">
              <a:buNone/>
              <a:defRPr sz="788"/>
            </a:lvl4pPr>
            <a:lvl5pPr marL="1028649" indent="0">
              <a:buNone/>
              <a:defRPr sz="788"/>
            </a:lvl5pPr>
            <a:lvl6pPr marL="1285811" indent="0">
              <a:buNone/>
              <a:defRPr sz="788"/>
            </a:lvl6pPr>
            <a:lvl7pPr marL="1542973" indent="0">
              <a:buNone/>
              <a:defRPr sz="788"/>
            </a:lvl7pPr>
            <a:lvl8pPr marL="1800135" indent="0">
              <a:buNone/>
              <a:defRPr sz="788"/>
            </a:lvl8pPr>
            <a:lvl9pPr marL="2057297" indent="0">
              <a:buNone/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448CA-7755-4372-82F0-BD991B25B1EB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87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52900" cy="4114800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152900" cy="4114800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569EE-7CAC-41BF-917C-91EB66CE9828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07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2" indent="0">
              <a:buNone/>
              <a:defRPr sz="1125" b="1"/>
            </a:lvl2pPr>
            <a:lvl3pPr marL="514325" indent="0">
              <a:buNone/>
              <a:defRPr sz="1013" b="1"/>
            </a:lvl3pPr>
            <a:lvl4pPr marL="771486" indent="0">
              <a:buNone/>
              <a:defRPr sz="900" b="1"/>
            </a:lvl4pPr>
            <a:lvl5pPr marL="1028649" indent="0">
              <a:buNone/>
              <a:defRPr sz="900" b="1"/>
            </a:lvl5pPr>
            <a:lvl6pPr marL="1285811" indent="0">
              <a:buNone/>
              <a:defRPr sz="900" b="1"/>
            </a:lvl6pPr>
            <a:lvl7pPr marL="1542973" indent="0">
              <a:buNone/>
              <a:defRPr sz="900" b="1"/>
            </a:lvl7pPr>
            <a:lvl8pPr marL="1800135" indent="0">
              <a:buNone/>
              <a:defRPr sz="900" b="1"/>
            </a:lvl8pPr>
            <a:lvl9pPr marL="2057297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2" indent="0">
              <a:buNone/>
              <a:defRPr sz="1125" b="1"/>
            </a:lvl2pPr>
            <a:lvl3pPr marL="514325" indent="0">
              <a:buNone/>
              <a:defRPr sz="1013" b="1"/>
            </a:lvl3pPr>
            <a:lvl4pPr marL="771486" indent="0">
              <a:buNone/>
              <a:defRPr sz="900" b="1"/>
            </a:lvl4pPr>
            <a:lvl5pPr marL="1028649" indent="0">
              <a:buNone/>
              <a:defRPr sz="900" b="1"/>
            </a:lvl5pPr>
            <a:lvl6pPr marL="1285811" indent="0">
              <a:buNone/>
              <a:defRPr sz="900" b="1"/>
            </a:lvl6pPr>
            <a:lvl7pPr marL="1542973" indent="0">
              <a:buNone/>
              <a:defRPr sz="900" b="1"/>
            </a:lvl7pPr>
            <a:lvl8pPr marL="1800135" indent="0">
              <a:buNone/>
              <a:defRPr sz="900" b="1"/>
            </a:lvl8pPr>
            <a:lvl9pPr marL="2057297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94C0-F3EF-4006-B864-1E6DE3B65D68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93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C727D-826C-4349-8252-3249096A8DBF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955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FAE1A-C5E0-463F-9A42-96803E4442BE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5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1362974"/>
            <a:ext cx="3008313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62974"/>
            <a:ext cx="5111750" cy="476318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2536178"/>
            <a:ext cx="3008313" cy="3589997"/>
          </a:xfrm>
        </p:spPr>
        <p:txBody>
          <a:bodyPr/>
          <a:lstStyle>
            <a:lvl1pPr marL="0" indent="0">
              <a:buNone/>
              <a:defRPr sz="788"/>
            </a:lvl1pPr>
            <a:lvl2pPr marL="257162" indent="0">
              <a:buNone/>
              <a:defRPr sz="675"/>
            </a:lvl2pPr>
            <a:lvl3pPr marL="514325" indent="0">
              <a:buNone/>
              <a:defRPr sz="563"/>
            </a:lvl3pPr>
            <a:lvl4pPr marL="771486" indent="0">
              <a:buNone/>
              <a:defRPr sz="506"/>
            </a:lvl4pPr>
            <a:lvl5pPr marL="1028649" indent="0">
              <a:buNone/>
              <a:defRPr sz="506"/>
            </a:lvl5pPr>
            <a:lvl6pPr marL="1285811" indent="0">
              <a:buNone/>
              <a:defRPr sz="506"/>
            </a:lvl6pPr>
            <a:lvl7pPr marL="1542973" indent="0">
              <a:buNone/>
              <a:defRPr sz="506"/>
            </a:lvl7pPr>
            <a:lvl8pPr marL="1800135" indent="0">
              <a:buNone/>
              <a:defRPr sz="506"/>
            </a:lvl8pPr>
            <a:lvl9pPr marL="2057297" indent="0">
              <a:buNone/>
              <a:defRPr sz="506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A632B-1774-4B8A-8434-E19A898C0810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79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283656"/>
            <a:ext cx="54864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73465"/>
            <a:ext cx="54864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62" indent="0">
              <a:buNone/>
              <a:defRPr sz="1575"/>
            </a:lvl2pPr>
            <a:lvl3pPr marL="514325" indent="0">
              <a:buNone/>
              <a:defRPr sz="1350"/>
            </a:lvl3pPr>
            <a:lvl4pPr marL="771486" indent="0">
              <a:buNone/>
              <a:defRPr sz="1125"/>
            </a:lvl4pPr>
            <a:lvl5pPr marL="1028649" indent="0">
              <a:buNone/>
              <a:defRPr sz="1125"/>
            </a:lvl5pPr>
            <a:lvl6pPr marL="1285811" indent="0">
              <a:buNone/>
              <a:defRPr sz="1125"/>
            </a:lvl6pPr>
            <a:lvl7pPr marL="1542973" indent="0">
              <a:buNone/>
              <a:defRPr sz="1125"/>
            </a:lvl7pPr>
            <a:lvl8pPr marL="1800135" indent="0">
              <a:buNone/>
              <a:defRPr sz="1125"/>
            </a:lvl8pPr>
            <a:lvl9pPr marL="2057297" indent="0">
              <a:buNone/>
              <a:defRPr sz="1125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848709"/>
            <a:ext cx="5486400" cy="323490"/>
          </a:xfrm>
        </p:spPr>
        <p:txBody>
          <a:bodyPr/>
          <a:lstStyle>
            <a:lvl1pPr marL="0" indent="0">
              <a:buNone/>
              <a:defRPr sz="788"/>
            </a:lvl1pPr>
            <a:lvl2pPr marL="257162" indent="0">
              <a:buNone/>
              <a:defRPr sz="675"/>
            </a:lvl2pPr>
            <a:lvl3pPr marL="514325" indent="0">
              <a:buNone/>
              <a:defRPr sz="563"/>
            </a:lvl3pPr>
            <a:lvl4pPr marL="771486" indent="0">
              <a:buNone/>
              <a:defRPr sz="506"/>
            </a:lvl4pPr>
            <a:lvl5pPr marL="1028649" indent="0">
              <a:buNone/>
              <a:defRPr sz="506"/>
            </a:lvl5pPr>
            <a:lvl6pPr marL="1285811" indent="0">
              <a:buNone/>
              <a:defRPr sz="506"/>
            </a:lvl6pPr>
            <a:lvl7pPr marL="1542973" indent="0">
              <a:buNone/>
              <a:defRPr sz="506"/>
            </a:lvl7pPr>
            <a:lvl8pPr marL="1800135" indent="0">
              <a:buNone/>
              <a:defRPr sz="506"/>
            </a:lvl8pPr>
            <a:lvl9pPr marL="2057297" indent="0">
              <a:buNone/>
              <a:defRPr sz="50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E5C8C-4834-47C8-9F5F-70BF4FA0F824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G:\LSP_LOGO_Final_Color_larger_text_small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86619" y="192100"/>
            <a:ext cx="139858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6998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716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4"/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563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37" name="Line 13"/>
          <p:cNvSpPr>
            <a:spLocks noChangeShapeType="1"/>
          </p:cNvSpPr>
          <p:nvPr userDrawn="1"/>
        </p:nvSpPr>
        <p:spPr bwMode="auto">
          <a:xfrm>
            <a:off x="228601" y="1047750"/>
            <a:ext cx="6883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5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 flipV="1">
            <a:off x="8537581" y="1047750"/>
            <a:ext cx="3397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35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1033" name="Picture 19" descr="G:\JFK_text_capital_small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1952" y="841379"/>
            <a:ext cx="1560513" cy="16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2" descr="codece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0" t="5963" r="72000" b="10606"/>
          <a:stretch>
            <a:fillRect/>
          </a:stretch>
        </p:blipFill>
        <p:spPr bwMode="auto">
          <a:xfrm>
            <a:off x="685800" y="0"/>
            <a:ext cx="914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6750" y="6273812"/>
            <a:ext cx="2000250" cy="517525"/>
          </a:xfrm>
          <a:prstGeom prst="rect">
            <a:avLst/>
          </a:prstGeom>
        </p:spPr>
        <p:txBody>
          <a:bodyPr anchor="ctr"/>
          <a:lstStyle>
            <a:lvl1pPr algn="r">
              <a:defRPr sz="563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7A6F50-4F01-497C-A034-9AE1FA14B8F2}" type="slidenum">
              <a:rPr lang="en-US">
                <a:solidFill>
                  <a:prstClr val="white">
                    <a:lumMod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955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575" b="0">
          <a:solidFill>
            <a:schemeClr val="tx1"/>
          </a:solidFill>
          <a:latin typeface="Calibri"/>
          <a:ea typeface="+mj-ea"/>
          <a:cs typeface="Calibri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35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35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35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350" b="1">
          <a:solidFill>
            <a:schemeClr val="tx1"/>
          </a:solidFill>
          <a:latin typeface="Arial" charset="0"/>
        </a:defRPr>
      </a:lvl5pPr>
      <a:lvl6pPr marL="257162" algn="ctr" rtl="0" fontAlgn="base">
        <a:spcBef>
          <a:spcPct val="0"/>
        </a:spcBef>
        <a:spcAft>
          <a:spcPct val="0"/>
        </a:spcAft>
        <a:defRPr sz="1350" b="1">
          <a:solidFill>
            <a:schemeClr val="tx2"/>
          </a:solidFill>
          <a:latin typeface="Arial" charset="0"/>
        </a:defRPr>
      </a:lvl6pPr>
      <a:lvl7pPr marL="514325" algn="ctr" rtl="0" fontAlgn="base">
        <a:spcBef>
          <a:spcPct val="0"/>
        </a:spcBef>
        <a:spcAft>
          <a:spcPct val="0"/>
        </a:spcAft>
        <a:defRPr sz="1350" b="1">
          <a:solidFill>
            <a:schemeClr val="tx2"/>
          </a:solidFill>
          <a:latin typeface="Arial" charset="0"/>
        </a:defRPr>
      </a:lvl7pPr>
      <a:lvl8pPr marL="771486" algn="ctr" rtl="0" fontAlgn="base">
        <a:spcBef>
          <a:spcPct val="0"/>
        </a:spcBef>
        <a:spcAft>
          <a:spcPct val="0"/>
        </a:spcAft>
        <a:defRPr sz="1350" b="1">
          <a:solidFill>
            <a:schemeClr val="tx2"/>
          </a:solidFill>
          <a:latin typeface="Arial" charset="0"/>
        </a:defRPr>
      </a:lvl8pPr>
      <a:lvl9pPr marL="1028649" algn="ctr" rtl="0" fontAlgn="base">
        <a:spcBef>
          <a:spcPct val="0"/>
        </a:spcBef>
        <a:spcAft>
          <a:spcPct val="0"/>
        </a:spcAft>
        <a:defRPr sz="1350" b="1">
          <a:solidFill>
            <a:schemeClr val="tx2"/>
          </a:solidFill>
          <a:latin typeface="Arial" charset="0"/>
        </a:defRPr>
      </a:lvl9pPr>
    </p:titleStyle>
    <p:bodyStyle>
      <a:lvl1pPr marL="131260" indent="-131260" algn="l" rtl="0" eaLnBrk="0" fontAlgn="base" hangingPunct="0">
        <a:spcBef>
          <a:spcPct val="20000"/>
        </a:spcBef>
        <a:spcAft>
          <a:spcPct val="0"/>
        </a:spcAft>
        <a:buChar char="•"/>
        <a:defRPr sz="1125" b="1">
          <a:solidFill>
            <a:schemeClr val="tx1"/>
          </a:solidFill>
          <a:latin typeface="+mn-lt"/>
          <a:ea typeface="+mn-ea"/>
          <a:cs typeface="+mn-cs"/>
        </a:defRPr>
      </a:lvl1pPr>
      <a:lvl2pPr marL="388423" indent="-131260" algn="l" rtl="0" eaLnBrk="0" fontAlgn="base" hangingPunct="0">
        <a:spcBef>
          <a:spcPct val="20000"/>
        </a:spcBef>
        <a:spcAft>
          <a:spcPct val="0"/>
        </a:spcAft>
        <a:buChar char="–"/>
        <a:defRPr b="1">
          <a:solidFill>
            <a:schemeClr val="tx1"/>
          </a:solidFill>
          <a:latin typeface="+mn-lt"/>
        </a:defRPr>
      </a:lvl2pPr>
      <a:lvl3pPr marL="642905" indent="-128582" algn="l" rtl="0" eaLnBrk="0" fontAlgn="base" hangingPunct="0">
        <a:spcBef>
          <a:spcPct val="20000"/>
        </a:spcBef>
        <a:spcAft>
          <a:spcPct val="0"/>
        </a:spcAft>
        <a:buChar char="»"/>
        <a:defRPr sz="900" b="1">
          <a:solidFill>
            <a:schemeClr val="tx1"/>
          </a:solidFill>
          <a:latin typeface="+mn-lt"/>
        </a:defRPr>
      </a:lvl3pPr>
      <a:lvl4pPr marL="900068" indent="-128582" algn="l" rtl="0" eaLnBrk="0" fontAlgn="base" hangingPunct="0">
        <a:spcBef>
          <a:spcPct val="20000"/>
        </a:spcBef>
        <a:spcAft>
          <a:spcPct val="0"/>
        </a:spcAft>
        <a:buChar char="•"/>
        <a:defRPr sz="788" b="1">
          <a:solidFill>
            <a:schemeClr val="tx1"/>
          </a:solidFill>
          <a:latin typeface="+mn-lt"/>
        </a:defRPr>
      </a:lvl4pPr>
      <a:lvl5pPr marL="1157231" indent="-128582" algn="l" rtl="0" eaLnBrk="0" fontAlgn="base" hangingPunct="0">
        <a:spcBef>
          <a:spcPct val="20000"/>
        </a:spcBef>
        <a:spcAft>
          <a:spcPct val="0"/>
        </a:spcAft>
        <a:buChar char="–"/>
        <a:defRPr sz="675" b="1">
          <a:solidFill>
            <a:schemeClr val="tx1"/>
          </a:solidFill>
          <a:latin typeface="+mn-lt"/>
        </a:defRPr>
      </a:lvl5pPr>
      <a:lvl6pPr marL="1414393" indent="-128582" algn="l" rtl="0" fontAlgn="base">
        <a:spcBef>
          <a:spcPct val="20000"/>
        </a:spcBef>
        <a:spcAft>
          <a:spcPct val="0"/>
        </a:spcAft>
        <a:buChar char="–"/>
        <a:defRPr sz="675" b="1">
          <a:solidFill>
            <a:schemeClr val="tx1"/>
          </a:solidFill>
          <a:latin typeface="+mn-lt"/>
        </a:defRPr>
      </a:lvl6pPr>
      <a:lvl7pPr marL="1671554" indent="-128582" algn="l" rtl="0" fontAlgn="base">
        <a:spcBef>
          <a:spcPct val="20000"/>
        </a:spcBef>
        <a:spcAft>
          <a:spcPct val="0"/>
        </a:spcAft>
        <a:buChar char="–"/>
        <a:defRPr sz="675" b="1">
          <a:solidFill>
            <a:schemeClr val="tx1"/>
          </a:solidFill>
          <a:latin typeface="+mn-lt"/>
        </a:defRPr>
      </a:lvl7pPr>
      <a:lvl8pPr marL="1928717" indent="-128582" algn="l" rtl="0" fontAlgn="base">
        <a:spcBef>
          <a:spcPct val="20000"/>
        </a:spcBef>
        <a:spcAft>
          <a:spcPct val="0"/>
        </a:spcAft>
        <a:buChar char="–"/>
        <a:defRPr sz="675" b="1">
          <a:solidFill>
            <a:schemeClr val="tx1"/>
          </a:solidFill>
          <a:latin typeface="+mn-lt"/>
        </a:defRPr>
      </a:lvl8pPr>
      <a:lvl9pPr marL="2185879" indent="-128582" algn="l" rtl="0" fontAlgn="base">
        <a:spcBef>
          <a:spcPct val="20000"/>
        </a:spcBef>
        <a:spcAft>
          <a:spcPct val="0"/>
        </a:spcAft>
        <a:buChar char="–"/>
        <a:defRPr sz="675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2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25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486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49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11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2973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35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297" algn="l" defTabSz="51432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2eZyUuYvBU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00" y="1409129"/>
            <a:ext cx="5406580" cy="3730466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5591" y="6056750"/>
            <a:ext cx="4723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Space Congress June 2019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085591" y="5504957"/>
            <a:ext cx="4723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Ana Rivera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236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76EF7E-0BD1-334E-B0F8-0A72E202B8CA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Getting to Launch 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DA2A54B-304B-9546-8103-6421FEEBED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10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F6249E6-DD65-D547-8E35-789ADD742C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4925" y="1424478"/>
            <a:ext cx="4741506" cy="1733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00C9624-71DF-5449-B054-C191D70A2E3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12" y="1242115"/>
            <a:ext cx="3292369" cy="31089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82CD4B4-D5C6-634C-A3A7-8579782969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931" y="4351074"/>
            <a:ext cx="4641614" cy="20580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DC93340-32CD-F741-BCC7-1E28FE7EA5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5274" y="3561066"/>
            <a:ext cx="4251157" cy="23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70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710B4B-B644-CC4F-A3A9-E8F173AFC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49493"/>
            <a:ext cx="5562600" cy="762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Final Vehicle Integration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56A84A0-F8B0-464C-B699-1FC8193A76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11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B54E885-E4BD-4446-B784-F3CD48E73F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113" y="1256424"/>
            <a:ext cx="3473836" cy="2611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25E003F-01FF-5D49-88E6-B120DD10B3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2233" y="1231822"/>
            <a:ext cx="3483285" cy="26359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F265297-A4CD-F442-ABF1-7BC519C536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80113" y="3983602"/>
            <a:ext cx="3473836" cy="24729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F7FBC19-E60C-4D4A-998D-252E7C5CCF4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100" y="4071109"/>
            <a:ext cx="4007457" cy="22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7177AF-7059-7841-8212-B89DC3481225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Launch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2D76A5E-B214-2E45-97B6-FEDC90A6F0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12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527E9FD-9D6C-8F41-868F-275715196F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710" y="1399430"/>
            <a:ext cx="2425149" cy="3415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4F4522E-E858-9F49-A0EA-5C755E04DE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6337" y="1399430"/>
            <a:ext cx="5611814" cy="34380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829BA26-5330-8C45-BA9A-67449CF6AA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710" y="4941763"/>
            <a:ext cx="2582310" cy="16403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2F902D2-70F4-B048-A72C-26B7AF2E84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7951" y="4941763"/>
            <a:ext cx="2330200" cy="16403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7D2BD83-6D2B-2A41-A02A-E2E421EA2ED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028" y="4941763"/>
            <a:ext cx="2265089" cy="169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9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Image result for future image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1242"/>
            <a:ext cx="9144000" cy="296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Future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005175" y="6282935"/>
            <a:ext cx="2000250" cy="517525"/>
          </a:xfrm>
        </p:spPr>
        <p:txBody>
          <a:bodyPr/>
          <a:lstStyle/>
          <a:p>
            <a:pPr>
              <a:defRPr/>
            </a:pPr>
            <a:fld id="{EA8DA598-5FBE-4245-A8BF-CC197893DA04}" type="slidenum">
              <a:rPr lang="en-US" sz="1000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13</a:t>
            </a:fld>
            <a:endParaRPr lang="en-US" sz="1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451" y="1481559"/>
            <a:ext cx="8987098" cy="4251881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 </a:t>
            </a:r>
            <a:r>
              <a:rPr lang="en-US" sz="2400" b="0" dirty="0"/>
              <a:t>Potential solution for primary NASA missions</a:t>
            </a:r>
          </a:p>
          <a:p>
            <a:pPr marL="0" indent="0" algn="ctr">
              <a:buNone/>
            </a:pPr>
            <a:r>
              <a:rPr lang="en-US" sz="2400" b="0" dirty="0" smtClean="0"/>
              <a:t>1 </a:t>
            </a:r>
            <a:r>
              <a:rPr lang="en-US" sz="2400" b="0" dirty="0"/>
              <a:t>to 2 years </a:t>
            </a:r>
            <a:r>
              <a:rPr lang="en-US" sz="2400" b="0" dirty="0" smtClean="0"/>
              <a:t>from award to launch</a:t>
            </a:r>
            <a:endParaRPr lang="en-US" sz="2400" b="0" dirty="0"/>
          </a:p>
          <a:p>
            <a:pPr marL="0" indent="0" algn="ctr">
              <a:buNone/>
            </a:pPr>
            <a:endParaRPr lang="en-US" sz="2400" b="0" dirty="0"/>
          </a:p>
          <a:p>
            <a:pPr marL="0" indent="0" algn="ctr">
              <a:buNone/>
            </a:pPr>
            <a:r>
              <a:rPr lang="en-US" sz="2400" b="0" dirty="0"/>
              <a:t> As reliability increases, competition among small class will increase</a:t>
            </a:r>
          </a:p>
        </p:txBody>
      </p:sp>
    </p:spTree>
    <p:extLst>
      <p:ext uri="{BB962C8B-B14F-4D97-AF65-F5344CB8AC3E}">
        <p14:creationId xmlns:p14="http://schemas.microsoft.com/office/powerpoint/2010/main" val="99576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39A9B5-05DD-354F-A441-FDA5A0AB8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000" dirty="0" smtClean="0"/>
              <a:t>Venture </a:t>
            </a:r>
            <a:r>
              <a:rPr lang="en-US" sz="4000" dirty="0"/>
              <a:t>Class Video</a:t>
            </a:r>
          </a:p>
          <a:p>
            <a:pPr marL="0" indent="0" algn="ctr">
              <a:buNone/>
            </a:pPr>
            <a:r>
              <a:rPr lang="en-US" sz="4000" dirty="0">
                <a:hlinkClick r:id="rId2"/>
              </a:rPr>
              <a:t>https://youtu.be/2eZyUuYvBUo</a:t>
            </a:r>
            <a:endParaRPr lang="en-US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F68E5AA-45A6-0B40-B9E8-1578659217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»"/>
              <a:defRPr sz="16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•"/>
              <a:defRPr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9098BC-C969-E949-B234-B5001732889B}" type="slidenum">
              <a:rPr lang="en-US" altLang="x-none" sz="1000" b="0">
                <a:solidFill>
                  <a:schemeClr val="bg2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x-none" sz="1000" b="0">
              <a:solidFill>
                <a:schemeClr val="bg2"/>
              </a:solidFill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816100" y="152400"/>
            <a:ext cx="5562600" cy="762000"/>
          </a:xfrm>
        </p:spPr>
        <p:txBody>
          <a:bodyPr/>
          <a:lstStyle/>
          <a:p>
            <a:pPr eaLnBrk="1" hangingPunct="1"/>
            <a:r>
              <a:rPr lang="en-US" altLang="x-none" sz="2800" dirty="0" smtClean="0">
                <a:latin typeface="Calibri" charset="0"/>
                <a:ea typeface="Calibri" charset="0"/>
                <a:cs typeface="Calibri" charset="0"/>
              </a:rPr>
              <a:t>Launch Service Program (LSP)</a:t>
            </a:r>
            <a:endParaRPr lang="en-US" altLang="x-none" sz="2800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6628" name="Picture 5" descr="Official Black LSP Logo.ps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8" y="1525502"/>
            <a:ext cx="3459843" cy="346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Box 17"/>
          <p:cNvSpPr txBox="1">
            <a:spLocks noChangeArrowheads="1"/>
          </p:cNvSpPr>
          <p:nvPr/>
        </p:nvSpPr>
        <p:spPr bwMode="auto">
          <a:xfrm>
            <a:off x="406400" y="5116294"/>
            <a:ext cx="82042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»"/>
              <a:defRPr sz="16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•"/>
              <a:defRPr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1800" dirty="0">
                <a:solidFill>
                  <a:srgbClr val="000000"/>
                </a:solidFill>
              </a:rPr>
              <a:t>LSP Goals: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1800" b="0" dirty="0">
                <a:solidFill>
                  <a:srgbClr val="000000"/>
                </a:solidFill>
              </a:rPr>
              <a:t>Goal 1: Maximize Mission Success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1800" b="0" dirty="0">
                <a:solidFill>
                  <a:srgbClr val="000000"/>
                </a:solidFill>
              </a:rPr>
              <a:t>Goal 2: Assure Long-Term Launch Services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1800" b="0" dirty="0">
                <a:solidFill>
                  <a:srgbClr val="000000"/>
                </a:solidFill>
              </a:rPr>
              <a:t>Goal 3: Promote Evolution of a US Commercial Space Launch Market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x-none" sz="1800" b="0" dirty="0">
                <a:solidFill>
                  <a:srgbClr val="000000"/>
                </a:solidFill>
              </a:rPr>
              <a:t>Goal 4: Continually Enhance LSP’s Core Capabilities</a:t>
            </a: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711551" y="1940831"/>
            <a:ext cx="637842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LSP Vision</a:t>
            </a:r>
          </a:p>
          <a:p>
            <a:r>
              <a:rPr lang="en-US" sz="1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Science and discovery through unlimited access to the universe</a:t>
            </a:r>
            <a:endParaRPr lang="en-US" sz="1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2646243" y="3826161"/>
            <a:ext cx="64437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LSP Mission</a:t>
            </a:r>
          </a:p>
          <a:p>
            <a:r>
              <a:rPr lang="en-US" sz="18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Uniting customers, capabilities, and culture to explore space through unparalleled launch services</a:t>
            </a:r>
            <a:endParaRPr lang="en-US" sz="1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3288"/>
            <a:ext cx="5562600" cy="762000"/>
          </a:xfrm>
        </p:spPr>
        <p:txBody>
          <a:bodyPr/>
          <a:lstStyle/>
          <a:p>
            <a:r>
              <a:rPr lang="en-US" sz="3200" dirty="0"/>
              <a:t>Customer Focus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8" y="1553188"/>
            <a:ext cx="9144000" cy="662221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0" dirty="0"/>
              <a:t>“Customer feedback drove strategy to demonstrate contracting flexibility”</a:t>
            </a:r>
          </a:p>
          <a:p>
            <a:pPr marL="0" indent="0" algn="ctr">
              <a:buNone/>
            </a:pPr>
            <a:endParaRPr lang="en-US" sz="2400" b="0" i="1" dirty="0"/>
          </a:p>
          <a:p>
            <a:pPr marL="0" indent="0" algn="ctr">
              <a:buNone/>
            </a:pPr>
            <a:endParaRPr lang="en-US" sz="2400" b="0" i="1" dirty="0"/>
          </a:p>
          <a:p>
            <a:pPr marL="0" indent="0" algn="ctr">
              <a:buNone/>
            </a:pPr>
            <a:endParaRPr lang="en-US" sz="2400" b="0" i="1" dirty="0"/>
          </a:p>
          <a:p>
            <a:pPr marL="0" indent="0" algn="ctr">
              <a:buNone/>
            </a:pPr>
            <a:endParaRPr lang="en-US" sz="2400" b="0" i="1" dirty="0"/>
          </a:p>
          <a:p>
            <a:pPr marL="0" indent="0" algn="ctr">
              <a:buNone/>
            </a:pPr>
            <a:endParaRPr lang="en-US" sz="2400" b="0" i="1" dirty="0"/>
          </a:p>
          <a:p>
            <a:pPr marL="0" indent="0" algn="ctr">
              <a:buNone/>
            </a:pPr>
            <a:endParaRPr lang="en-US" sz="2400" b="0" dirty="0"/>
          </a:p>
        </p:txBody>
      </p:sp>
      <p:sp>
        <p:nvSpPr>
          <p:cNvPr id="7" name="TextBox 6"/>
          <p:cNvSpPr txBox="1"/>
          <p:nvPr/>
        </p:nvSpPr>
        <p:spPr>
          <a:xfrm>
            <a:off x="3130379" y="6152708"/>
            <a:ext cx="288324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i="1" dirty="0"/>
              <a:t>Risk Tolerance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47107" y="4075236"/>
            <a:ext cx="1556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Complexity of Requirement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1492513" y="2859360"/>
            <a:ext cx="6671728" cy="3160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950864" y="5186246"/>
            <a:ext cx="636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VCLS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15440" y="4645619"/>
            <a:ext cx="1577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Class A-C</a:t>
            </a:r>
          </a:p>
          <a:p>
            <a:pPr algn="ctr"/>
            <a:r>
              <a:rPr lang="en-US" i="1" dirty="0"/>
              <a:t>NLS-II Contract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61735" y="2891603"/>
            <a:ext cx="1528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Human Spaceflight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42313" y="3777745"/>
            <a:ext cx="1189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Class D One-Off</a:t>
            </a:r>
          </a:p>
          <a:p>
            <a:pPr algn="ctr"/>
            <a:r>
              <a:rPr lang="en-US" i="1" dirty="0"/>
              <a:t>Contract</a:t>
            </a:r>
          </a:p>
        </p:txBody>
      </p:sp>
      <p:sp>
        <p:nvSpPr>
          <p:cNvPr id="16" name="5-Point Star 15"/>
          <p:cNvSpPr/>
          <p:nvPr/>
        </p:nvSpPr>
        <p:spPr>
          <a:xfrm>
            <a:off x="1761736" y="2843625"/>
            <a:ext cx="342138" cy="389659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7096577" y="5501826"/>
            <a:ext cx="342138" cy="389659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5668650" y="4683112"/>
            <a:ext cx="342138" cy="389659"/>
          </a:xfrm>
          <a:prstGeom prst="star5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4364592" y="4123173"/>
            <a:ext cx="342138" cy="389659"/>
          </a:xfrm>
          <a:prstGeom prst="star5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5-Point Star 21"/>
          <p:cNvSpPr/>
          <p:nvPr/>
        </p:nvSpPr>
        <p:spPr>
          <a:xfrm>
            <a:off x="3477169" y="4126074"/>
            <a:ext cx="342138" cy="389659"/>
          </a:xfrm>
          <a:prstGeom prst="star5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>
            <a:off x="3932888" y="4126074"/>
            <a:ext cx="342138" cy="389659"/>
          </a:xfrm>
          <a:prstGeom prst="star5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69051" y="2657076"/>
            <a:ext cx="6795189" cy="22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88687" y="2706386"/>
            <a:ext cx="123461" cy="3313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492513" y="2706386"/>
            <a:ext cx="0" cy="224576"/>
          </a:xfrm>
          <a:prstGeom prst="straightConnector1">
            <a:avLst/>
          </a:prstGeom>
          <a:ln w="222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8088687" y="6019921"/>
            <a:ext cx="239985" cy="0"/>
          </a:xfrm>
          <a:prstGeom prst="straightConnector1">
            <a:avLst/>
          </a:prstGeom>
          <a:ln w="222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z="1000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4</a:t>
            </a:fld>
            <a:endParaRPr lang="en-US" sz="1000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7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t="15386" b="10637"/>
          <a:stretch/>
        </p:blipFill>
        <p:spPr>
          <a:xfrm>
            <a:off x="4547792" y="3770160"/>
            <a:ext cx="1410953" cy="77882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DA598-5FBE-4245-A8BF-CC197893DA0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075697" y="130011"/>
            <a:ext cx="5562600" cy="762000"/>
          </a:xfrm>
        </p:spPr>
        <p:txBody>
          <a:bodyPr/>
          <a:lstStyle/>
          <a:p>
            <a:r>
              <a:rPr lang="en-US" sz="3200" dirty="0" smtClean="0"/>
              <a:t>Initial Requirements - VCLS</a:t>
            </a:r>
            <a:endParaRPr lang="en-US" sz="3200" dirty="0"/>
          </a:p>
        </p:txBody>
      </p:sp>
      <p:sp>
        <p:nvSpPr>
          <p:cNvPr id="6" name="Freeform 5"/>
          <p:cNvSpPr/>
          <p:nvPr/>
        </p:nvSpPr>
        <p:spPr>
          <a:xfrm>
            <a:off x="2770909" y="1258757"/>
            <a:ext cx="5532582" cy="1660650"/>
          </a:xfrm>
          <a:custGeom>
            <a:avLst/>
            <a:gdLst>
              <a:gd name="connsiteX0" fmla="*/ 0 w 3671700"/>
              <a:gd name="connsiteY0" fmla="*/ 0 h 1660651"/>
              <a:gd name="connsiteX1" fmla="*/ 3671700 w 3671700"/>
              <a:gd name="connsiteY1" fmla="*/ 0 h 1660651"/>
              <a:gd name="connsiteX2" fmla="*/ 3671700 w 3671700"/>
              <a:gd name="connsiteY2" fmla="*/ 1660651 h 1660651"/>
              <a:gd name="connsiteX3" fmla="*/ 0 w 3671700"/>
              <a:gd name="connsiteY3" fmla="*/ 1660651 h 1660651"/>
              <a:gd name="connsiteX4" fmla="*/ 0 w 3671700"/>
              <a:gd name="connsiteY4" fmla="*/ 0 h 166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1700" h="1660651">
                <a:moveTo>
                  <a:pt x="0" y="0"/>
                </a:moveTo>
                <a:lnTo>
                  <a:pt x="3671700" y="0"/>
                </a:lnTo>
                <a:lnTo>
                  <a:pt x="3671700" y="1660651"/>
                </a:lnTo>
                <a:lnTo>
                  <a:pt x="0" y="166065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solidFill>
                  <a:schemeClr val="tx1"/>
                </a:solidFill>
              </a:rPr>
              <a:t>Minimum 60kg to LEO (425km), orbit inclination of providers choosing (within 33 – 98 degrees), original launch date no later than April 15</a:t>
            </a:r>
            <a:r>
              <a:rPr lang="en-US" sz="2400" kern="1200" baseline="30000" dirty="0" smtClean="0">
                <a:solidFill>
                  <a:schemeClr val="tx1"/>
                </a:solidFill>
              </a:rPr>
              <a:t>th</a:t>
            </a:r>
            <a:r>
              <a:rPr lang="en-US" sz="2400" kern="1200" dirty="0" smtClean="0">
                <a:solidFill>
                  <a:schemeClr val="tx1"/>
                </a:solidFill>
              </a:rPr>
              <a:t>, 2018</a:t>
            </a:r>
            <a:endParaRPr lang="en-US" sz="2400" kern="1200" dirty="0">
              <a:solidFill>
                <a:schemeClr val="tx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739591" y="3039997"/>
            <a:ext cx="3671700" cy="1660651"/>
          </a:xfrm>
          <a:custGeom>
            <a:avLst/>
            <a:gdLst>
              <a:gd name="connsiteX0" fmla="*/ 0 w 3671700"/>
              <a:gd name="connsiteY0" fmla="*/ 0 h 1660651"/>
              <a:gd name="connsiteX1" fmla="*/ 3671700 w 3671700"/>
              <a:gd name="connsiteY1" fmla="*/ 0 h 1660651"/>
              <a:gd name="connsiteX2" fmla="*/ 3671700 w 3671700"/>
              <a:gd name="connsiteY2" fmla="*/ 1660651 h 1660651"/>
              <a:gd name="connsiteX3" fmla="*/ 0 w 3671700"/>
              <a:gd name="connsiteY3" fmla="*/ 1660651 h 1660651"/>
              <a:gd name="connsiteX4" fmla="*/ 0 w 3671700"/>
              <a:gd name="connsiteY4" fmla="*/ 0 h 166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1700" h="1660651">
                <a:moveTo>
                  <a:pt x="0" y="0"/>
                </a:moveTo>
                <a:lnTo>
                  <a:pt x="3671700" y="0"/>
                </a:lnTo>
                <a:lnTo>
                  <a:pt x="3671700" y="1660651"/>
                </a:lnTo>
                <a:lnTo>
                  <a:pt x="0" y="166065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kern="1200" dirty="0" smtClean="0"/>
              <a:t>Firm-Fixed Price contract of a demonstration flight:</a:t>
            </a:r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/>
              <a:t>Rocket Lab USA (June 2017)</a:t>
            </a:r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/>
              <a:t>Virgin Orbit (Q4 2017 – Q1 2018)</a:t>
            </a:r>
          </a:p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kern="1200" dirty="0" smtClean="0"/>
              <a:t>Firefly (March 2018)</a:t>
            </a:r>
            <a:endParaRPr lang="en-US" kern="1200" dirty="0"/>
          </a:p>
        </p:txBody>
      </p:sp>
      <p:sp>
        <p:nvSpPr>
          <p:cNvPr id="11" name="Freeform 10"/>
          <p:cNvSpPr/>
          <p:nvPr/>
        </p:nvSpPr>
        <p:spPr>
          <a:xfrm>
            <a:off x="3585523" y="4833195"/>
            <a:ext cx="4905318" cy="1617512"/>
          </a:xfrm>
          <a:custGeom>
            <a:avLst/>
            <a:gdLst>
              <a:gd name="connsiteX0" fmla="*/ 0 w 3671700"/>
              <a:gd name="connsiteY0" fmla="*/ 0 h 1660651"/>
              <a:gd name="connsiteX1" fmla="*/ 3671700 w 3671700"/>
              <a:gd name="connsiteY1" fmla="*/ 0 h 1660651"/>
              <a:gd name="connsiteX2" fmla="*/ 3671700 w 3671700"/>
              <a:gd name="connsiteY2" fmla="*/ 1660651 h 1660651"/>
              <a:gd name="connsiteX3" fmla="*/ 0 w 3671700"/>
              <a:gd name="connsiteY3" fmla="*/ 1660651 h 1660651"/>
              <a:gd name="connsiteX4" fmla="*/ 0 w 3671700"/>
              <a:gd name="connsiteY4" fmla="*/ 0 h 166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1700" h="1660651">
                <a:moveTo>
                  <a:pt x="0" y="0"/>
                </a:moveTo>
                <a:lnTo>
                  <a:pt x="3671700" y="0"/>
                </a:lnTo>
                <a:lnTo>
                  <a:pt x="3671700" y="1660651"/>
                </a:lnTo>
                <a:lnTo>
                  <a:pt x="0" y="166065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700" kern="1200" dirty="0" smtClean="0"/>
              <a:t>Milestone-based payment structure; limited NASA insight through milestone reviews</a:t>
            </a:r>
            <a:endParaRPr lang="en-US" sz="1700" kern="12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Image result for Low earth orbit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9591" y="1258756"/>
            <a:ext cx="1899044" cy="166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rocket lab usa logo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" t="41040" r="-1039" b="42337"/>
          <a:stretch/>
        </p:blipFill>
        <p:spPr bwMode="auto">
          <a:xfrm>
            <a:off x="4638865" y="3048635"/>
            <a:ext cx="3563025" cy="59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virgin orbit logo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58745" y="3840290"/>
            <a:ext cx="2298008" cy="6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5" y="5161809"/>
            <a:ext cx="1160462" cy="9602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244" y="4919512"/>
            <a:ext cx="1438781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9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82075"/>
            <a:ext cx="5562600" cy="762000"/>
          </a:xfrm>
        </p:spPr>
        <p:txBody>
          <a:bodyPr/>
          <a:lstStyle/>
          <a:p>
            <a:r>
              <a:rPr lang="en-US" sz="3200" dirty="0"/>
              <a:t>Benefit of VCLS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229525"/>
              </p:ext>
            </p:extLst>
          </p:nvPr>
        </p:nvGraphicFramePr>
        <p:xfrm>
          <a:off x="230006" y="1768690"/>
          <a:ext cx="8569845" cy="4245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A8DA598-5FBE-4245-A8BF-CC197893DA04}" type="slidenum">
              <a:rPr lang="en-US" sz="1000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6</a:t>
            </a:fld>
            <a:endParaRPr lang="en-US" sz="1000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3200" dirty="0">
                <a:latin typeface="Calibri" charset="0"/>
                <a:ea typeface="Calibri" charset="0"/>
                <a:cs typeface="Calibri" charset="0"/>
              </a:rPr>
              <a:t>VCLS </a:t>
            </a:r>
            <a:r>
              <a:rPr lang="en-US" altLang="x-none" sz="3200" dirty="0" smtClean="0">
                <a:latin typeface="Calibri" charset="0"/>
                <a:ea typeface="Calibri" charset="0"/>
                <a:cs typeface="Calibri" charset="0"/>
              </a:rPr>
              <a:t>Goals</a:t>
            </a:r>
            <a:endParaRPr lang="en-US" sz="3200" dirty="0"/>
          </a:p>
        </p:txBody>
      </p:sp>
      <p:sp>
        <p:nvSpPr>
          <p:cNvPr id="8" name="Freeform 7"/>
          <p:cNvSpPr/>
          <p:nvPr/>
        </p:nvSpPr>
        <p:spPr>
          <a:xfrm>
            <a:off x="666528" y="1512277"/>
            <a:ext cx="2532106" cy="4919240"/>
          </a:xfrm>
          <a:custGeom>
            <a:avLst/>
            <a:gdLst>
              <a:gd name="connsiteX0" fmla="*/ 0 w 2532106"/>
              <a:gd name="connsiteY0" fmla="*/ 253211 h 4919240"/>
              <a:gd name="connsiteX1" fmla="*/ 253211 w 2532106"/>
              <a:gd name="connsiteY1" fmla="*/ 0 h 4919240"/>
              <a:gd name="connsiteX2" fmla="*/ 2278895 w 2532106"/>
              <a:gd name="connsiteY2" fmla="*/ 0 h 4919240"/>
              <a:gd name="connsiteX3" fmla="*/ 2532106 w 2532106"/>
              <a:gd name="connsiteY3" fmla="*/ 253211 h 4919240"/>
              <a:gd name="connsiteX4" fmla="*/ 2532106 w 2532106"/>
              <a:gd name="connsiteY4" fmla="*/ 4666029 h 4919240"/>
              <a:gd name="connsiteX5" fmla="*/ 2278895 w 2532106"/>
              <a:gd name="connsiteY5" fmla="*/ 4919240 h 4919240"/>
              <a:gd name="connsiteX6" fmla="*/ 253211 w 2532106"/>
              <a:gd name="connsiteY6" fmla="*/ 4919240 h 4919240"/>
              <a:gd name="connsiteX7" fmla="*/ 0 w 2532106"/>
              <a:gd name="connsiteY7" fmla="*/ 4666029 h 4919240"/>
              <a:gd name="connsiteX8" fmla="*/ 0 w 2532106"/>
              <a:gd name="connsiteY8" fmla="*/ 253211 h 491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2106" h="4919240">
                <a:moveTo>
                  <a:pt x="0" y="253211"/>
                </a:moveTo>
                <a:cubicBezTo>
                  <a:pt x="0" y="113366"/>
                  <a:pt x="113366" y="0"/>
                  <a:pt x="253211" y="0"/>
                </a:cubicBezTo>
                <a:lnTo>
                  <a:pt x="2278895" y="0"/>
                </a:lnTo>
                <a:cubicBezTo>
                  <a:pt x="2418740" y="0"/>
                  <a:pt x="2532106" y="113366"/>
                  <a:pt x="2532106" y="253211"/>
                </a:cubicBezTo>
                <a:lnTo>
                  <a:pt x="2532106" y="4666029"/>
                </a:lnTo>
                <a:cubicBezTo>
                  <a:pt x="2532106" y="4805874"/>
                  <a:pt x="2418740" y="4919240"/>
                  <a:pt x="2278895" y="4919240"/>
                </a:cubicBezTo>
                <a:lnTo>
                  <a:pt x="253211" y="4919240"/>
                </a:lnTo>
                <a:cubicBezTo>
                  <a:pt x="113366" y="4919240"/>
                  <a:pt x="0" y="4805874"/>
                  <a:pt x="0" y="4666029"/>
                </a:cubicBezTo>
                <a:lnTo>
                  <a:pt x="0" y="2532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2074376" rIns="106680" bIns="1090528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500" kern="1200" dirty="0"/>
          </a:p>
        </p:txBody>
      </p:sp>
      <p:sp>
        <p:nvSpPr>
          <p:cNvPr id="10" name="Freeform 9"/>
          <p:cNvSpPr/>
          <p:nvPr/>
        </p:nvSpPr>
        <p:spPr>
          <a:xfrm>
            <a:off x="3274598" y="1512277"/>
            <a:ext cx="2532106" cy="4919240"/>
          </a:xfrm>
          <a:custGeom>
            <a:avLst/>
            <a:gdLst>
              <a:gd name="connsiteX0" fmla="*/ 0 w 2532106"/>
              <a:gd name="connsiteY0" fmla="*/ 253211 h 4919240"/>
              <a:gd name="connsiteX1" fmla="*/ 253211 w 2532106"/>
              <a:gd name="connsiteY1" fmla="*/ 0 h 4919240"/>
              <a:gd name="connsiteX2" fmla="*/ 2278895 w 2532106"/>
              <a:gd name="connsiteY2" fmla="*/ 0 h 4919240"/>
              <a:gd name="connsiteX3" fmla="*/ 2532106 w 2532106"/>
              <a:gd name="connsiteY3" fmla="*/ 253211 h 4919240"/>
              <a:gd name="connsiteX4" fmla="*/ 2532106 w 2532106"/>
              <a:gd name="connsiteY4" fmla="*/ 4666029 h 4919240"/>
              <a:gd name="connsiteX5" fmla="*/ 2278895 w 2532106"/>
              <a:gd name="connsiteY5" fmla="*/ 4919240 h 4919240"/>
              <a:gd name="connsiteX6" fmla="*/ 253211 w 2532106"/>
              <a:gd name="connsiteY6" fmla="*/ 4919240 h 4919240"/>
              <a:gd name="connsiteX7" fmla="*/ 0 w 2532106"/>
              <a:gd name="connsiteY7" fmla="*/ 4666029 h 4919240"/>
              <a:gd name="connsiteX8" fmla="*/ 0 w 2532106"/>
              <a:gd name="connsiteY8" fmla="*/ 253211 h 491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2106" h="4919240">
                <a:moveTo>
                  <a:pt x="0" y="253211"/>
                </a:moveTo>
                <a:cubicBezTo>
                  <a:pt x="0" y="113366"/>
                  <a:pt x="113366" y="0"/>
                  <a:pt x="253211" y="0"/>
                </a:cubicBezTo>
                <a:lnTo>
                  <a:pt x="2278895" y="0"/>
                </a:lnTo>
                <a:cubicBezTo>
                  <a:pt x="2418740" y="0"/>
                  <a:pt x="2532106" y="113366"/>
                  <a:pt x="2532106" y="253211"/>
                </a:cubicBezTo>
                <a:lnTo>
                  <a:pt x="2532106" y="4666029"/>
                </a:lnTo>
                <a:cubicBezTo>
                  <a:pt x="2532106" y="4805874"/>
                  <a:pt x="2418740" y="4919240"/>
                  <a:pt x="2278895" y="4919240"/>
                </a:cubicBezTo>
                <a:lnTo>
                  <a:pt x="253211" y="4919240"/>
                </a:lnTo>
                <a:cubicBezTo>
                  <a:pt x="113366" y="4919240"/>
                  <a:pt x="0" y="4805874"/>
                  <a:pt x="0" y="4666029"/>
                </a:cubicBezTo>
                <a:lnTo>
                  <a:pt x="0" y="2532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153123"/>
              <a:satOff val="-2196"/>
              <a:lumOff val="12807"/>
              <a:alphaOff val="0"/>
            </a:schemeClr>
          </a:fillRef>
          <a:effectRef idx="0">
            <a:schemeClr val="accent1">
              <a:shade val="80000"/>
              <a:hueOff val="153123"/>
              <a:satOff val="-2196"/>
              <a:lumOff val="1280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2074376" rIns="106680" bIns="1090528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5882667" y="1512277"/>
            <a:ext cx="2532106" cy="4919240"/>
          </a:xfrm>
          <a:custGeom>
            <a:avLst/>
            <a:gdLst>
              <a:gd name="connsiteX0" fmla="*/ 0 w 2532106"/>
              <a:gd name="connsiteY0" fmla="*/ 253211 h 4919240"/>
              <a:gd name="connsiteX1" fmla="*/ 253211 w 2532106"/>
              <a:gd name="connsiteY1" fmla="*/ 0 h 4919240"/>
              <a:gd name="connsiteX2" fmla="*/ 2278895 w 2532106"/>
              <a:gd name="connsiteY2" fmla="*/ 0 h 4919240"/>
              <a:gd name="connsiteX3" fmla="*/ 2532106 w 2532106"/>
              <a:gd name="connsiteY3" fmla="*/ 253211 h 4919240"/>
              <a:gd name="connsiteX4" fmla="*/ 2532106 w 2532106"/>
              <a:gd name="connsiteY4" fmla="*/ 4666029 h 4919240"/>
              <a:gd name="connsiteX5" fmla="*/ 2278895 w 2532106"/>
              <a:gd name="connsiteY5" fmla="*/ 4919240 h 4919240"/>
              <a:gd name="connsiteX6" fmla="*/ 253211 w 2532106"/>
              <a:gd name="connsiteY6" fmla="*/ 4919240 h 4919240"/>
              <a:gd name="connsiteX7" fmla="*/ 0 w 2532106"/>
              <a:gd name="connsiteY7" fmla="*/ 4666029 h 4919240"/>
              <a:gd name="connsiteX8" fmla="*/ 0 w 2532106"/>
              <a:gd name="connsiteY8" fmla="*/ 253211 h 491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2106" h="4919240">
                <a:moveTo>
                  <a:pt x="0" y="253211"/>
                </a:moveTo>
                <a:cubicBezTo>
                  <a:pt x="0" y="113366"/>
                  <a:pt x="113366" y="0"/>
                  <a:pt x="253211" y="0"/>
                </a:cubicBezTo>
                <a:lnTo>
                  <a:pt x="2278895" y="0"/>
                </a:lnTo>
                <a:cubicBezTo>
                  <a:pt x="2418740" y="0"/>
                  <a:pt x="2532106" y="113366"/>
                  <a:pt x="2532106" y="253211"/>
                </a:cubicBezTo>
                <a:lnTo>
                  <a:pt x="2532106" y="4666029"/>
                </a:lnTo>
                <a:cubicBezTo>
                  <a:pt x="2532106" y="4805874"/>
                  <a:pt x="2418740" y="4919240"/>
                  <a:pt x="2278895" y="4919240"/>
                </a:cubicBezTo>
                <a:lnTo>
                  <a:pt x="253211" y="4919240"/>
                </a:lnTo>
                <a:cubicBezTo>
                  <a:pt x="113366" y="4919240"/>
                  <a:pt x="0" y="4805874"/>
                  <a:pt x="0" y="4666029"/>
                </a:cubicBezTo>
                <a:lnTo>
                  <a:pt x="0" y="25321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306246"/>
              <a:satOff val="-4392"/>
              <a:lumOff val="25615"/>
              <a:alphaOff val="0"/>
            </a:schemeClr>
          </a:fillRef>
          <a:effectRef idx="0">
            <a:schemeClr val="accent1">
              <a:shade val="80000"/>
              <a:hueOff val="306246"/>
              <a:satOff val="-4392"/>
              <a:lumOff val="2561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2074376" rIns="106680" bIns="1090528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500" kern="1200" dirty="0"/>
          </a:p>
        </p:txBody>
      </p:sp>
      <p:sp>
        <p:nvSpPr>
          <p:cNvPr id="14" name="Left-Right Arrow 13"/>
          <p:cNvSpPr/>
          <p:nvPr/>
        </p:nvSpPr>
        <p:spPr>
          <a:xfrm>
            <a:off x="974961" y="6062574"/>
            <a:ext cx="7131380" cy="737886"/>
          </a:xfrm>
          <a:prstGeom prst="leftRightArrow">
            <a:avLst/>
          </a:prstGeom>
          <a:gradFill>
            <a:gsLst>
              <a:gs pos="0">
                <a:srgbClr val="A6A6A6"/>
              </a:gs>
              <a:gs pos="36000">
                <a:schemeClr val="accent1">
                  <a:lumMod val="45000"/>
                  <a:lumOff val="55000"/>
                </a:schemeClr>
              </a:gs>
              <a:gs pos="100000">
                <a:schemeClr val="tx2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3320886" y="2079071"/>
            <a:ext cx="25321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LSP assessments are focused on protecting NASA’s investment and not traditional assurance (i.e. launch vehicle certification is not required as part of VCLS)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40756" y="2417625"/>
            <a:ext cx="24395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Provides limited insight while </a:t>
            </a:r>
            <a:r>
              <a:rPr lang="en-US" sz="2400" dirty="0">
                <a:solidFill>
                  <a:schemeClr val="bg1"/>
                </a:solidFill>
              </a:rPr>
              <a:t>enabling</a:t>
            </a:r>
            <a:r>
              <a:rPr lang="en-US" sz="2800" dirty="0">
                <a:solidFill>
                  <a:schemeClr val="bg1"/>
                </a:solidFill>
              </a:rPr>
              <a:t> LSP influence on new emerging providers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7194" y="1492956"/>
            <a:ext cx="219919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solidFill>
                  <a:schemeClr val="bg1"/>
                </a:solidFill>
              </a:rPr>
              <a:t>Determine the risk (schedule, cost, technical) in selecting new vehicles before they have proven their capability with a first flight prior to launch vehicle selections for future NASA primary missions</a:t>
            </a:r>
          </a:p>
        </p:txBody>
      </p:sp>
    </p:spTree>
    <p:extLst>
      <p:ext uri="{BB962C8B-B14F-4D97-AF65-F5344CB8AC3E}">
        <p14:creationId xmlns:p14="http://schemas.microsoft.com/office/powerpoint/2010/main" val="8424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»"/>
              <a:defRPr sz="16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•"/>
              <a:defRPr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9098BC-C969-E949-B234-B5001732889B}" type="slidenum">
              <a:rPr lang="en-US" altLang="x-none" sz="1000" b="0">
                <a:solidFill>
                  <a:schemeClr val="bg2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x-none" sz="1000" b="0">
              <a:solidFill>
                <a:schemeClr val="bg2"/>
              </a:solidFill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816100" y="152400"/>
            <a:ext cx="5562600" cy="762000"/>
          </a:xfrm>
        </p:spPr>
        <p:txBody>
          <a:bodyPr/>
          <a:lstStyle/>
          <a:p>
            <a:pPr eaLnBrk="1" hangingPunct="1"/>
            <a:r>
              <a:rPr lang="en-US" altLang="x-none" sz="2800" dirty="0">
                <a:latin typeface="Calibri" charset="0"/>
                <a:ea typeface="Calibri" charset="0"/>
                <a:cs typeface="Calibri" charset="0"/>
              </a:rPr>
              <a:t>VCLS </a:t>
            </a:r>
            <a:r>
              <a:rPr lang="en-US" altLang="x-none" sz="2800" dirty="0" smtClean="0">
                <a:latin typeface="Calibri" charset="0"/>
                <a:ea typeface="Calibri" charset="0"/>
                <a:cs typeface="Calibri" charset="0"/>
              </a:rPr>
              <a:t>Approach</a:t>
            </a:r>
            <a:endParaRPr lang="en-US" altLang="x-none" sz="28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53521577"/>
              </p:ext>
            </p:extLst>
          </p:nvPr>
        </p:nvGraphicFramePr>
        <p:xfrm>
          <a:off x="91441" y="1280160"/>
          <a:ext cx="8925560" cy="5323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067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xmlns="" id="{A6826A88-89E4-C841-B760-EA6B757038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200" dirty="0"/>
              <a:t>VCLS Mission – ELaNa-19 Status</a:t>
            </a:r>
          </a:p>
        </p:txBody>
      </p:sp>
      <p:sp>
        <p:nvSpPr>
          <p:cNvPr id="22531" name="Slide Number Placeholder 3">
            <a:extLst>
              <a:ext uri="{FF2B5EF4-FFF2-40B4-BE49-F238E27FC236}">
                <a16:creationId xmlns:a16="http://schemas.microsoft.com/office/drawing/2014/main" xmlns="" id="{97B5BAD3-1FF1-C449-BDFD-8B1DE69676F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»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•"/>
              <a:defRPr sz="1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–"/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EA1422-BADB-5D4F-AB94-3FB4A55D773E}" type="slidenum">
              <a:rPr lang="en-US" altLang="en-US" sz="10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000" b="0">
              <a:solidFill>
                <a:srgbClr val="000000"/>
              </a:solidFill>
            </a:endParaRPr>
          </a:p>
        </p:txBody>
      </p:sp>
      <p:pic>
        <p:nvPicPr>
          <p:cNvPr id="22532" name="Picture 5">
            <a:extLst>
              <a:ext uri="{FF2B5EF4-FFF2-40B4-BE49-F238E27FC236}">
                <a16:creationId xmlns:a16="http://schemas.microsoft.com/office/drawing/2014/main" xmlns="" id="{91C6B712-9230-DF4F-B620-9B41A71F5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435" y="3728902"/>
            <a:ext cx="2838450" cy="208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C92F7FF-2A41-A647-8142-2BCB890035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5698" y="1884227"/>
            <a:ext cx="2928937" cy="3927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4" name="Picture 11">
            <a:extLst>
              <a:ext uri="{FF2B5EF4-FFF2-40B4-BE49-F238E27FC236}">
                <a16:creationId xmlns:a16="http://schemas.microsoft.com/office/drawing/2014/main" xmlns="" id="{37E5C1B2-5C1D-B14A-B345-0658187C3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5798" y="3728902"/>
            <a:ext cx="2876550" cy="208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5" name="Picture 7">
            <a:extLst>
              <a:ext uri="{FF2B5EF4-FFF2-40B4-BE49-F238E27FC236}">
                <a16:creationId xmlns:a16="http://schemas.microsoft.com/office/drawing/2014/main" xmlns="" id="{93BAC715-B841-FD4C-A9D8-57C651631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435" y="1884227"/>
            <a:ext cx="2154238" cy="1747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2536" name="Picture 13">
            <a:extLst>
              <a:ext uri="{FF2B5EF4-FFF2-40B4-BE49-F238E27FC236}">
                <a16:creationId xmlns:a16="http://schemas.microsoft.com/office/drawing/2014/main" xmlns="" id="{8F3B1854-4C01-704F-A492-25A66C49B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1273" y="1890577"/>
            <a:ext cx="3513137" cy="1749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9460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371</Words>
  <Application>Microsoft Office PowerPoint</Application>
  <PresentationFormat>On-screen Show (4:3)</PresentationFormat>
  <Paragraphs>87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MS PGothic</vt:lpstr>
      <vt:lpstr>MS PGothic</vt:lpstr>
      <vt:lpstr>Arial</vt:lpstr>
      <vt:lpstr>Calibri</vt:lpstr>
      <vt:lpstr>Times New Roman</vt:lpstr>
      <vt:lpstr>Default Design</vt:lpstr>
      <vt:lpstr>PowerPoint Presentation</vt:lpstr>
      <vt:lpstr>PowerPoint Presentation</vt:lpstr>
      <vt:lpstr>Launch Service Program (LSP)</vt:lpstr>
      <vt:lpstr>Customer Focus</vt:lpstr>
      <vt:lpstr>Initial Requirements - VCLS</vt:lpstr>
      <vt:lpstr>Benefit of VCLS</vt:lpstr>
      <vt:lpstr>VCLS Goals</vt:lpstr>
      <vt:lpstr>VCLS Approach</vt:lpstr>
      <vt:lpstr>VCLS Mission – ELaNa-19 Status</vt:lpstr>
      <vt:lpstr>Getting to Launch Site</vt:lpstr>
      <vt:lpstr>Final Vehicle Integration</vt:lpstr>
      <vt:lpstr>Launch</vt:lpstr>
      <vt:lpstr>Future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2019-05-31T21:52:14Z</dcterms:created>
  <dcterms:modified xsi:type="dcterms:W3CDTF">2019-06-01T21:55:25Z</dcterms:modified>
</cp:coreProperties>
</file>