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2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06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59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1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5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57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22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7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0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35BFA-EBB9-4286-AB67-0143B85C709E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C299-268D-4530-8D87-C33B28FBA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7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latin typeface="Georgia" panose="02040502050405020303" pitchFamily="18" charset="0"/>
              </a:rPr>
              <a:t>STM 2014 LONG</a:t>
            </a:r>
            <a:br>
              <a:rPr lang="en-US" sz="2700" dirty="0" smtClean="0">
                <a:latin typeface="Georgia" panose="02040502050405020303" pitchFamily="18" charset="0"/>
              </a:rPr>
            </a:br>
            <a:r>
              <a:rPr lang="en-US" sz="2700" dirty="0" smtClean="0">
                <a:latin typeface="Georgia" panose="02040502050405020303" pitchFamily="18" charset="0"/>
              </a:rPr>
              <a:t>Paper #1004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>
                <a:latin typeface="Georgia" panose="02040502050405020303" pitchFamily="18" charset="0"/>
              </a:rPr>
              <a:t>Small Satellites and State Responsibility Associated With </a:t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3600" dirty="0" smtClean="0">
                <a:latin typeface="Georgia" panose="02040502050405020303" pitchFamily="18" charset="0"/>
              </a:rPr>
              <a:t> Space Traffic Situational Awareness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George Anthony Long, Esq.</a:t>
            </a:r>
          </a:p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Managing Member, Legal Parallax, LLC</a:t>
            </a:r>
          </a:p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P. O. Box 18282</a:t>
            </a:r>
          </a:p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Fountain Hills, Arizona 85260</a:t>
            </a:r>
          </a:p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Tel: 480.201.1891/Fax: 866.779.4805</a:t>
            </a:r>
          </a:p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email: gal@spacejurist.com</a:t>
            </a:r>
            <a:endParaRPr lang="en-US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73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10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Due Diligence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r>
              <a:rPr lang="en-US" sz="2000" dirty="0" smtClean="0">
                <a:latin typeface="Georgia" panose="02040502050405020303" pitchFamily="18" charset="0"/>
              </a:rPr>
              <a:t>“Due Diligence” is not an obligation to achieve a particular result; rather it is an obligation of conduct which requires a State to engage in sufficient efforts to prevent harm or injury to another State or its nationals or the global commons.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r>
              <a:rPr lang="en-US" sz="2000" dirty="0" smtClean="0">
                <a:latin typeface="Georgia" panose="02040502050405020303" pitchFamily="18" charset="0"/>
              </a:rPr>
              <a:t>Objective criteria is employed to evaluate whether a State exercised due diligence;</a:t>
            </a:r>
          </a:p>
          <a:p>
            <a:endParaRPr lang="en-US" sz="2000" dirty="0" smtClean="0">
              <a:latin typeface="Georgia" panose="02040502050405020303" pitchFamily="18" charset="0"/>
            </a:endParaRPr>
          </a:p>
          <a:p>
            <a:r>
              <a:rPr lang="en-US" sz="2000" dirty="0" smtClean="0">
                <a:latin typeface="Georgia" panose="02040502050405020303" pitchFamily="18" charset="0"/>
              </a:rPr>
              <a:t>1. Foreseeability</a:t>
            </a:r>
          </a:p>
          <a:p>
            <a:r>
              <a:rPr lang="en-US" sz="2000" dirty="0" smtClean="0">
                <a:latin typeface="Georgia" panose="02040502050405020303" pitchFamily="18" charset="0"/>
              </a:rPr>
              <a:t>2. The importance of the interest needing protection</a:t>
            </a:r>
          </a:p>
          <a:p>
            <a:r>
              <a:rPr lang="en-US" sz="2000" dirty="0" smtClean="0">
                <a:latin typeface="Georgia" panose="02040502050405020303" pitchFamily="18" charset="0"/>
              </a:rPr>
              <a:t>3. The State’s capability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endParaRPr lang="en-US" sz="2000" dirty="0" smtClean="0">
              <a:latin typeface="Georgia" panose="02040502050405020303" pitchFamily="18" charset="0"/>
            </a:endParaRPr>
          </a:p>
          <a:p>
            <a:r>
              <a:rPr lang="en-US" sz="2000" dirty="0" smtClean="0">
                <a:latin typeface="Georgia" panose="02040502050405020303" pitchFamily="18" charset="0"/>
              </a:rPr>
              <a:t>Due diligence is a flexible standard which varies according to a State’s ability. This means a higher standard of vigilance exists for States having resources to foresee the hazardous event.</a:t>
            </a: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56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Example of Governmental Regulation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Remote Sensing Licensing Authorization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In consultation </a:t>
            </a:r>
            <a:r>
              <a:rPr lang="en-US" sz="2000" b="1" dirty="0" smtClean="0">
                <a:latin typeface="Georgia" panose="02040502050405020303" pitchFamily="18" charset="0"/>
              </a:rPr>
              <a:t>with other appropriate United States Government agencies</a:t>
            </a:r>
            <a:r>
              <a:rPr lang="en-US" sz="2000" dirty="0" smtClean="0">
                <a:latin typeface="Georgia" panose="02040502050405020303" pitchFamily="18" charset="0"/>
              </a:rPr>
              <a:t>, the Secretary is authorized to license private sector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parties to operate private remote sensing space systems </a:t>
            </a:r>
            <a:r>
              <a:rPr lang="en-US" sz="2000" b="1" dirty="0" smtClean="0">
                <a:latin typeface="Georgia" panose="02040502050405020303" pitchFamily="18" charset="0"/>
              </a:rPr>
              <a:t>for such </a:t>
            </a:r>
          </a:p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period as the Secretary may specify and in accordance </a:t>
            </a:r>
          </a:p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with the provisions of this subchapter.</a:t>
            </a:r>
          </a:p>
          <a:p>
            <a:endParaRPr lang="en-US" sz="2000" b="1" dirty="0" smtClean="0">
              <a:latin typeface="Georgia" panose="02040502050405020303" pitchFamily="18" charset="0"/>
            </a:endParaRPr>
          </a:p>
          <a:p>
            <a:endParaRPr lang="en-US" sz="2000" b="1" dirty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51 U.S.C.A. § 60121</a:t>
            </a: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40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1"/>
            <a:ext cx="838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Space Traffic Management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r>
              <a:rPr lang="en-US" sz="2400" dirty="0" smtClean="0">
                <a:latin typeface="Georgia" panose="02040502050405020303" pitchFamily="18" charset="0"/>
              </a:rPr>
              <a:t>Technical and regulatory provisions for promoting: </a:t>
            </a:r>
          </a:p>
          <a:p>
            <a:endParaRPr lang="en-US" sz="2400" dirty="0" smtClean="0">
              <a:latin typeface="Georgia" panose="02040502050405020303" pitchFamily="18" charset="0"/>
            </a:endParaRPr>
          </a:p>
          <a:p>
            <a:r>
              <a:rPr lang="en-US" sz="2400" dirty="0" smtClean="0">
                <a:latin typeface="Georgia" panose="02040502050405020303" pitchFamily="18" charset="0"/>
              </a:rPr>
              <a:t>1. Safe access into outer space</a:t>
            </a:r>
          </a:p>
          <a:p>
            <a:r>
              <a:rPr lang="en-US" sz="2400" dirty="0" smtClean="0">
                <a:latin typeface="Georgia" panose="02040502050405020303" pitchFamily="18" charset="0"/>
              </a:rPr>
              <a:t>2. Safe operations in outer space;</a:t>
            </a:r>
          </a:p>
          <a:p>
            <a:r>
              <a:rPr lang="en-US" sz="2400" dirty="0" smtClean="0">
                <a:latin typeface="Georgia" panose="02040502050405020303" pitchFamily="18" charset="0"/>
              </a:rPr>
              <a:t>3. Safe return from outer space to Earth; and </a:t>
            </a:r>
          </a:p>
          <a:p>
            <a:r>
              <a:rPr lang="en-US" sz="2400" dirty="0" smtClean="0">
                <a:latin typeface="Georgia" panose="02040502050405020303" pitchFamily="18" charset="0"/>
              </a:rPr>
              <a:t>4. Space activities free from physical or radio-frequency            interference</a:t>
            </a:r>
          </a:p>
          <a:p>
            <a:endParaRPr lang="en-US" sz="2400" dirty="0" smtClean="0">
              <a:latin typeface="Georgia" panose="02040502050405020303" pitchFamily="18" charset="0"/>
            </a:endParaRPr>
          </a:p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Situational Awareness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r>
              <a:rPr lang="en-US" sz="2400" dirty="0" smtClean="0">
                <a:latin typeface="Georgia" panose="02040502050405020303" pitchFamily="18" charset="0"/>
              </a:rPr>
              <a:t>1. Where are you</a:t>
            </a:r>
          </a:p>
          <a:p>
            <a:r>
              <a:rPr lang="en-US" sz="2400" dirty="0" smtClean="0">
                <a:latin typeface="Georgia" panose="02040502050405020303" pitchFamily="18" charset="0"/>
              </a:rPr>
              <a:t>2. What is around you</a:t>
            </a:r>
          </a:p>
          <a:p>
            <a:r>
              <a:rPr lang="en-US" sz="2400" dirty="0" smtClean="0">
                <a:latin typeface="Georgia" panose="02040502050405020303" pitchFamily="18" charset="0"/>
              </a:rPr>
              <a:t>3. What is coming your way</a:t>
            </a:r>
            <a:endParaRPr lang="en-US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36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Sputnik 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Sputnik 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474" y="318686"/>
            <a:ext cx="6032726" cy="600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009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21336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Georgia" panose="02040502050405020303" pitchFamily="18" charset="0"/>
              </a:rPr>
              <a:t>Photo from Weber State University as </a:t>
            </a:r>
          </a:p>
          <a:p>
            <a:r>
              <a:rPr lang="en-US" sz="1200" dirty="0" smtClean="0">
                <a:latin typeface="Georgia" panose="02040502050405020303" pitchFamily="18" charset="0"/>
              </a:rPr>
              <a:t>published by Astrobiology Magazine </a:t>
            </a:r>
            <a:endParaRPr lang="en-US" sz="1200" dirty="0">
              <a:latin typeface="Georgia" panose="020405020504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87298" y="4364274"/>
            <a:ext cx="2787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Georgia" panose="02040502050405020303" pitchFamily="18" charset="0"/>
              </a:rPr>
              <a:t>Photo courtesy of </a:t>
            </a:r>
            <a:r>
              <a:rPr lang="en-US" sz="1200" dirty="0" err="1" smtClean="0">
                <a:latin typeface="Georgia" panose="02040502050405020303" pitchFamily="18" charset="0"/>
              </a:rPr>
              <a:t>Interorbital</a:t>
            </a:r>
            <a:r>
              <a:rPr lang="en-US" sz="1200" dirty="0" smtClean="0">
                <a:latin typeface="Georgia" panose="02040502050405020303" pitchFamily="18" charset="0"/>
              </a:rPr>
              <a:t> Systems</a:t>
            </a:r>
            <a:endParaRPr lang="en-US" sz="1200" dirty="0">
              <a:latin typeface="Georgia" panose="0204050205040502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21558" y="6165226"/>
            <a:ext cx="2465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Georgia" panose="02040502050405020303" pitchFamily="18" charset="0"/>
              </a:rPr>
              <a:t>Photo courtesy of Economist.com</a:t>
            </a:r>
            <a:endParaRPr lang="en-US" sz="1200" dirty="0">
              <a:latin typeface="Georgia" panose="02040502050405020303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6929"/>
            <a:ext cx="2761896" cy="318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4956463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64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29201" y="5867400"/>
            <a:ext cx="411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Georgia" panose="02040502050405020303" pitchFamily="18" charset="0"/>
              </a:rPr>
              <a:t>Image By: JAXA/Koichi </a:t>
            </a:r>
            <a:r>
              <a:rPr lang="en-US" sz="1400" dirty="0" err="1" smtClean="0">
                <a:latin typeface="Georgia" panose="02040502050405020303" pitchFamily="18" charset="0"/>
              </a:rPr>
              <a:t>Wakata</a:t>
            </a:r>
            <a:r>
              <a:rPr lang="en-US" sz="1400" dirty="0" smtClean="0">
                <a:latin typeface="Georgia" panose="02040502050405020303" pitchFamily="18" charset="0"/>
              </a:rPr>
              <a:t> ISS deployment</a:t>
            </a:r>
            <a:endParaRPr lang="en-US" sz="1400" dirty="0">
              <a:latin typeface="Georgia" panose="0204050205040502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123567" cy="468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08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1"/>
            <a:ext cx="90678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800" b="1" dirty="0" smtClean="0">
                <a:latin typeface="Georgia" panose="02040502050405020303" pitchFamily="18" charset="0"/>
              </a:rPr>
              <a:t>KNOWLEDGE</a:t>
            </a:r>
          </a:p>
          <a:p>
            <a:pPr algn="ctr"/>
            <a:endParaRPr lang="en-US" sz="2000" b="1" dirty="0">
              <a:latin typeface="Georgia" panose="02040502050405020303" pitchFamily="18" charset="0"/>
            </a:endParaRPr>
          </a:p>
          <a:p>
            <a:pPr algn="ctr"/>
            <a:endParaRPr lang="en-US" sz="20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The knowledge and ability of how to make </a:t>
            </a:r>
            <a:r>
              <a:rPr lang="en-US" sz="2000" dirty="0" err="1" smtClean="0">
                <a:latin typeface="Georgia" panose="02040502050405020303" pitchFamily="18" charset="0"/>
              </a:rPr>
              <a:t>SmallSats</a:t>
            </a:r>
            <a:r>
              <a:rPr lang="en-US" sz="2000" dirty="0" smtClean="0">
                <a:latin typeface="Georgia" panose="02040502050405020303" pitchFamily="18" charset="0"/>
              </a:rPr>
              <a:t> has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passed the “tipping point," and is fostering a generation of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satellite builders and engineers which can even include a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teenager whose parents have bought him/her a CubeSat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kit and a soldering iron.</a:t>
            </a:r>
          </a:p>
          <a:p>
            <a:pPr algn="ctr"/>
            <a:endParaRPr lang="en-US" sz="2000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=============================================</a:t>
            </a:r>
          </a:p>
          <a:p>
            <a:pPr algn="ctr"/>
            <a:endParaRPr lang="en-US" sz="2000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In the absence of governmental supervision</a:t>
            </a:r>
          </a:p>
          <a:p>
            <a:pPr algn="ctr"/>
            <a:endParaRPr lang="en-US" sz="2000" dirty="0" smtClean="0">
              <a:latin typeface="Georgia" panose="02040502050405020303" pitchFamily="18" charset="0"/>
            </a:endParaRPr>
          </a:p>
          <a:p>
            <a:pPr algn="ctr"/>
            <a:endParaRPr lang="en-US" sz="2000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HUMAN CREATIVITY</a:t>
            </a:r>
          </a:p>
          <a:p>
            <a:pPr algn="ctr"/>
            <a:endParaRPr lang="en-US" sz="2000" b="1" dirty="0">
              <a:latin typeface="Georgia" panose="02040502050405020303" pitchFamily="18" charset="0"/>
            </a:endParaRPr>
          </a:p>
          <a:p>
            <a:pPr algn="ctr"/>
            <a:endParaRPr lang="en-US" sz="20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is the only limitation on the use and potential application for </a:t>
            </a:r>
            <a:r>
              <a:rPr lang="en-US" sz="2000" dirty="0" err="1" smtClean="0">
                <a:latin typeface="Georgia" panose="02040502050405020303" pitchFamily="18" charset="0"/>
              </a:rPr>
              <a:t>smallsats</a:t>
            </a: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77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2424" y="685800"/>
            <a:ext cx="5761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Georgia" panose="02040502050405020303" pitchFamily="18" charset="0"/>
              </a:rPr>
              <a:t>Space Burial Capsule (Mass Burial)</a:t>
            </a:r>
            <a:endParaRPr lang="en-US" sz="2800" dirty="0">
              <a:latin typeface="Georgia" panose="020405020504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7088" y="5260777"/>
            <a:ext cx="30684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Georgia" panose="02040502050405020303" pitchFamily="18" charset="0"/>
              </a:rPr>
              <a:t>Image Courtesy of davidreneke.com </a:t>
            </a:r>
            <a:endParaRPr lang="en-US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284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747713"/>
            <a:ext cx="693420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676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State Responsibility and</a:t>
            </a:r>
          </a:p>
          <a:p>
            <a:pPr algn="ctr"/>
            <a:r>
              <a:rPr lang="en-US" sz="2400" b="1" dirty="0" smtClean="0">
                <a:latin typeface="Georgia" panose="02040502050405020303" pitchFamily="18" charset="0"/>
              </a:rPr>
              <a:t>International Liability</a:t>
            </a: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pPr algn="ctr"/>
            <a:endParaRPr lang="en-US" sz="2400" b="1" dirty="0" smtClean="0">
              <a:latin typeface="Georgia" panose="02040502050405020303" pitchFamily="18" charset="0"/>
            </a:endParaRP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Outer Space Article VI imposes State responsibility for national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activities in space  which includes assuring compliance with all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provisions of the Outer Space Treaty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Outer Space Treaty Article VII imposes international liability on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launching States for 3rd party damage caused by a space object.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This article serves as the foundation for the Liability Convention.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1054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State responsibility is different from international liability imposed by </a:t>
            </a:r>
          </a:p>
          <a:p>
            <a:pPr algn="ctr"/>
            <a:r>
              <a:rPr lang="en-US" sz="2000" dirty="0" smtClean="0">
                <a:latin typeface="Georgia" panose="02040502050405020303" pitchFamily="18" charset="0"/>
              </a:rPr>
              <a:t>Outer Space Treaty Article VII and the Liability Convention.</a:t>
            </a: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339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458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STM 2014 LONG Paper #1004   Small Satellites and State Responsibility Associated With   Space Traffic Situational Awareness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STM 2014 LONG Paper #1004  Small Satellites and State Responsibility Associated With   Space Traffic Situational Awareness</dc:title>
  <dc:creator>Alison</dc:creator>
  <cp:lastModifiedBy>Alison</cp:lastModifiedBy>
  <cp:revision>6</cp:revision>
  <dcterms:created xsi:type="dcterms:W3CDTF">2014-10-17T23:04:49Z</dcterms:created>
  <dcterms:modified xsi:type="dcterms:W3CDTF">2014-10-17T23:58:37Z</dcterms:modified>
</cp:coreProperties>
</file>