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0" r:id="rId1"/>
  </p:sldMasterIdLst>
  <p:notesMasterIdLst>
    <p:notesMasterId r:id="rId19"/>
  </p:notesMasterIdLst>
  <p:handoutMasterIdLst>
    <p:handoutMasterId r:id="rId20"/>
  </p:handoutMasterIdLst>
  <p:sldIdLst>
    <p:sldId id="429" r:id="rId2"/>
    <p:sldId id="431" r:id="rId3"/>
    <p:sldId id="441" r:id="rId4"/>
    <p:sldId id="442" r:id="rId5"/>
    <p:sldId id="453" r:id="rId6"/>
    <p:sldId id="452" r:id="rId7"/>
    <p:sldId id="413" r:id="rId8"/>
    <p:sldId id="448" r:id="rId9"/>
    <p:sldId id="447" r:id="rId10"/>
    <p:sldId id="449" r:id="rId11"/>
    <p:sldId id="456" r:id="rId12"/>
    <p:sldId id="428" r:id="rId13"/>
    <p:sldId id="439" r:id="rId14"/>
    <p:sldId id="455" r:id="rId15"/>
    <p:sldId id="457" r:id="rId16"/>
    <p:sldId id="454" r:id="rId17"/>
    <p:sldId id="482" r:id="rId18"/>
  </p:sldIdLst>
  <p:sldSz cx="9906000" cy="6858000" type="A4"/>
  <p:notesSz cx="6858000" cy="9144000"/>
  <p:defaultTextStyle>
    <a:defPPr>
      <a:defRPr lang="de-DE"/>
    </a:defPPr>
    <a:lvl1pPr algn="l" rtl="0" eaLnBrk="0" fontAlgn="base" hangingPunct="0">
      <a:spcBef>
        <a:spcPct val="0"/>
      </a:spcBef>
      <a:spcAft>
        <a:spcPct val="0"/>
      </a:spcAft>
      <a:defRPr sz="1200" kern="1200">
        <a:solidFill>
          <a:srgbClr val="131313"/>
        </a:solidFill>
        <a:latin typeface="Arial" charset="0"/>
        <a:ea typeface="ＭＳ Ｐゴシック" charset="-128"/>
        <a:cs typeface="+mn-cs"/>
      </a:defRPr>
    </a:lvl1pPr>
    <a:lvl2pPr marL="457200" algn="l" rtl="0" eaLnBrk="0" fontAlgn="base" hangingPunct="0">
      <a:spcBef>
        <a:spcPct val="0"/>
      </a:spcBef>
      <a:spcAft>
        <a:spcPct val="0"/>
      </a:spcAft>
      <a:defRPr sz="1200" kern="1200">
        <a:solidFill>
          <a:srgbClr val="131313"/>
        </a:solidFill>
        <a:latin typeface="Arial" charset="0"/>
        <a:ea typeface="ＭＳ Ｐゴシック" charset="-128"/>
        <a:cs typeface="+mn-cs"/>
      </a:defRPr>
    </a:lvl2pPr>
    <a:lvl3pPr marL="914400" algn="l" rtl="0" eaLnBrk="0" fontAlgn="base" hangingPunct="0">
      <a:spcBef>
        <a:spcPct val="0"/>
      </a:spcBef>
      <a:spcAft>
        <a:spcPct val="0"/>
      </a:spcAft>
      <a:defRPr sz="1200" kern="1200">
        <a:solidFill>
          <a:srgbClr val="131313"/>
        </a:solidFill>
        <a:latin typeface="Arial" charset="0"/>
        <a:ea typeface="ＭＳ Ｐゴシック" charset="-128"/>
        <a:cs typeface="+mn-cs"/>
      </a:defRPr>
    </a:lvl3pPr>
    <a:lvl4pPr marL="1371600" algn="l" rtl="0" eaLnBrk="0" fontAlgn="base" hangingPunct="0">
      <a:spcBef>
        <a:spcPct val="0"/>
      </a:spcBef>
      <a:spcAft>
        <a:spcPct val="0"/>
      </a:spcAft>
      <a:defRPr sz="1200" kern="1200">
        <a:solidFill>
          <a:srgbClr val="131313"/>
        </a:solidFill>
        <a:latin typeface="Arial" charset="0"/>
        <a:ea typeface="ＭＳ Ｐゴシック" charset="-128"/>
        <a:cs typeface="+mn-cs"/>
      </a:defRPr>
    </a:lvl4pPr>
    <a:lvl5pPr marL="1828800" algn="l" rtl="0" eaLnBrk="0" fontAlgn="base" hangingPunct="0">
      <a:spcBef>
        <a:spcPct val="0"/>
      </a:spcBef>
      <a:spcAft>
        <a:spcPct val="0"/>
      </a:spcAft>
      <a:defRPr sz="1200" kern="1200">
        <a:solidFill>
          <a:srgbClr val="131313"/>
        </a:solidFill>
        <a:latin typeface="Arial" charset="0"/>
        <a:ea typeface="ＭＳ Ｐゴシック" charset="-128"/>
        <a:cs typeface="+mn-cs"/>
      </a:defRPr>
    </a:lvl5pPr>
    <a:lvl6pPr marL="2286000" algn="l" defTabSz="914400" rtl="0" eaLnBrk="1" latinLnBrk="0" hangingPunct="1">
      <a:defRPr sz="1200" kern="1200">
        <a:solidFill>
          <a:srgbClr val="131313"/>
        </a:solidFill>
        <a:latin typeface="Arial" charset="0"/>
        <a:ea typeface="ＭＳ Ｐゴシック" charset="-128"/>
        <a:cs typeface="+mn-cs"/>
      </a:defRPr>
    </a:lvl6pPr>
    <a:lvl7pPr marL="2743200" algn="l" defTabSz="914400" rtl="0" eaLnBrk="1" latinLnBrk="0" hangingPunct="1">
      <a:defRPr sz="1200" kern="1200">
        <a:solidFill>
          <a:srgbClr val="131313"/>
        </a:solidFill>
        <a:latin typeface="Arial" charset="0"/>
        <a:ea typeface="ＭＳ Ｐゴシック" charset="-128"/>
        <a:cs typeface="+mn-cs"/>
      </a:defRPr>
    </a:lvl7pPr>
    <a:lvl8pPr marL="3200400" algn="l" defTabSz="914400" rtl="0" eaLnBrk="1" latinLnBrk="0" hangingPunct="1">
      <a:defRPr sz="1200" kern="1200">
        <a:solidFill>
          <a:srgbClr val="131313"/>
        </a:solidFill>
        <a:latin typeface="Arial" charset="0"/>
        <a:ea typeface="ＭＳ Ｐゴシック" charset="-128"/>
        <a:cs typeface="+mn-cs"/>
      </a:defRPr>
    </a:lvl8pPr>
    <a:lvl9pPr marL="3657600" algn="l" defTabSz="914400" rtl="0" eaLnBrk="1" latinLnBrk="0" hangingPunct="1">
      <a:defRPr sz="1200" kern="1200">
        <a:solidFill>
          <a:srgbClr val="131313"/>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968">
          <p15:clr>
            <a:srgbClr val="A4A3A4"/>
          </p15:clr>
        </p15:guide>
        <p15:guide id="2" orient="horz" pos="3888" userDrawn="1">
          <p15:clr>
            <a:srgbClr val="A4A3A4"/>
          </p15:clr>
        </p15:guide>
        <p15:guide id="3" pos="248">
          <p15:clr>
            <a:srgbClr val="A4A3A4"/>
          </p15:clr>
        </p15:guide>
        <p15:guide id="4" pos="600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intgens, Maximilian M." initials="MMM" lastIdx="8" clrIdx="0">
    <p:extLst/>
  </p:cmAuthor>
  <p:cmAuthor id="2" name="Tinoco, Janet K." initials="TJK" lastIdx="2" clrIdx="1">
    <p:extLst/>
  </p:cmAuthor>
  <p:cmAuthor id="3" name="Janet Tinoco" initials="JT" lastIdx="5" clrIdx="2">
    <p:extLst>
      <p:ext uri="{19B8F6BF-5375-455C-9EA6-DF929625EA0E}">
        <p15:presenceInfo xmlns:p15="http://schemas.microsoft.com/office/powerpoint/2012/main" userId="ed481db97a2f23a2" providerId="Windows Live"/>
      </p:ext>
    </p:extLst>
  </p:cmAuthor>
  <p:cmAuthor id="4" name="Rodrigo Firmo" initials="RF" lastIdx="1" clrIdx="3">
    <p:extLst>
      <p:ext uri="{19B8F6BF-5375-455C-9EA6-DF929625EA0E}">
        <p15:presenceInfo xmlns:p15="http://schemas.microsoft.com/office/powerpoint/2012/main" userId="8ceac488bad4c9ee" providerId="Windows Live"/>
      </p:ext>
    </p:extLst>
  </p:cmAuthor>
  <p:cmAuthor id="5" name="Janet Tinoco" initials="JT [2]" lastIdx="2" clrIdx="4">
    <p:extLst>
      <p:ext uri="{19B8F6BF-5375-455C-9EA6-DF929625EA0E}">
        <p15:presenceInfo xmlns:p15="http://schemas.microsoft.com/office/powerpoint/2012/main" userId="Janet Tinoc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C0000"/>
    <a:srgbClr val="0C568E"/>
    <a:srgbClr val="A79B73"/>
    <a:srgbClr val="7D91AF"/>
    <a:srgbClr val="0C4D88"/>
    <a:srgbClr val="F4F4F4"/>
    <a:srgbClr val="324A7D"/>
    <a:srgbClr val="003479"/>
    <a:srgbClr val="3366BD"/>
    <a:srgbClr val="1533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FD14DA-3AD6-4295-9BE5-486467FD1918}" v="11" dt="2019-02-26T00:02:19.80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656" autoAdjust="0"/>
  </p:normalViewPr>
  <p:slideViewPr>
    <p:cSldViewPr snapToGrid="0" showGuides="1">
      <p:cViewPr>
        <p:scale>
          <a:sx n="80" d="100"/>
          <a:sy n="80" d="100"/>
        </p:scale>
        <p:origin x="1334" y="36"/>
      </p:cViewPr>
      <p:guideLst>
        <p:guide orient="horz" pos="968"/>
        <p:guide orient="horz" pos="3888"/>
        <p:guide pos="248"/>
        <p:guide pos="600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 Tinoco" userId="a6b59081-be81-4f83-8d80-a64de0128873" providerId="ADAL" clId="{9FFD14DA-3AD6-4295-9BE5-486467FD1918}"/>
    <pc:docChg chg="undo custSel addSld delSld modSld sldOrd">
      <pc:chgData name="Janet Tinoco" userId="a6b59081-be81-4f83-8d80-a64de0128873" providerId="ADAL" clId="{9FFD14DA-3AD6-4295-9BE5-486467FD1918}" dt="2019-02-26T00:03:14.159" v="464" actId="14100"/>
      <pc:docMkLst>
        <pc:docMk/>
      </pc:docMkLst>
      <pc:sldChg chg="ord">
        <pc:chgData name="Janet Tinoco" userId="a6b59081-be81-4f83-8d80-a64de0128873" providerId="ADAL" clId="{9FFD14DA-3AD6-4295-9BE5-486467FD1918}" dt="2019-02-26T00:02:19.802" v="462"/>
        <pc:sldMkLst>
          <pc:docMk/>
          <pc:sldMk cId="1771046673" sldId="428"/>
        </pc:sldMkLst>
      </pc:sldChg>
      <pc:sldChg chg="modSp">
        <pc:chgData name="Janet Tinoco" userId="a6b59081-be81-4f83-8d80-a64de0128873" providerId="ADAL" clId="{9FFD14DA-3AD6-4295-9BE5-486467FD1918}" dt="2019-02-25T23:46:55.122" v="414" actId="1076"/>
        <pc:sldMkLst>
          <pc:docMk/>
          <pc:sldMk cId="370620094" sldId="439"/>
        </pc:sldMkLst>
        <pc:spChg chg="mod">
          <ac:chgData name="Janet Tinoco" userId="a6b59081-be81-4f83-8d80-a64de0128873" providerId="ADAL" clId="{9FFD14DA-3AD6-4295-9BE5-486467FD1918}" dt="2019-02-25T23:46:55.122" v="414" actId="1076"/>
          <ac:spMkLst>
            <pc:docMk/>
            <pc:sldMk cId="370620094" sldId="439"/>
            <ac:spMk id="2" creationId="{00000000-0000-0000-0000-000000000000}"/>
          </ac:spMkLst>
        </pc:spChg>
      </pc:sldChg>
      <pc:sldChg chg="modSp">
        <pc:chgData name="Janet Tinoco" userId="a6b59081-be81-4f83-8d80-a64de0128873" providerId="ADAL" clId="{9FFD14DA-3AD6-4295-9BE5-486467FD1918}" dt="2019-02-26T00:03:14.159" v="464" actId="14100"/>
        <pc:sldMkLst>
          <pc:docMk/>
          <pc:sldMk cId="3403413063" sldId="441"/>
        </pc:sldMkLst>
        <pc:spChg chg="mod">
          <ac:chgData name="Janet Tinoco" userId="a6b59081-be81-4f83-8d80-a64de0128873" providerId="ADAL" clId="{9FFD14DA-3AD6-4295-9BE5-486467FD1918}" dt="2019-02-26T00:03:14.159" v="464" actId="14100"/>
          <ac:spMkLst>
            <pc:docMk/>
            <pc:sldMk cId="3403413063" sldId="441"/>
            <ac:spMk id="3" creationId="{00000000-0000-0000-0000-000000000000}"/>
          </ac:spMkLst>
        </pc:spChg>
      </pc:sldChg>
      <pc:sldChg chg="modSp">
        <pc:chgData name="Janet Tinoco" userId="a6b59081-be81-4f83-8d80-a64de0128873" providerId="ADAL" clId="{9FFD14DA-3AD6-4295-9BE5-486467FD1918}" dt="2019-02-26T00:01:11.988" v="457" actId="14100"/>
        <pc:sldMkLst>
          <pc:docMk/>
          <pc:sldMk cId="2076790341" sldId="447"/>
        </pc:sldMkLst>
        <pc:spChg chg="mod">
          <ac:chgData name="Janet Tinoco" userId="a6b59081-be81-4f83-8d80-a64de0128873" providerId="ADAL" clId="{9FFD14DA-3AD6-4295-9BE5-486467FD1918}" dt="2019-02-26T00:01:11.988" v="457" actId="14100"/>
          <ac:spMkLst>
            <pc:docMk/>
            <pc:sldMk cId="2076790341" sldId="447"/>
            <ac:spMk id="9" creationId="{00000000-0000-0000-0000-000000000000}"/>
          </ac:spMkLst>
        </pc:spChg>
      </pc:sldChg>
      <pc:sldChg chg="addSp modSp">
        <pc:chgData name="Janet Tinoco" userId="a6b59081-be81-4f83-8d80-a64de0128873" providerId="ADAL" clId="{9FFD14DA-3AD6-4295-9BE5-486467FD1918}" dt="2019-02-25T23:53:51.024" v="426" actId="1076"/>
        <pc:sldMkLst>
          <pc:docMk/>
          <pc:sldMk cId="620835415" sldId="453"/>
        </pc:sldMkLst>
        <pc:picChg chg="mod">
          <ac:chgData name="Janet Tinoco" userId="a6b59081-be81-4f83-8d80-a64de0128873" providerId="ADAL" clId="{9FFD14DA-3AD6-4295-9BE5-486467FD1918}" dt="2019-02-25T23:53:38.882" v="424" actId="1076"/>
          <ac:picMkLst>
            <pc:docMk/>
            <pc:sldMk cId="620835415" sldId="453"/>
            <ac:picMk id="4" creationId="{20729898-5A1E-4E4D-9527-92A9C6241CB0}"/>
          </ac:picMkLst>
        </pc:picChg>
        <pc:picChg chg="add mod modCrop">
          <ac:chgData name="Janet Tinoco" userId="a6b59081-be81-4f83-8d80-a64de0128873" providerId="ADAL" clId="{9FFD14DA-3AD6-4295-9BE5-486467FD1918}" dt="2019-02-25T23:53:51.024" v="426" actId="1076"/>
          <ac:picMkLst>
            <pc:docMk/>
            <pc:sldMk cId="620835415" sldId="453"/>
            <ac:picMk id="5" creationId="{10F0F150-C112-45E5-A06A-64D26CE5990E}"/>
          </ac:picMkLst>
        </pc:picChg>
      </pc:sldChg>
      <pc:sldChg chg="addSp">
        <pc:chgData name="Janet Tinoco" userId="a6b59081-be81-4f83-8d80-a64de0128873" providerId="ADAL" clId="{9FFD14DA-3AD6-4295-9BE5-486467FD1918}" dt="2019-02-25T23:29:02.964" v="2"/>
        <pc:sldMkLst>
          <pc:docMk/>
          <pc:sldMk cId="3145613238" sldId="454"/>
        </pc:sldMkLst>
        <pc:spChg chg="add">
          <ac:chgData name="Janet Tinoco" userId="a6b59081-be81-4f83-8d80-a64de0128873" providerId="ADAL" clId="{9FFD14DA-3AD6-4295-9BE5-486467FD1918}" dt="2019-02-25T23:28:17.063" v="0"/>
          <ac:spMkLst>
            <pc:docMk/>
            <pc:sldMk cId="3145613238" sldId="454"/>
            <ac:spMk id="2" creationId="{7D1E6B69-C06A-4994-AFE4-7F5EA6BB1B39}"/>
          </ac:spMkLst>
        </pc:spChg>
        <pc:spChg chg="add">
          <ac:chgData name="Janet Tinoco" userId="a6b59081-be81-4f83-8d80-a64de0128873" providerId="ADAL" clId="{9FFD14DA-3AD6-4295-9BE5-486467FD1918}" dt="2019-02-25T23:28:28.643" v="1"/>
          <ac:spMkLst>
            <pc:docMk/>
            <pc:sldMk cId="3145613238" sldId="454"/>
            <ac:spMk id="6" creationId="{DF61C5B2-C293-4145-85AC-9A5F7B084AA6}"/>
          </ac:spMkLst>
        </pc:spChg>
        <pc:spChg chg="add">
          <ac:chgData name="Janet Tinoco" userId="a6b59081-be81-4f83-8d80-a64de0128873" providerId="ADAL" clId="{9FFD14DA-3AD6-4295-9BE5-486467FD1918}" dt="2019-02-25T23:29:02.964" v="2"/>
          <ac:spMkLst>
            <pc:docMk/>
            <pc:sldMk cId="3145613238" sldId="454"/>
            <ac:spMk id="7" creationId="{31B7CE2E-5F54-4D90-8447-010953FC9DC3}"/>
          </ac:spMkLst>
        </pc:spChg>
      </pc:sldChg>
      <pc:sldChg chg="addSp delSp modSp">
        <pc:chgData name="Janet Tinoco" userId="a6b59081-be81-4f83-8d80-a64de0128873" providerId="ADAL" clId="{9FFD14DA-3AD6-4295-9BE5-486467FD1918}" dt="2019-02-26T00:02:33.699" v="463" actId="14100"/>
        <pc:sldMkLst>
          <pc:docMk/>
          <pc:sldMk cId="3317852064" sldId="455"/>
        </pc:sldMkLst>
        <pc:spChg chg="mod">
          <ac:chgData name="Janet Tinoco" userId="a6b59081-be81-4f83-8d80-a64de0128873" providerId="ADAL" clId="{9FFD14DA-3AD6-4295-9BE5-486467FD1918}" dt="2019-02-26T00:02:33.699" v="463" actId="14100"/>
          <ac:spMkLst>
            <pc:docMk/>
            <pc:sldMk cId="3317852064" sldId="455"/>
            <ac:spMk id="2" creationId="{21AB0C41-B580-4C8C-B1D8-E989415685AB}"/>
          </ac:spMkLst>
        </pc:spChg>
        <pc:spChg chg="del">
          <ac:chgData name="Janet Tinoco" userId="a6b59081-be81-4f83-8d80-a64de0128873" providerId="ADAL" clId="{9FFD14DA-3AD6-4295-9BE5-486467FD1918}" dt="2019-02-25T23:47:53.505" v="416" actId="478"/>
          <ac:spMkLst>
            <pc:docMk/>
            <pc:sldMk cId="3317852064" sldId="455"/>
            <ac:spMk id="6" creationId="{8EA1B99B-4770-4178-AECB-8993E28E3535}"/>
          </ac:spMkLst>
        </pc:spChg>
        <pc:picChg chg="del">
          <ac:chgData name="Janet Tinoco" userId="a6b59081-be81-4f83-8d80-a64de0128873" providerId="ADAL" clId="{9FFD14DA-3AD6-4295-9BE5-486467FD1918}" dt="2019-02-25T23:47:46.106" v="415" actId="478"/>
          <ac:picMkLst>
            <pc:docMk/>
            <pc:sldMk cId="3317852064" sldId="455"/>
            <ac:picMk id="5" creationId="{C0951774-78EC-4577-9C16-33C1A2DEE1A6}"/>
          </ac:picMkLst>
        </pc:picChg>
        <pc:picChg chg="add mod">
          <ac:chgData name="Janet Tinoco" userId="a6b59081-be81-4f83-8d80-a64de0128873" providerId="ADAL" clId="{9FFD14DA-3AD6-4295-9BE5-486467FD1918}" dt="2019-02-25T23:59:05.628" v="439" actId="14100"/>
          <ac:picMkLst>
            <pc:docMk/>
            <pc:sldMk cId="3317852064" sldId="455"/>
            <ac:picMk id="7" creationId="{34046909-ACA8-4DC7-9ADE-15B9A1CA84C4}"/>
          </ac:picMkLst>
        </pc:picChg>
        <pc:picChg chg="add mod">
          <ac:chgData name="Janet Tinoco" userId="a6b59081-be81-4f83-8d80-a64de0128873" providerId="ADAL" clId="{9FFD14DA-3AD6-4295-9BE5-486467FD1918}" dt="2019-02-26T00:01:34.695" v="458" actId="14100"/>
          <ac:picMkLst>
            <pc:docMk/>
            <pc:sldMk cId="3317852064" sldId="455"/>
            <ac:picMk id="8" creationId="{460F338E-AD64-44D1-B10C-498E38BB6DA6}"/>
          </ac:picMkLst>
        </pc:picChg>
      </pc:sldChg>
      <pc:sldChg chg="add del">
        <pc:chgData name="Janet Tinoco" userId="a6b59081-be81-4f83-8d80-a64de0128873" providerId="ADAL" clId="{9FFD14DA-3AD6-4295-9BE5-486467FD1918}" dt="2019-02-25T23:30:55.334" v="5" actId="2696"/>
        <pc:sldMkLst>
          <pc:docMk/>
          <pc:sldMk cId="3736981833" sldId="481"/>
        </pc:sldMkLst>
      </pc:sldChg>
      <pc:sldChg chg="add">
        <pc:chgData name="Janet Tinoco" userId="a6b59081-be81-4f83-8d80-a64de0128873" providerId="ADAL" clId="{9FFD14DA-3AD6-4295-9BE5-486467FD1918}" dt="2019-02-25T23:30:33.363" v="4"/>
        <pc:sldMkLst>
          <pc:docMk/>
          <pc:sldMk cId="2703777162" sldId="482"/>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aseline="0" dirty="0"/>
              <a:t>Total Flight Delay </a:t>
            </a:r>
            <a:r>
              <a:rPr lang="en-US" dirty="0"/>
              <a:t>(Minutes)</a:t>
            </a:r>
          </a:p>
        </c:rich>
      </c:tx>
      <c:overlay val="0"/>
      <c:spPr>
        <a:noFill/>
        <a:ln>
          <a:noFill/>
        </a:ln>
        <a:effectLst/>
      </c:spPr>
    </c:title>
    <c:autoTitleDeleted val="0"/>
    <c:plotArea>
      <c:layout/>
      <c:barChart>
        <c:barDir val="col"/>
        <c:grouping val="clustered"/>
        <c:varyColors val="0"/>
        <c:ser>
          <c:idx val="0"/>
          <c:order val="0"/>
          <c:tx>
            <c:strRef>
              <c:f>Results!$Q$7</c:f>
              <c:strCache>
                <c:ptCount val="1"/>
                <c:pt idx="0">
                  <c:v>Scenario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cene3d>
              <a:camera prst="orthographicFront"/>
              <a:lightRig rig="threePt" dir="t"/>
            </a:scene3d>
          </c:spPr>
          <c:invertIfNegative val="0"/>
          <c:cat>
            <c:numRef>
              <c:f>Results!$P$8:$P$10</c:f>
              <c:numCache>
                <c:formatCode>General</c:formatCode>
                <c:ptCount val="3"/>
                <c:pt idx="0">
                  <c:v>2017</c:v>
                </c:pt>
                <c:pt idx="1">
                  <c:v>2027</c:v>
                </c:pt>
                <c:pt idx="2">
                  <c:v>2037</c:v>
                </c:pt>
              </c:numCache>
            </c:numRef>
          </c:cat>
          <c:val>
            <c:numRef>
              <c:f>Results!$Q$8:$Q$10</c:f>
              <c:numCache>
                <c:formatCode>General</c:formatCode>
                <c:ptCount val="3"/>
                <c:pt idx="0">
                  <c:v>602.43333333333328</c:v>
                </c:pt>
                <c:pt idx="1">
                  <c:v>699.48333333333335</c:v>
                </c:pt>
                <c:pt idx="2">
                  <c:v>735.56666666666672</c:v>
                </c:pt>
              </c:numCache>
            </c:numRef>
          </c:val>
          <c:extLst>
            <c:ext xmlns:c16="http://schemas.microsoft.com/office/drawing/2014/chart" uri="{C3380CC4-5D6E-409C-BE32-E72D297353CC}">
              <c16:uniqueId val="{00000000-EEA0-4AAA-A713-F573F3820AA6}"/>
            </c:ext>
          </c:extLst>
        </c:ser>
        <c:ser>
          <c:idx val="1"/>
          <c:order val="1"/>
          <c:tx>
            <c:strRef>
              <c:f>Results!$R$7</c:f>
              <c:strCache>
                <c:ptCount val="1"/>
                <c:pt idx="0">
                  <c:v>Scenario 2</c:v>
                </c:pt>
              </c:strCache>
            </c:strRef>
          </c:tx>
          <c:spPr>
            <a:solidFill>
              <a:schemeClr val="accent1">
                <a:lumMod val="50000"/>
              </a:schemeClr>
            </a:solidFill>
            <a:ln>
              <a:noFill/>
            </a:ln>
            <a:effectLst/>
            <a:scene3d>
              <a:camera prst="orthographicFront"/>
              <a:lightRig rig="threePt" dir="t"/>
            </a:scene3d>
          </c:spPr>
          <c:invertIfNegative val="0"/>
          <c:cat>
            <c:numRef>
              <c:f>Results!$P$8:$P$10</c:f>
              <c:numCache>
                <c:formatCode>General</c:formatCode>
                <c:ptCount val="3"/>
                <c:pt idx="0">
                  <c:v>2017</c:v>
                </c:pt>
                <c:pt idx="1">
                  <c:v>2027</c:v>
                </c:pt>
                <c:pt idx="2">
                  <c:v>2037</c:v>
                </c:pt>
              </c:numCache>
            </c:numRef>
          </c:cat>
          <c:val>
            <c:numRef>
              <c:f>Results!$R$8:$R$10</c:f>
              <c:numCache>
                <c:formatCode>General</c:formatCode>
                <c:ptCount val="3"/>
                <c:pt idx="0">
                  <c:v>237.13333333333333</c:v>
                </c:pt>
                <c:pt idx="1">
                  <c:v>251.15</c:v>
                </c:pt>
                <c:pt idx="2">
                  <c:v>259.88333333333333</c:v>
                </c:pt>
              </c:numCache>
            </c:numRef>
          </c:val>
          <c:extLst>
            <c:ext xmlns:c16="http://schemas.microsoft.com/office/drawing/2014/chart" uri="{C3380CC4-5D6E-409C-BE32-E72D297353CC}">
              <c16:uniqueId val="{00000001-EEA0-4AAA-A713-F573F3820AA6}"/>
            </c:ext>
          </c:extLst>
        </c:ser>
        <c:ser>
          <c:idx val="2"/>
          <c:order val="2"/>
          <c:tx>
            <c:strRef>
              <c:f>Results!$S$7</c:f>
              <c:strCache>
                <c:ptCount val="1"/>
                <c:pt idx="0">
                  <c:v>Scenario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cene3d>
              <a:camera prst="orthographicFront"/>
              <a:lightRig rig="threePt" dir="t"/>
            </a:scene3d>
          </c:spPr>
          <c:invertIfNegative val="0"/>
          <c:cat>
            <c:numRef>
              <c:f>Results!$P$8:$P$10</c:f>
              <c:numCache>
                <c:formatCode>General</c:formatCode>
                <c:ptCount val="3"/>
                <c:pt idx="0">
                  <c:v>2017</c:v>
                </c:pt>
                <c:pt idx="1">
                  <c:v>2027</c:v>
                </c:pt>
                <c:pt idx="2">
                  <c:v>2037</c:v>
                </c:pt>
              </c:numCache>
            </c:numRef>
          </c:cat>
          <c:val>
            <c:numRef>
              <c:f>Results!$S$8:$S$10</c:f>
              <c:numCache>
                <c:formatCode>General</c:formatCode>
                <c:ptCount val="3"/>
                <c:pt idx="0">
                  <c:v>281.64999999999998</c:v>
                </c:pt>
                <c:pt idx="1">
                  <c:v>311.64999999999998</c:v>
                </c:pt>
                <c:pt idx="2">
                  <c:v>328.21666666666664</c:v>
                </c:pt>
              </c:numCache>
            </c:numRef>
          </c:val>
          <c:extLst>
            <c:ext xmlns:c16="http://schemas.microsoft.com/office/drawing/2014/chart" uri="{C3380CC4-5D6E-409C-BE32-E72D297353CC}">
              <c16:uniqueId val="{00000002-EEA0-4AAA-A713-F573F3820AA6}"/>
            </c:ext>
          </c:extLst>
        </c:ser>
        <c:ser>
          <c:idx val="3"/>
          <c:order val="3"/>
          <c:tx>
            <c:strRef>
              <c:f>Results!$T$7</c:f>
              <c:strCache>
                <c:ptCount val="1"/>
                <c:pt idx="0">
                  <c:v>Scenario 4</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cene3d>
              <a:camera prst="orthographicFront"/>
              <a:lightRig rig="threePt" dir="t"/>
            </a:scene3d>
          </c:spPr>
          <c:invertIfNegative val="0"/>
          <c:cat>
            <c:numRef>
              <c:f>Results!$P$8:$P$10</c:f>
              <c:numCache>
                <c:formatCode>General</c:formatCode>
                <c:ptCount val="3"/>
                <c:pt idx="0">
                  <c:v>2017</c:v>
                </c:pt>
                <c:pt idx="1">
                  <c:v>2027</c:v>
                </c:pt>
                <c:pt idx="2">
                  <c:v>2037</c:v>
                </c:pt>
              </c:numCache>
            </c:numRef>
          </c:cat>
          <c:val>
            <c:numRef>
              <c:f>Results!$T$8:$T$10</c:f>
              <c:numCache>
                <c:formatCode>General</c:formatCode>
                <c:ptCount val="3"/>
                <c:pt idx="0">
                  <c:v>15.1</c:v>
                </c:pt>
                <c:pt idx="1">
                  <c:v>14.15</c:v>
                </c:pt>
                <c:pt idx="2">
                  <c:v>16.716666666666665</c:v>
                </c:pt>
              </c:numCache>
            </c:numRef>
          </c:val>
          <c:extLst>
            <c:ext xmlns:c16="http://schemas.microsoft.com/office/drawing/2014/chart" uri="{C3380CC4-5D6E-409C-BE32-E72D297353CC}">
              <c16:uniqueId val="{00000003-EEA0-4AAA-A713-F573F3820AA6}"/>
            </c:ext>
          </c:extLst>
        </c:ser>
        <c:dLbls>
          <c:showLegendKey val="0"/>
          <c:showVal val="0"/>
          <c:showCatName val="0"/>
          <c:showSerName val="0"/>
          <c:showPercent val="0"/>
          <c:showBubbleSize val="0"/>
        </c:dLbls>
        <c:gapWidth val="100"/>
        <c:overlap val="-24"/>
        <c:axId val="474522000"/>
        <c:axId val="474525608"/>
      </c:barChart>
      <c:catAx>
        <c:axId val="474522000"/>
        <c:scaling>
          <c:orientation val="minMax"/>
        </c:scaling>
        <c:delete val="0"/>
        <c:axPos val="b"/>
        <c:title>
          <c:tx>
            <c:rich>
              <a:bodyPr rot="0" spcFirstLastPara="1" vertOverflow="ellipsis" vert="horz" wrap="square" anchor="ctr" anchorCtr="1"/>
              <a:lstStyle/>
              <a:p>
                <a:pPr>
                  <a:defRPr sz="900" b="1" i="0" u="none" strike="noStrike" kern="1200" cap="all" baseline="0">
                    <a:solidFill>
                      <a:schemeClr val="lt1">
                        <a:lumMod val="85000"/>
                      </a:schemeClr>
                    </a:solidFill>
                    <a:latin typeface="+mn-lt"/>
                    <a:ea typeface="+mn-ea"/>
                    <a:cs typeface="+mn-cs"/>
                  </a:defRPr>
                </a:pPr>
                <a:r>
                  <a:rPr lang="en-US"/>
                  <a:t>Scenario Year</a:t>
                </a:r>
              </a:p>
            </c:rich>
          </c:tx>
          <c:overlay val="0"/>
          <c:spPr>
            <a:noFill/>
            <a:ln>
              <a:noFill/>
            </a:ln>
            <a:effectLst/>
          </c:spPr>
        </c:title>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74525608"/>
        <c:crosses val="autoZero"/>
        <c:auto val="1"/>
        <c:lblAlgn val="ctr"/>
        <c:lblOffset val="100"/>
        <c:noMultiLvlLbl val="0"/>
      </c:catAx>
      <c:valAx>
        <c:axId val="474525608"/>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900" b="1" i="0" u="none" strike="noStrike" kern="1200" cap="all" baseline="0">
                    <a:solidFill>
                      <a:schemeClr val="lt1">
                        <a:lumMod val="85000"/>
                      </a:schemeClr>
                    </a:solidFill>
                    <a:latin typeface="+mn-lt"/>
                    <a:ea typeface="+mn-ea"/>
                    <a:cs typeface="+mn-cs"/>
                  </a:defRPr>
                </a:pPr>
                <a:r>
                  <a:rPr lang="en-US"/>
                  <a:t>Total Delay Time(Minutes)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74522000"/>
        <c:crosses val="autoZero"/>
        <c:crossBetween val="between"/>
      </c:valAx>
      <c:spPr>
        <a:noFill/>
        <a:ln>
          <a:noFill/>
        </a:ln>
        <a:effectLst/>
      </c:spPr>
    </c:plotArea>
    <c:legend>
      <c:legendPos val="b"/>
      <c:layout>
        <c:manualLayout>
          <c:xMode val="edge"/>
          <c:yMode val="edge"/>
          <c:x val="0.14338816922157502"/>
          <c:y val="0.87557826963463536"/>
          <c:w val="0.74933442694663166"/>
          <c:h val="0.1244218431029454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solidFill>
      <a:schemeClr val="tx2">
        <a:lumMod val="50000"/>
        <a:lumOff val="50000"/>
      </a:schemeClr>
    </a:solid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a:t>Direct Aircraft Operating Costs Resulting</a:t>
            </a:r>
            <a:r>
              <a:rPr lang="en-US" baseline="0" dirty="0"/>
              <a:t> from Delay</a:t>
            </a:r>
            <a:endParaRPr lang="en-US" dirty="0"/>
          </a:p>
        </c:rich>
      </c:tx>
      <c:overlay val="0"/>
      <c:spPr>
        <a:noFill/>
        <a:ln>
          <a:noFill/>
        </a:ln>
        <a:effectLst/>
      </c:spPr>
    </c:title>
    <c:autoTitleDeleted val="0"/>
    <c:plotArea>
      <c:layout/>
      <c:barChart>
        <c:barDir val="col"/>
        <c:grouping val="clustered"/>
        <c:varyColors val="0"/>
        <c:ser>
          <c:idx val="0"/>
          <c:order val="0"/>
          <c:tx>
            <c:strRef>
              <c:f>Results!$Y$14:$Y$15</c:f>
              <c:strCache>
                <c:ptCount val="2"/>
                <c:pt idx="1">
                  <c:v>Scenario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cene3d>
              <a:camera prst="orthographicFront"/>
              <a:lightRig rig="threePt" dir="t"/>
            </a:scene3d>
          </c:spPr>
          <c:invertIfNegative val="0"/>
          <c:cat>
            <c:numRef>
              <c:f>Results!$X$16:$X$18</c:f>
              <c:numCache>
                <c:formatCode>General</c:formatCode>
                <c:ptCount val="3"/>
                <c:pt idx="0">
                  <c:v>2017</c:v>
                </c:pt>
                <c:pt idx="1">
                  <c:v>2027</c:v>
                </c:pt>
                <c:pt idx="2">
                  <c:v>2037</c:v>
                </c:pt>
              </c:numCache>
            </c:numRef>
          </c:cat>
          <c:val>
            <c:numRef>
              <c:f>Results!$Y$16:$Y$18</c:f>
              <c:numCache>
                <c:formatCode>"$"#,##0.00_);[Red]\("$"#,##0.00\)</c:formatCode>
                <c:ptCount val="3"/>
                <c:pt idx="0">
                  <c:v>41254.634666666665</c:v>
                </c:pt>
                <c:pt idx="1">
                  <c:v>47900.618666666669</c:v>
                </c:pt>
                <c:pt idx="2">
                  <c:v>50371.60533333334</c:v>
                </c:pt>
              </c:numCache>
            </c:numRef>
          </c:val>
          <c:extLst>
            <c:ext xmlns:c16="http://schemas.microsoft.com/office/drawing/2014/chart" uri="{C3380CC4-5D6E-409C-BE32-E72D297353CC}">
              <c16:uniqueId val="{00000000-205C-4706-AFED-3724AA7EDED2}"/>
            </c:ext>
          </c:extLst>
        </c:ser>
        <c:ser>
          <c:idx val="1"/>
          <c:order val="1"/>
          <c:tx>
            <c:strRef>
              <c:f>Results!$Z$14:$Z$15</c:f>
              <c:strCache>
                <c:ptCount val="2"/>
                <c:pt idx="1">
                  <c:v>Scenario 2</c:v>
                </c:pt>
              </c:strCache>
            </c:strRef>
          </c:tx>
          <c:spPr>
            <a:solidFill>
              <a:schemeClr val="accent1">
                <a:lumMod val="50000"/>
              </a:schemeClr>
            </a:solidFill>
            <a:ln>
              <a:noFill/>
            </a:ln>
            <a:effectLst/>
            <a:scene3d>
              <a:camera prst="orthographicFront"/>
              <a:lightRig rig="threePt" dir="t"/>
            </a:scene3d>
          </c:spPr>
          <c:invertIfNegative val="0"/>
          <c:cat>
            <c:numRef>
              <c:f>Results!$X$16:$X$18</c:f>
              <c:numCache>
                <c:formatCode>General</c:formatCode>
                <c:ptCount val="3"/>
                <c:pt idx="0">
                  <c:v>2017</c:v>
                </c:pt>
                <c:pt idx="1">
                  <c:v>2027</c:v>
                </c:pt>
                <c:pt idx="2">
                  <c:v>2037</c:v>
                </c:pt>
              </c:numCache>
            </c:numRef>
          </c:cat>
          <c:val>
            <c:numRef>
              <c:f>Results!$Z$16:$Z$18</c:f>
              <c:numCache>
                <c:formatCode>"$"#,##0.00_);[Red]\("$"#,##0.00\)</c:formatCode>
                <c:ptCount val="3"/>
                <c:pt idx="0">
                  <c:v>16238.890666666666</c:v>
                </c:pt>
                <c:pt idx="1">
                  <c:v>17198.752</c:v>
                </c:pt>
                <c:pt idx="2">
                  <c:v>17796.810666666668</c:v>
                </c:pt>
              </c:numCache>
            </c:numRef>
          </c:val>
          <c:extLst>
            <c:ext xmlns:c16="http://schemas.microsoft.com/office/drawing/2014/chart" uri="{C3380CC4-5D6E-409C-BE32-E72D297353CC}">
              <c16:uniqueId val="{00000001-205C-4706-AFED-3724AA7EDED2}"/>
            </c:ext>
          </c:extLst>
        </c:ser>
        <c:ser>
          <c:idx val="2"/>
          <c:order val="2"/>
          <c:tx>
            <c:strRef>
              <c:f>Results!$AA$14:$AA$15</c:f>
              <c:strCache>
                <c:ptCount val="2"/>
                <c:pt idx="1">
                  <c:v>Scenario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cene3d>
              <a:camera prst="orthographicFront"/>
              <a:lightRig rig="threePt" dir="t"/>
            </a:scene3d>
          </c:spPr>
          <c:invertIfNegative val="0"/>
          <c:cat>
            <c:numRef>
              <c:f>Results!$X$16:$X$18</c:f>
              <c:numCache>
                <c:formatCode>General</c:formatCode>
                <c:ptCount val="3"/>
                <c:pt idx="0">
                  <c:v>2017</c:v>
                </c:pt>
                <c:pt idx="1">
                  <c:v>2027</c:v>
                </c:pt>
                <c:pt idx="2">
                  <c:v>2037</c:v>
                </c:pt>
              </c:numCache>
            </c:numRef>
          </c:cat>
          <c:val>
            <c:numRef>
              <c:f>Results!$AA$16:$AA$18</c:f>
              <c:numCache>
                <c:formatCode>"$"#,##0.00_);[Red]\("$"#,##0.00\)</c:formatCode>
                <c:ptCount val="3"/>
                <c:pt idx="0">
                  <c:v>19287.392</c:v>
                </c:pt>
                <c:pt idx="1">
                  <c:v>21341.792000000001</c:v>
                </c:pt>
                <c:pt idx="2">
                  <c:v>22476.277333333332</c:v>
                </c:pt>
              </c:numCache>
            </c:numRef>
          </c:val>
          <c:extLst>
            <c:ext xmlns:c16="http://schemas.microsoft.com/office/drawing/2014/chart" uri="{C3380CC4-5D6E-409C-BE32-E72D297353CC}">
              <c16:uniqueId val="{00000002-205C-4706-AFED-3724AA7EDED2}"/>
            </c:ext>
          </c:extLst>
        </c:ser>
        <c:ser>
          <c:idx val="3"/>
          <c:order val="3"/>
          <c:tx>
            <c:strRef>
              <c:f>Results!$AB$14:$AB$15</c:f>
              <c:strCache>
                <c:ptCount val="2"/>
                <c:pt idx="1">
                  <c:v>Scenario 4</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cene3d>
              <a:camera prst="orthographicFront"/>
              <a:lightRig rig="threePt" dir="t"/>
            </a:scene3d>
          </c:spPr>
          <c:invertIfNegative val="0"/>
          <c:cat>
            <c:numRef>
              <c:f>Results!$X$16:$X$18</c:f>
              <c:numCache>
                <c:formatCode>General</c:formatCode>
                <c:ptCount val="3"/>
                <c:pt idx="0">
                  <c:v>2017</c:v>
                </c:pt>
                <c:pt idx="1">
                  <c:v>2027</c:v>
                </c:pt>
                <c:pt idx="2">
                  <c:v>2037</c:v>
                </c:pt>
              </c:numCache>
            </c:numRef>
          </c:cat>
          <c:val>
            <c:numRef>
              <c:f>Results!$AB$16:$AB$18</c:f>
              <c:numCache>
                <c:formatCode>"$"#,##0.00_);[Red]\("$"#,##0.00\)</c:formatCode>
                <c:ptCount val="3"/>
                <c:pt idx="0">
                  <c:v>1034.048</c:v>
                </c:pt>
                <c:pt idx="1">
                  <c:v>968.99200000000008</c:v>
                </c:pt>
                <c:pt idx="2">
                  <c:v>1144.7573333333332</c:v>
                </c:pt>
              </c:numCache>
            </c:numRef>
          </c:val>
          <c:extLst>
            <c:ext xmlns:c16="http://schemas.microsoft.com/office/drawing/2014/chart" uri="{C3380CC4-5D6E-409C-BE32-E72D297353CC}">
              <c16:uniqueId val="{00000003-205C-4706-AFED-3724AA7EDED2}"/>
            </c:ext>
          </c:extLst>
        </c:ser>
        <c:dLbls>
          <c:showLegendKey val="0"/>
          <c:showVal val="0"/>
          <c:showCatName val="0"/>
          <c:showSerName val="0"/>
          <c:showPercent val="0"/>
          <c:showBubbleSize val="0"/>
        </c:dLbls>
        <c:gapWidth val="100"/>
        <c:overlap val="-24"/>
        <c:axId val="485458832"/>
        <c:axId val="485451944"/>
      </c:barChart>
      <c:catAx>
        <c:axId val="485458832"/>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85451944"/>
        <c:crosses val="autoZero"/>
        <c:auto val="1"/>
        <c:lblAlgn val="ctr"/>
        <c:lblOffset val="100"/>
        <c:noMultiLvlLbl val="0"/>
      </c:catAx>
      <c:valAx>
        <c:axId val="485451944"/>
        <c:scaling>
          <c:orientation val="minMax"/>
        </c:scaling>
        <c:delete val="0"/>
        <c:axPos val="l"/>
        <c:majorGridlines>
          <c:spPr>
            <a:ln w="9525" cap="flat" cmpd="sng" algn="ctr">
              <a:solidFill>
                <a:schemeClr val="lt1">
                  <a:lumMod val="95000"/>
                  <a:alpha val="10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85458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solidFill>
      <a:schemeClr val="tx2">
        <a:lumMod val="50000"/>
        <a:lumOff val="50000"/>
      </a:schemeClr>
    </a:solid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a:t>Fuel Cost Increase @</a:t>
            </a:r>
            <a:r>
              <a:rPr lang="en-US" baseline="0" dirty="0"/>
              <a:t> $1.51/Gallon</a:t>
            </a:r>
            <a:endParaRPr lang="en-US" dirty="0"/>
          </a:p>
        </c:rich>
      </c:tx>
      <c:overlay val="0"/>
      <c:spPr>
        <a:noFill/>
        <a:ln>
          <a:noFill/>
        </a:ln>
        <a:effectLst/>
      </c:spPr>
    </c:title>
    <c:autoTitleDeleted val="0"/>
    <c:plotArea>
      <c:layout/>
      <c:barChart>
        <c:barDir val="col"/>
        <c:grouping val="clustered"/>
        <c:varyColors val="0"/>
        <c:ser>
          <c:idx val="0"/>
          <c:order val="0"/>
          <c:tx>
            <c:strRef>
              <c:f>Results!$Q$28</c:f>
              <c:strCache>
                <c:ptCount val="1"/>
                <c:pt idx="0">
                  <c:v>Scenario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cene3d>
              <a:camera prst="orthographicFront"/>
              <a:lightRig rig="threePt" dir="t"/>
            </a:scene3d>
          </c:spPr>
          <c:invertIfNegative val="0"/>
          <c:cat>
            <c:numRef>
              <c:f>Results!$P$29:$P$31</c:f>
              <c:numCache>
                <c:formatCode>General</c:formatCode>
                <c:ptCount val="3"/>
                <c:pt idx="0">
                  <c:v>2017</c:v>
                </c:pt>
                <c:pt idx="1">
                  <c:v>2027</c:v>
                </c:pt>
                <c:pt idx="2">
                  <c:v>2037</c:v>
                </c:pt>
              </c:numCache>
            </c:numRef>
          </c:cat>
          <c:val>
            <c:numRef>
              <c:f>Results!$Q$29:$Q$31</c:f>
              <c:numCache>
                <c:formatCode>General</c:formatCode>
                <c:ptCount val="3"/>
                <c:pt idx="0">
                  <c:v>11951.689360996716</c:v>
                </c:pt>
                <c:pt idx="1">
                  <c:v>14440.051938940976</c:v>
                </c:pt>
                <c:pt idx="2">
                  <c:v>14801.178880219664</c:v>
                </c:pt>
              </c:numCache>
            </c:numRef>
          </c:val>
          <c:extLst>
            <c:ext xmlns:c16="http://schemas.microsoft.com/office/drawing/2014/chart" uri="{C3380CC4-5D6E-409C-BE32-E72D297353CC}">
              <c16:uniqueId val="{00000000-46F2-43D3-9D32-6AA4C067FB36}"/>
            </c:ext>
          </c:extLst>
        </c:ser>
        <c:ser>
          <c:idx val="1"/>
          <c:order val="1"/>
          <c:tx>
            <c:strRef>
              <c:f>Results!$R$28</c:f>
              <c:strCache>
                <c:ptCount val="1"/>
                <c:pt idx="0">
                  <c:v>Scenario 2</c:v>
                </c:pt>
              </c:strCache>
            </c:strRef>
          </c:tx>
          <c:spPr>
            <a:solidFill>
              <a:schemeClr val="accent1">
                <a:lumMod val="50000"/>
              </a:schemeClr>
            </a:solidFill>
            <a:ln>
              <a:noFill/>
            </a:ln>
            <a:effectLst/>
            <a:scene3d>
              <a:camera prst="orthographicFront"/>
              <a:lightRig rig="threePt" dir="t"/>
            </a:scene3d>
          </c:spPr>
          <c:invertIfNegative val="0"/>
          <c:cat>
            <c:numRef>
              <c:f>Results!$P$29:$P$31</c:f>
              <c:numCache>
                <c:formatCode>General</c:formatCode>
                <c:ptCount val="3"/>
                <c:pt idx="0">
                  <c:v>2017</c:v>
                </c:pt>
                <c:pt idx="1">
                  <c:v>2027</c:v>
                </c:pt>
                <c:pt idx="2">
                  <c:v>2037</c:v>
                </c:pt>
              </c:numCache>
            </c:numRef>
          </c:cat>
          <c:val>
            <c:numRef>
              <c:f>Results!$R$29:$R$31</c:f>
              <c:numCache>
                <c:formatCode>General</c:formatCode>
                <c:ptCount val="3"/>
                <c:pt idx="0">
                  <c:v>5219.2343744163936</c:v>
                </c:pt>
                <c:pt idx="1">
                  <c:v>5741.5264302360683</c:v>
                </c:pt>
                <c:pt idx="2">
                  <c:v>5916.5829506786895</c:v>
                </c:pt>
              </c:numCache>
            </c:numRef>
          </c:val>
          <c:extLst>
            <c:ext xmlns:c16="http://schemas.microsoft.com/office/drawing/2014/chart" uri="{C3380CC4-5D6E-409C-BE32-E72D297353CC}">
              <c16:uniqueId val="{00000001-46F2-43D3-9D32-6AA4C067FB36}"/>
            </c:ext>
          </c:extLst>
        </c:ser>
        <c:ser>
          <c:idx val="2"/>
          <c:order val="2"/>
          <c:tx>
            <c:strRef>
              <c:f>Results!$S$28</c:f>
              <c:strCache>
                <c:ptCount val="1"/>
                <c:pt idx="0">
                  <c:v>Scenario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cene3d>
              <a:camera prst="orthographicFront"/>
              <a:lightRig rig="threePt" dir="t"/>
            </a:scene3d>
          </c:spPr>
          <c:invertIfNegative val="0"/>
          <c:cat>
            <c:numRef>
              <c:f>Results!$P$29:$P$31</c:f>
              <c:numCache>
                <c:formatCode>General</c:formatCode>
                <c:ptCount val="3"/>
                <c:pt idx="0">
                  <c:v>2017</c:v>
                </c:pt>
                <c:pt idx="1">
                  <c:v>2027</c:v>
                </c:pt>
                <c:pt idx="2">
                  <c:v>2037</c:v>
                </c:pt>
              </c:numCache>
            </c:numRef>
          </c:cat>
          <c:val>
            <c:numRef>
              <c:f>Results!$S$29:$S$31</c:f>
              <c:numCache>
                <c:formatCode>General</c:formatCode>
                <c:ptCount val="3"/>
                <c:pt idx="0">
                  <c:v>5992.9707994885257</c:v>
                </c:pt>
                <c:pt idx="1">
                  <c:v>6808.723766196722</c:v>
                </c:pt>
                <c:pt idx="2">
                  <c:v>6901.9350997967267</c:v>
                </c:pt>
              </c:numCache>
            </c:numRef>
          </c:val>
          <c:extLst>
            <c:ext xmlns:c16="http://schemas.microsoft.com/office/drawing/2014/chart" uri="{C3380CC4-5D6E-409C-BE32-E72D297353CC}">
              <c16:uniqueId val="{00000002-46F2-43D3-9D32-6AA4C067FB36}"/>
            </c:ext>
          </c:extLst>
        </c:ser>
        <c:ser>
          <c:idx val="3"/>
          <c:order val="3"/>
          <c:tx>
            <c:strRef>
              <c:f>Results!$T$28</c:f>
              <c:strCache>
                <c:ptCount val="1"/>
                <c:pt idx="0">
                  <c:v>Scenario 4</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cene3d>
              <a:camera prst="orthographicFront"/>
              <a:lightRig rig="threePt" dir="t"/>
            </a:scene3d>
          </c:spPr>
          <c:invertIfNegative val="0"/>
          <c:cat>
            <c:numRef>
              <c:f>Results!$P$29:$P$31</c:f>
              <c:numCache>
                <c:formatCode>General</c:formatCode>
                <c:ptCount val="3"/>
                <c:pt idx="0">
                  <c:v>2017</c:v>
                </c:pt>
                <c:pt idx="1">
                  <c:v>2027</c:v>
                </c:pt>
                <c:pt idx="2">
                  <c:v>2037</c:v>
                </c:pt>
              </c:numCache>
            </c:numRef>
          </c:cat>
          <c:val>
            <c:numRef>
              <c:f>Results!$T$29:$T$31</c:f>
              <c:numCache>
                <c:formatCode>General</c:formatCode>
                <c:ptCount val="3"/>
                <c:pt idx="0">
                  <c:v>331.11654331475432</c:v>
                </c:pt>
                <c:pt idx="1">
                  <c:v>359.70803339016396</c:v>
                </c:pt>
                <c:pt idx="2">
                  <c:v>483.88231850163851</c:v>
                </c:pt>
              </c:numCache>
            </c:numRef>
          </c:val>
          <c:extLst>
            <c:ext xmlns:c16="http://schemas.microsoft.com/office/drawing/2014/chart" uri="{C3380CC4-5D6E-409C-BE32-E72D297353CC}">
              <c16:uniqueId val="{00000003-46F2-43D3-9D32-6AA4C067FB36}"/>
            </c:ext>
          </c:extLst>
        </c:ser>
        <c:dLbls>
          <c:showLegendKey val="0"/>
          <c:showVal val="0"/>
          <c:showCatName val="0"/>
          <c:showSerName val="0"/>
          <c:showPercent val="0"/>
          <c:showBubbleSize val="0"/>
        </c:dLbls>
        <c:gapWidth val="100"/>
        <c:overlap val="-24"/>
        <c:axId val="684832960"/>
        <c:axId val="684830336"/>
      </c:barChart>
      <c:catAx>
        <c:axId val="684832960"/>
        <c:scaling>
          <c:orientation val="minMax"/>
        </c:scaling>
        <c:delete val="0"/>
        <c:axPos val="b"/>
        <c:title>
          <c:tx>
            <c:rich>
              <a:bodyPr rot="0" spcFirstLastPara="1" vertOverflow="ellipsis" vert="horz" wrap="square" anchor="ctr" anchorCtr="1"/>
              <a:lstStyle/>
              <a:p>
                <a:pPr>
                  <a:defRPr sz="900" b="1" i="0" u="none" strike="noStrike" kern="1200" cap="all" baseline="0">
                    <a:solidFill>
                      <a:schemeClr val="lt1">
                        <a:lumMod val="85000"/>
                      </a:schemeClr>
                    </a:solidFill>
                    <a:latin typeface="+mn-lt"/>
                    <a:ea typeface="+mn-ea"/>
                    <a:cs typeface="+mn-cs"/>
                  </a:defRPr>
                </a:pPr>
                <a:r>
                  <a:rPr lang="en-US"/>
                  <a:t>Scenario Year</a:t>
                </a:r>
              </a:p>
            </c:rich>
          </c:tx>
          <c:overlay val="0"/>
          <c:spPr>
            <a:noFill/>
            <a:ln>
              <a:noFill/>
            </a:ln>
            <a:effectLst/>
          </c:spPr>
        </c:title>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684830336"/>
        <c:crosses val="autoZero"/>
        <c:auto val="1"/>
        <c:lblAlgn val="ctr"/>
        <c:lblOffset val="100"/>
        <c:noMultiLvlLbl val="0"/>
      </c:catAx>
      <c:valAx>
        <c:axId val="684830336"/>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900" b="1" i="0" u="none" strike="noStrike" kern="1200" cap="all" baseline="0">
                    <a:solidFill>
                      <a:schemeClr val="lt1">
                        <a:lumMod val="85000"/>
                      </a:schemeClr>
                    </a:solidFill>
                    <a:latin typeface="+mn-lt"/>
                    <a:ea typeface="+mn-ea"/>
                    <a:cs typeface="+mn-cs"/>
                  </a:defRPr>
                </a:pPr>
                <a:r>
                  <a:rPr lang="en-US"/>
                  <a:t>Cumulative Cost (2017 USD)</a:t>
                </a:r>
              </a:p>
            </c:rich>
          </c:tx>
          <c:layout>
            <c:manualLayout>
              <c:xMode val="edge"/>
              <c:yMode val="edge"/>
              <c:x val="2.5000000000000001E-2"/>
              <c:y val="0.25914297171186934"/>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684832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solidFill>
      <a:schemeClr val="tx2">
        <a:lumMod val="50000"/>
        <a:lumOff val="50000"/>
      </a:schemeClr>
    </a:solid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B5848142-E29B-314F-AABF-DD4294E8AB47}" type="datetimeFigureOut">
              <a:rPr lang="en-US"/>
              <a:pPr>
                <a:defRPr/>
              </a:pPr>
              <a:t>2/25/2019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081B48CE-410C-E641-8681-25FC9BDE8780}" type="slidenum">
              <a:rPr lang="en-US"/>
              <a:pPr>
                <a:defRPr/>
              </a:pPr>
              <a:t>‹#›</a:t>
            </a:fld>
            <a:endParaRPr lang="en-US"/>
          </a:p>
        </p:txBody>
      </p:sp>
    </p:spTree>
    <p:extLst>
      <p:ext uri="{BB962C8B-B14F-4D97-AF65-F5344CB8AC3E}">
        <p14:creationId xmlns:p14="http://schemas.microsoft.com/office/powerpoint/2010/main" val="311584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eaLnBrk="0" hangingPunct="0">
              <a:spcBef>
                <a:spcPct val="0"/>
              </a:spcBef>
              <a:defRPr>
                <a:solidFill>
                  <a:schemeClr val="tx1"/>
                </a:solidFill>
                <a:ea typeface="ＭＳ Ｐゴシック" charset="-128"/>
                <a:cs typeface="+mn-cs"/>
              </a:defRPr>
            </a:lvl1pPr>
          </a:lstStyle>
          <a:p>
            <a:pPr>
              <a:defRPr/>
            </a:pPr>
            <a:endParaRPr lang="de-DE" altLang="de-DE"/>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0" hangingPunct="0">
              <a:spcBef>
                <a:spcPct val="0"/>
              </a:spcBef>
              <a:defRPr>
                <a:solidFill>
                  <a:schemeClr val="tx1"/>
                </a:solidFill>
                <a:ea typeface="ＭＳ Ｐゴシック" charset="-128"/>
                <a:cs typeface="+mn-cs"/>
              </a:defRPr>
            </a:lvl1pPr>
          </a:lstStyle>
          <a:p>
            <a:pPr>
              <a:defRPr/>
            </a:pPr>
            <a:endParaRPr lang="de-DE" altLang="de-DE"/>
          </a:p>
        </p:txBody>
      </p:sp>
      <p:sp>
        <p:nvSpPr>
          <p:cNvPr id="3076"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xtLst/>
        </p:spPr>
        <p:txBody>
          <a:bodyPr vert="horz" wrap="square" lIns="91440" tIns="45720" rIns="91440" bIns="45720" numCol="1" anchor="t" anchorCtr="0" compatLnSpc="1">
            <a:prstTxWarp prst="textNoShape">
              <a:avLst/>
            </a:prstTxWarp>
          </a:bodyPr>
          <a:lstStyle/>
          <a:p>
            <a:pPr lvl="0"/>
            <a:r>
              <a:rPr lang="de-DE" altLang="en-US" noProof="0"/>
              <a:t>Mastertextformat bearbeiten</a:t>
            </a:r>
          </a:p>
          <a:p>
            <a:pPr lvl="1"/>
            <a:r>
              <a:rPr lang="de-DE" altLang="en-US" noProof="0"/>
              <a:t>Zweite Ebene</a:t>
            </a:r>
          </a:p>
          <a:p>
            <a:pPr lvl="2"/>
            <a:r>
              <a:rPr lang="de-DE" altLang="en-US" noProof="0"/>
              <a:t>Dritte Ebene</a:t>
            </a:r>
          </a:p>
          <a:p>
            <a:pPr lvl="3"/>
            <a:r>
              <a:rPr lang="de-DE" altLang="en-US" noProof="0"/>
              <a:t>Vierte Ebene</a:t>
            </a:r>
          </a:p>
          <a:p>
            <a:pPr lvl="4"/>
            <a:r>
              <a:rPr lang="de-DE" altLang="en-US" noProof="0"/>
              <a:t>Fünfte Ebene</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eaLnBrk="0" hangingPunct="0">
              <a:spcBef>
                <a:spcPct val="0"/>
              </a:spcBef>
              <a:defRPr>
                <a:solidFill>
                  <a:schemeClr val="tx1"/>
                </a:solidFill>
                <a:ea typeface="ＭＳ Ｐゴシック" charset="-128"/>
                <a:cs typeface="+mn-cs"/>
              </a:defRPr>
            </a:lvl1pPr>
          </a:lstStyle>
          <a:p>
            <a:pPr>
              <a:defRPr/>
            </a:pPr>
            <a:endParaRPr lang="de-DE" altLang="de-DE"/>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0" hangingPunct="0">
              <a:spcBef>
                <a:spcPct val="0"/>
              </a:spcBef>
              <a:defRPr>
                <a:solidFill>
                  <a:schemeClr val="tx1"/>
                </a:solidFill>
              </a:defRPr>
            </a:lvl1pPr>
          </a:lstStyle>
          <a:p>
            <a:pPr>
              <a:defRPr/>
            </a:pPr>
            <a:fld id="{19107080-EACB-EE42-BEF4-E58DFE5BADFA}" type="slidenum">
              <a:rPr lang="de-DE" altLang="en-US"/>
              <a:pPr>
                <a:defRPr/>
              </a:pPr>
              <a:t>‹#›</a:t>
            </a:fld>
            <a:endParaRPr lang="de-DE" altLang="en-US"/>
          </a:p>
        </p:txBody>
      </p:sp>
    </p:spTree>
    <p:extLst>
      <p:ext uri="{BB962C8B-B14F-4D97-AF65-F5344CB8AC3E}">
        <p14:creationId xmlns:p14="http://schemas.microsoft.com/office/powerpoint/2010/main" val="6807939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a:t>*Mention Washington Post article detailing effects of Falcon Heavy launch on commercial aviation:</a:t>
            </a:r>
          </a:p>
          <a:p>
            <a:r>
              <a:rPr lang="en-US" altLang="en-US"/>
              <a:t>	Eric </a:t>
            </a:r>
            <a:r>
              <a:rPr lang="en-US" altLang="en-US" err="1"/>
              <a:t>Stallmer</a:t>
            </a:r>
            <a:r>
              <a:rPr lang="en-US" altLang="en-US"/>
              <a:t> (president of Commercial Spaceflight Federation) detailed that airspace closures should be able to get down to the 15 minute mark.</a:t>
            </a:r>
          </a:p>
          <a:p>
            <a:r>
              <a:rPr lang="en-US" altLang="en-US"/>
              <a:t>	George Neild (Former head of FAA OST) stated that small spacecraft should be much easier to integrate than current launches.</a:t>
            </a:r>
          </a:p>
          <a:p>
            <a:r>
              <a:rPr lang="en-US" altLang="en-US"/>
              <a:t>We need to mention the white paper.</a:t>
            </a:r>
          </a:p>
        </p:txBody>
      </p:sp>
      <p:sp>
        <p:nvSpPr>
          <p:cNvPr id="15364"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2</a:t>
            </a:fld>
            <a:endParaRPr lang="de-DE" altLang="en-US">
              <a:solidFill>
                <a:schemeClr val="tx1"/>
              </a:solidFill>
            </a:endParaRPr>
          </a:p>
        </p:txBody>
      </p:sp>
    </p:spTree>
    <p:extLst>
      <p:ext uri="{BB962C8B-B14F-4D97-AF65-F5344CB8AC3E}">
        <p14:creationId xmlns:p14="http://schemas.microsoft.com/office/powerpoint/2010/main" val="736187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3</a:t>
            </a:fld>
            <a:endParaRPr lang="de-DE" altLang="en-US">
              <a:solidFill>
                <a:schemeClr val="tx1"/>
              </a:solidFill>
            </a:endParaRPr>
          </a:p>
        </p:txBody>
      </p:sp>
    </p:spTree>
    <p:extLst>
      <p:ext uri="{BB962C8B-B14F-4D97-AF65-F5344CB8AC3E}">
        <p14:creationId xmlns:p14="http://schemas.microsoft.com/office/powerpoint/2010/main" val="2763278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4</a:t>
            </a:fld>
            <a:endParaRPr lang="de-DE" altLang="en-US">
              <a:solidFill>
                <a:schemeClr val="tx1"/>
              </a:solidFill>
            </a:endParaRPr>
          </a:p>
        </p:txBody>
      </p:sp>
    </p:spTree>
    <p:extLst>
      <p:ext uri="{BB962C8B-B14F-4D97-AF65-F5344CB8AC3E}">
        <p14:creationId xmlns:p14="http://schemas.microsoft.com/office/powerpoint/2010/main" val="1102129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5</a:t>
            </a:fld>
            <a:endParaRPr lang="de-DE" altLang="en-US">
              <a:solidFill>
                <a:schemeClr val="tx1"/>
              </a:solidFill>
            </a:endParaRPr>
          </a:p>
        </p:txBody>
      </p:sp>
    </p:spTree>
    <p:extLst>
      <p:ext uri="{BB962C8B-B14F-4D97-AF65-F5344CB8AC3E}">
        <p14:creationId xmlns:p14="http://schemas.microsoft.com/office/powerpoint/2010/main" val="2589553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6</a:t>
            </a:fld>
            <a:endParaRPr lang="de-DE" altLang="en-US">
              <a:solidFill>
                <a:schemeClr val="tx1"/>
              </a:solidFill>
            </a:endParaRPr>
          </a:p>
        </p:txBody>
      </p:sp>
    </p:spTree>
    <p:extLst>
      <p:ext uri="{BB962C8B-B14F-4D97-AF65-F5344CB8AC3E}">
        <p14:creationId xmlns:p14="http://schemas.microsoft.com/office/powerpoint/2010/main" val="1035814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rgbClr val="131313"/>
                </a:solidFill>
                <a:latin typeface="Arial" charset="0"/>
                <a:ea typeface="ＭＳ Ｐゴシック" charset="-128"/>
              </a:defRPr>
            </a:lvl1pPr>
            <a:lvl2pPr marL="742950" indent="-285750">
              <a:defRPr sz="1200">
                <a:solidFill>
                  <a:srgbClr val="131313"/>
                </a:solidFill>
                <a:latin typeface="Arial" charset="0"/>
                <a:ea typeface="ＭＳ Ｐゴシック" charset="-128"/>
              </a:defRPr>
            </a:lvl2pPr>
            <a:lvl3pPr marL="1143000" indent="-228600">
              <a:defRPr sz="1200">
                <a:solidFill>
                  <a:srgbClr val="131313"/>
                </a:solidFill>
                <a:latin typeface="Arial" charset="0"/>
                <a:ea typeface="ＭＳ Ｐゴシック" charset="-128"/>
              </a:defRPr>
            </a:lvl3pPr>
            <a:lvl4pPr marL="1600200" indent="-228600">
              <a:defRPr sz="1200">
                <a:solidFill>
                  <a:srgbClr val="131313"/>
                </a:solidFill>
                <a:latin typeface="Arial" charset="0"/>
                <a:ea typeface="ＭＳ Ｐゴシック" charset="-128"/>
              </a:defRPr>
            </a:lvl4pPr>
            <a:lvl5pPr marL="2057400" indent="-228600">
              <a:defRPr sz="1200">
                <a:solidFill>
                  <a:srgbClr val="131313"/>
                </a:solidFill>
                <a:latin typeface="Arial" charset="0"/>
                <a:ea typeface="ＭＳ Ｐゴシック" charset="-128"/>
              </a:defRPr>
            </a:lvl5pPr>
            <a:lvl6pPr marL="2514600" indent="-228600" eaLnBrk="0" fontAlgn="base" hangingPunct="0">
              <a:spcBef>
                <a:spcPct val="0"/>
              </a:spcBef>
              <a:spcAft>
                <a:spcPct val="0"/>
              </a:spcAft>
              <a:defRPr sz="1200">
                <a:solidFill>
                  <a:srgbClr val="131313"/>
                </a:solidFill>
                <a:latin typeface="Arial" charset="0"/>
                <a:ea typeface="ＭＳ Ｐゴシック" charset="-128"/>
              </a:defRPr>
            </a:lvl6pPr>
            <a:lvl7pPr marL="2971800" indent="-228600" eaLnBrk="0" fontAlgn="base" hangingPunct="0">
              <a:spcBef>
                <a:spcPct val="0"/>
              </a:spcBef>
              <a:spcAft>
                <a:spcPct val="0"/>
              </a:spcAft>
              <a:defRPr sz="1200">
                <a:solidFill>
                  <a:srgbClr val="131313"/>
                </a:solidFill>
                <a:latin typeface="Arial" charset="0"/>
                <a:ea typeface="ＭＳ Ｐゴシック" charset="-128"/>
              </a:defRPr>
            </a:lvl7pPr>
            <a:lvl8pPr marL="3429000" indent="-228600" eaLnBrk="0" fontAlgn="base" hangingPunct="0">
              <a:spcBef>
                <a:spcPct val="0"/>
              </a:spcBef>
              <a:spcAft>
                <a:spcPct val="0"/>
              </a:spcAft>
              <a:defRPr sz="1200">
                <a:solidFill>
                  <a:srgbClr val="131313"/>
                </a:solidFill>
                <a:latin typeface="Arial" charset="0"/>
                <a:ea typeface="ＭＳ Ｐゴシック" charset="-128"/>
              </a:defRPr>
            </a:lvl8pPr>
            <a:lvl9pPr marL="3886200" indent="-228600" eaLnBrk="0" fontAlgn="base" hangingPunct="0">
              <a:spcBef>
                <a:spcPct val="0"/>
              </a:spcBef>
              <a:spcAft>
                <a:spcPct val="0"/>
              </a:spcAft>
              <a:defRPr sz="1200">
                <a:solidFill>
                  <a:srgbClr val="131313"/>
                </a:solidFill>
                <a:latin typeface="Arial" charset="0"/>
                <a:ea typeface="ＭＳ Ｐゴシック" charset="-128"/>
              </a:defRPr>
            </a:lvl9pPr>
          </a:lstStyle>
          <a:p>
            <a:fld id="{CEB2BF50-A2FE-2547-8B23-FDE93255AD80}" type="slidenum">
              <a:rPr lang="de-DE" altLang="en-US">
                <a:solidFill>
                  <a:schemeClr val="tx1"/>
                </a:solidFill>
              </a:rPr>
              <a:pPr/>
              <a:t>8</a:t>
            </a:fld>
            <a:endParaRPr lang="de-DE" altLang="en-US">
              <a:solidFill>
                <a:schemeClr val="tx1"/>
              </a:solidFill>
            </a:endParaRPr>
          </a:p>
        </p:txBody>
      </p:sp>
    </p:spTree>
    <p:extLst>
      <p:ext uri="{BB962C8B-B14F-4D97-AF65-F5344CB8AC3E}">
        <p14:creationId xmlns:p14="http://schemas.microsoft.com/office/powerpoint/2010/main" val="4217311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9107080-EACB-EE42-BEF4-E58DFE5BADFA}" type="slidenum">
              <a:rPr lang="de-DE" altLang="en-US" smtClean="0"/>
              <a:pPr>
                <a:defRPr/>
              </a:pPr>
              <a:t>9</a:t>
            </a:fld>
            <a:endParaRPr lang="de-DE" altLang="en-US"/>
          </a:p>
        </p:txBody>
      </p:sp>
    </p:spTree>
    <p:extLst>
      <p:ext uri="{BB962C8B-B14F-4D97-AF65-F5344CB8AC3E}">
        <p14:creationId xmlns:p14="http://schemas.microsoft.com/office/powerpoint/2010/main" val="3940235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9107080-EACB-EE42-BEF4-E58DFE5BADFA}" type="slidenum">
              <a:rPr lang="de-DE" altLang="en-US" smtClean="0"/>
              <a:pPr>
                <a:defRPr/>
              </a:pPr>
              <a:t>13</a:t>
            </a:fld>
            <a:endParaRPr lang="de-DE" altLang="en-US"/>
          </a:p>
        </p:txBody>
      </p:sp>
    </p:spTree>
    <p:extLst>
      <p:ext uri="{BB962C8B-B14F-4D97-AF65-F5344CB8AC3E}">
        <p14:creationId xmlns:p14="http://schemas.microsoft.com/office/powerpoint/2010/main" val="3047231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388839" y="1484784"/>
            <a:ext cx="8640960" cy="4248472"/>
          </a:xfrm>
        </p:spPr>
        <p:txBody>
          <a:bodyPr/>
          <a:lstStyle>
            <a:lvl1pPr algn="l" rtl="0" eaLnBrk="0" fontAlgn="base" hangingPunct="0">
              <a:lnSpc>
                <a:spcPct val="110000"/>
              </a:lnSpc>
              <a:spcBef>
                <a:spcPct val="20000"/>
              </a:spcBef>
              <a:spcAft>
                <a:spcPct val="0"/>
              </a:spcAft>
              <a:defRPr lang="en-US" sz="2000" dirty="0" smtClean="0">
                <a:solidFill>
                  <a:srgbClr val="0C4D88"/>
                </a:solidFill>
                <a:latin typeface="+mn-lt"/>
                <a:ea typeface="+mn-ea"/>
                <a:cs typeface="ＭＳ Ｐゴシック" charset="0"/>
              </a:defRPr>
            </a:lvl1pPr>
            <a:lvl2pPr marL="396875" indent="-206375" algn="l" rtl="0" eaLnBrk="0" fontAlgn="base" hangingPunct="0">
              <a:lnSpc>
                <a:spcPct val="110000"/>
              </a:lnSpc>
              <a:spcBef>
                <a:spcPct val="20000"/>
              </a:spcBef>
              <a:spcAft>
                <a:spcPct val="0"/>
              </a:spcAft>
              <a:defRPr lang="en-US" sz="2000" dirty="0" smtClean="0">
                <a:solidFill>
                  <a:srgbClr val="0C4D88"/>
                </a:solidFill>
                <a:latin typeface="+mn-lt"/>
                <a:ea typeface="+mn-ea"/>
                <a:cs typeface="ＭＳ Ｐゴシック" charset="0"/>
              </a:defRPr>
            </a:lvl2pPr>
            <a:lvl3pPr marL="682625" indent="-200025" algn="l" rtl="0" eaLnBrk="0" fontAlgn="base" hangingPunct="0">
              <a:lnSpc>
                <a:spcPct val="110000"/>
              </a:lnSpc>
              <a:spcBef>
                <a:spcPct val="20000"/>
              </a:spcBef>
              <a:spcAft>
                <a:spcPct val="0"/>
              </a:spcAft>
              <a:defRPr lang="en-US" sz="2000" dirty="0" smtClean="0">
                <a:solidFill>
                  <a:srgbClr val="0C4D88"/>
                </a:solidFill>
                <a:latin typeface="+mn-lt"/>
                <a:ea typeface="+mn-ea"/>
                <a:cs typeface="ＭＳ Ｐゴシック" charset="0"/>
              </a:defRPr>
            </a:lvl3pPr>
            <a:lvl4pPr marL="969963" indent="-207963" algn="l" rtl="0" eaLnBrk="0" fontAlgn="base" hangingPunct="0">
              <a:lnSpc>
                <a:spcPct val="110000"/>
              </a:lnSpc>
              <a:spcBef>
                <a:spcPct val="20000"/>
              </a:spcBef>
              <a:spcAft>
                <a:spcPct val="0"/>
              </a:spcAft>
              <a:defRPr lang="en-US" sz="2000" dirty="0" smtClean="0">
                <a:solidFill>
                  <a:srgbClr val="0C4D88"/>
                </a:solidFill>
                <a:latin typeface="+mn-lt"/>
                <a:ea typeface="+mn-ea"/>
                <a:cs typeface="ＭＳ Ｐゴシック" charset="0"/>
              </a:defRPr>
            </a:lvl4pPr>
            <a:lvl5pPr marL="1255713" indent="-206375" algn="l" rtl="0" eaLnBrk="0" fontAlgn="base" hangingPunct="0">
              <a:lnSpc>
                <a:spcPct val="110000"/>
              </a:lnSpc>
              <a:spcBef>
                <a:spcPct val="20000"/>
              </a:spcBef>
              <a:spcAft>
                <a:spcPct val="0"/>
              </a:spcAft>
              <a:defRPr lang="de-DE" sz="2000" dirty="0">
                <a:solidFill>
                  <a:srgbClr val="0C4D88"/>
                </a:solidFill>
                <a:latin typeface="+mn-lt"/>
                <a:ea typeface="+mn-ea"/>
                <a:cs typeface="ＭＳ Ｐゴシック"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el 1"/>
          <p:cNvSpPr>
            <a:spLocks noGrp="1"/>
          </p:cNvSpPr>
          <p:nvPr>
            <p:ph type="title"/>
          </p:nvPr>
        </p:nvSpPr>
        <p:spPr>
          <a:xfrm>
            <a:off x="388839" y="188640"/>
            <a:ext cx="8640960" cy="609600"/>
          </a:xfrm>
        </p:spPr>
        <p:txBody>
          <a:bodyPr/>
          <a:lstStyle>
            <a:lvl1pPr>
              <a:defRPr sz="2400"/>
            </a:lvl1pPr>
          </a:lstStyle>
          <a:p>
            <a:r>
              <a:rPr lang="en-US"/>
              <a:t>Click to edit Master title style</a:t>
            </a:r>
            <a:endParaRPr lang="de-DE"/>
          </a:p>
        </p:txBody>
      </p:sp>
      <p:sp>
        <p:nvSpPr>
          <p:cNvPr id="5" name="Rectangle 6"/>
          <p:cNvSpPr>
            <a:spLocks noGrp="1" noChangeArrowheads="1"/>
          </p:cNvSpPr>
          <p:nvPr>
            <p:ph type="sldNum" sz="quarter" idx="10"/>
          </p:nvPr>
        </p:nvSpPr>
        <p:spPr/>
        <p:txBody>
          <a:bodyPr/>
          <a:lstStyle>
            <a:lvl1pPr>
              <a:defRPr/>
            </a:lvl1pPr>
          </a:lstStyle>
          <a:p>
            <a:pPr>
              <a:defRPr/>
            </a:pPr>
            <a:fld id="{D2CB274E-DEEF-BD46-ADDB-64D4D22DD5FB}" type="slidenum">
              <a:rPr lang="de-DE" altLang="en-US"/>
              <a:pPr>
                <a:defRPr/>
              </a:pPr>
              <a:t>‹#›</a:t>
            </a:fld>
            <a:endParaRPr lang="de-DE" altLang="en-US" sz="1000"/>
          </a:p>
        </p:txBody>
      </p:sp>
    </p:spTree>
    <p:extLst>
      <p:ext uri="{BB962C8B-B14F-4D97-AF65-F5344CB8AC3E}">
        <p14:creationId xmlns:p14="http://schemas.microsoft.com/office/powerpoint/2010/main" val="2524359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09588" y="354013"/>
            <a:ext cx="8420100" cy="6096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n-US"/>
              <a:t>Mastertitelformat bearbeiten</a:t>
            </a:r>
          </a:p>
        </p:txBody>
      </p:sp>
      <p:sp>
        <p:nvSpPr>
          <p:cNvPr id="1030" name="Rectangle 6"/>
          <p:cNvSpPr>
            <a:spLocks noGrp="1" noChangeArrowheads="1"/>
          </p:cNvSpPr>
          <p:nvPr>
            <p:ph type="sldNum" sz="quarter" idx="4"/>
          </p:nvPr>
        </p:nvSpPr>
        <p:spPr bwMode="auto">
          <a:xfrm>
            <a:off x="4880992" y="6435944"/>
            <a:ext cx="460375" cy="228600"/>
          </a:xfrm>
          <a:prstGeom prst="rect">
            <a:avLst/>
          </a:prstGeom>
          <a:noFill/>
          <a:ln>
            <a:noFill/>
          </a:ln>
          <a:extLst/>
        </p:spPr>
        <p:txBody>
          <a:bodyPr vert="horz" wrap="square" lIns="91440" tIns="45720" rIns="91440" bIns="45720" numCol="1" anchor="t" anchorCtr="0" compatLnSpc="1">
            <a:prstTxWarp prst="textNoShape">
              <a:avLst/>
            </a:prstTxWarp>
          </a:bodyPr>
          <a:lstStyle>
            <a:lvl1pPr eaLnBrk="0" hangingPunct="0">
              <a:spcBef>
                <a:spcPct val="0"/>
              </a:spcBef>
              <a:defRPr sz="800" b="1">
                <a:solidFill>
                  <a:srgbClr val="004E89"/>
                </a:solidFill>
              </a:defRPr>
            </a:lvl1pPr>
          </a:lstStyle>
          <a:p>
            <a:pPr>
              <a:defRPr/>
            </a:pPr>
            <a:fld id="{C1A23E84-211F-B74F-AF2A-A7E92A7269DF}" type="slidenum">
              <a:rPr lang="de-DE" altLang="en-US"/>
              <a:pPr>
                <a:defRPr/>
              </a:pPr>
              <a:t>‹#›</a:t>
            </a:fld>
            <a:endParaRPr lang="de-DE" altLang="en-US" sz="1000"/>
          </a:p>
        </p:txBody>
      </p:sp>
      <p:sp>
        <p:nvSpPr>
          <p:cNvPr id="1045" name="Rectangle 21"/>
          <p:cNvSpPr>
            <a:spLocks noGrp="1" noChangeArrowheads="1"/>
          </p:cNvSpPr>
          <p:nvPr>
            <p:ph type="ftr" sz="quarter" idx="3"/>
          </p:nvPr>
        </p:nvSpPr>
        <p:spPr bwMode="auto">
          <a:xfrm>
            <a:off x="509588" y="95250"/>
            <a:ext cx="938212" cy="250825"/>
          </a:xfrm>
          <a:prstGeom prst="rect">
            <a:avLst/>
          </a:prstGeom>
          <a:noFill/>
          <a:ln>
            <a:noFill/>
          </a:ln>
          <a:extLst/>
        </p:spPr>
        <p:txBody>
          <a:bodyPr vert="horz" wrap="square" lIns="91440" tIns="45720" rIns="91440" bIns="45720" numCol="1" anchor="t" anchorCtr="0" compatLnSpc="1">
            <a:prstTxWarp prst="textNoShape">
              <a:avLst/>
            </a:prstTxWarp>
          </a:bodyPr>
          <a:lstStyle>
            <a:lvl1pPr eaLnBrk="0" hangingPunct="0">
              <a:spcBef>
                <a:spcPct val="0"/>
              </a:spcBef>
              <a:defRPr sz="1000">
                <a:solidFill>
                  <a:srgbClr val="004E89"/>
                </a:solidFill>
                <a:ea typeface="ＭＳ Ｐゴシック" charset="-128"/>
                <a:cs typeface="+mn-cs"/>
              </a:defRPr>
            </a:lvl1pPr>
          </a:lstStyle>
          <a:p>
            <a:pPr>
              <a:defRPr/>
            </a:pPr>
            <a:endParaRPr lang="de-DE" altLang="de-DE"/>
          </a:p>
        </p:txBody>
      </p:sp>
      <p:sp>
        <p:nvSpPr>
          <p:cNvPr id="2" name="Rectangle 57"/>
          <p:cNvSpPr>
            <a:spLocks noChangeArrowheads="1"/>
          </p:cNvSpPr>
          <p:nvPr/>
        </p:nvSpPr>
        <p:spPr bwMode="auto">
          <a:xfrm>
            <a:off x="-269875" y="238125"/>
            <a:ext cx="184150" cy="274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defRPr sz="1200">
                <a:solidFill>
                  <a:srgbClr val="131313"/>
                </a:solidFill>
                <a:latin typeface="Arial" charset="0"/>
                <a:ea typeface="ＭＳ Ｐゴシック" charset="-128"/>
              </a:defRPr>
            </a:lvl1pPr>
            <a:lvl2pPr marL="742950" indent="-285750">
              <a:spcBef>
                <a:spcPct val="20000"/>
              </a:spcBef>
              <a:defRPr sz="1200">
                <a:solidFill>
                  <a:srgbClr val="131313"/>
                </a:solidFill>
                <a:latin typeface="Arial" charset="0"/>
                <a:ea typeface="ＭＳ Ｐゴシック" charset="-128"/>
              </a:defRPr>
            </a:lvl2pPr>
            <a:lvl3pPr marL="1143000" indent="-228600">
              <a:spcBef>
                <a:spcPct val="20000"/>
              </a:spcBef>
              <a:defRPr sz="1200">
                <a:solidFill>
                  <a:srgbClr val="131313"/>
                </a:solidFill>
                <a:latin typeface="Arial" charset="0"/>
                <a:ea typeface="ＭＳ Ｐゴシック" charset="-128"/>
              </a:defRPr>
            </a:lvl3pPr>
            <a:lvl4pPr marL="1600200" indent="-228600">
              <a:spcBef>
                <a:spcPct val="20000"/>
              </a:spcBef>
              <a:defRPr sz="1200">
                <a:solidFill>
                  <a:srgbClr val="131313"/>
                </a:solidFill>
                <a:latin typeface="Arial" charset="0"/>
                <a:ea typeface="ＭＳ Ｐゴシック" charset="-128"/>
              </a:defRPr>
            </a:lvl4pPr>
            <a:lvl5pPr marL="2057400" indent="-228600">
              <a:spcBef>
                <a:spcPct val="20000"/>
              </a:spcBef>
              <a:defRPr sz="1200">
                <a:solidFill>
                  <a:srgbClr val="131313"/>
                </a:solidFill>
                <a:latin typeface="Arial" charset="0"/>
                <a:ea typeface="ＭＳ Ｐゴシック" charset="-128"/>
              </a:defRPr>
            </a:lvl5pPr>
            <a:lvl6pPr marL="2514600" indent="-228600" eaLnBrk="0" fontAlgn="base" hangingPunct="0">
              <a:spcBef>
                <a:spcPct val="20000"/>
              </a:spcBef>
              <a:spcAft>
                <a:spcPct val="0"/>
              </a:spcAft>
              <a:defRPr sz="1200">
                <a:solidFill>
                  <a:srgbClr val="131313"/>
                </a:solidFill>
                <a:latin typeface="Arial" charset="0"/>
                <a:ea typeface="ＭＳ Ｐゴシック" charset="-128"/>
              </a:defRPr>
            </a:lvl6pPr>
            <a:lvl7pPr marL="2971800" indent="-228600" eaLnBrk="0" fontAlgn="base" hangingPunct="0">
              <a:spcBef>
                <a:spcPct val="20000"/>
              </a:spcBef>
              <a:spcAft>
                <a:spcPct val="0"/>
              </a:spcAft>
              <a:defRPr sz="1200">
                <a:solidFill>
                  <a:srgbClr val="131313"/>
                </a:solidFill>
                <a:latin typeface="Arial" charset="0"/>
                <a:ea typeface="ＭＳ Ｐゴシック" charset="-128"/>
              </a:defRPr>
            </a:lvl7pPr>
            <a:lvl8pPr marL="3429000" indent="-228600" eaLnBrk="0" fontAlgn="base" hangingPunct="0">
              <a:spcBef>
                <a:spcPct val="20000"/>
              </a:spcBef>
              <a:spcAft>
                <a:spcPct val="0"/>
              </a:spcAft>
              <a:defRPr sz="1200">
                <a:solidFill>
                  <a:srgbClr val="131313"/>
                </a:solidFill>
                <a:latin typeface="Arial" charset="0"/>
                <a:ea typeface="ＭＳ Ｐゴシック" charset="-128"/>
              </a:defRPr>
            </a:lvl8pPr>
            <a:lvl9pPr marL="3886200" indent="-228600" eaLnBrk="0" fontAlgn="base" hangingPunct="0">
              <a:spcBef>
                <a:spcPct val="20000"/>
              </a:spcBef>
              <a:spcAft>
                <a:spcPct val="0"/>
              </a:spcAft>
              <a:defRPr sz="1200">
                <a:solidFill>
                  <a:srgbClr val="131313"/>
                </a:solidFill>
                <a:latin typeface="Arial" charset="0"/>
                <a:ea typeface="ＭＳ Ｐゴシック" charset="-128"/>
              </a:defRPr>
            </a:lvl9pPr>
          </a:lstStyle>
          <a:p>
            <a:pPr eaLnBrk="1" hangingPunct="1">
              <a:defRPr/>
            </a:pPr>
            <a:endParaRPr lang="en-US" altLang="en-US"/>
          </a:p>
        </p:txBody>
      </p:sp>
      <p:sp>
        <p:nvSpPr>
          <p:cNvPr id="1033" name="Rectangle 57"/>
          <p:cNvSpPr>
            <a:spLocks noChangeArrowheads="1"/>
          </p:cNvSpPr>
          <p:nvPr userDrawn="1"/>
        </p:nvSpPr>
        <p:spPr bwMode="auto">
          <a:xfrm>
            <a:off x="-269875" y="238125"/>
            <a:ext cx="184150" cy="274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defRPr sz="1200">
                <a:solidFill>
                  <a:srgbClr val="131313"/>
                </a:solidFill>
                <a:latin typeface="Arial" charset="0"/>
                <a:ea typeface="ＭＳ Ｐゴシック" charset="-128"/>
              </a:defRPr>
            </a:lvl1pPr>
            <a:lvl2pPr marL="742950" indent="-285750">
              <a:spcBef>
                <a:spcPct val="20000"/>
              </a:spcBef>
              <a:defRPr sz="1200">
                <a:solidFill>
                  <a:srgbClr val="131313"/>
                </a:solidFill>
                <a:latin typeface="Arial" charset="0"/>
                <a:ea typeface="ＭＳ Ｐゴシック" charset="-128"/>
              </a:defRPr>
            </a:lvl2pPr>
            <a:lvl3pPr marL="1143000" indent="-228600">
              <a:spcBef>
                <a:spcPct val="20000"/>
              </a:spcBef>
              <a:defRPr sz="1200">
                <a:solidFill>
                  <a:srgbClr val="131313"/>
                </a:solidFill>
                <a:latin typeface="Arial" charset="0"/>
                <a:ea typeface="ＭＳ Ｐゴシック" charset="-128"/>
              </a:defRPr>
            </a:lvl3pPr>
            <a:lvl4pPr marL="1600200" indent="-228600">
              <a:spcBef>
                <a:spcPct val="20000"/>
              </a:spcBef>
              <a:defRPr sz="1200">
                <a:solidFill>
                  <a:srgbClr val="131313"/>
                </a:solidFill>
                <a:latin typeface="Arial" charset="0"/>
                <a:ea typeface="ＭＳ Ｐゴシック" charset="-128"/>
              </a:defRPr>
            </a:lvl4pPr>
            <a:lvl5pPr marL="2057400" indent="-228600">
              <a:spcBef>
                <a:spcPct val="20000"/>
              </a:spcBef>
              <a:defRPr sz="1200">
                <a:solidFill>
                  <a:srgbClr val="131313"/>
                </a:solidFill>
                <a:latin typeface="Arial" charset="0"/>
                <a:ea typeface="ＭＳ Ｐゴシック" charset="-128"/>
              </a:defRPr>
            </a:lvl5pPr>
            <a:lvl6pPr marL="2514600" indent="-228600" eaLnBrk="0" fontAlgn="base" hangingPunct="0">
              <a:spcBef>
                <a:spcPct val="20000"/>
              </a:spcBef>
              <a:spcAft>
                <a:spcPct val="0"/>
              </a:spcAft>
              <a:defRPr sz="1200">
                <a:solidFill>
                  <a:srgbClr val="131313"/>
                </a:solidFill>
                <a:latin typeface="Arial" charset="0"/>
                <a:ea typeface="ＭＳ Ｐゴシック" charset="-128"/>
              </a:defRPr>
            </a:lvl6pPr>
            <a:lvl7pPr marL="2971800" indent="-228600" eaLnBrk="0" fontAlgn="base" hangingPunct="0">
              <a:spcBef>
                <a:spcPct val="20000"/>
              </a:spcBef>
              <a:spcAft>
                <a:spcPct val="0"/>
              </a:spcAft>
              <a:defRPr sz="1200">
                <a:solidFill>
                  <a:srgbClr val="131313"/>
                </a:solidFill>
                <a:latin typeface="Arial" charset="0"/>
                <a:ea typeface="ＭＳ Ｐゴシック" charset="-128"/>
              </a:defRPr>
            </a:lvl7pPr>
            <a:lvl8pPr marL="3429000" indent="-228600" eaLnBrk="0" fontAlgn="base" hangingPunct="0">
              <a:spcBef>
                <a:spcPct val="20000"/>
              </a:spcBef>
              <a:spcAft>
                <a:spcPct val="0"/>
              </a:spcAft>
              <a:defRPr sz="1200">
                <a:solidFill>
                  <a:srgbClr val="131313"/>
                </a:solidFill>
                <a:latin typeface="Arial" charset="0"/>
                <a:ea typeface="ＭＳ Ｐゴシック" charset="-128"/>
              </a:defRPr>
            </a:lvl8pPr>
            <a:lvl9pPr marL="3886200" indent="-228600" eaLnBrk="0" fontAlgn="base" hangingPunct="0">
              <a:spcBef>
                <a:spcPct val="20000"/>
              </a:spcBef>
              <a:spcAft>
                <a:spcPct val="0"/>
              </a:spcAft>
              <a:defRPr sz="1200">
                <a:solidFill>
                  <a:srgbClr val="131313"/>
                </a:solidFill>
                <a:latin typeface="Arial" charset="0"/>
                <a:ea typeface="ＭＳ Ｐゴシック" charset="-128"/>
              </a:defRPr>
            </a:lvl9pPr>
          </a:lstStyle>
          <a:p>
            <a:pPr eaLnBrk="1" hangingPunct="1">
              <a:defRPr/>
            </a:pPr>
            <a:endParaRPr lang="en-US" altLang="en-US"/>
          </a:p>
        </p:txBody>
      </p:sp>
      <p:sp>
        <p:nvSpPr>
          <p:cNvPr id="10" name="Rectangle 61"/>
          <p:cNvSpPr>
            <a:spLocks noChangeArrowheads="1"/>
          </p:cNvSpPr>
          <p:nvPr userDrawn="1"/>
        </p:nvSpPr>
        <p:spPr bwMode="auto">
          <a:xfrm>
            <a:off x="0" y="965200"/>
            <a:ext cx="9906000" cy="120650"/>
          </a:xfrm>
          <a:prstGeom prst="rect">
            <a:avLst/>
          </a:prstGeom>
          <a:solidFill>
            <a:srgbClr val="0C4D88"/>
          </a:solidFill>
          <a:ln w="9525">
            <a:noFill/>
            <a:miter lim="800000"/>
            <a:headEnd/>
            <a:tailEnd/>
          </a:ln>
          <a:extLst/>
        </p:spPr>
        <p:txBody>
          <a:bodyPr wrap="none" anchor="ctr"/>
          <a:lstStyle>
            <a:lvl1pPr eaLnBrk="0" hangingPunct="0">
              <a:defRPr sz="1200">
                <a:solidFill>
                  <a:srgbClr val="131313"/>
                </a:solidFill>
                <a:latin typeface="Arial" charset="0"/>
                <a:ea typeface="ＭＳ Ｐゴシック" charset="-128"/>
              </a:defRPr>
            </a:lvl1pPr>
            <a:lvl2pPr marL="742950" indent="-285750" eaLnBrk="0" hangingPunct="0">
              <a:defRPr sz="1200">
                <a:solidFill>
                  <a:srgbClr val="131313"/>
                </a:solidFill>
                <a:latin typeface="Arial" charset="0"/>
                <a:ea typeface="ＭＳ Ｐゴシック" charset="-128"/>
              </a:defRPr>
            </a:lvl2pPr>
            <a:lvl3pPr marL="1143000" indent="-228600" eaLnBrk="0" hangingPunct="0">
              <a:defRPr sz="1200">
                <a:solidFill>
                  <a:srgbClr val="131313"/>
                </a:solidFill>
                <a:latin typeface="Arial" charset="0"/>
                <a:ea typeface="ＭＳ Ｐゴシック" charset="-128"/>
              </a:defRPr>
            </a:lvl3pPr>
            <a:lvl4pPr marL="1600200" indent="-228600" eaLnBrk="0" hangingPunct="0">
              <a:defRPr sz="1200">
                <a:solidFill>
                  <a:srgbClr val="131313"/>
                </a:solidFill>
                <a:latin typeface="Arial" charset="0"/>
                <a:ea typeface="ＭＳ Ｐゴシック" charset="-128"/>
              </a:defRPr>
            </a:lvl4pPr>
            <a:lvl5pPr marL="2057400" indent="-228600" eaLnBrk="0" hangingPunct="0">
              <a:defRPr sz="1200">
                <a:solidFill>
                  <a:srgbClr val="131313"/>
                </a:solidFill>
                <a:latin typeface="Arial" charset="0"/>
                <a:ea typeface="ＭＳ Ｐゴシック" charset="-128"/>
              </a:defRPr>
            </a:lvl5pPr>
            <a:lvl6pPr marL="2514600" indent="-228600" eaLnBrk="0" fontAlgn="base" hangingPunct="0">
              <a:spcBef>
                <a:spcPct val="20000"/>
              </a:spcBef>
              <a:spcAft>
                <a:spcPct val="0"/>
              </a:spcAft>
              <a:defRPr sz="1200">
                <a:solidFill>
                  <a:srgbClr val="131313"/>
                </a:solidFill>
                <a:latin typeface="Arial" charset="0"/>
                <a:ea typeface="ＭＳ Ｐゴシック" charset="-128"/>
              </a:defRPr>
            </a:lvl6pPr>
            <a:lvl7pPr marL="2971800" indent="-228600" eaLnBrk="0" fontAlgn="base" hangingPunct="0">
              <a:spcBef>
                <a:spcPct val="20000"/>
              </a:spcBef>
              <a:spcAft>
                <a:spcPct val="0"/>
              </a:spcAft>
              <a:defRPr sz="1200">
                <a:solidFill>
                  <a:srgbClr val="131313"/>
                </a:solidFill>
                <a:latin typeface="Arial" charset="0"/>
                <a:ea typeface="ＭＳ Ｐゴシック" charset="-128"/>
              </a:defRPr>
            </a:lvl7pPr>
            <a:lvl8pPr marL="3429000" indent="-228600" eaLnBrk="0" fontAlgn="base" hangingPunct="0">
              <a:spcBef>
                <a:spcPct val="20000"/>
              </a:spcBef>
              <a:spcAft>
                <a:spcPct val="0"/>
              </a:spcAft>
              <a:defRPr sz="1200">
                <a:solidFill>
                  <a:srgbClr val="131313"/>
                </a:solidFill>
                <a:latin typeface="Arial" charset="0"/>
                <a:ea typeface="ＭＳ Ｐゴシック" charset="-128"/>
              </a:defRPr>
            </a:lvl8pPr>
            <a:lvl9pPr marL="3886200" indent="-228600" eaLnBrk="0" fontAlgn="base" hangingPunct="0">
              <a:spcBef>
                <a:spcPct val="20000"/>
              </a:spcBef>
              <a:spcAft>
                <a:spcPct val="0"/>
              </a:spcAft>
              <a:defRPr sz="1200">
                <a:solidFill>
                  <a:srgbClr val="131313"/>
                </a:solidFill>
                <a:latin typeface="Arial" charset="0"/>
                <a:ea typeface="ＭＳ Ｐゴシック" charset="-128"/>
              </a:defRPr>
            </a:lvl9pPr>
          </a:lstStyle>
          <a:p>
            <a:pPr algn="ctr">
              <a:defRPr/>
            </a:pPr>
            <a:endParaRPr lang="en-US" altLang="en-US"/>
          </a:p>
        </p:txBody>
      </p:sp>
      <p:sp>
        <p:nvSpPr>
          <p:cNvPr id="1027" name="Rectangle 3"/>
          <p:cNvSpPr>
            <a:spLocks noGrp="1" noChangeArrowheads="1"/>
          </p:cNvSpPr>
          <p:nvPr>
            <p:ph type="body" idx="1"/>
          </p:nvPr>
        </p:nvSpPr>
        <p:spPr bwMode="auto">
          <a:xfrm>
            <a:off x="509588" y="1752600"/>
            <a:ext cx="8399462" cy="3124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en-US"/>
              <a:t>Mastertextformat bearbeiten</a:t>
            </a:r>
          </a:p>
          <a:p>
            <a:pPr lvl="1"/>
            <a:r>
              <a:rPr lang="de-DE" altLang="en-US"/>
              <a:t>Zweite Ebene</a:t>
            </a:r>
          </a:p>
          <a:p>
            <a:pPr lvl="2"/>
            <a:r>
              <a:rPr lang="de-DE" altLang="en-US"/>
              <a:t>Dritte Ebene</a:t>
            </a:r>
          </a:p>
          <a:p>
            <a:pPr lvl="3"/>
            <a:r>
              <a:rPr lang="de-DE" altLang="en-US"/>
              <a:t>Vierte Ebene</a:t>
            </a:r>
          </a:p>
          <a:p>
            <a:pPr lvl="4"/>
            <a:r>
              <a:rPr lang="de-DE" altLang="en-US"/>
              <a:t>Fünfte Ebene</a:t>
            </a:r>
          </a:p>
        </p:txBody>
      </p:sp>
      <p:pic>
        <p:nvPicPr>
          <p:cNvPr id="12" name="Picture 11"/>
          <p:cNvPicPr>
            <a:picLocks noChangeAspect="1"/>
          </p:cNvPicPr>
          <p:nvPr userDrawn="1"/>
        </p:nvPicPr>
        <p:blipFill>
          <a:blip r:embed="rId3">
            <a:alphaModFix amt="4000"/>
            <a:extLst>
              <a:ext uri="{28A0092B-C50C-407E-A947-70E740481C1C}">
                <a14:useLocalDpi xmlns:a14="http://schemas.microsoft.com/office/drawing/2010/main" val="0"/>
              </a:ext>
            </a:extLst>
          </a:blip>
          <a:srcRect l="-400"/>
          <a:stretch>
            <a:fillRect/>
          </a:stretch>
        </p:blipFill>
        <p:spPr bwMode="auto">
          <a:xfrm>
            <a:off x="2359025" y="1562319"/>
            <a:ext cx="5187950" cy="4321175"/>
          </a:xfrm>
          <a:prstGeom prst="rect">
            <a:avLst/>
          </a:prstGeom>
          <a:noFill/>
          <a:ln>
            <a:noFill/>
          </a:ln>
          <a:extLst>
            <a:ext uri="{909E8E84-426E-40dd-AFC4-6F175D3DCCD1}">
              <a14:hiddenFill xmlns:a14="http://schemas.microsoft.com/office/drawing/2010/main" xmlns="">
                <a:solidFill>
                  <a:srgbClr val="FFFFFF">
                    <a:alpha val="20000"/>
                  </a:srgbClr>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6CEF60-E140-4FE6-ABC6-497CBD7769DA}"/>
              </a:ext>
            </a:extLst>
          </p:cNvPr>
          <p:cNvPicPr>
            <a:picLocks noChangeAspect="1"/>
          </p:cNvPicPr>
          <p:nvPr userDrawn="1"/>
        </p:nvPicPr>
        <p:blipFill>
          <a:blip r:embed="rId4"/>
          <a:stretch>
            <a:fillRect/>
          </a:stretch>
        </p:blipFill>
        <p:spPr>
          <a:xfrm>
            <a:off x="7301751" y="6065853"/>
            <a:ext cx="2115671" cy="480095"/>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Lst>
  <p:hf hdr="0" ftr="0" dt="0"/>
  <p:txStyles>
    <p:titleStyle>
      <a:lvl1pPr algn="l" rtl="0" eaLnBrk="0" fontAlgn="base" hangingPunct="0">
        <a:spcBef>
          <a:spcPct val="0"/>
        </a:spcBef>
        <a:spcAft>
          <a:spcPct val="0"/>
        </a:spcAft>
        <a:defRPr sz="2400" b="1">
          <a:solidFill>
            <a:srgbClr val="004E89"/>
          </a:solidFill>
          <a:latin typeface="+mj-lt"/>
          <a:ea typeface="+mj-ea"/>
          <a:cs typeface="ＭＳ Ｐゴシック" charset="0"/>
        </a:defRPr>
      </a:lvl1pPr>
      <a:lvl2pPr algn="l" rtl="0" eaLnBrk="0" fontAlgn="base" hangingPunct="0">
        <a:spcBef>
          <a:spcPct val="0"/>
        </a:spcBef>
        <a:spcAft>
          <a:spcPct val="0"/>
        </a:spcAft>
        <a:defRPr b="1">
          <a:solidFill>
            <a:srgbClr val="004E89"/>
          </a:solidFill>
          <a:latin typeface="Arial" charset="0"/>
          <a:ea typeface="ＭＳ Ｐゴシック" charset="-128"/>
          <a:cs typeface="ＭＳ Ｐゴシック" charset="0"/>
        </a:defRPr>
      </a:lvl2pPr>
      <a:lvl3pPr algn="l" rtl="0" eaLnBrk="0" fontAlgn="base" hangingPunct="0">
        <a:spcBef>
          <a:spcPct val="0"/>
        </a:spcBef>
        <a:spcAft>
          <a:spcPct val="0"/>
        </a:spcAft>
        <a:defRPr b="1">
          <a:solidFill>
            <a:srgbClr val="004E89"/>
          </a:solidFill>
          <a:latin typeface="Arial" charset="0"/>
          <a:ea typeface="ＭＳ Ｐゴシック" charset="-128"/>
          <a:cs typeface="ＭＳ Ｐゴシック" charset="0"/>
        </a:defRPr>
      </a:lvl3pPr>
      <a:lvl4pPr algn="l" rtl="0" eaLnBrk="0" fontAlgn="base" hangingPunct="0">
        <a:spcBef>
          <a:spcPct val="0"/>
        </a:spcBef>
        <a:spcAft>
          <a:spcPct val="0"/>
        </a:spcAft>
        <a:defRPr b="1">
          <a:solidFill>
            <a:srgbClr val="004E89"/>
          </a:solidFill>
          <a:latin typeface="Arial" charset="0"/>
          <a:ea typeface="ＭＳ Ｐゴシック" charset="-128"/>
          <a:cs typeface="ＭＳ Ｐゴシック" charset="0"/>
        </a:defRPr>
      </a:lvl4pPr>
      <a:lvl5pPr algn="l" rtl="0" eaLnBrk="0" fontAlgn="base" hangingPunct="0">
        <a:spcBef>
          <a:spcPct val="0"/>
        </a:spcBef>
        <a:spcAft>
          <a:spcPct val="0"/>
        </a:spcAft>
        <a:defRPr b="1">
          <a:solidFill>
            <a:srgbClr val="004E89"/>
          </a:solidFill>
          <a:latin typeface="Arial" charset="0"/>
          <a:ea typeface="ＭＳ Ｐゴシック" charset="-128"/>
          <a:cs typeface="ＭＳ Ｐゴシック" charset="0"/>
        </a:defRPr>
      </a:lvl5pPr>
      <a:lvl6pPr marL="457200" algn="l" rtl="0" eaLnBrk="1" fontAlgn="base" hangingPunct="1">
        <a:spcBef>
          <a:spcPct val="0"/>
        </a:spcBef>
        <a:spcAft>
          <a:spcPct val="0"/>
        </a:spcAft>
        <a:defRPr b="1">
          <a:solidFill>
            <a:srgbClr val="004E89"/>
          </a:solidFill>
          <a:latin typeface="Arial" charset="0"/>
          <a:ea typeface="ＭＳ Ｐゴシック" charset="-128"/>
        </a:defRPr>
      </a:lvl6pPr>
      <a:lvl7pPr marL="914400" algn="l" rtl="0" eaLnBrk="1" fontAlgn="base" hangingPunct="1">
        <a:spcBef>
          <a:spcPct val="0"/>
        </a:spcBef>
        <a:spcAft>
          <a:spcPct val="0"/>
        </a:spcAft>
        <a:defRPr b="1">
          <a:solidFill>
            <a:srgbClr val="004E89"/>
          </a:solidFill>
          <a:latin typeface="Arial" charset="0"/>
          <a:ea typeface="ＭＳ Ｐゴシック" charset="-128"/>
        </a:defRPr>
      </a:lvl7pPr>
      <a:lvl8pPr marL="1371600" algn="l" rtl="0" eaLnBrk="1" fontAlgn="base" hangingPunct="1">
        <a:spcBef>
          <a:spcPct val="0"/>
        </a:spcBef>
        <a:spcAft>
          <a:spcPct val="0"/>
        </a:spcAft>
        <a:defRPr b="1">
          <a:solidFill>
            <a:srgbClr val="004E89"/>
          </a:solidFill>
          <a:latin typeface="Arial" charset="0"/>
          <a:ea typeface="ＭＳ Ｐゴシック" charset="-128"/>
        </a:defRPr>
      </a:lvl8pPr>
      <a:lvl9pPr marL="1828800" algn="l" rtl="0" eaLnBrk="1" fontAlgn="base" hangingPunct="1">
        <a:spcBef>
          <a:spcPct val="0"/>
        </a:spcBef>
        <a:spcAft>
          <a:spcPct val="0"/>
        </a:spcAft>
        <a:defRPr b="1">
          <a:solidFill>
            <a:srgbClr val="004E89"/>
          </a:solidFill>
          <a:latin typeface="Arial" charset="0"/>
          <a:ea typeface="ＭＳ Ｐゴシック" charset="-128"/>
        </a:defRPr>
      </a:lvl9pPr>
    </p:titleStyle>
    <p:bodyStyle>
      <a:lvl1pPr marL="342900" indent="-342900" algn="l" rtl="0" eaLnBrk="0" fontAlgn="base" hangingPunct="0">
        <a:lnSpc>
          <a:spcPct val="110000"/>
        </a:lnSpc>
        <a:spcBef>
          <a:spcPct val="20000"/>
        </a:spcBef>
        <a:spcAft>
          <a:spcPct val="0"/>
        </a:spcAft>
        <a:buClr>
          <a:srgbClr val="003479"/>
        </a:buClr>
        <a:buFont typeface="Times" charset="0"/>
        <a:defRPr sz="2000">
          <a:solidFill>
            <a:srgbClr val="0C4D88"/>
          </a:solidFill>
          <a:latin typeface="+mn-lt"/>
          <a:ea typeface="+mn-ea"/>
          <a:cs typeface="ＭＳ Ｐゴシック" charset="0"/>
        </a:defRPr>
      </a:lvl1pPr>
      <a:lvl2pPr marL="396875" indent="-206375" algn="l" rtl="0" eaLnBrk="0" fontAlgn="base" hangingPunct="0">
        <a:lnSpc>
          <a:spcPct val="110000"/>
        </a:lnSpc>
        <a:spcBef>
          <a:spcPct val="20000"/>
        </a:spcBef>
        <a:spcAft>
          <a:spcPct val="0"/>
        </a:spcAft>
        <a:buClr>
          <a:srgbClr val="004E89"/>
        </a:buClr>
        <a:buSzPct val="120000"/>
        <a:buFont typeface="Arial" panose="020B0604020202020204" pitchFamily="34" charset="0"/>
        <a:buChar char="•"/>
        <a:defRPr lang="de-DE" altLang="en-US" sz="2000" dirty="0" smtClean="0">
          <a:solidFill>
            <a:srgbClr val="0C4D88"/>
          </a:solidFill>
          <a:latin typeface="+mn-lt"/>
          <a:ea typeface="+mn-ea"/>
        </a:defRPr>
      </a:lvl2pPr>
      <a:lvl3pPr marL="682625" indent="-200025" algn="l" rtl="0" eaLnBrk="0" fontAlgn="base" hangingPunct="0">
        <a:lnSpc>
          <a:spcPct val="110000"/>
        </a:lnSpc>
        <a:spcBef>
          <a:spcPct val="20000"/>
        </a:spcBef>
        <a:spcAft>
          <a:spcPct val="0"/>
        </a:spcAft>
        <a:buClr>
          <a:srgbClr val="004E89"/>
        </a:buClr>
        <a:buSzPct val="120000"/>
        <a:buFont typeface="Arial Bold" charset="0"/>
        <a:buChar char="•"/>
        <a:defRPr sz="2000">
          <a:solidFill>
            <a:srgbClr val="0C4D88"/>
          </a:solidFill>
          <a:latin typeface="+mn-lt"/>
          <a:ea typeface="+mn-ea"/>
        </a:defRPr>
      </a:lvl3pPr>
      <a:lvl4pPr marL="969963" indent="-207963" algn="l" rtl="0" eaLnBrk="0" fontAlgn="base" hangingPunct="0">
        <a:lnSpc>
          <a:spcPct val="110000"/>
        </a:lnSpc>
        <a:spcBef>
          <a:spcPct val="20000"/>
        </a:spcBef>
        <a:spcAft>
          <a:spcPct val="0"/>
        </a:spcAft>
        <a:buClr>
          <a:srgbClr val="004E89"/>
        </a:buClr>
        <a:buSzPct val="120000"/>
        <a:buFont typeface="Arial Bold" charset="0"/>
        <a:buChar char="•"/>
        <a:defRPr sz="2000">
          <a:solidFill>
            <a:srgbClr val="0C4D88"/>
          </a:solidFill>
          <a:latin typeface="+mn-lt"/>
          <a:ea typeface="+mn-ea"/>
        </a:defRPr>
      </a:lvl4pPr>
      <a:lvl5pPr marL="1255713" indent="-206375" algn="l" rtl="0" eaLnBrk="0" fontAlgn="base" hangingPunct="0">
        <a:lnSpc>
          <a:spcPct val="110000"/>
        </a:lnSpc>
        <a:spcBef>
          <a:spcPct val="20000"/>
        </a:spcBef>
        <a:spcAft>
          <a:spcPct val="0"/>
        </a:spcAft>
        <a:buClr>
          <a:srgbClr val="004E89"/>
        </a:buClr>
        <a:buSzPct val="120000"/>
        <a:buFont typeface="Arial Bold" charset="0"/>
        <a:buChar char="•"/>
        <a:defRPr sz="2000">
          <a:solidFill>
            <a:srgbClr val="0C4D88"/>
          </a:solidFill>
          <a:latin typeface="+mn-lt"/>
          <a:ea typeface="+mn-ea"/>
        </a:defRPr>
      </a:lvl5pPr>
      <a:lvl6pPr marL="1600200" indent="-93663" algn="l" rtl="0" eaLnBrk="1" fontAlgn="base" hangingPunct="1">
        <a:lnSpc>
          <a:spcPct val="110000"/>
        </a:lnSpc>
        <a:spcBef>
          <a:spcPct val="20000"/>
        </a:spcBef>
        <a:spcAft>
          <a:spcPct val="0"/>
        </a:spcAft>
        <a:buClr>
          <a:srgbClr val="004E89"/>
        </a:buClr>
        <a:buSzPct val="120000"/>
        <a:buFont typeface="Arial Bold" pitchFamily="1" charset="-52"/>
        <a:buChar char="•"/>
        <a:defRPr sz="1200">
          <a:solidFill>
            <a:schemeClr val="tx1"/>
          </a:solidFill>
          <a:latin typeface="+mn-lt"/>
          <a:ea typeface="+mn-ea"/>
        </a:defRPr>
      </a:lvl6pPr>
      <a:lvl7pPr marL="2057400" indent="-93663" algn="l" rtl="0" eaLnBrk="1" fontAlgn="base" hangingPunct="1">
        <a:lnSpc>
          <a:spcPct val="110000"/>
        </a:lnSpc>
        <a:spcBef>
          <a:spcPct val="20000"/>
        </a:spcBef>
        <a:spcAft>
          <a:spcPct val="0"/>
        </a:spcAft>
        <a:buClr>
          <a:srgbClr val="004E89"/>
        </a:buClr>
        <a:buSzPct val="120000"/>
        <a:buFont typeface="Arial Bold" pitchFamily="1" charset="-52"/>
        <a:buChar char="•"/>
        <a:defRPr sz="1200">
          <a:solidFill>
            <a:schemeClr val="tx1"/>
          </a:solidFill>
          <a:latin typeface="+mn-lt"/>
          <a:ea typeface="+mn-ea"/>
        </a:defRPr>
      </a:lvl7pPr>
      <a:lvl8pPr marL="2514600" indent="-93663" algn="l" rtl="0" eaLnBrk="1" fontAlgn="base" hangingPunct="1">
        <a:lnSpc>
          <a:spcPct val="110000"/>
        </a:lnSpc>
        <a:spcBef>
          <a:spcPct val="20000"/>
        </a:spcBef>
        <a:spcAft>
          <a:spcPct val="0"/>
        </a:spcAft>
        <a:buClr>
          <a:srgbClr val="004E89"/>
        </a:buClr>
        <a:buSzPct val="120000"/>
        <a:buFont typeface="Arial Bold" pitchFamily="1" charset="-52"/>
        <a:buChar char="•"/>
        <a:defRPr sz="1200">
          <a:solidFill>
            <a:schemeClr val="tx1"/>
          </a:solidFill>
          <a:latin typeface="+mn-lt"/>
          <a:ea typeface="+mn-ea"/>
        </a:defRPr>
      </a:lvl8pPr>
      <a:lvl9pPr marL="2971800" indent="-93663" algn="l" rtl="0" eaLnBrk="1" fontAlgn="base" hangingPunct="1">
        <a:lnSpc>
          <a:spcPct val="110000"/>
        </a:lnSpc>
        <a:spcBef>
          <a:spcPct val="20000"/>
        </a:spcBef>
        <a:spcAft>
          <a:spcPct val="0"/>
        </a:spcAft>
        <a:buClr>
          <a:srgbClr val="004E89"/>
        </a:buClr>
        <a:buSzPct val="120000"/>
        <a:buFont typeface="Arial Bold" pitchFamily="1" charset="-52"/>
        <a:buChar char="•"/>
        <a:defRPr sz="1200">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video" Target="https://www.youtube.com/embed/LRdvtH_1mwc?rel=0"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1F9A2762-6030-4700-ABB7-6C28A88E9CA6}"/>
              </a:ext>
            </a:extLst>
          </p:cNvPr>
          <p:cNvSpPr>
            <a:spLocks noGrp="1"/>
          </p:cNvSpPr>
          <p:nvPr>
            <p:ph idx="1"/>
          </p:nvPr>
        </p:nvSpPr>
        <p:spPr>
          <a:xfrm>
            <a:off x="388839" y="2781300"/>
            <a:ext cx="8640960" cy="2951956"/>
          </a:xfrm>
        </p:spPr>
        <p:txBody>
          <a:bodyPr/>
          <a:lstStyle/>
          <a:p>
            <a:r>
              <a:rPr lang="en-US" sz="1800" dirty="0">
                <a:latin typeface="Arial" panose="020B0604020202020204" pitchFamily="34" charset="0"/>
                <a:cs typeface="Arial" panose="020B0604020202020204" pitchFamily="34" charset="0"/>
              </a:rPr>
              <a:t>David B. </a:t>
            </a:r>
            <a:r>
              <a:rPr lang="en-US" sz="1800" dirty="0" err="1">
                <a:latin typeface="Arial" panose="020B0604020202020204" pitchFamily="34" charset="0"/>
                <a:cs typeface="Arial" panose="020B0604020202020204" pitchFamily="34" charset="0"/>
              </a:rPr>
              <a:t>O’Maley</a:t>
            </a:r>
            <a:r>
              <a:rPr lang="en-US" sz="1800" dirty="0">
                <a:latin typeface="Arial" panose="020B0604020202020204" pitchFamily="34" charset="0"/>
                <a:cs typeface="Arial" panose="020B0604020202020204" pitchFamily="34" charset="0"/>
              </a:rPr>
              <a:t> College of Business </a:t>
            </a:r>
          </a:p>
          <a:p>
            <a:r>
              <a:rPr lang="en-US" sz="1800" dirty="0">
                <a:latin typeface="Arial" panose="020B0604020202020204" pitchFamily="34" charset="0"/>
                <a:cs typeface="Arial" panose="020B0604020202020204" pitchFamily="34" charset="0"/>
              </a:rPr>
              <a:t>	Janet K. Tinoco</a:t>
            </a:r>
          </a:p>
          <a:p>
            <a:r>
              <a:rPr lang="en-US" sz="1800" dirty="0">
                <a:latin typeface="Arial" panose="020B0604020202020204" pitchFamily="34" charset="0"/>
                <a:cs typeface="Arial" panose="020B0604020202020204" pitchFamily="34" charset="0"/>
              </a:rPr>
              <a:t>	Chunyan Yu</a:t>
            </a:r>
          </a:p>
          <a:p>
            <a:r>
              <a:rPr lang="en-US" sz="1800" dirty="0">
                <a:latin typeface="Arial" panose="020B0604020202020204" pitchFamily="34" charset="0"/>
                <a:cs typeface="Arial" panose="020B0604020202020204" pitchFamily="34" charset="0"/>
              </a:rPr>
              <a:t>	Rodrigo Firmo</a:t>
            </a:r>
          </a:p>
          <a:p>
            <a:r>
              <a:rPr lang="en-US" sz="1800" dirty="0">
                <a:latin typeface="Arial" panose="020B0604020202020204" pitchFamily="34" charset="0"/>
                <a:cs typeface="Arial" panose="020B0604020202020204" pitchFamily="34" charset="0"/>
              </a:rPr>
              <a:t>	Ryan Babb</a:t>
            </a:r>
          </a:p>
          <a:p>
            <a:endParaRPr lang="en-US" dirty="0"/>
          </a:p>
        </p:txBody>
      </p:sp>
      <p:sp>
        <p:nvSpPr>
          <p:cNvPr id="5" name="Title 4">
            <a:extLst>
              <a:ext uri="{FF2B5EF4-FFF2-40B4-BE49-F238E27FC236}">
                <a16:creationId xmlns:a16="http://schemas.microsoft.com/office/drawing/2014/main" id="{C5342FBB-EDB7-4FE3-91AC-B9EB7B4D473B}"/>
              </a:ext>
            </a:extLst>
          </p:cNvPr>
          <p:cNvSpPr>
            <a:spLocks noGrp="1"/>
          </p:cNvSpPr>
          <p:nvPr>
            <p:ph type="title"/>
          </p:nvPr>
        </p:nvSpPr>
        <p:spPr>
          <a:xfrm>
            <a:off x="444105" y="1605457"/>
            <a:ext cx="8640960" cy="609600"/>
          </a:xfrm>
        </p:spPr>
        <p:txBody>
          <a:bodyPr/>
          <a:lstStyle/>
          <a:p>
            <a:r>
              <a:rPr lang="en-US" dirty="0"/>
              <a:t>Sharing Airspace: </a:t>
            </a:r>
            <a:br>
              <a:rPr lang="en-US" dirty="0"/>
            </a:br>
            <a:r>
              <a:rPr lang="en-US" dirty="0"/>
              <a:t>Simulation of Commercial Space Launch Impacts on Airlines and Finding Solutions*</a:t>
            </a:r>
          </a:p>
        </p:txBody>
      </p:sp>
      <p:sp>
        <p:nvSpPr>
          <p:cNvPr id="4" name="Slide Number Placeholder 3"/>
          <p:cNvSpPr>
            <a:spLocks noGrp="1"/>
          </p:cNvSpPr>
          <p:nvPr>
            <p:ph type="sldNum" sz="quarter" idx="10"/>
          </p:nvPr>
        </p:nvSpPr>
        <p:spPr/>
        <p:txBody>
          <a:bodyPr/>
          <a:lstStyle/>
          <a:p>
            <a:pPr>
              <a:defRPr/>
            </a:pPr>
            <a:fld id="{D2CB274E-DEEF-BD46-ADDB-64D4D22DD5FB}" type="slidenum">
              <a:rPr lang="de-DE" altLang="en-US" smtClean="0"/>
              <a:pPr>
                <a:defRPr/>
              </a:pPr>
              <a:t>1</a:t>
            </a:fld>
            <a:endParaRPr lang="de-DE" altLang="en-US" sz="1000"/>
          </a:p>
        </p:txBody>
      </p:sp>
      <p:sp>
        <p:nvSpPr>
          <p:cNvPr id="2" name="TextBox 1"/>
          <p:cNvSpPr txBox="1"/>
          <p:nvPr/>
        </p:nvSpPr>
        <p:spPr>
          <a:xfrm>
            <a:off x="4531284" y="2781300"/>
            <a:ext cx="5073275" cy="1093633"/>
          </a:xfrm>
          <a:prstGeom prst="rect">
            <a:avLst/>
          </a:prstGeom>
          <a:noFill/>
        </p:spPr>
        <p:txBody>
          <a:bodyPr wrap="square" rtlCol="0" anchor="t">
            <a:spAutoFit/>
          </a:bodyPr>
          <a:lstStyle/>
          <a:p>
            <a:pPr marL="342900" indent="-342900">
              <a:lnSpc>
                <a:spcPct val="110000"/>
              </a:lnSpc>
              <a:spcBef>
                <a:spcPct val="20000"/>
              </a:spcBef>
              <a:buClr>
                <a:srgbClr val="003479"/>
              </a:buClr>
            </a:pPr>
            <a:r>
              <a:rPr lang="en-US" sz="1800" kern="0">
                <a:solidFill>
                  <a:srgbClr val="0C4D88"/>
                </a:solidFill>
                <a:latin typeface="Arial"/>
                <a:ea typeface="ＭＳ Ｐゴシック"/>
              </a:rPr>
              <a:t>Next-Gen ERAU Applied Research (NEAR) Lab</a:t>
            </a:r>
          </a:p>
          <a:p>
            <a:pPr marL="342900" indent="-342900">
              <a:lnSpc>
                <a:spcPct val="110000"/>
              </a:lnSpc>
              <a:spcBef>
                <a:spcPct val="20000"/>
              </a:spcBef>
              <a:buClr>
                <a:srgbClr val="003479"/>
              </a:buClr>
            </a:pPr>
            <a:r>
              <a:rPr lang="en-US" sz="1800" kern="0">
                <a:solidFill>
                  <a:srgbClr val="0C4D88"/>
                </a:solidFill>
                <a:latin typeface="Arial"/>
                <a:ea typeface="ＭＳ Ｐゴシック"/>
              </a:rPr>
              <a:t>	Mohammad </a:t>
            </a:r>
            <a:r>
              <a:rPr lang="en-US" sz="1800" kern="0" err="1">
                <a:solidFill>
                  <a:srgbClr val="0C4D88"/>
                </a:solidFill>
                <a:latin typeface="Arial"/>
                <a:ea typeface="ＭＳ Ｐゴシック"/>
              </a:rPr>
              <a:t>Moallemi</a:t>
            </a:r>
            <a:endParaRPr lang="en-US" sz="1800" kern="0">
              <a:solidFill>
                <a:srgbClr val="0C4D88"/>
              </a:solidFill>
              <a:latin typeface="Arial"/>
              <a:ea typeface="ＭＳ Ｐゴシック"/>
              <a:cs typeface="Arial"/>
            </a:endParaRPr>
          </a:p>
          <a:p>
            <a:pPr marL="342900" indent="-342900">
              <a:lnSpc>
                <a:spcPct val="110000"/>
              </a:lnSpc>
              <a:spcBef>
                <a:spcPct val="20000"/>
              </a:spcBef>
              <a:buClr>
                <a:srgbClr val="003479"/>
              </a:buClr>
            </a:pPr>
            <a:r>
              <a:rPr lang="en-US" sz="1800" kern="0">
                <a:solidFill>
                  <a:srgbClr val="0C4D88"/>
                </a:solidFill>
                <a:latin typeface="Arial"/>
                <a:ea typeface="ＭＳ Ｐゴシック"/>
              </a:rPr>
              <a:t>     Carlos Castro</a:t>
            </a:r>
            <a:endParaRPr lang="en-US" sz="1800" kern="0">
              <a:solidFill>
                <a:srgbClr val="0C4D88"/>
              </a:solidFill>
              <a:latin typeface="Arial"/>
              <a:ea typeface="ＭＳ Ｐゴシック"/>
              <a:cs typeface="Arial"/>
            </a:endParaRPr>
          </a:p>
        </p:txBody>
      </p:sp>
      <p:sp>
        <p:nvSpPr>
          <p:cNvPr id="3" name="TextBox 2">
            <a:extLst>
              <a:ext uri="{FF2B5EF4-FFF2-40B4-BE49-F238E27FC236}">
                <a16:creationId xmlns:a16="http://schemas.microsoft.com/office/drawing/2014/main" id="{F44921A9-C7D3-4E72-8134-4BF27DF7F4EF}"/>
              </a:ext>
            </a:extLst>
          </p:cNvPr>
          <p:cNvSpPr txBox="1"/>
          <p:nvPr/>
        </p:nvSpPr>
        <p:spPr>
          <a:xfrm>
            <a:off x="1750322" y="4990933"/>
            <a:ext cx="6261340" cy="523220"/>
          </a:xfrm>
          <a:prstGeom prst="rect">
            <a:avLst/>
          </a:prstGeom>
          <a:noFill/>
        </p:spPr>
        <p:txBody>
          <a:bodyPr wrap="square" rtlCol="0">
            <a:spAutoFit/>
          </a:bodyPr>
          <a:lstStyle/>
          <a:p>
            <a:r>
              <a:rPr lang="en-US" sz="1400">
                <a:solidFill>
                  <a:srgbClr val="0C4D88"/>
                </a:solidFill>
                <a:latin typeface="Arial" panose="020B0604020202020204" pitchFamily="34" charset="0"/>
                <a:ea typeface="+mn-ea"/>
                <a:cs typeface="Arial" panose="020B0604020202020204" pitchFamily="34" charset="0"/>
              </a:rPr>
              <a:t>*</a:t>
            </a:r>
            <a:r>
              <a:rPr lang="en-US" sz="1400" i="1">
                <a:solidFill>
                  <a:srgbClr val="0C4D88"/>
                </a:solidFill>
                <a:latin typeface="Arial" panose="020B0604020202020204" pitchFamily="34" charset="0"/>
                <a:ea typeface="+mn-ea"/>
                <a:cs typeface="Arial" panose="020B0604020202020204" pitchFamily="34" charset="0"/>
              </a:rPr>
              <a:t>Effort funded by the ERAU Faculty Innovation Research in Science and Technology (FIRST) Program. </a:t>
            </a:r>
          </a:p>
        </p:txBody>
      </p:sp>
    </p:spTree>
    <p:extLst>
      <p:ext uri="{BB962C8B-B14F-4D97-AF65-F5344CB8AC3E}">
        <p14:creationId xmlns:p14="http://schemas.microsoft.com/office/powerpoint/2010/main" val="2643075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D6F4C3-5663-4D63-AE4D-E88095DEF137}"/>
              </a:ext>
            </a:extLst>
          </p:cNvPr>
          <p:cNvSpPr>
            <a:spLocks noGrp="1"/>
          </p:cNvSpPr>
          <p:nvPr>
            <p:ph type="title"/>
          </p:nvPr>
        </p:nvSpPr>
        <p:spPr/>
        <p:txBody>
          <a:bodyPr/>
          <a:lstStyle/>
          <a:p>
            <a:r>
              <a:rPr lang="en-US"/>
              <a:t>Simulation Preliminary Results</a:t>
            </a:r>
          </a:p>
        </p:txBody>
      </p:sp>
      <p:sp>
        <p:nvSpPr>
          <p:cNvPr id="13" name="TextBox 12"/>
          <p:cNvSpPr txBox="1"/>
          <p:nvPr/>
        </p:nvSpPr>
        <p:spPr>
          <a:xfrm>
            <a:off x="6548194" y="1395313"/>
            <a:ext cx="3068078" cy="4770537"/>
          </a:xfrm>
          <a:prstGeom prst="rect">
            <a:avLst/>
          </a:prstGeom>
          <a:noFill/>
        </p:spPr>
        <p:txBody>
          <a:bodyPr wrap="square" rtlCol="0">
            <a:spAutoFit/>
          </a:bodyPr>
          <a:lstStyle/>
          <a:p>
            <a:pPr marL="285750" indent="-285750">
              <a:buFont typeface="Arial" panose="020B0604020202020204" pitchFamily="34" charset="0"/>
              <a:buChar char="•"/>
            </a:pPr>
            <a:r>
              <a:rPr lang="en-US" sz="1600">
                <a:solidFill>
                  <a:srgbClr val="0C568E"/>
                </a:solidFill>
              </a:rPr>
              <a:t>Flight delays can be used to understand the impact on commercial airline operations.</a:t>
            </a:r>
          </a:p>
          <a:p>
            <a:pPr marL="285750" indent="-285750">
              <a:buFont typeface="Arial" panose="020B0604020202020204" pitchFamily="34" charset="0"/>
              <a:buChar char="•"/>
            </a:pPr>
            <a:endParaRPr lang="en-US" sz="1600">
              <a:solidFill>
                <a:srgbClr val="0C568E"/>
              </a:solidFill>
            </a:endParaRPr>
          </a:p>
          <a:p>
            <a:pPr marL="285750" indent="-285750">
              <a:buFont typeface="Arial" panose="020B0604020202020204" pitchFamily="34" charset="0"/>
              <a:buChar char="•"/>
            </a:pPr>
            <a:r>
              <a:rPr lang="en-US" sz="1600">
                <a:solidFill>
                  <a:srgbClr val="0C568E"/>
                </a:solidFill>
              </a:rPr>
              <a:t>Under current ATC procedures, impact is expected to increase with air traffic.</a:t>
            </a:r>
          </a:p>
          <a:p>
            <a:pPr marL="285750" indent="-285750">
              <a:buFont typeface="Arial" panose="020B0604020202020204" pitchFamily="34" charset="0"/>
              <a:buChar char="•"/>
            </a:pPr>
            <a:endParaRPr lang="en-US" sz="1600">
              <a:solidFill>
                <a:srgbClr val="0C568E"/>
              </a:solidFill>
            </a:endParaRPr>
          </a:p>
          <a:p>
            <a:pPr marL="285750" indent="-285750">
              <a:buFont typeface="Arial" panose="020B0604020202020204" pitchFamily="34" charset="0"/>
              <a:buChar char="•"/>
            </a:pPr>
            <a:r>
              <a:rPr lang="en-US" sz="1600">
                <a:solidFill>
                  <a:srgbClr val="0C568E"/>
                </a:solidFill>
              </a:rPr>
              <a:t>Each column represents the impact of one launch.</a:t>
            </a:r>
          </a:p>
          <a:p>
            <a:endParaRPr lang="en-US" sz="1600">
              <a:solidFill>
                <a:srgbClr val="0C568E"/>
              </a:solidFill>
            </a:endParaRPr>
          </a:p>
          <a:p>
            <a:pPr marL="285750" indent="-285750">
              <a:buFont typeface="Arial" panose="020B0604020202020204" pitchFamily="34" charset="0"/>
              <a:buChar char="•"/>
            </a:pPr>
            <a:r>
              <a:rPr lang="en-US" sz="1600">
                <a:solidFill>
                  <a:srgbClr val="0C568E"/>
                </a:solidFill>
              </a:rPr>
              <a:t>Worst case single delay was 12.28 minutes under Scenario 1.</a:t>
            </a:r>
          </a:p>
          <a:p>
            <a:endParaRPr lang="en-US" sz="1600">
              <a:solidFill>
                <a:srgbClr val="0C568E"/>
              </a:solidFill>
            </a:endParaRPr>
          </a:p>
          <a:p>
            <a:pPr marL="285750" indent="-285750">
              <a:buFont typeface="Arial" panose="020B0604020202020204" pitchFamily="34" charset="0"/>
              <a:buChar char="•"/>
            </a:pPr>
            <a:endParaRPr lang="en-US" sz="1600">
              <a:solidFill>
                <a:srgbClr val="0C568E"/>
              </a:solidFill>
            </a:endParaRPr>
          </a:p>
          <a:p>
            <a:pPr marL="285750" indent="-285750">
              <a:buFont typeface="Arial" panose="020B0604020202020204" pitchFamily="34" charset="0"/>
              <a:buChar char="•"/>
            </a:pPr>
            <a:endParaRPr lang="en-US" sz="1600">
              <a:solidFill>
                <a:srgbClr val="0C568E"/>
              </a:solidFill>
            </a:endParaRPr>
          </a:p>
        </p:txBody>
      </p:sp>
      <p:graphicFrame>
        <p:nvGraphicFramePr>
          <p:cNvPr id="7" name="Chart 6">
            <a:extLst>
              <a:ext uri="{FF2B5EF4-FFF2-40B4-BE49-F238E27FC236}">
                <a16:creationId xmlns:a16="http://schemas.microsoft.com/office/drawing/2014/main" id="{6815B930-A5E1-4944-BE93-44DC47E2722A}"/>
              </a:ext>
            </a:extLst>
          </p:cNvPr>
          <p:cNvGraphicFramePr>
            <a:graphicFrameLocks/>
          </p:cNvGraphicFramePr>
          <p:nvPr>
            <p:extLst>
              <p:ext uri="{D42A27DB-BD31-4B8C-83A1-F6EECF244321}">
                <p14:modId xmlns:p14="http://schemas.microsoft.com/office/powerpoint/2010/main" val="2508100806"/>
              </p:ext>
            </p:extLst>
          </p:nvPr>
        </p:nvGraphicFramePr>
        <p:xfrm>
          <a:off x="388839" y="1400452"/>
          <a:ext cx="6035041" cy="42780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2127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D6F4C3-5663-4D63-AE4D-E88095DEF137}"/>
              </a:ext>
            </a:extLst>
          </p:cNvPr>
          <p:cNvSpPr>
            <a:spLocks noGrp="1"/>
          </p:cNvSpPr>
          <p:nvPr>
            <p:ph type="title"/>
          </p:nvPr>
        </p:nvSpPr>
        <p:spPr/>
        <p:txBody>
          <a:bodyPr/>
          <a:lstStyle/>
          <a:p>
            <a:r>
              <a:rPr lang="en-US"/>
              <a:t>Simulation Preliminary Results</a:t>
            </a:r>
          </a:p>
        </p:txBody>
      </p:sp>
      <p:sp>
        <p:nvSpPr>
          <p:cNvPr id="13" name="TextBox 12"/>
          <p:cNvSpPr txBox="1"/>
          <p:nvPr/>
        </p:nvSpPr>
        <p:spPr>
          <a:xfrm>
            <a:off x="6596571" y="1409960"/>
            <a:ext cx="2978788" cy="3862596"/>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rgbClr val="0C568E"/>
                </a:solidFill>
              </a:rPr>
              <a:t>Direct aircraft operating costs based on Airlines for America (A4A) passenger carrier delay costs (per block minute) of $68.48 average in 2017</a:t>
            </a:r>
          </a:p>
          <a:p>
            <a:pPr marL="742950" lvl="1" indent="-285750">
              <a:spcBef>
                <a:spcPts val="600"/>
              </a:spcBef>
              <a:buFont typeface="Arial" panose="020B0604020202020204" pitchFamily="34" charset="0"/>
              <a:buChar char="•"/>
            </a:pPr>
            <a:r>
              <a:rPr lang="en-US" sz="1600" dirty="0">
                <a:solidFill>
                  <a:srgbClr val="0C568E"/>
                </a:solidFill>
              </a:rPr>
              <a:t>Crew</a:t>
            </a:r>
          </a:p>
          <a:p>
            <a:pPr marL="742950" lvl="1" indent="-285750">
              <a:buFont typeface="Arial" panose="020B0604020202020204" pitchFamily="34" charset="0"/>
              <a:buChar char="•"/>
            </a:pPr>
            <a:r>
              <a:rPr lang="en-US" sz="1600" dirty="0">
                <a:solidFill>
                  <a:srgbClr val="0C568E"/>
                </a:solidFill>
              </a:rPr>
              <a:t>Fuel</a:t>
            </a:r>
          </a:p>
          <a:p>
            <a:pPr marL="742950" lvl="1" indent="-285750">
              <a:buFont typeface="Arial" panose="020B0604020202020204" pitchFamily="34" charset="0"/>
              <a:buChar char="•"/>
            </a:pPr>
            <a:r>
              <a:rPr lang="en-US" sz="1600" dirty="0">
                <a:solidFill>
                  <a:srgbClr val="0C568E"/>
                </a:solidFill>
              </a:rPr>
              <a:t>Maintenance</a:t>
            </a:r>
          </a:p>
          <a:p>
            <a:pPr marL="742950" lvl="1" indent="-285750">
              <a:buFont typeface="Arial" panose="020B0604020202020204" pitchFamily="34" charset="0"/>
              <a:buChar char="•"/>
            </a:pPr>
            <a:r>
              <a:rPr lang="en-US" sz="1600" dirty="0">
                <a:solidFill>
                  <a:srgbClr val="0C568E"/>
                </a:solidFill>
              </a:rPr>
              <a:t>Aircraft ownership</a:t>
            </a:r>
          </a:p>
          <a:p>
            <a:pPr marL="742950" lvl="1" indent="-285750">
              <a:buFont typeface="Arial" panose="020B0604020202020204" pitchFamily="34" charset="0"/>
              <a:buChar char="•"/>
            </a:pPr>
            <a:r>
              <a:rPr lang="en-US" sz="1600" dirty="0">
                <a:solidFill>
                  <a:srgbClr val="0C568E"/>
                </a:solidFill>
              </a:rPr>
              <a:t>Other</a:t>
            </a:r>
          </a:p>
          <a:p>
            <a:endParaRPr lang="en-US" sz="1600" dirty="0">
              <a:solidFill>
                <a:srgbClr val="0C568E"/>
              </a:solidFill>
            </a:endParaRPr>
          </a:p>
          <a:p>
            <a:pPr marL="285750" indent="-285750">
              <a:buFont typeface="Arial" panose="020B0604020202020204" pitchFamily="34" charset="0"/>
              <a:buChar char="•"/>
            </a:pPr>
            <a:r>
              <a:rPr lang="en-US" sz="1600" dirty="0">
                <a:solidFill>
                  <a:srgbClr val="0C568E"/>
                </a:solidFill>
              </a:rPr>
              <a:t>Each column represents the impact of one launch.</a:t>
            </a:r>
          </a:p>
          <a:p>
            <a:pPr marL="285750" indent="-285750">
              <a:buFont typeface="Arial" panose="020B0604020202020204" pitchFamily="34" charset="0"/>
              <a:buChar char="•"/>
            </a:pPr>
            <a:endParaRPr lang="en-US" sz="1600" dirty="0">
              <a:solidFill>
                <a:srgbClr val="0C568E"/>
              </a:solidFill>
            </a:endParaRPr>
          </a:p>
        </p:txBody>
      </p:sp>
      <p:graphicFrame>
        <p:nvGraphicFramePr>
          <p:cNvPr id="5" name="Chart 4">
            <a:extLst>
              <a:ext uri="{FF2B5EF4-FFF2-40B4-BE49-F238E27FC236}">
                <a16:creationId xmlns:a16="http://schemas.microsoft.com/office/drawing/2014/main" id="{6B92196A-A4A9-4DA5-B942-E4B84043F9CA}"/>
              </a:ext>
            </a:extLst>
          </p:cNvPr>
          <p:cNvGraphicFramePr>
            <a:graphicFrameLocks/>
          </p:cNvGraphicFramePr>
          <p:nvPr>
            <p:extLst>
              <p:ext uri="{D42A27DB-BD31-4B8C-83A1-F6EECF244321}">
                <p14:modId xmlns:p14="http://schemas.microsoft.com/office/powerpoint/2010/main" val="2863387450"/>
              </p:ext>
            </p:extLst>
          </p:nvPr>
        </p:nvGraphicFramePr>
        <p:xfrm>
          <a:off x="388839" y="1260088"/>
          <a:ext cx="5933902" cy="45162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9468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D6F4C3-5663-4D63-AE4D-E88095DEF137}"/>
              </a:ext>
            </a:extLst>
          </p:cNvPr>
          <p:cNvSpPr>
            <a:spLocks noGrp="1"/>
          </p:cNvSpPr>
          <p:nvPr>
            <p:ph type="title"/>
          </p:nvPr>
        </p:nvSpPr>
        <p:spPr/>
        <p:txBody>
          <a:bodyPr/>
          <a:lstStyle/>
          <a:p>
            <a:r>
              <a:rPr lang="en-US"/>
              <a:t>Simulation Preliminary Results</a:t>
            </a:r>
          </a:p>
        </p:txBody>
      </p:sp>
      <p:sp>
        <p:nvSpPr>
          <p:cNvPr id="13" name="TextBox 12"/>
          <p:cNvSpPr txBox="1"/>
          <p:nvPr/>
        </p:nvSpPr>
        <p:spPr>
          <a:xfrm>
            <a:off x="6596571" y="1409960"/>
            <a:ext cx="2920590" cy="2939266"/>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1800" dirty="0">
                <a:solidFill>
                  <a:srgbClr val="0C568E"/>
                </a:solidFill>
              </a:rPr>
              <a:t>Fuel costs only for affected flights</a:t>
            </a:r>
          </a:p>
          <a:p>
            <a:pPr marL="742950" lvl="1" indent="-285750">
              <a:spcBef>
                <a:spcPts val="600"/>
              </a:spcBef>
              <a:buFont typeface="Arial" panose="020B0604020202020204" pitchFamily="34" charset="0"/>
              <a:buChar char="•"/>
            </a:pPr>
            <a:r>
              <a:rPr lang="en-US" sz="1600" dirty="0">
                <a:solidFill>
                  <a:srgbClr val="0C568E"/>
                </a:solidFill>
              </a:rPr>
              <a:t>TAAM Dynamic Fuel Option was used.</a:t>
            </a:r>
          </a:p>
          <a:p>
            <a:pPr marL="285750" indent="-285750">
              <a:buFont typeface="Arial" panose="020B0604020202020204" pitchFamily="34" charset="0"/>
              <a:buChar char="•"/>
            </a:pPr>
            <a:endParaRPr lang="en-US" sz="1600" dirty="0">
              <a:solidFill>
                <a:srgbClr val="0C568E"/>
              </a:solidFill>
            </a:endParaRPr>
          </a:p>
          <a:p>
            <a:pPr marL="285750" indent="-285750">
              <a:buFont typeface="Arial" panose="020B0604020202020204" pitchFamily="34" charset="0"/>
              <a:buChar char="•"/>
            </a:pPr>
            <a:r>
              <a:rPr lang="en-US" sz="1600" dirty="0">
                <a:solidFill>
                  <a:srgbClr val="0C568E"/>
                </a:solidFill>
              </a:rPr>
              <a:t>Jet fuel price for May 2, 2017 was used (Baseline).</a:t>
            </a:r>
          </a:p>
          <a:p>
            <a:endParaRPr lang="en-US" sz="1600" dirty="0">
              <a:solidFill>
                <a:srgbClr val="0C568E"/>
              </a:solidFill>
            </a:endParaRPr>
          </a:p>
          <a:p>
            <a:pPr marL="285750" indent="-285750">
              <a:buFont typeface="Arial" panose="020B0604020202020204" pitchFamily="34" charset="0"/>
              <a:buChar char="•"/>
            </a:pPr>
            <a:r>
              <a:rPr lang="en-US" sz="1600" dirty="0">
                <a:solidFill>
                  <a:srgbClr val="0C568E"/>
                </a:solidFill>
              </a:rPr>
              <a:t>Each column represents the impact of one launch.</a:t>
            </a:r>
          </a:p>
          <a:p>
            <a:pPr marL="285750" indent="-285750">
              <a:buFont typeface="Arial" panose="020B0604020202020204" pitchFamily="34" charset="0"/>
              <a:buChar char="•"/>
            </a:pPr>
            <a:endParaRPr lang="en-US" sz="1600" dirty="0">
              <a:solidFill>
                <a:srgbClr val="0C568E"/>
              </a:solidFill>
            </a:endParaRPr>
          </a:p>
        </p:txBody>
      </p:sp>
      <p:graphicFrame>
        <p:nvGraphicFramePr>
          <p:cNvPr id="6" name="Chart 5">
            <a:extLst>
              <a:ext uri="{FF2B5EF4-FFF2-40B4-BE49-F238E27FC236}">
                <a16:creationId xmlns:a16="http://schemas.microsoft.com/office/drawing/2014/main" id="{A6FCA958-B679-4489-BD6F-3E610532CC73}"/>
              </a:ext>
            </a:extLst>
          </p:cNvPr>
          <p:cNvGraphicFramePr>
            <a:graphicFrameLocks/>
          </p:cNvGraphicFramePr>
          <p:nvPr>
            <p:extLst>
              <p:ext uri="{D42A27DB-BD31-4B8C-83A1-F6EECF244321}">
                <p14:modId xmlns:p14="http://schemas.microsoft.com/office/powerpoint/2010/main" val="261905905"/>
              </p:ext>
            </p:extLst>
          </p:nvPr>
        </p:nvGraphicFramePr>
        <p:xfrm>
          <a:off x="388839" y="1321419"/>
          <a:ext cx="6056566" cy="43210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71046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240" y="1352417"/>
            <a:ext cx="9224387" cy="4248472"/>
          </a:xfrm>
        </p:spPr>
        <p:txBody>
          <a:bodyPr/>
          <a:lstStyle/>
          <a:p>
            <a:pPr lvl="2"/>
            <a:r>
              <a:rPr lang="en-US" dirty="0">
                <a:latin typeface="Arial" panose="020B0604020202020204" pitchFamily="34" charset="0"/>
                <a:cs typeface="Arial" panose="020B0604020202020204" pitchFamily="34" charset="0"/>
              </a:rPr>
              <a:t>Commercial space activities impact commercial aviation.</a:t>
            </a:r>
          </a:p>
          <a:p>
            <a:pPr lvl="3"/>
            <a:r>
              <a:rPr lang="en-US" sz="1800" dirty="0">
                <a:latin typeface="Arial" panose="020B0604020202020204" pitchFamily="34" charset="0"/>
                <a:cs typeface="Arial" panose="020B0604020202020204" pitchFamily="34" charset="0"/>
              </a:rPr>
              <a:t>Preliminary results for Concept Z indicate impacts to airlines can be alleviated by reducing the duration of airspace closure and/or not closing flight corridor.</a:t>
            </a:r>
          </a:p>
          <a:p>
            <a:pPr lvl="3"/>
            <a:r>
              <a:rPr lang="en-US" sz="1800" dirty="0">
                <a:latin typeface="Arial" panose="020B0604020202020204" pitchFamily="34" charset="0"/>
                <a:cs typeface="Arial" panose="020B0604020202020204" pitchFamily="34" charset="0"/>
              </a:rPr>
              <a:t>As more data become available, airspace closures in terms of time and area will be fine-tuned for more efficient, effective, and safe integration.</a:t>
            </a:r>
          </a:p>
          <a:p>
            <a:pPr lvl="3"/>
            <a:r>
              <a:rPr lang="en-US" sz="1800" dirty="0">
                <a:latin typeface="Arial" panose="020B0604020202020204" pitchFamily="34" charset="0"/>
                <a:cs typeface="Arial" panose="020B0604020202020204" pitchFamily="34" charset="0"/>
              </a:rPr>
              <a:t>Best solutions may be a hybrid of modifying airspace closure dimensions/shapes, coupled with reduction of the airspace closure duration.</a:t>
            </a:r>
          </a:p>
          <a:p>
            <a:pPr marL="682307" lvl="2" indent="-207645"/>
            <a:r>
              <a:rPr lang="en-US" dirty="0">
                <a:latin typeface="Arial" panose="020B0604020202020204" pitchFamily="34" charset="0"/>
                <a:cs typeface="Arial" panose="020B0604020202020204" pitchFamily="34" charset="0"/>
              </a:rPr>
              <a:t>Impacts vary depending on spaceport location, launch time, &amp; launch vehicle.  </a:t>
            </a:r>
          </a:p>
          <a:p>
            <a:pPr marL="969645" lvl="3" indent="-207645"/>
            <a:r>
              <a:rPr lang="en-US" sz="1800" dirty="0">
                <a:latin typeface="Arial" panose="020B0604020202020204" pitchFamily="34" charset="0"/>
                <a:cs typeface="Arial" panose="020B0604020202020204" pitchFamily="34" charset="0"/>
              </a:rPr>
              <a:t>For example, earlier research for vertical launch of Atlas out of Cape Canaveral revealed longer delay time and higher costs.</a:t>
            </a:r>
          </a:p>
          <a:p>
            <a:pPr marL="682307" lvl="2" indent="-207645"/>
            <a:r>
              <a:rPr lang="en-US" dirty="0">
                <a:latin typeface="Arial" panose="020B0604020202020204" pitchFamily="34" charset="0"/>
                <a:cs typeface="Arial" panose="020B0604020202020204" pitchFamily="34" charset="0"/>
              </a:rPr>
              <a:t>Negative impacts may be greater if no advanced warning is provided, i.e., unexpected debris from a flight anomaly may result in longer closures.</a:t>
            </a:r>
          </a:p>
          <a:p>
            <a:endParaRPr lang="en-US" dirty="0"/>
          </a:p>
        </p:txBody>
      </p:sp>
      <p:sp>
        <p:nvSpPr>
          <p:cNvPr id="3" name="Title 2"/>
          <p:cNvSpPr>
            <a:spLocks noGrp="1"/>
          </p:cNvSpPr>
          <p:nvPr>
            <p:ph type="title"/>
          </p:nvPr>
        </p:nvSpPr>
        <p:spPr>
          <a:xfrm>
            <a:off x="259200" y="172496"/>
            <a:ext cx="8640960" cy="609600"/>
          </a:xfrm>
        </p:spPr>
        <p:txBody>
          <a:bodyPr/>
          <a:lstStyle/>
          <a:p>
            <a:r>
              <a:rPr lang="en-US"/>
              <a:t>Summary Remarks</a:t>
            </a:r>
          </a:p>
        </p:txBody>
      </p:sp>
      <p:sp>
        <p:nvSpPr>
          <p:cNvPr id="4" name="Slide Number Placeholder 3"/>
          <p:cNvSpPr>
            <a:spLocks noGrp="1"/>
          </p:cNvSpPr>
          <p:nvPr>
            <p:ph type="sldNum" sz="quarter" idx="10"/>
          </p:nvPr>
        </p:nvSpPr>
        <p:spPr/>
        <p:txBody>
          <a:bodyPr/>
          <a:lstStyle/>
          <a:p>
            <a:pPr>
              <a:defRPr/>
            </a:pPr>
            <a:fld id="{D2CB274E-DEEF-BD46-ADDB-64D4D22DD5FB}" type="slidenum">
              <a:rPr lang="de-DE" altLang="en-US" smtClean="0"/>
              <a:pPr>
                <a:defRPr/>
              </a:pPr>
              <a:t>13</a:t>
            </a:fld>
            <a:endParaRPr lang="de-DE" altLang="en-US" sz="1000"/>
          </a:p>
        </p:txBody>
      </p:sp>
    </p:spTree>
    <p:extLst>
      <p:ext uri="{BB962C8B-B14F-4D97-AF65-F5344CB8AC3E}">
        <p14:creationId xmlns:p14="http://schemas.microsoft.com/office/powerpoint/2010/main" val="37062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AB0C41-B580-4C8C-B1D8-E989415685AB}"/>
              </a:ext>
            </a:extLst>
          </p:cNvPr>
          <p:cNvSpPr>
            <a:spLocks noGrp="1"/>
          </p:cNvSpPr>
          <p:nvPr>
            <p:ph idx="1"/>
          </p:nvPr>
        </p:nvSpPr>
        <p:spPr>
          <a:xfrm>
            <a:off x="-109536" y="1343025"/>
            <a:ext cx="5857874" cy="4248472"/>
          </a:xfrm>
        </p:spPr>
        <p:txBody>
          <a:bodyPr/>
          <a:lstStyle/>
          <a:p>
            <a:pPr lvl="2"/>
            <a:r>
              <a:rPr lang="en-US" dirty="0">
                <a:latin typeface="Arial" panose="020B0604020202020204" pitchFamily="34" charset="0"/>
                <a:cs typeface="Arial" panose="020B0604020202020204" pitchFamily="34" charset="0"/>
              </a:rPr>
              <a:t>Future research should include analyses of</a:t>
            </a:r>
            <a:endParaRPr lang="en-US" sz="1800" dirty="0">
              <a:latin typeface="Arial" panose="020B0604020202020204" pitchFamily="34" charset="0"/>
              <a:cs typeface="Arial" panose="020B0604020202020204" pitchFamily="34" charset="0"/>
            </a:endParaRPr>
          </a:p>
          <a:p>
            <a:pPr marL="969645" lvl="3" indent="-207645"/>
            <a:r>
              <a:rPr lang="en-US" sz="1800" dirty="0">
                <a:latin typeface="Arial" panose="020B0604020202020204" pitchFamily="34" charset="0"/>
                <a:cs typeface="Arial" panose="020B0604020202020204" pitchFamily="34" charset="0"/>
              </a:rPr>
              <a:t>Impacts to other key stakeholders, such as airports.</a:t>
            </a:r>
          </a:p>
          <a:p>
            <a:pPr marL="969645" lvl="3" indent="-207645"/>
            <a:r>
              <a:rPr lang="en-US" sz="1800" dirty="0">
                <a:latin typeface="Arial" panose="020B0604020202020204" pitchFamily="34" charset="0"/>
                <a:cs typeface="Arial" panose="020B0604020202020204" pitchFamily="34" charset="0"/>
              </a:rPr>
              <a:t>Secondary effects on flights not directly impacted by the TFR.</a:t>
            </a:r>
          </a:p>
          <a:p>
            <a:pPr marL="969645" lvl="3" indent="-207645"/>
            <a:r>
              <a:rPr lang="en-US" sz="1800" dirty="0">
                <a:latin typeface="Arial" panose="020B0604020202020204" pitchFamily="34" charset="0"/>
                <a:cs typeface="Arial" panose="020B0604020202020204" pitchFamily="34" charset="0"/>
              </a:rPr>
              <a:t>Direct and indirect consequences of launch/return activities.</a:t>
            </a:r>
            <a:endParaRPr lang="en-US" dirty="0">
              <a:solidFill>
                <a:schemeClr val="tx1"/>
              </a:solidFill>
            </a:endParaRPr>
          </a:p>
          <a:p>
            <a:pPr marL="969645" lvl="3" indent="-207645"/>
            <a:r>
              <a:rPr lang="en-US" sz="1800" dirty="0">
                <a:latin typeface="Arial" panose="020B0604020202020204" pitchFamily="34" charset="0"/>
                <a:cs typeface="Arial" panose="020B0604020202020204" pitchFamily="34" charset="0"/>
              </a:rPr>
              <a:t>Consequences of forecasted increase in launch and return activities as well as changes to FAA procedures (simulation based on current FAA procedures)</a:t>
            </a:r>
            <a:r>
              <a:rPr lang="en-US" sz="1800" dirty="0">
                <a:cs typeface="Arial"/>
              </a:rPr>
              <a:t>.</a:t>
            </a:r>
          </a:p>
          <a:p>
            <a:pPr lvl="3"/>
            <a:r>
              <a:rPr lang="en-US" sz="1800" dirty="0">
                <a:latin typeface="Arial" panose="020B0604020202020204" pitchFamily="34" charset="0"/>
                <a:cs typeface="Arial" panose="020B0604020202020204" pitchFamily="34" charset="0"/>
              </a:rPr>
              <a:t>Other spaceports with alternate launch vehicles.</a:t>
            </a:r>
          </a:p>
        </p:txBody>
      </p:sp>
      <p:sp>
        <p:nvSpPr>
          <p:cNvPr id="3" name="Title 2">
            <a:extLst>
              <a:ext uri="{FF2B5EF4-FFF2-40B4-BE49-F238E27FC236}">
                <a16:creationId xmlns:a16="http://schemas.microsoft.com/office/drawing/2014/main" id="{692E8C8A-D682-49BB-A4A2-B8F5CC5FA85C}"/>
              </a:ext>
            </a:extLst>
          </p:cNvPr>
          <p:cNvSpPr>
            <a:spLocks noGrp="1"/>
          </p:cNvSpPr>
          <p:nvPr>
            <p:ph type="title"/>
          </p:nvPr>
        </p:nvSpPr>
        <p:spPr/>
        <p:txBody>
          <a:bodyPr/>
          <a:lstStyle/>
          <a:p>
            <a:r>
              <a:rPr lang="en-US"/>
              <a:t>Future Research</a:t>
            </a:r>
          </a:p>
        </p:txBody>
      </p:sp>
      <p:sp>
        <p:nvSpPr>
          <p:cNvPr id="4" name="Slide Number Placeholder 3">
            <a:extLst>
              <a:ext uri="{FF2B5EF4-FFF2-40B4-BE49-F238E27FC236}">
                <a16:creationId xmlns:a16="http://schemas.microsoft.com/office/drawing/2014/main" id="{83A503A1-860F-4CF5-A17A-AC47C2E26610}"/>
              </a:ext>
            </a:extLst>
          </p:cNvPr>
          <p:cNvSpPr>
            <a:spLocks noGrp="1"/>
          </p:cNvSpPr>
          <p:nvPr>
            <p:ph type="sldNum" sz="quarter" idx="10"/>
          </p:nvPr>
        </p:nvSpPr>
        <p:spPr/>
        <p:txBody>
          <a:bodyPr/>
          <a:lstStyle/>
          <a:p>
            <a:pPr>
              <a:defRPr/>
            </a:pPr>
            <a:fld id="{D2CB274E-DEEF-BD46-ADDB-64D4D22DD5FB}" type="slidenum">
              <a:rPr lang="de-DE" altLang="en-US" smtClean="0"/>
              <a:pPr>
                <a:defRPr/>
              </a:pPr>
              <a:t>14</a:t>
            </a:fld>
            <a:endParaRPr lang="de-DE" altLang="en-US" sz="1000"/>
          </a:p>
        </p:txBody>
      </p:sp>
      <p:pic>
        <p:nvPicPr>
          <p:cNvPr id="7" name="Picture 6">
            <a:extLst>
              <a:ext uri="{FF2B5EF4-FFF2-40B4-BE49-F238E27FC236}">
                <a16:creationId xmlns:a16="http://schemas.microsoft.com/office/drawing/2014/main" id="{34046909-ACA8-4DC7-9ADE-15B9A1CA84C4}"/>
              </a:ext>
            </a:extLst>
          </p:cNvPr>
          <p:cNvPicPr>
            <a:picLocks noChangeAspect="1"/>
          </p:cNvPicPr>
          <p:nvPr/>
        </p:nvPicPr>
        <p:blipFill>
          <a:blip r:embed="rId2"/>
          <a:stretch>
            <a:fillRect/>
          </a:stretch>
        </p:blipFill>
        <p:spPr>
          <a:xfrm>
            <a:off x="6034089" y="1343025"/>
            <a:ext cx="3238499" cy="2166850"/>
          </a:xfrm>
          <a:prstGeom prst="rect">
            <a:avLst/>
          </a:prstGeom>
        </p:spPr>
      </p:pic>
      <p:pic>
        <p:nvPicPr>
          <p:cNvPr id="8" name="Picture 7">
            <a:extLst>
              <a:ext uri="{FF2B5EF4-FFF2-40B4-BE49-F238E27FC236}">
                <a16:creationId xmlns:a16="http://schemas.microsoft.com/office/drawing/2014/main" id="{460F338E-AD64-44D1-B10C-498E38BB6DA6}"/>
              </a:ext>
            </a:extLst>
          </p:cNvPr>
          <p:cNvPicPr>
            <a:picLocks noChangeAspect="1"/>
          </p:cNvPicPr>
          <p:nvPr/>
        </p:nvPicPr>
        <p:blipFill>
          <a:blip r:embed="rId3"/>
          <a:stretch>
            <a:fillRect/>
          </a:stretch>
        </p:blipFill>
        <p:spPr>
          <a:xfrm>
            <a:off x="6034089" y="3633788"/>
            <a:ext cx="3238499" cy="2231538"/>
          </a:xfrm>
          <a:prstGeom prst="rect">
            <a:avLst/>
          </a:prstGeom>
        </p:spPr>
      </p:pic>
    </p:spTree>
    <p:extLst>
      <p:ext uri="{BB962C8B-B14F-4D97-AF65-F5344CB8AC3E}">
        <p14:creationId xmlns:p14="http://schemas.microsoft.com/office/powerpoint/2010/main" val="3317852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C3E032-6494-4F18-A522-A005E706446E}"/>
              </a:ext>
            </a:extLst>
          </p:cNvPr>
          <p:cNvSpPr>
            <a:spLocks noGrp="1"/>
          </p:cNvSpPr>
          <p:nvPr>
            <p:ph idx="1"/>
          </p:nvPr>
        </p:nvSpPr>
        <p:spPr>
          <a:xfrm>
            <a:off x="981692" y="2831263"/>
            <a:ext cx="8640960" cy="4248472"/>
          </a:xfrm>
        </p:spPr>
        <p:txBody>
          <a:bodyPr/>
          <a:lstStyle/>
          <a:p>
            <a:endParaRPr lang="en-US" dirty="0"/>
          </a:p>
        </p:txBody>
      </p:sp>
      <p:sp>
        <p:nvSpPr>
          <p:cNvPr id="3" name="Title 2">
            <a:extLst>
              <a:ext uri="{FF2B5EF4-FFF2-40B4-BE49-F238E27FC236}">
                <a16:creationId xmlns:a16="http://schemas.microsoft.com/office/drawing/2014/main" id="{F94FF942-06DB-48DF-ACF6-2D04C615FDBB}"/>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4BFA6148-819C-4BB0-ACEE-6000736B027D}"/>
              </a:ext>
            </a:extLst>
          </p:cNvPr>
          <p:cNvSpPr>
            <a:spLocks noGrp="1"/>
          </p:cNvSpPr>
          <p:nvPr>
            <p:ph type="sldNum" sz="quarter" idx="10"/>
          </p:nvPr>
        </p:nvSpPr>
        <p:spPr/>
        <p:txBody>
          <a:bodyPr/>
          <a:lstStyle/>
          <a:p>
            <a:pPr>
              <a:defRPr/>
            </a:pPr>
            <a:fld id="{D2CB274E-DEEF-BD46-ADDB-64D4D22DD5FB}" type="slidenum">
              <a:rPr lang="de-DE" altLang="en-US" smtClean="0"/>
              <a:pPr>
                <a:defRPr/>
              </a:pPr>
              <a:t>15</a:t>
            </a:fld>
            <a:endParaRPr lang="de-DE" altLang="en-US" sz="1000"/>
          </a:p>
        </p:txBody>
      </p:sp>
      <p:pic>
        <p:nvPicPr>
          <p:cNvPr id="1027" name="Picture 3" descr="https://dgl9xesw8gxf0.cloudfront.net/assets/60ed5924-1345-11e9-bd32-12ac98a2a3bc_gallery_720w.jpg?v=1">
            <a:extLst>
              <a:ext uri="{FF2B5EF4-FFF2-40B4-BE49-F238E27FC236}">
                <a16:creationId xmlns:a16="http://schemas.microsoft.com/office/drawing/2014/main" id="{45D25C1D-E9E9-4F9C-AB9E-A6B694A673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266"/>
            <a:ext cx="9914373" cy="691826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E173CBA-E07F-4AAE-BE33-0C7157CE9463}"/>
              </a:ext>
            </a:extLst>
          </p:cNvPr>
          <p:cNvSpPr txBox="1"/>
          <p:nvPr/>
        </p:nvSpPr>
        <p:spPr>
          <a:xfrm>
            <a:off x="876718" y="6319411"/>
            <a:ext cx="3135086" cy="461665"/>
          </a:xfrm>
          <a:prstGeom prst="rect">
            <a:avLst/>
          </a:prstGeom>
          <a:noFill/>
        </p:spPr>
        <p:txBody>
          <a:bodyPr wrap="square" rtlCol="0">
            <a:spAutoFit/>
          </a:bodyPr>
          <a:lstStyle/>
          <a:p>
            <a:r>
              <a:rPr lang="en-US" dirty="0"/>
              <a:t>View from VSS Unity’s </a:t>
            </a:r>
            <a:r>
              <a:rPr lang="en-US" dirty="0" err="1"/>
              <a:t>tailcone</a:t>
            </a:r>
            <a:r>
              <a:rPr lang="en-US" dirty="0"/>
              <a:t> at 43,000 ft.  </a:t>
            </a:r>
          </a:p>
          <a:p>
            <a:r>
              <a:rPr lang="en-US" dirty="0"/>
              <a:t>Source: www.virgingalactic.com</a:t>
            </a:r>
          </a:p>
        </p:txBody>
      </p:sp>
      <p:sp>
        <p:nvSpPr>
          <p:cNvPr id="9" name="TextBox 8">
            <a:extLst>
              <a:ext uri="{FF2B5EF4-FFF2-40B4-BE49-F238E27FC236}">
                <a16:creationId xmlns:a16="http://schemas.microsoft.com/office/drawing/2014/main" id="{082B9F4E-3F64-4085-BFE5-812B45511164}"/>
              </a:ext>
            </a:extLst>
          </p:cNvPr>
          <p:cNvSpPr txBox="1"/>
          <p:nvPr/>
        </p:nvSpPr>
        <p:spPr>
          <a:xfrm>
            <a:off x="2966242" y="188640"/>
            <a:ext cx="4044461" cy="954107"/>
          </a:xfrm>
          <a:prstGeom prst="rect">
            <a:avLst/>
          </a:prstGeom>
          <a:noFill/>
        </p:spPr>
        <p:txBody>
          <a:bodyPr wrap="square" rtlCol="0">
            <a:spAutoFit/>
          </a:bodyPr>
          <a:lstStyle/>
          <a:p>
            <a:pPr algn="ctr"/>
            <a:r>
              <a:rPr lang="en-US" sz="2800">
                <a:solidFill>
                  <a:schemeClr val="bg1"/>
                </a:solidFill>
              </a:rPr>
              <a:t>Questions?</a:t>
            </a:r>
          </a:p>
          <a:p>
            <a:pPr algn="ctr"/>
            <a:r>
              <a:rPr lang="en-US" sz="2800">
                <a:solidFill>
                  <a:schemeClr val="bg1"/>
                </a:solidFill>
              </a:rPr>
              <a:t>Thank you for your time.</a:t>
            </a:r>
          </a:p>
        </p:txBody>
      </p:sp>
    </p:spTree>
    <p:extLst>
      <p:ext uri="{BB962C8B-B14F-4D97-AF65-F5344CB8AC3E}">
        <p14:creationId xmlns:p14="http://schemas.microsoft.com/office/powerpoint/2010/main" val="1717085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EBDC8E9-7568-4434-B272-86A1D3651C24}"/>
              </a:ext>
            </a:extLst>
          </p:cNvPr>
          <p:cNvPicPr>
            <a:picLocks noGrp="1" noChangeAspect="1"/>
          </p:cNvPicPr>
          <p:nvPr>
            <p:ph idx="1"/>
          </p:nvPr>
        </p:nvPicPr>
        <p:blipFill>
          <a:blip r:embed="rId2"/>
          <a:stretch>
            <a:fillRect/>
          </a:stretch>
        </p:blipFill>
        <p:spPr>
          <a:xfrm>
            <a:off x="3147652" y="1136842"/>
            <a:ext cx="3466680" cy="5299102"/>
          </a:xfrm>
          <a:prstGeom prst="rect">
            <a:avLst/>
          </a:prstGeom>
        </p:spPr>
      </p:pic>
      <p:sp>
        <p:nvSpPr>
          <p:cNvPr id="3" name="Title 2">
            <a:extLst>
              <a:ext uri="{FF2B5EF4-FFF2-40B4-BE49-F238E27FC236}">
                <a16:creationId xmlns:a16="http://schemas.microsoft.com/office/drawing/2014/main" id="{4EC9EBCD-0E55-4D36-B159-0DC8F4C25DEC}"/>
              </a:ext>
            </a:extLst>
          </p:cNvPr>
          <p:cNvSpPr>
            <a:spLocks noGrp="1"/>
          </p:cNvSpPr>
          <p:nvPr>
            <p:ph type="title"/>
          </p:nvPr>
        </p:nvSpPr>
        <p:spPr/>
        <p:txBody>
          <a:bodyPr/>
          <a:lstStyle/>
          <a:p>
            <a:r>
              <a:rPr lang="en-US"/>
              <a:t>Cecil Air and Space Port</a:t>
            </a:r>
          </a:p>
        </p:txBody>
      </p:sp>
      <p:sp>
        <p:nvSpPr>
          <p:cNvPr id="4" name="Slide Number Placeholder 3">
            <a:extLst>
              <a:ext uri="{FF2B5EF4-FFF2-40B4-BE49-F238E27FC236}">
                <a16:creationId xmlns:a16="http://schemas.microsoft.com/office/drawing/2014/main" id="{4BD583D0-0AB1-4846-A059-D71A7624F448}"/>
              </a:ext>
            </a:extLst>
          </p:cNvPr>
          <p:cNvSpPr>
            <a:spLocks noGrp="1"/>
          </p:cNvSpPr>
          <p:nvPr>
            <p:ph type="sldNum" sz="quarter" idx="10"/>
          </p:nvPr>
        </p:nvSpPr>
        <p:spPr/>
        <p:txBody>
          <a:bodyPr/>
          <a:lstStyle/>
          <a:p>
            <a:pPr>
              <a:defRPr/>
            </a:pPr>
            <a:fld id="{D2CB274E-DEEF-BD46-ADDB-64D4D22DD5FB}" type="slidenum">
              <a:rPr lang="de-DE" altLang="en-US" smtClean="0"/>
              <a:pPr>
                <a:defRPr/>
              </a:pPr>
              <a:t>16</a:t>
            </a:fld>
            <a:endParaRPr lang="de-DE" altLang="en-US" sz="1000"/>
          </a:p>
        </p:txBody>
      </p:sp>
      <p:sp>
        <p:nvSpPr>
          <p:cNvPr id="2" name="Rectangle 1">
            <a:extLst>
              <a:ext uri="{FF2B5EF4-FFF2-40B4-BE49-F238E27FC236}">
                <a16:creationId xmlns:a16="http://schemas.microsoft.com/office/drawing/2014/main" id="{7D1E6B69-C06A-4994-AFE4-7F5EA6BB1B39}"/>
              </a:ext>
            </a:extLst>
          </p:cNvPr>
          <p:cNvSpPr/>
          <p:nvPr/>
        </p:nvSpPr>
        <p:spPr>
          <a:xfrm>
            <a:off x="4841431" y="3290501"/>
            <a:ext cx="223138" cy="276999"/>
          </a:xfrm>
          <a:prstGeom prst="rect">
            <a:avLst/>
          </a:prstGeom>
        </p:spPr>
        <p:txBody>
          <a:bodyPr wrap="none">
            <a:spAutoFit/>
          </a:bodyPr>
          <a:lstStyle/>
          <a:p>
            <a:r>
              <a:rPr lang="en-US" dirty="0">
                <a:solidFill>
                  <a:srgbClr val="000000"/>
                </a:solidFill>
                <a:latin typeface="Times New Roman" panose="02020603050405020304" pitchFamily="18" charset="0"/>
              </a:rPr>
              <a:t> </a:t>
            </a:r>
            <a:endParaRPr lang="en-US" dirty="0"/>
          </a:p>
        </p:txBody>
      </p:sp>
      <p:sp>
        <p:nvSpPr>
          <p:cNvPr id="6" name="Rectangle 5">
            <a:extLst>
              <a:ext uri="{FF2B5EF4-FFF2-40B4-BE49-F238E27FC236}">
                <a16:creationId xmlns:a16="http://schemas.microsoft.com/office/drawing/2014/main" id="{DF61C5B2-C293-4145-85AC-9A5F7B084AA6}"/>
              </a:ext>
            </a:extLst>
          </p:cNvPr>
          <p:cNvSpPr/>
          <p:nvPr/>
        </p:nvSpPr>
        <p:spPr>
          <a:xfrm>
            <a:off x="4841431" y="3290501"/>
            <a:ext cx="223138" cy="276999"/>
          </a:xfrm>
          <a:prstGeom prst="rect">
            <a:avLst/>
          </a:prstGeom>
        </p:spPr>
        <p:txBody>
          <a:bodyPr wrap="none">
            <a:spAutoFit/>
          </a:bodyPr>
          <a:lstStyle/>
          <a:p>
            <a:r>
              <a:rPr lang="en-US" dirty="0">
                <a:solidFill>
                  <a:srgbClr val="000000"/>
                </a:solidFill>
                <a:latin typeface="Times New Roman" panose="02020603050405020304" pitchFamily="18" charset="0"/>
              </a:rPr>
              <a:t> </a:t>
            </a:r>
            <a:endParaRPr lang="en-US" dirty="0"/>
          </a:p>
        </p:txBody>
      </p:sp>
      <p:sp>
        <p:nvSpPr>
          <p:cNvPr id="7" name="Rectangle 6">
            <a:extLst>
              <a:ext uri="{FF2B5EF4-FFF2-40B4-BE49-F238E27FC236}">
                <a16:creationId xmlns:a16="http://schemas.microsoft.com/office/drawing/2014/main" id="{31B7CE2E-5F54-4D90-8447-010953FC9DC3}"/>
              </a:ext>
            </a:extLst>
          </p:cNvPr>
          <p:cNvSpPr/>
          <p:nvPr/>
        </p:nvSpPr>
        <p:spPr>
          <a:xfrm>
            <a:off x="4841431" y="3290501"/>
            <a:ext cx="223138" cy="276999"/>
          </a:xfrm>
          <a:prstGeom prst="rect">
            <a:avLst/>
          </a:prstGeom>
        </p:spPr>
        <p:txBody>
          <a:bodyPr wrap="none">
            <a:spAutoFit/>
          </a:bodyPr>
          <a:lstStyle/>
          <a:p>
            <a:r>
              <a:rPr lang="en-US" dirty="0">
                <a:solidFill>
                  <a:srgbClr val="000000"/>
                </a:solidFill>
                <a:latin typeface="Times New Roman" panose="02020603050405020304" pitchFamily="18" charset="0"/>
              </a:rPr>
              <a:t> </a:t>
            </a:r>
            <a:endParaRPr lang="en-US" dirty="0"/>
          </a:p>
        </p:txBody>
      </p:sp>
    </p:spTree>
    <p:extLst>
      <p:ext uri="{BB962C8B-B14F-4D97-AF65-F5344CB8AC3E}">
        <p14:creationId xmlns:p14="http://schemas.microsoft.com/office/powerpoint/2010/main" val="3145613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AFD0AB-C02B-433F-814D-6BAEA5A0BAD0}"/>
              </a:ext>
            </a:extLst>
          </p:cNvPr>
          <p:cNvSpPr>
            <a:spLocks noGrp="1"/>
          </p:cNvSpPr>
          <p:nvPr>
            <p:ph type="title"/>
          </p:nvPr>
        </p:nvSpPr>
        <p:spPr/>
        <p:txBody>
          <a:bodyPr/>
          <a:lstStyle/>
          <a:p>
            <a:r>
              <a:rPr lang="en-US" dirty="0"/>
              <a:t>Air Traffic – Normal vs Launch Activity</a:t>
            </a:r>
          </a:p>
        </p:txBody>
      </p:sp>
      <p:pic>
        <p:nvPicPr>
          <p:cNvPr id="3" name="LRdvtH_1mwc"/>
          <p:cNvPicPr>
            <a:picLocks noRot="1" noChangeAspect="1"/>
          </p:cNvPicPr>
          <p:nvPr>
            <a:videoFile r:link="rId1"/>
          </p:nvPr>
        </p:nvPicPr>
        <p:blipFill>
          <a:blip r:embed="rId3"/>
          <a:stretch>
            <a:fillRect/>
          </a:stretch>
        </p:blipFill>
        <p:spPr>
          <a:xfrm>
            <a:off x="896434" y="1411666"/>
            <a:ext cx="8113133" cy="4563637"/>
          </a:xfrm>
          <a:prstGeom prst="rect">
            <a:avLst/>
          </a:prstGeom>
        </p:spPr>
      </p:pic>
      <p:sp>
        <p:nvSpPr>
          <p:cNvPr id="2" name="Slide Number Placeholder 1">
            <a:extLst>
              <a:ext uri="{FF2B5EF4-FFF2-40B4-BE49-F238E27FC236}">
                <a16:creationId xmlns:a16="http://schemas.microsoft.com/office/drawing/2014/main" id="{F1AB404A-2257-48B4-BD0E-DD1A8DBC9367}"/>
              </a:ext>
            </a:extLst>
          </p:cNvPr>
          <p:cNvSpPr>
            <a:spLocks noGrp="1"/>
          </p:cNvSpPr>
          <p:nvPr>
            <p:ph type="sldNum" sz="quarter" idx="10"/>
          </p:nvPr>
        </p:nvSpPr>
        <p:spPr/>
        <p:txBody>
          <a:bodyPr/>
          <a:lstStyle/>
          <a:p>
            <a:pPr>
              <a:defRPr/>
            </a:pPr>
            <a:fld id="{D2CB274E-DEEF-BD46-ADDB-64D4D22DD5FB}" type="slidenum">
              <a:rPr lang="de-DE" altLang="en-US" smtClean="0"/>
              <a:pPr>
                <a:defRPr/>
              </a:pPr>
              <a:t>17</a:t>
            </a:fld>
            <a:endParaRPr lang="de-DE" altLang="en-US" sz="1000"/>
          </a:p>
        </p:txBody>
      </p:sp>
    </p:spTree>
    <p:extLst>
      <p:ext uri="{BB962C8B-B14F-4D97-AF65-F5344CB8AC3E}">
        <p14:creationId xmlns:p14="http://schemas.microsoft.com/office/powerpoint/2010/main" val="2703777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3"/>
            <a:endParaRPr lang="en-US" dirty="0"/>
          </a:p>
          <a:p>
            <a:pPr lvl="3"/>
            <a:endParaRPr lang="en-US" kern="1200" dirty="0">
              <a:solidFill>
                <a:srgbClr val="131313"/>
              </a:solidFill>
              <a:latin typeface="Arial" charset="0"/>
              <a:ea typeface="ＭＳ Ｐゴシック" charset="-128"/>
              <a:cs typeface="+mn-cs"/>
            </a:endParaRPr>
          </a:p>
        </p:txBody>
      </p:sp>
      <p:sp>
        <p:nvSpPr>
          <p:cNvPr id="14385" name="Title 2"/>
          <p:cNvSpPr>
            <a:spLocks noGrp="1"/>
          </p:cNvSpPr>
          <p:nvPr>
            <p:ph type="title"/>
          </p:nvPr>
        </p:nvSpPr>
        <p:spPr/>
        <p:txBody>
          <a:bodyPr/>
          <a:lstStyle/>
          <a:p>
            <a:r>
              <a:rPr lang="en-US" altLang="en-US" dirty="0"/>
              <a:t>Introduction</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2</a:t>
            </a:fld>
            <a:endParaRPr lang="de-DE" altLang="en-US" sz="1000"/>
          </a:p>
        </p:txBody>
      </p:sp>
      <p:sp>
        <p:nvSpPr>
          <p:cNvPr id="7" name="TextBox 6"/>
          <p:cNvSpPr txBox="1"/>
          <p:nvPr/>
        </p:nvSpPr>
        <p:spPr>
          <a:xfrm>
            <a:off x="122719" y="1121488"/>
            <a:ext cx="9220184" cy="4439613"/>
          </a:xfrm>
          <a:prstGeom prst="rect">
            <a:avLst/>
          </a:prstGeom>
          <a:noFill/>
        </p:spPr>
        <p:txBody>
          <a:bodyPr wrap="square" rtlCol="0">
            <a:spAutoFit/>
          </a:bodyPr>
          <a:lstStyle/>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cs typeface="Arial" panose="020B0604020202020204" pitchFamily="34" charset="0"/>
              </a:rPr>
              <a:t>Lack of quantitative estimates of the impacts of commercial space activities on airlines. </a:t>
            </a: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cs typeface="Arial" panose="020B0604020202020204" pitchFamily="34" charset="0"/>
              </a:rPr>
              <a:t>Impacts of commercial space activities on commercial aviation gaining more visibility.</a:t>
            </a: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ea typeface="+mn-ea"/>
                <a:cs typeface="Arial" panose="020B0604020202020204" pitchFamily="34" charset="0"/>
              </a:rPr>
              <a:t>Airlines apprehensive about the immediate negative effects in terms of </a:t>
            </a:r>
          </a:p>
          <a:p>
            <a:pPr marL="854075" lvl="2" indent="-206375">
              <a:lnSpc>
                <a:spcPct val="110000"/>
              </a:lnSpc>
              <a:spcBef>
                <a:spcPct val="20000"/>
              </a:spcBef>
              <a:buClr>
                <a:srgbClr val="004E89"/>
              </a:buClr>
              <a:buSzPct val="120000"/>
              <a:buFont typeface="Arial" panose="020B0604020202020204" pitchFamily="34" charset="0"/>
              <a:buChar char="•"/>
            </a:pPr>
            <a:r>
              <a:rPr lang="en-US" altLang="en-US" sz="1800" dirty="0">
                <a:solidFill>
                  <a:srgbClr val="0C4D88"/>
                </a:solidFill>
                <a:latin typeface="Arial" panose="020B0604020202020204" pitchFamily="34" charset="0"/>
                <a:ea typeface="+mn-ea"/>
                <a:cs typeface="Arial" panose="020B0604020202020204" pitchFamily="34" charset="0"/>
              </a:rPr>
              <a:t>Time delays</a:t>
            </a:r>
          </a:p>
          <a:p>
            <a:pPr marL="854075" lvl="2" indent="-206375">
              <a:lnSpc>
                <a:spcPct val="110000"/>
              </a:lnSpc>
              <a:spcBef>
                <a:spcPct val="20000"/>
              </a:spcBef>
              <a:buClr>
                <a:srgbClr val="004E89"/>
              </a:buClr>
              <a:buSzPct val="120000"/>
              <a:buFont typeface="Arial" panose="020B0604020202020204" pitchFamily="34" charset="0"/>
              <a:buChar char="•"/>
            </a:pPr>
            <a:r>
              <a:rPr lang="en-US" altLang="en-US" sz="1800" dirty="0">
                <a:solidFill>
                  <a:srgbClr val="0C4D88"/>
                </a:solidFill>
                <a:latin typeface="Arial" panose="020B0604020202020204" pitchFamily="34" charset="0"/>
                <a:ea typeface="+mn-ea"/>
                <a:cs typeface="Arial" panose="020B0604020202020204" pitchFamily="34" charset="0"/>
              </a:rPr>
              <a:t>Uncertainties</a:t>
            </a:r>
          </a:p>
          <a:p>
            <a:pPr marL="854075" lvl="2" indent="-206375">
              <a:lnSpc>
                <a:spcPct val="110000"/>
              </a:lnSpc>
              <a:spcBef>
                <a:spcPct val="20000"/>
              </a:spcBef>
              <a:buClr>
                <a:srgbClr val="004E89"/>
              </a:buClr>
              <a:buSzPct val="120000"/>
              <a:buFont typeface="Arial" panose="020B0604020202020204" pitchFamily="34" charset="0"/>
              <a:buChar char="•"/>
            </a:pPr>
            <a:r>
              <a:rPr lang="en-US" altLang="en-US" sz="1800" dirty="0">
                <a:solidFill>
                  <a:srgbClr val="0C4D88"/>
                </a:solidFill>
                <a:latin typeface="Arial" panose="020B0604020202020204" pitchFamily="34" charset="0"/>
                <a:ea typeface="+mn-ea"/>
                <a:cs typeface="Arial" panose="020B0604020202020204" pitchFamily="34" charset="0"/>
              </a:rPr>
              <a:t>Costs</a:t>
            </a: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ea typeface="+mn-ea"/>
                <a:cs typeface="Arial" panose="020B0604020202020204" pitchFamily="34" charset="0"/>
              </a:rPr>
              <a:t>Solutions for a fair and equitable integration of commercial space and commercial aviation to benefit all are required.</a:t>
            </a: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ea typeface="+mn-ea"/>
                <a:cs typeface="Arial" panose="020B0604020202020204" pitchFamily="34" charset="0"/>
              </a:rPr>
              <a:t>Our research fills the need for simulation models to analyze the potential economic impacts on airlines, but also to identify solutions.</a:t>
            </a:r>
          </a:p>
        </p:txBody>
      </p:sp>
    </p:spTree>
    <p:extLst>
      <p:ext uri="{BB962C8B-B14F-4D97-AF65-F5344CB8AC3E}">
        <p14:creationId xmlns:p14="http://schemas.microsoft.com/office/powerpoint/2010/main" val="3345640737"/>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5" name="Title 2"/>
          <p:cNvSpPr>
            <a:spLocks noGrp="1"/>
          </p:cNvSpPr>
          <p:nvPr>
            <p:ph type="title"/>
          </p:nvPr>
        </p:nvSpPr>
        <p:spPr>
          <a:xfrm>
            <a:off x="415925" y="188913"/>
            <a:ext cx="8420100" cy="609600"/>
          </a:xfrm>
        </p:spPr>
        <p:txBody>
          <a:bodyPr/>
          <a:lstStyle/>
          <a:p>
            <a:r>
              <a:rPr lang="en-US" altLang="en-US" dirty="0"/>
              <a:t>Selected Literature Review</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3</a:t>
            </a:fld>
            <a:endParaRPr lang="de-DE" altLang="en-US" sz="1000"/>
          </a:p>
        </p:txBody>
      </p:sp>
      <p:sp>
        <p:nvSpPr>
          <p:cNvPr id="3" name="Content Placeholder 2"/>
          <p:cNvSpPr>
            <a:spLocks noGrp="1"/>
          </p:cNvSpPr>
          <p:nvPr>
            <p:ph idx="1"/>
          </p:nvPr>
        </p:nvSpPr>
        <p:spPr>
          <a:xfrm>
            <a:off x="223790" y="1252538"/>
            <a:ext cx="9005165" cy="4988334"/>
          </a:xfrm>
        </p:spPr>
        <p:txBody>
          <a:bodyPr/>
          <a:lstStyle/>
          <a:p>
            <a:pPr lvl="1"/>
            <a:r>
              <a:rPr lang="en-US" altLang="en-US" dirty="0">
                <a:solidFill>
                  <a:srgbClr val="C00000"/>
                </a:solidFill>
                <a:latin typeface="Arial" panose="020B0604020202020204" pitchFamily="34" charset="0"/>
                <a:cs typeface="Arial" panose="020B0604020202020204" pitchFamily="34" charset="0"/>
              </a:rPr>
              <a:t>Gonzales and Murray (2010)</a:t>
            </a:r>
          </a:p>
          <a:p>
            <a:pPr lvl="2"/>
            <a:r>
              <a:rPr lang="en-US" altLang="en-US" sz="1800" dirty="0">
                <a:latin typeface="Arial" panose="020B0604020202020204" pitchFamily="34" charset="0"/>
                <a:cs typeface="Arial" panose="020B0604020202020204" pitchFamily="34" charset="0"/>
              </a:rPr>
              <a:t>Examine aircraft buffer zone/ground buffer zones for reusable suborbital rockets in relation to probability of failure, etc.</a:t>
            </a:r>
          </a:p>
          <a:p>
            <a:pPr lvl="1"/>
            <a:r>
              <a:rPr lang="en-US" altLang="en-US" dirty="0" err="1">
                <a:solidFill>
                  <a:srgbClr val="C00000"/>
                </a:solidFill>
                <a:latin typeface="Arial" panose="020B0604020202020204" pitchFamily="34" charset="0"/>
                <a:cs typeface="Arial" panose="020B0604020202020204" pitchFamily="34" charset="0"/>
              </a:rPr>
              <a:t>Mazzotta</a:t>
            </a:r>
            <a:r>
              <a:rPr lang="en-US" altLang="en-US" dirty="0">
                <a:solidFill>
                  <a:srgbClr val="C00000"/>
                </a:solidFill>
                <a:latin typeface="Arial" panose="020B0604020202020204" pitchFamily="34" charset="0"/>
                <a:cs typeface="Arial" panose="020B0604020202020204" pitchFamily="34" charset="0"/>
              </a:rPr>
              <a:t> and Murray (2015)</a:t>
            </a:r>
          </a:p>
          <a:p>
            <a:pPr lvl="2"/>
            <a:r>
              <a:rPr lang="en-US" altLang="en-US" sz="1800" dirty="0">
                <a:latin typeface="Arial" panose="020B0604020202020204" pitchFamily="34" charset="0"/>
                <a:cs typeface="Arial" panose="020B0604020202020204" pitchFamily="34" charset="0"/>
              </a:rPr>
              <a:t>Discuss development/testing of the FAA’s Space Data Integrator (SDI) system.</a:t>
            </a:r>
          </a:p>
          <a:p>
            <a:pPr lvl="1"/>
            <a:r>
              <a:rPr lang="en-US" altLang="en-US" dirty="0">
                <a:latin typeface="Arial" panose="020B0604020202020204" pitchFamily="34" charset="0"/>
                <a:cs typeface="Arial" panose="020B0604020202020204" pitchFamily="34" charset="0"/>
              </a:rPr>
              <a:t>Srivastava, St. Clair, </a:t>
            </a:r>
            <a:r>
              <a:rPr lang="en-US" altLang="en-US" dirty="0" err="1">
                <a:latin typeface="Arial" panose="020B0604020202020204" pitchFamily="34" charset="0"/>
                <a:cs typeface="Arial" panose="020B0604020202020204" pitchFamily="34" charset="0"/>
              </a:rPr>
              <a:t>Zobell</a:t>
            </a:r>
            <a:r>
              <a:rPr lang="en-US" altLang="en-US" dirty="0">
                <a:latin typeface="Arial" panose="020B0604020202020204" pitchFamily="34" charset="0"/>
                <a:cs typeface="Arial" panose="020B0604020202020204" pitchFamily="34" charset="0"/>
              </a:rPr>
              <a:t>, and Fulmer (2015)</a:t>
            </a:r>
          </a:p>
          <a:p>
            <a:pPr lvl="2"/>
            <a:r>
              <a:rPr lang="en-US" altLang="en-US" sz="1800" dirty="0">
                <a:latin typeface="Arial" panose="020B0604020202020204" pitchFamily="34" charset="0"/>
                <a:cs typeface="Arial" panose="020B0604020202020204" pitchFamily="34" charset="0"/>
              </a:rPr>
              <a:t>Propose a two-step approach to estimate impact of space launch or reentry on airspace; estimates extra distance and delay of impacted flights; operational cost index of delay (ground and airborne).</a:t>
            </a:r>
          </a:p>
          <a:p>
            <a:pPr lvl="1"/>
            <a:r>
              <a:rPr lang="en-US" dirty="0">
                <a:latin typeface="Arial" panose="020B0604020202020204" pitchFamily="34" charset="0"/>
                <a:cs typeface="Arial" panose="020B0604020202020204" pitchFamily="34" charset="0"/>
              </a:rPr>
              <a:t>Young, Kee and Young (2015)</a:t>
            </a:r>
          </a:p>
          <a:p>
            <a:pPr lvl="2"/>
            <a:r>
              <a:rPr lang="en-US" sz="1800" dirty="0">
                <a:latin typeface="Arial" panose="020B0604020202020204" pitchFamily="34" charset="0"/>
                <a:cs typeface="Arial" panose="020B0604020202020204" pitchFamily="34" charset="0"/>
              </a:rPr>
              <a:t>Present two sets of fast time simulation scenarios to demonstrate benefits of one proposed ATC procedure over current/assess impacts to NAS.</a:t>
            </a:r>
          </a:p>
          <a:p>
            <a:pPr lvl="2"/>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413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5" name="Title 2"/>
          <p:cNvSpPr>
            <a:spLocks noGrp="1"/>
          </p:cNvSpPr>
          <p:nvPr>
            <p:ph type="title"/>
          </p:nvPr>
        </p:nvSpPr>
        <p:spPr>
          <a:xfrm>
            <a:off x="415925" y="188913"/>
            <a:ext cx="8420100" cy="609600"/>
          </a:xfrm>
        </p:spPr>
        <p:txBody>
          <a:bodyPr/>
          <a:lstStyle/>
          <a:p>
            <a:r>
              <a:rPr lang="en-US" altLang="en-US"/>
              <a:t>Selected Literature Review</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4</a:t>
            </a:fld>
            <a:endParaRPr lang="de-DE" altLang="en-US" sz="1000"/>
          </a:p>
        </p:txBody>
      </p:sp>
      <p:sp>
        <p:nvSpPr>
          <p:cNvPr id="3" name="Content Placeholder 2"/>
          <p:cNvSpPr>
            <a:spLocks noGrp="1"/>
          </p:cNvSpPr>
          <p:nvPr>
            <p:ph idx="1"/>
          </p:nvPr>
        </p:nvSpPr>
        <p:spPr>
          <a:xfrm>
            <a:off x="186793" y="1219706"/>
            <a:ext cx="9005165" cy="4680520"/>
          </a:xfrm>
        </p:spPr>
        <p:txBody>
          <a:bodyPr/>
          <a:lstStyle/>
          <a:p>
            <a:pPr lvl="1"/>
            <a:r>
              <a:rPr lang="en-US" altLang="en-US" err="1">
                <a:latin typeface="Arial" panose="020B0604020202020204" pitchFamily="34" charset="0"/>
                <a:cs typeface="Arial" panose="020B0604020202020204" pitchFamily="34" charset="0"/>
              </a:rPr>
              <a:t>Tompa</a:t>
            </a:r>
            <a:r>
              <a:rPr lang="en-US" altLang="en-US">
                <a:latin typeface="Arial" panose="020B0604020202020204" pitchFamily="34" charset="0"/>
                <a:cs typeface="Arial" panose="020B0604020202020204" pitchFamily="34" charset="0"/>
              </a:rPr>
              <a:t>, </a:t>
            </a:r>
            <a:r>
              <a:rPr lang="en-US" altLang="en-US" err="1">
                <a:latin typeface="Arial" panose="020B0604020202020204" pitchFamily="34" charset="0"/>
                <a:cs typeface="Arial" panose="020B0604020202020204" pitchFamily="34" charset="0"/>
              </a:rPr>
              <a:t>Kochenderfer</a:t>
            </a:r>
            <a:r>
              <a:rPr lang="en-US" altLang="en-US">
                <a:latin typeface="Arial" panose="020B0604020202020204" pitchFamily="34" charset="0"/>
                <a:cs typeface="Arial" panose="020B0604020202020204" pitchFamily="34" charset="0"/>
              </a:rPr>
              <a:t>, Cole and </a:t>
            </a:r>
            <a:r>
              <a:rPr lang="en-US" altLang="en-US" err="1">
                <a:latin typeface="Arial" panose="020B0604020202020204" pitchFamily="34" charset="0"/>
                <a:cs typeface="Arial" panose="020B0604020202020204" pitchFamily="34" charset="0"/>
              </a:rPr>
              <a:t>Kuchar</a:t>
            </a:r>
            <a:r>
              <a:rPr lang="en-US" altLang="en-US">
                <a:latin typeface="Arial" panose="020B0604020202020204" pitchFamily="34" charset="0"/>
                <a:cs typeface="Arial" panose="020B0604020202020204" pitchFamily="34" charset="0"/>
              </a:rPr>
              <a:t> (2015)</a:t>
            </a:r>
          </a:p>
          <a:p>
            <a:pPr lvl="2"/>
            <a:r>
              <a:rPr lang="en-US" altLang="en-US" sz="1800">
                <a:latin typeface="Arial" panose="020B0604020202020204" pitchFamily="34" charset="0"/>
                <a:cs typeface="Arial" panose="020B0604020202020204" pitchFamily="34" charset="0"/>
              </a:rPr>
              <a:t>Use Markov decision process model to investigate the optimal aircraft rerouting strategies/two-stage to orbit vehicle launched from Cape Canaveral.</a:t>
            </a:r>
          </a:p>
          <a:p>
            <a:pPr lvl="1"/>
            <a:r>
              <a:rPr lang="en-US">
                <a:latin typeface="Arial" panose="020B0604020202020204" pitchFamily="34" charset="0"/>
                <a:cs typeface="Arial" panose="020B0604020202020204" pitchFamily="34" charset="0"/>
              </a:rPr>
              <a:t>Colvin and Alonso (2015)</a:t>
            </a:r>
          </a:p>
          <a:p>
            <a:pPr lvl="2"/>
            <a:r>
              <a:rPr lang="en-US" sz="1800">
                <a:latin typeface="Arial" panose="020B0604020202020204" pitchFamily="34" charset="0"/>
                <a:cs typeface="Arial" panose="020B0604020202020204" pitchFamily="34" charset="0"/>
              </a:rPr>
              <a:t>Simulate the effects of compact envelopes vs traditional class of hazard areas.</a:t>
            </a:r>
          </a:p>
          <a:p>
            <a:pPr lvl="1"/>
            <a:r>
              <a:rPr lang="en-US" altLang="en-US" err="1">
                <a:latin typeface="Arial" panose="020B0604020202020204" pitchFamily="34" charset="0"/>
                <a:cs typeface="Arial" panose="020B0604020202020204" pitchFamily="34" charset="0"/>
              </a:rPr>
              <a:t>Luchkova</a:t>
            </a:r>
            <a:r>
              <a:rPr lang="en-US" altLang="en-US">
                <a:latin typeface="Arial" panose="020B0604020202020204" pitchFamily="34" charset="0"/>
                <a:cs typeface="Arial" panose="020B0604020202020204" pitchFamily="34" charset="0"/>
              </a:rPr>
              <a:t>, </a:t>
            </a:r>
            <a:r>
              <a:rPr lang="en-US" altLang="en-US" err="1">
                <a:latin typeface="Arial" panose="020B0604020202020204" pitchFamily="34" charset="0"/>
                <a:cs typeface="Arial" panose="020B0604020202020204" pitchFamily="34" charset="0"/>
              </a:rPr>
              <a:t>Kaltenhaeuser</a:t>
            </a:r>
            <a:r>
              <a:rPr lang="en-US" altLang="en-US">
                <a:latin typeface="Arial" panose="020B0604020202020204" pitchFamily="34" charset="0"/>
                <a:cs typeface="Arial" panose="020B0604020202020204" pitchFamily="34" charset="0"/>
              </a:rPr>
              <a:t>, and </a:t>
            </a:r>
            <a:r>
              <a:rPr lang="en-US" altLang="en-US" err="1">
                <a:latin typeface="Arial" panose="020B0604020202020204" pitchFamily="34" charset="0"/>
                <a:cs typeface="Arial" panose="020B0604020202020204" pitchFamily="34" charset="0"/>
              </a:rPr>
              <a:t>Morlang</a:t>
            </a:r>
            <a:r>
              <a:rPr lang="en-US" altLang="en-US">
                <a:latin typeface="Arial" panose="020B0604020202020204" pitchFamily="34" charset="0"/>
                <a:cs typeface="Arial" panose="020B0604020202020204" pitchFamily="34" charset="0"/>
              </a:rPr>
              <a:t> (2016)</a:t>
            </a:r>
          </a:p>
          <a:p>
            <a:pPr lvl="2"/>
            <a:r>
              <a:rPr lang="en-US" altLang="en-US" sz="1800">
                <a:latin typeface="Arial" panose="020B0604020202020204" pitchFamily="34" charset="0"/>
                <a:cs typeface="Arial" panose="020B0604020202020204" pitchFamily="34" charset="0"/>
              </a:rPr>
              <a:t>Construct simulation model to generate aircraft hazard areas in European airspace along conceptual </a:t>
            </a:r>
            <a:r>
              <a:rPr lang="en-US" altLang="en-US" sz="1800" err="1">
                <a:latin typeface="Arial" panose="020B0604020202020204" pitchFamily="34" charset="0"/>
                <a:cs typeface="Arial" panose="020B0604020202020204" pitchFamily="34" charset="0"/>
              </a:rPr>
              <a:t>SpaceLiner</a:t>
            </a:r>
            <a:r>
              <a:rPr lang="en-US" altLang="en-US" sz="1800">
                <a:latin typeface="Arial" panose="020B0604020202020204" pitchFamily="34" charset="0"/>
                <a:cs typeface="Arial" panose="020B0604020202020204" pitchFamily="34" charset="0"/>
              </a:rPr>
              <a:t> flight trajectory; uses shuttle accident debris data.</a:t>
            </a:r>
          </a:p>
          <a:p>
            <a:pPr lvl="1"/>
            <a:r>
              <a:rPr lang="en-US">
                <a:latin typeface="Arial" panose="020B0604020202020204" pitchFamily="34" charset="0"/>
                <a:cs typeface="Arial" panose="020B0604020202020204" pitchFamily="34" charset="0"/>
              </a:rPr>
              <a:t>Srivastava (2018)</a:t>
            </a:r>
          </a:p>
          <a:p>
            <a:pPr lvl="2"/>
            <a:r>
              <a:rPr lang="en-US" sz="1800">
                <a:latin typeface="Arial" panose="020B0604020202020204" pitchFamily="34" charset="0"/>
                <a:cs typeface="Arial" panose="020B0604020202020204" pitchFamily="34" charset="0"/>
              </a:rPr>
              <a:t>Increase transparency and collaboration in integration of new entrants into NAS by enabling instantaneous assessment of the impact of blocking airspaces using a what-if analysis paradigm.</a:t>
            </a:r>
          </a:p>
          <a:p>
            <a:pPr lvl="2"/>
            <a:endParaRPr lang="en-US" altLang="en-US" sz="1800">
              <a:latin typeface="Arial" panose="020B0604020202020204" pitchFamily="34" charset="0"/>
              <a:cs typeface="Arial" panose="020B0604020202020204" pitchFamily="34" charset="0"/>
            </a:endParaRPr>
          </a:p>
          <a:p>
            <a:pPr marL="190500" lvl="1" indent="0">
              <a:buNone/>
            </a:pPr>
            <a:endParaRPr lang="en-US" sz="1800">
              <a:latin typeface="Arial" panose="020B0604020202020204" pitchFamily="34" charset="0"/>
              <a:cs typeface="Arial" panose="020B0604020202020204" pitchFamily="34" charset="0"/>
            </a:endParaRPr>
          </a:p>
          <a:p>
            <a:endParaRPr lang="en-US" altLang="en-US"/>
          </a:p>
        </p:txBody>
      </p:sp>
    </p:spTree>
    <p:extLst>
      <p:ext uri="{BB962C8B-B14F-4D97-AF65-F5344CB8AC3E}">
        <p14:creationId xmlns:p14="http://schemas.microsoft.com/office/powerpoint/2010/main" val="161908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5" name="Title 2"/>
          <p:cNvSpPr>
            <a:spLocks noGrp="1"/>
          </p:cNvSpPr>
          <p:nvPr>
            <p:ph type="title"/>
          </p:nvPr>
        </p:nvSpPr>
        <p:spPr>
          <a:xfrm>
            <a:off x="415925" y="188913"/>
            <a:ext cx="8420100" cy="609600"/>
          </a:xfrm>
        </p:spPr>
        <p:txBody>
          <a:bodyPr/>
          <a:lstStyle/>
          <a:p>
            <a:r>
              <a:rPr lang="en-US" altLang="en-US"/>
              <a:t>Methodology:  Simulation Approach</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5</a:t>
            </a:fld>
            <a:endParaRPr lang="de-DE" altLang="en-US" sz="1000"/>
          </a:p>
        </p:txBody>
      </p:sp>
      <p:sp>
        <p:nvSpPr>
          <p:cNvPr id="3" name="Content Placeholder 2"/>
          <p:cNvSpPr>
            <a:spLocks noGrp="1"/>
          </p:cNvSpPr>
          <p:nvPr>
            <p:ph idx="1"/>
          </p:nvPr>
        </p:nvSpPr>
        <p:spPr>
          <a:xfrm>
            <a:off x="140677" y="1340768"/>
            <a:ext cx="6747468" cy="4464496"/>
          </a:xfrm>
        </p:spPr>
        <p:txBody>
          <a:bodyPr/>
          <a:lstStyle/>
          <a:p>
            <a:pPr lvl="1"/>
            <a:r>
              <a:rPr lang="en-US" sz="2400" dirty="0">
                <a:latin typeface="Arial" panose="020B0604020202020204" pitchFamily="34" charset="0"/>
                <a:cs typeface="Arial" panose="020B0604020202020204" pitchFamily="34" charset="0"/>
              </a:rPr>
              <a:t>Simulation Model – Cecil Air and Space Port, Jacksonville, FL</a:t>
            </a:r>
          </a:p>
          <a:p>
            <a:pPr lvl="2"/>
            <a:r>
              <a:rPr lang="en-US" sz="1800" dirty="0">
                <a:latin typeface="Arial" panose="020B0604020202020204" pitchFamily="34" charset="0"/>
                <a:cs typeface="Arial" panose="020B0604020202020204" pitchFamily="34" charset="0"/>
              </a:rPr>
              <a:t>Utilized the Jeppesen Total Airspace and Airport Modeler (TAAM) with Performance Data Analysis and Reporting System (PDARS) data</a:t>
            </a:r>
          </a:p>
          <a:p>
            <a:pPr lvl="3"/>
            <a:r>
              <a:rPr lang="en-US" sz="1600" dirty="0">
                <a:latin typeface="Arial" panose="020B0604020202020204" pitchFamily="34" charset="0"/>
                <a:cs typeface="Arial" panose="020B0604020202020204" pitchFamily="34" charset="0"/>
              </a:rPr>
              <a:t>Baseline represents existing NAS conditions including airspace sectors and air traffic routes</a:t>
            </a:r>
          </a:p>
          <a:p>
            <a:pPr lvl="3"/>
            <a:r>
              <a:rPr lang="en-US" sz="1600" dirty="0">
                <a:latin typeface="Arial" panose="020B0604020202020204" pitchFamily="34" charset="0"/>
                <a:cs typeface="Arial" panose="020B0604020202020204" pitchFamily="34" charset="0"/>
              </a:rPr>
              <a:t>Launch models represent scenarios of integrating commercial space operations in the NAS using the “Concept Z” profile with Virgin Galactic White Knight and </a:t>
            </a:r>
            <a:r>
              <a:rPr lang="en-US" sz="1600" dirty="0" err="1">
                <a:latin typeface="Arial" panose="020B0604020202020204" pitchFamily="34" charset="0"/>
                <a:cs typeface="Arial" panose="020B0604020202020204" pitchFamily="34" charset="0"/>
              </a:rPr>
              <a:t>SpaceShip</a:t>
            </a:r>
            <a:r>
              <a:rPr lang="en-US" sz="1600" dirty="0">
                <a:latin typeface="Arial" panose="020B0604020202020204" pitchFamily="34" charset="0"/>
                <a:cs typeface="Arial" panose="020B0604020202020204" pitchFamily="34" charset="0"/>
              </a:rPr>
              <a:t> Two</a:t>
            </a:r>
          </a:p>
          <a:p>
            <a:pPr lvl="4"/>
            <a:r>
              <a:rPr lang="en-US" sz="1600" dirty="0">
                <a:latin typeface="Arial" panose="020B0604020202020204" pitchFamily="34" charset="0"/>
                <a:cs typeface="Arial" panose="020B0604020202020204" pitchFamily="34" charset="0"/>
              </a:rPr>
              <a:t>Horizontal take-off of mated craft</a:t>
            </a:r>
          </a:p>
          <a:p>
            <a:pPr lvl="4"/>
            <a:r>
              <a:rPr lang="en-US" sz="1600" dirty="0">
                <a:latin typeface="Arial" panose="020B0604020202020204" pitchFamily="34" charset="0"/>
                <a:cs typeface="Arial" panose="020B0604020202020204" pitchFamily="34" charset="0"/>
              </a:rPr>
              <a:t>Launch of Spaceship Two above 40,000ft within TFR area</a:t>
            </a:r>
          </a:p>
        </p:txBody>
      </p:sp>
      <p:pic>
        <p:nvPicPr>
          <p:cNvPr id="4" name="Picture 3">
            <a:extLst>
              <a:ext uri="{FF2B5EF4-FFF2-40B4-BE49-F238E27FC236}">
                <a16:creationId xmlns:a16="http://schemas.microsoft.com/office/drawing/2014/main" id="{20729898-5A1E-4E4D-9527-92A9C6241CB0}"/>
              </a:ext>
            </a:extLst>
          </p:cNvPr>
          <p:cNvPicPr>
            <a:picLocks noChangeAspect="1"/>
          </p:cNvPicPr>
          <p:nvPr/>
        </p:nvPicPr>
        <p:blipFill>
          <a:blip r:embed="rId3"/>
          <a:stretch>
            <a:fillRect/>
          </a:stretch>
        </p:blipFill>
        <p:spPr>
          <a:xfrm>
            <a:off x="6978755" y="1443037"/>
            <a:ext cx="2676525" cy="1714500"/>
          </a:xfrm>
          <a:prstGeom prst="rect">
            <a:avLst/>
          </a:prstGeom>
        </p:spPr>
      </p:pic>
      <p:pic>
        <p:nvPicPr>
          <p:cNvPr id="5" name="Picture 4">
            <a:extLst>
              <a:ext uri="{FF2B5EF4-FFF2-40B4-BE49-F238E27FC236}">
                <a16:creationId xmlns:a16="http://schemas.microsoft.com/office/drawing/2014/main" id="{10F0F150-C112-45E5-A06A-64D26CE5990E}"/>
              </a:ext>
            </a:extLst>
          </p:cNvPr>
          <p:cNvPicPr>
            <a:picLocks noChangeAspect="1"/>
          </p:cNvPicPr>
          <p:nvPr/>
        </p:nvPicPr>
        <p:blipFill rotWithShape="1">
          <a:blip r:embed="rId4"/>
          <a:srcRect l="56090"/>
          <a:stretch/>
        </p:blipFill>
        <p:spPr>
          <a:xfrm>
            <a:off x="6978755" y="3429000"/>
            <a:ext cx="2676525" cy="2419349"/>
          </a:xfrm>
          <a:prstGeom prst="rect">
            <a:avLst/>
          </a:prstGeom>
        </p:spPr>
      </p:pic>
    </p:spTree>
    <p:extLst>
      <p:ext uri="{BB962C8B-B14F-4D97-AF65-F5344CB8AC3E}">
        <p14:creationId xmlns:p14="http://schemas.microsoft.com/office/powerpoint/2010/main" val="620835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5" name="Title 2"/>
          <p:cNvSpPr>
            <a:spLocks noGrp="1"/>
          </p:cNvSpPr>
          <p:nvPr>
            <p:ph type="title"/>
          </p:nvPr>
        </p:nvSpPr>
        <p:spPr>
          <a:xfrm>
            <a:off x="415925" y="188913"/>
            <a:ext cx="8420100" cy="609600"/>
          </a:xfrm>
        </p:spPr>
        <p:txBody>
          <a:bodyPr/>
          <a:lstStyle/>
          <a:p>
            <a:r>
              <a:rPr lang="en-US" altLang="en-US"/>
              <a:t>Methodology:  Simulation Approach</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6</a:t>
            </a:fld>
            <a:endParaRPr lang="de-DE" altLang="en-US" sz="1000"/>
          </a:p>
        </p:txBody>
      </p:sp>
      <p:sp>
        <p:nvSpPr>
          <p:cNvPr id="3" name="Content Placeholder 2"/>
          <p:cNvSpPr>
            <a:spLocks noGrp="1"/>
          </p:cNvSpPr>
          <p:nvPr>
            <p:ph idx="1"/>
          </p:nvPr>
        </p:nvSpPr>
        <p:spPr>
          <a:xfrm>
            <a:off x="412331" y="1340768"/>
            <a:ext cx="8952734" cy="4464496"/>
          </a:xfrm>
        </p:spPr>
        <p:txBody>
          <a:bodyPr/>
          <a:lstStyle/>
          <a:p>
            <a:pPr lvl="1"/>
            <a:r>
              <a:rPr lang="en-US" dirty="0">
                <a:latin typeface="Arial" panose="020B0604020202020204" pitchFamily="34" charset="0"/>
                <a:cs typeface="Arial" panose="020B0604020202020204" pitchFamily="34" charset="0"/>
              </a:rPr>
              <a:t>Cecil Air and Space Port, Jacksonville, FL (assumed launch at 10 AM)</a:t>
            </a:r>
          </a:p>
          <a:p>
            <a:pPr marL="969645" lvl="3" indent="-207645"/>
            <a:r>
              <a:rPr lang="en-US" sz="1800" dirty="0">
                <a:latin typeface="Arial" panose="020B0604020202020204" pitchFamily="34" charset="0"/>
                <a:cs typeface="Arial" panose="020B0604020202020204" pitchFamily="34" charset="0"/>
              </a:rPr>
              <a:t>Scenario 1 – Complete TFR with airspace blocked from 8AM to 12PM</a:t>
            </a:r>
          </a:p>
          <a:p>
            <a:pPr marL="1255395" lvl="4" indent="-207645"/>
            <a:r>
              <a:rPr lang="en-US" sz="1800" dirty="0">
                <a:cs typeface="Arial"/>
              </a:rPr>
              <a:t>Discussions with Cecil revealed airspace shall be cleared two hours before and two hours after launch.</a:t>
            </a:r>
          </a:p>
          <a:p>
            <a:pPr marL="969645" lvl="3" indent="-207645"/>
            <a:r>
              <a:rPr lang="en-US" sz="1800" dirty="0">
                <a:latin typeface="Arial" panose="020B0604020202020204" pitchFamily="34" charset="0"/>
                <a:cs typeface="Arial" panose="020B0604020202020204" pitchFamily="34" charset="0"/>
              </a:rPr>
              <a:t>Scenario 2 – Complete TFR with airspace blocked from 9AM to 10:30AM</a:t>
            </a:r>
          </a:p>
          <a:p>
            <a:pPr marL="1255395" lvl="4" indent="-207645"/>
            <a:r>
              <a:rPr lang="en-US" sz="1800" dirty="0">
                <a:latin typeface="Arial" panose="020B0604020202020204" pitchFamily="34" charset="0"/>
                <a:cs typeface="Arial" panose="020B0604020202020204" pitchFamily="34" charset="0"/>
              </a:rPr>
              <a:t>This assumes the airspace has been safely cleared within 30 minutes of launch based on a conversation with ZJX.</a:t>
            </a:r>
          </a:p>
          <a:p>
            <a:pPr marL="969645" lvl="3" indent="-207645"/>
            <a:r>
              <a:rPr lang="en-US" sz="1800" dirty="0">
                <a:latin typeface="Arial" panose="020B0604020202020204" pitchFamily="34" charset="0"/>
                <a:cs typeface="Arial" panose="020B0604020202020204" pitchFamily="34" charset="0"/>
              </a:rPr>
              <a:t>Scenario 3 – Complete TFR with airspace blocked from 9AM to 11AM</a:t>
            </a:r>
          </a:p>
          <a:p>
            <a:pPr marL="969645" lvl="3" indent="-207645"/>
            <a:r>
              <a:rPr lang="en-US" sz="1800" dirty="0">
                <a:latin typeface="Arial" panose="020B0604020202020204" pitchFamily="34" charset="0"/>
                <a:cs typeface="Arial" panose="020B0604020202020204" pitchFamily="34" charset="0"/>
              </a:rPr>
              <a:t>Scenario 4 – No Corridor TFR with airspace blocked from 8AM to 12PM	</a:t>
            </a:r>
          </a:p>
          <a:p>
            <a:pPr marL="1255395" lvl="4" indent="-207645"/>
            <a:r>
              <a:rPr lang="en-US" sz="1800" dirty="0">
                <a:latin typeface="Arial" panose="020B0604020202020204" pitchFamily="34" charset="0"/>
                <a:cs typeface="Arial" panose="020B0604020202020204" pitchFamily="34" charset="0"/>
              </a:rPr>
              <a:t>Carrier aircraft (White Knight) with mated </a:t>
            </a:r>
            <a:r>
              <a:rPr lang="en-US" sz="1800" dirty="0" err="1">
                <a:latin typeface="Arial" panose="020B0604020202020204" pitchFamily="34" charset="0"/>
                <a:cs typeface="Arial" panose="020B0604020202020204" pitchFamily="34" charset="0"/>
              </a:rPr>
              <a:t>SpaceShip</a:t>
            </a:r>
            <a:r>
              <a:rPr lang="en-US" sz="1800" dirty="0">
                <a:latin typeface="Arial" panose="020B0604020202020204" pitchFamily="34" charset="0"/>
                <a:cs typeface="Arial" panose="020B0604020202020204" pitchFamily="34" charset="0"/>
              </a:rPr>
              <a:t> Two is treated as an aircraft per ZJX.</a:t>
            </a:r>
          </a:p>
          <a:p>
            <a:pPr lvl="1"/>
            <a:r>
              <a:rPr lang="en-US" sz="1800" dirty="0">
                <a:latin typeface="Arial"/>
                <a:cs typeface="Arial"/>
              </a:rPr>
              <a:t>The simulation covers the worst-case </a:t>
            </a:r>
            <a:r>
              <a:rPr lang="en-US" sz="1800" i="1" dirty="0">
                <a:latin typeface="Arial"/>
                <a:cs typeface="Arial"/>
              </a:rPr>
              <a:t>air traffic </a:t>
            </a:r>
            <a:r>
              <a:rPr lang="en-US" sz="1800" dirty="0">
                <a:latin typeface="Arial"/>
                <a:cs typeface="Arial"/>
              </a:rPr>
              <a:t>scenario of a launch at 10AM, however airspace agreement indicates that launches shall take place before 9:00AM.</a:t>
            </a:r>
          </a:p>
        </p:txBody>
      </p:sp>
    </p:spTree>
    <p:extLst>
      <p:ext uri="{BB962C8B-B14F-4D97-AF65-F5344CB8AC3E}">
        <p14:creationId xmlns:p14="http://schemas.microsoft.com/office/powerpoint/2010/main" val="2134017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Simulation Scenario 1, 2, 3, 4:  Cecil Air and Space Port</a:t>
            </a:r>
          </a:p>
        </p:txBody>
      </p:sp>
      <p:pic>
        <p:nvPicPr>
          <p:cNvPr id="6" name="Picture 5">
            <a:extLst>
              <a:ext uri="{FF2B5EF4-FFF2-40B4-BE49-F238E27FC236}">
                <a16:creationId xmlns:a16="http://schemas.microsoft.com/office/drawing/2014/main" id="{9B90FD6C-C92C-4CAA-81FD-45FB22B2EBE6}"/>
              </a:ext>
            </a:extLst>
          </p:cNvPr>
          <p:cNvPicPr>
            <a:picLocks noChangeAspect="1"/>
          </p:cNvPicPr>
          <p:nvPr/>
        </p:nvPicPr>
        <p:blipFill>
          <a:blip r:embed="rId2"/>
          <a:stretch>
            <a:fillRect/>
          </a:stretch>
        </p:blipFill>
        <p:spPr>
          <a:xfrm>
            <a:off x="3465539" y="1248094"/>
            <a:ext cx="6151537" cy="4474442"/>
          </a:xfrm>
          <a:prstGeom prst="rect">
            <a:avLst/>
          </a:prstGeom>
        </p:spPr>
      </p:pic>
      <p:sp>
        <p:nvSpPr>
          <p:cNvPr id="7" name="Content Placeholder 6">
            <a:extLst>
              <a:ext uri="{FF2B5EF4-FFF2-40B4-BE49-F238E27FC236}">
                <a16:creationId xmlns:a16="http://schemas.microsoft.com/office/drawing/2014/main" id="{8D259B82-9304-4018-AE16-6360470B5F49}"/>
              </a:ext>
            </a:extLst>
          </p:cNvPr>
          <p:cNvSpPr>
            <a:spLocks noGrp="1"/>
          </p:cNvSpPr>
          <p:nvPr>
            <p:ph idx="1"/>
          </p:nvPr>
        </p:nvSpPr>
        <p:spPr>
          <a:xfrm>
            <a:off x="-514588" y="1348579"/>
            <a:ext cx="3943978" cy="3038732"/>
          </a:xfrm>
        </p:spPr>
        <p:txBody>
          <a:bodyPr/>
          <a:lstStyle/>
          <a:p>
            <a:pPr lvl="3"/>
            <a:r>
              <a:rPr lang="en-US" sz="1800">
                <a:latin typeface="Arial" panose="020B0604020202020204" pitchFamily="34" charset="0"/>
                <a:cs typeface="Arial" panose="020B0604020202020204" pitchFamily="34" charset="0"/>
              </a:rPr>
              <a:t>Scenario 1 – Complete TFR with airspace blocked from 8AM to 12PM</a:t>
            </a:r>
          </a:p>
          <a:p>
            <a:pPr lvl="3"/>
            <a:r>
              <a:rPr lang="en-US" sz="1800">
                <a:latin typeface="Arial" panose="020B0604020202020204" pitchFamily="34" charset="0"/>
                <a:cs typeface="Arial" panose="020B0604020202020204" pitchFamily="34" charset="0"/>
              </a:rPr>
              <a:t>Scenario 2 – Complete TFR with airspace blocked from 9AM to 10:30AM</a:t>
            </a:r>
          </a:p>
          <a:p>
            <a:pPr lvl="3"/>
            <a:r>
              <a:rPr lang="en-US" sz="1800">
                <a:latin typeface="Arial" panose="020B0604020202020204" pitchFamily="34" charset="0"/>
                <a:cs typeface="Arial" panose="020B0604020202020204" pitchFamily="34" charset="0"/>
              </a:rPr>
              <a:t>Scenario 3 – Complete TFR with airspace blocked from 9AM to 11AM</a:t>
            </a:r>
          </a:p>
          <a:p>
            <a:pPr lvl="3"/>
            <a:r>
              <a:rPr lang="en-US" sz="1800">
                <a:latin typeface="Arial" panose="020B0604020202020204" pitchFamily="34" charset="0"/>
                <a:cs typeface="Arial" panose="020B0604020202020204" pitchFamily="34" charset="0"/>
              </a:rPr>
              <a:t>Scenario 4 – No Corridor TFR with airspace blocked from 8AM to 12PM</a:t>
            </a:r>
          </a:p>
          <a:p>
            <a:pPr lvl="3"/>
            <a:endParaRPr lang="en-US" sz="1800">
              <a:latin typeface="Arial" panose="020B0604020202020204" pitchFamily="34" charset="0"/>
              <a:cs typeface="Arial" panose="020B0604020202020204" pitchFamily="34" charset="0"/>
            </a:endParaRPr>
          </a:p>
        </p:txBody>
      </p:sp>
      <p:sp>
        <p:nvSpPr>
          <p:cNvPr id="3" name="&quot;Not Allowed&quot; Symbol 2">
            <a:extLst>
              <a:ext uri="{FF2B5EF4-FFF2-40B4-BE49-F238E27FC236}">
                <a16:creationId xmlns:a16="http://schemas.microsoft.com/office/drawing/2014/main" id="{D70E8152-700D-482D-8326-DE7C3A9C7223}"/>
              </a:ext>
            </a:extLst>
          </p:cNvPr>
          <p:cNvSpPr/>
          <p:nvPr/>
        </p:nvSpPr>
        <p:spPr bwMode="auto">
          <a:xfrm>
            <a:off x="4478450" y="2728127"/>
            <a:ext cx="949100" cy="969789"/>
          </a:xfrm>
          <a:prstGeom prst="noSmoking">
            <a:avLst/>
          </a:prstGeom>
          <a:solidFill>
            <a:srgbClr val="CC0000"/>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rgbClr val="FFFF00"/>
              </a:solidFill>
              <a:effectLst/>
              <a:latin typeface="Arial" charset="0"/>
              <a:ea typeface="ＭＳ Ｐゴシック" charset="-128"/>
            </a:endParaRPr>
          </a:p>
        </p:txBody>
      </p:sp>
    </p:spTree>
    <p:extLst>
      <p:ext uri="{BB962C8B-B14F-4D97-AF65-F5344CB8AC3E}">
        <p14:creationId xmlns:p14="http://schemas.microsoft.com/office/powerpoint/2010/main" val="250394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fade">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5" name="Title 2"/>
          <p:cNvSpPr>
            <a:spLocks noGrp="1"/>
          </p:cNvSpPr>
          <p:nvPr>
            <p:ph type="title"/>
          </p:nvPr>
        </p:nvSpPr>
        <p:spPr>
          <a:xfrm>
            <a:off x="415925" y="188913"/>
            <a:ext cx="8420100" cy="609600"/>
          </a:xfrm>
        </p:spPr>
        <p:txBody>
          <a:bodyPr/>
          <a:lstStyle/>
          <a:p>
            <a:r>
              <a:rPr lang="en-US" altLang="en-US"/>
              <a:t>Methodology:  Simulation Approach</a:t>
            </a:r>
          </a:p>
        </p:txBody>
      </p:sp>
      <p:sp>
        <p:nvSpPr>
          <p:cNvPr id="2" name="Slide Number Placeholder 1"/>
          <p:cNvSpPr>
            <a:spLocks noGrp="1"/>
          </p:cNvSpPr>
          <p:nvPr>
            <p:ph type="sldNum" sz="quarter" idx="10"/>
          </p:nvPr>
        </p:nvSpPr>
        <p:spPr/>
        <p:txBody>
          <a:bodyPr/>
          <a:lstStyle/>
          <a:p>
            <a:pPr>
              <a:defRPr/>
            </a:pPr>
            <a:fld id="{D2CB274E-DEEF-BD46-ADDB-64D4D22DD5FB}" type="slidenum">
              <a:rPr lang="de-DE" altLang="en-US" smtClean="0"/>
              <a:pPr>
                <a:defRPr/>
              </a:pPr>
              <a:t>8</a:t>
            </a:fld>
            <a:endParaRPr lang="de-DE" altLang="en-US" sz="1000"/>
          </a:p>
        </p:txBody>
      </p:sp>
      <p:sp>
        <p:nvSpPr>
          <p:cNvPr id="3" name="Content Placeholder 2"/>
          <p:cNvSpPr>
            <a:spLocks noGrp="1"/>
          </p:cNvSpPr>
          <p:nvPr>
            <p:ph idx="1"/>
          </p:nvPr>
        </p:nvSpPr>
        <p:spPr>
          <a:xfrm>
            <a:off x="140677" y="1340768"/>
            <a:ext cx="4024365" cy="854797"/>
          </a:xfrm>
        </p:spPr>
        <p:txBody>
          <a:bodyPr/>
          <a:lstStyle/>
          <a:p>
            <a:pPr lvl="1"/>
            <a:r>
              <a:rPr lang="en-US" sz="2400" dirty="0">
                <a:latin typeface="Arial" panose="020B0604020202020204" pitchFamily="34" charset="0"/>
                <a:cs typeface="Arial" panose="020B0604020202020204" pitchFamily="34" charset="0"/>
              </a:rPr>
              <a:t>Simulation Model – Cecil Air and Space Port, Jacksonville, FL</a:t>
            </a:r>
          </a:p>
          <a:p>
            <a:pPr lvl="3"/>
            <a:r>
              <a:rPr lang="en-US" dirty="0">
                <a:latin typeface="Arial" panose="020B0604020202020204" pitchFamily="34" charset="0"/>
                <a:cs typeface="Arial" panose="020B0604020202020204" pitchFamily="34" charset="0"/>
              </a:rPr>
              <a:t>Only </a:t>
            </a:r>
            <a:r>
              <a:rPr lang="en-US" i="1" dirty="0">
                <a:latin typeface="Arial" panose="020B0604020202020204" pitchFamily="34" charset="0"/>
                <a:cs typeface="Arial" panose="020B0604020202020204" pitchFamily="34" charset="0"/>
              </a:rPr>
              <a:t>primary</a:t>
            </a:r>
            <a:r>
              <a:rPr lang="en-US" dirty="0">
                <a:latin typeface="Arial" panose="020B0604020202020204" pitchFamily="34" charset="0"/>
                <a:cs typeface="Arial" panose="020B0604020202020204" pitchFamily="34" charset="0"/>
              </a:rPr>
              <a:t> effects on airline routes were examined.</a:t>
            </a:r>
          </a:p>
          <a:p>
            <a:pPr lvl="3"/>
            <a:r>
              <a:rPr lang="en-US" dirty="0">
                <a:latin typeface="Arial" panose="020B0604020202020204" pitchFamily="34" charset="0"/>
                <a:cs typeface="Arial" panose="020B0604020202020204" pitchFamily="34" charset="0"/>
              </a:rPr>
              <a:t>Per ZJX, during launch activities out of Cape Canaveral, flights are typically rerouted “funnel fashion” down the Florida peninsula.</a:t>
            </a:r>
          </a:p>
        </p:txBody>
      </p:sp>
      <p:pic>
        <p:nvPicPr>
          <p:cNvPr id="6" name="Picture 5">
            <a:extLst>
              <a:ext uri="{FF2B5EF4-FFF2-40B4-BE49-F238E27FC236}">
                <a16:creationId xmlns:a16="http://schemas.microsoft.com/office/drawing/2014/main" id="{CCF8B4B2-DA0A-4F25-A94F-50DD4613F8A8}"/>
              </a:ext>
            </a:extLst>
          </p:cNvPr>
          <p:cNvPicPr>
            <a:picLocks noChangeAspect="1"/>
          </p:cNvPicPr>
          <p:nvPr/>
        </p:nvPicPr>
        <p:blipFill rotWithShape="1">
          <a:blip r:embed="rId3"/>
          <a:srcRect l="710" t="6585" r="41877" b="23716"/>
          <a:stretch/>
        </p:blipFill>
        <p:spPr>
          <a:xfrm>
            <a:off x="4329548" y="1536700"/>
            <a:ext cx="5255287" cy="3999942"/>
          </a:xfrm>
          <a:prstGeom prst="rect">
            <a:avLst/>
          </a:prstGeom>
        </p:spPr>
      </p:pic>
    </p:spTree>
    <p:extLst>
      <p:ext uri="{BB962C8B-B14F-4D97-AF65-F5344CB8AC3E}">
        <p14:creationId xmlns:p14="http://schemas.microsoft.com/office/powerpoint/2010/main" val="2264721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TAAM Simulation Set-Up</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62889573"/>
              </p:ext>
            </p:extLst>
          </p:nvPr>
        </p:nvGraphicFramePr>
        <p:xfrm>
          <a:off x="821476" y="1619221"/>
          <a:ext cx="8170223" cy="1005840"/>
        </p:xfrm>
        <a:graphic>
          <a:graphicData uri="http://schemas.openxmlformats.org/drawingml/2006/table">
            <a:tbl>
              <a:tblPr>
                <a:tableStyleId>{3C2FFA5D-87B4-456A-9821-1D502468CF0F}</a:tableStyleId>
              </a:tblPr>
              <a:tblGrid>
                <a:gridCol w="1712716">
                  <a:extLst>
                    <a:ext uri="{9D8B030D-6E8A-4147-A177-3AD203B41FA5}">
                      <a16:colId xmlns:a16="http://schemas.microsoft.com/office/drawing/2014/main" val="2283413430"/>
                    </a:ext>
                  </a:extLst>
                </a:gridCol>
                <a:gridCol w="2530549">
                  <a:extLst>
                    <a:ext uri="{9D8B030D-6E8A-4147-A177-3AD203B41FA5}">
                      <a16:colId xmlns:a16="http://schemas.microsoft.com/office/drawing/2014/main" val="2132516396"/>
                    </a:ext>
                  </a:extLst>
                </a:gridCol>
                <a:gridCol w="1963479">
                  <a:extLst>
                    <a:ext uri="{9D8B030D-6E8A-4147-A177-3AD203B41FA5}">
                      <a16:colId xmlns:a16="http://schemas.microsoft.com/office/drawing/2014/main" val="1390203841"/>
                    </a:ext>
                  </a:extLst>
                </a:gridCol>
                <a:gridCol w="1963479">
                  <a:extLst>
                    <a:ext uri="{9D8B030D-6E8A-4147-A177-3AD203B41FA5}">
                      <a16:colId xmlns:a16="http://schemas.microsoft.com/office/drawing/2014/main" val="3087014796"/>
                    </a:ext>
                  </a:extLst>
                </a:gridCol>
              </a:tblGrid>
              <a:tr h="213261">
                <a:tc>
                  <a:txBody>
                    <a:bodyPr/>
                    <a:lstStyle/>
                    <a:p>
                      <a:pPr algn="l" rtl="0" eaLnBrk="0" fontAlgn="base" hangingPunct="0">
                        <a:spcBef>
                          <a:spcPct val="0"/>
                        </a:spcBef>
                        <a:spcAft>
                          <a:spcPct val="0"/>
                        </a:spcAft>
                      </a:pPr>
                      <a:r>
                        <a:rPr lang="en-US" sz="1600" b="1">
                          <a:solidFill>
                            <a:srgbClr val="004E89"/>
                          </a:solidFill>
                          <a:latin typeface="+mj-lt"/>
                          <a:ea typeface="+mj-ea"/>
                          <a:cs typeface="ＭＳ Ｐゴシック" charset="0"/>
                        </a:rPr>
                        <a:t>Scenarios</a:t>
                      </a:r>
                      <a:endParaRPr lang="en-US" sz="1800" b="1">
                        <a:solidFill>
                          <a:srgbClr val="004E89"/>
                        </a:solidFill>
                        <a:latin typeface="+mj-lt"/>
                        <a:ea typeface="+mj-ea"/>
                        <a:cs typeface="ＭＳ Ｐゴシック"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0" fontAlgn="base" latinLnBrk="0" hangingPunct="0">
                        <a:spcBef>
                          <a:spcPct val="0"/>
                        </a:spcBef>
                        <a:spcAft>
                          <a:spcPct val="0"/>
                        </a:spcAft>
                      </a:pPr>
                      <a:r>
                        <a:rPr lang="en-US" sz="1600" b="1" kern="1200">
                          <a:solidFill>
                            <a:srgbClr val="004E89"/>
                          </a:solidFill>
                          <a:latin typeface="+mj-lt"/>
                          <a:ea typeface="+mj-ea"/>
                          <a:cs typeface="ＭＳ Ｐゴシック" charset="0"/>
                        </a:rPr>
                        <a:t>May 2, 2017</a:t>
                      </a: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0" fontAlgn="base" latinLnBrk="0" hangingPunct="0">
                        <a:spcBef>
                          <a:spcPct val="0"/>
                        </a:spcBef>
                        <a:spcAft>
                          <a:spcPct val="0"/>
                        </a:spcAft>
                      </a:pPr>
                      <a:r>
                        <a:rPr lang="en-US" sz="1600" b="1" kern="1200">
                          <a:solidFill>
                            <a:srgbClr val="004E89"/>
                          </a:solidFill>
                          <a:latin typeface="+mj-lt"/>
                          <a:ea typeface="+mj-ea"/>
                          <a:cs typeface="ＭＳ Ｐゴシック" charset="0"/>
                        </a:rPr>
                        <a:t>2027</a:t>
                      </a: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0" fontAlgn="base" latinLnBrk="0" hangingPunct="0">
                        <a:spcBef>
                          <a:spcPct val="0"/>
                        </a:spcBef>
                        <a:spcAft>
                          <a:spcPct val="0"/>
                        </a:spcAft>
                      </a:pPr>
                      <a:r>
                        <a:rPr lang="en-US" sz="1600" b="1" kern="1200">
                          <a:solidFill>
                            <a:srgbClr val="004E89"/>
                          </a:solidFill>
                          <a:latin typeface="+mj-lt"/>
                          <a:ea typeface="+mj-ea"/>
                          <a:cs typeface="ＭＳ Ｐゴシック" charset="0"/>
                        </a:rPr>
                        <a:t>2037</a:t>
                      </a: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1487726"/>
                  </a:ext>
                </a:extLst>
              </a:tr>
              <a:tr h="213261">
                <a:tc>
                  <a:txBody>
                    <a:bodyPr/>
                    <a:lstStyle/>
                    <a:p>
                      <a:pPr algn="l" rtl="0" eaLnBrk="0" fontAlgn="base" hangingPunct="0">
                        <a:spcBef>
                          <a:spcPct val="0"/>
                        </a:spcBef>
                        <a:spcAft>
                          <a:spcPct val="0"/>
                        </a:spcAft>
                      </a:pPr>
                      <a:r>
                        <a:rPr lang="en-US" sz="1600" b="1">
                          <a:solidFill>
                            <a:srgbClr val="004E89"/>
                          </a:solidFill>
                          <a:latin typeface="+mj-lt"/>
                          <a:ea typeface="+mj-ea"/>
                          <a:cs typeface="ＭＳ Ｐゴシック" charset="0"/>
                        </a:rPr>
                        <a:t>Baseline</a:t>
                      </a: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a:solidFill>
                            <a:srgbClr val="0C568E"/>
                          </a:solidFill>
                          <a:effectLst/>
                        </a:rPr>
                        <a:t>Actual Air Traffic</a:t>
                      </a:r>
                      <a:endParaRPr lang="en-US" sz="1400" b="0" i="0" u="none" strike="noStrike">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dirty="0">
                          <a:solidFill>
                            <a:srgbClr val="0C568E"/>
                          </a:solidFill>
                          <a:effectLst/>
                        </a:rPr>
                        <a:t>Forecasted Air Traffic</a:t>
                      </a:r>
                      <a:endParaRPr lang="en-US" sz="1400" b="0" i="0" u="none" strike="noStrike" dirty="0">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a:solidFill>
                            <a:srgbClr val="0C568E"/>
                          </a:solidFill>
                          <a:effectLst/>
                        </a:rPr>
                        <a:t>Forecasted Air Traffic</a:t>
                      </a:r>
                      <a:endParaRPr lang="en-US" sz="1400" b="0" i="0" u="none" strike="noStrike">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60504743"/>
                  </a:ext>
                </a:extLst>
              </a:tr>
              <a:tr h="213261">
                <a:tc>
                  <a:txBody>
                    <a:bodyPr/>
                    <a:lstStyle/>
                    <a:p>
                      <a:pPr algn="l" rtl="0" eaLnBrk="0" fontAlgn="base" hangingPunct="0">
                        <a:spcBef>
                          <a:spcPct val="0"/>
                        </a:spcBef>
                        <a:spcAft>
                          <a:spcPct val="0"/>
                        </a:spcAft>
                      </a:pPr>
                      <a:r>
                        <a:rPr lang="en-US" sz="1600" b="1">
                          <a:solidFill>
                            <a:srgbClr val="004E89"/>
                          </a:solidFill>
                          <a:latin typeface="+mj-lt"/>
                          <a:ea typeface="+mj-ea"/>
                          <a:cs typeface="ＭＳ Ｐゴシック" charset="0"/>
                        </a:rPr>
                        <a:t>Cecil Launch</a:t>
                      </a: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a:solidFill>
                            <a:srgbClr val="0C568E"/>
                          </a:solidFill>
                          <a:effectLst/>
                        </a:rPr>
                        <a:t>Simulated Air Traffic</a:t>
                      </a:r>
                      <a:endParaRPr lang="en-US" sz="1400" b="0" i="0" u="none" strike="noStrike">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a:solidFill>
                            <a:srgbClr val="0C568E"/>
                          </a:solidFill>
                          <a:effectLst/>
                        </a:rPr>
                        <a:t>Forecasted Air Traffic</a:t>
                      </a:r>
                      <a:endParaRPr lang="en-US" sz="1400" b="0" i="0" u="none" strike="noStrike">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400" u="none" strike="noStrike" dirty="0">
                          <a:solidFill>
                            <a:srgbClr val="0C568E"/>
                          </a:solidFill>
                          <a:effectLst/>
                        </a:rPr>
                        <a:t>Forecasted Air Traffic</a:t>
                      </a:r>
                      <a:endParaRPr lang="en-US" sz="1400" b="0" i="0" u="none" strike="noStrike" dirty="0">
                        <a:solidFill>
                          <a:srgbClr val="0C568E"/>
                        </a:solidFill>
                        <a:effectLst/>
                        <a:latin typeface="Arial" panose="020B0604020202020204" pitchFamily="34" charset="0"/>
                      </a:endParaRPr>
                    </a:p>
                  </a:txBody>
                  <a:tcPr anchor="ctr">
                    <a:lnL w="19050" cap="flat" cmpd="sng" algn="ctr">
                      <a:solidFill>
                        <a:srgbClr val="0C568E"/>
                      </a:solidFill>
                      <a:prstDash val="solid"/>
                      <a:round/>
                      <a:headEnd type="none" w="med" len="med"/>
                      <a:tailEnd type="none" w="med" len="med"/>
                    </a:lnL>
                    <a:lnR w="19050" cap="flat" cmpd="sng" algn="ctr">
                      <a:solidFill>
                        <a:srgbClr val="0C568E"/>
                      </a:solidFill>
                      <a:prstDash val="solid"/>
                      <a:round/>
                      <a:headEnd type="none" w="med" len="med"/>
                      <a:tailEnd type="none" w="med" len="med"/>
                    </a:lnR>
                    <a:lnT w="19050" cap="flat" cmpd="sng" algn="ctr">
                      <a:solidFill>
                        <a:srgbClr val="0C568E"/>
                      </a:solidFill>
                      <a:prstDash val="solid"/>
                      <a:round/>
                      <a:headEnd type="none" w="med" len="med"/>
                      <a:tailEnd type="none" w="med" len="med"/>
                    </a:lnT>
                    <a:lnB w="19050" cap="flat" cmpd="sng" algn="ctr">
                      <a:solidFill>
                        <a:srgbClr val="0C568E"/>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9301097"/>
                  </a:ext>
                </a:extLst>
              </a:tr>
            </a:tbl>
          </a:graphicData>
        </a:graphic>
      </p:graphicFrame>
      <p:sp>
        <p:nvSpPr>
          <p:cNvPr id="9" name="TextBox 8"/>
          <p:cNvSpPr txBox="1"/>
          <p:nvPr/>
        </p:nvSpPr>
        <p:spPr>
          <a:xfrm>
            <a:off x="505729" y="2528104"/>
            <a:ext cx="8895445" cy="3486083"/>
          </a:xfrm>
          <a:prstGeom prst="rect">
            <a:avLst/>
          </a:prstGeom>
          <a:noFill/>
        </p:spPr>
        <p:txBody>
          <a:bodyPr wrap="square" rtlCol="0" anchor="t">
            <a:spAutoFit/>
          </a:bodyPr>
          <a:lstStyle/>
          <a:p>
            <a:endParaRPr lang="en-US" sz="2000" dirty="0">
              <a:solidFill>
                <a:srgbClr val="0C568E"/>
              </a:solidFill>
              <a:cs typeface="Arial"/>
            </a:endParaRP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ea typeface="+mn-ea"/>
                <a:cs typeface="Arial" panose="020B0604020202020204" pitchFamily="34" charset="0"/>
              </a:rPr>
              <a:t>May 2, 2017 represents the busiest air traffic conditions.</a:t>
            </a:r>
          </a:p>
          <a:p>
            <a:pPr marL="396875" lvl="1" indent="-206375">
              <a:lnSpc>
                <a:spcPct val="110000"/>
              </a:lnSpc>
              <a:spcBef>
                <a:spcPct val="20000"/>
              </a:spcBef>
              <a:buClr>
                <a:srgbClr val="004E89"/>
              </a:buClr>
              <a:buSzPct val="120000"/>
              <a:buFont typeface="Arial" panose="020B0604020202020204" pitchFamily="34" charset="0"/>
              <a:buChar char="•"/>
            </a:pPr>
            <a:r>
              <a:rPr lang="en-US" sz="2000" dirty="0">
                <a:solidFill>
                  <a:srgbClr val="0C568E"/>
                </a:solidFill>
              </a:rPr>
              <a:t>Future air traffic volume estimated using FAA forecast data for the number of IFR flights handled by both ZJX and ZMA Air Route Traffic Control Centers (ARTCC). Air traffic volume was estimated to grow 15% from 2017 to 2027, and 28% from 2017 to 2037.</a:t>
            </a:r>
            <a:endParaRPr lang="en-US" sz="2000" baseline="30000" dirty="0">
              <a:solidFill>
                <a:srgbClr val="0C568E"/>
              </a:solidFill>
            </a:endParaRPr>
          </a:p>
          <a:p>
            <a:pPr marL="396875" lvl="1" indent="-206375">
              <a:lnSpc>
                <a:spcPct val="110000"/>
              </a:lnSpc>
              <a:spcBef>
                <a:spcPct val="20000"/>
              </a:spcBef>
              <a:buClr>
                <a:srgbClr val="004E89"/>
              </a:buClr>
              <a:buSzPct val="120000"/>
              <a:buFont typeface="Arial" panose="020B0604020202020204" pitchFamily="34" charset="0"/>
              <a:buChar char="•"/>
            </a:pPr>
            <a:r>
              <a:rPr lang="en-US" altLang="en-US" sz="2000" dirty="0">
                <a:solidFill>
                  <a:srgbClr val="0C4D88"/>
                </a:solidFill>
                <a:latin typeface="Arial" panose="020B0604020202020204" pitchFamily="34" charset="0"/>
                <a:ea typeface="+mn-ea"/>
                <a:cs typeface="Arial" panose="020B0604020202020204" pitchFamily="34" charset="0"/>
              </a:rPr>
              <a:t>Simulation is based on a single launch. </a:t>
            </a:r>
          </a:p>
          <a:p>
            <a:pPr marL="854075" lvl="2" indent="-206375">
              <a:lnSpc>
                <a:spcPct val="110000"/>
              </a:lnSpc>
              <a:spcBef>
                <a:spcPct val="20000"/>
              </a:spcBef>
              <a:buClr>
                <a:srgbClr val="004E89"/>
              </a:buClr>
              <a:buSzPct val="120000"/>
              <a:buFont typeface="Arial" panose="020B0604020202020204" pitchFamily="34" charset="0"/>
              <a:buChar char="•"/>
            </a:pPr>
            <a:r>
              <a:rPr lang="en-US" altLang="en-US" sz="1800" i="1" dirty="0">
                <a:solidFill>
                  <a:srgbClr val="0C4D88"/>
                </a:solidFill>
                <a:latin typeface="Arial"/>
                <a:ea typeface="+mn-ea"/>
                <a:cs typeface="Arial"/>
              </a:rPr>
              <a:t>Note: </a:t>
            </a:r>
            <a:r>
              <a:rPr lang="en-US" altLang="en-US" sz="1800" dirty="0">
                <a:solidFill>
                  <a:srgbClr val="0C4D88"/>
                </a:solidFill>
                <a:latin typeface="Arial"/>
                <a:ea typeface="+mn-ea"/>
                <a:cs typeface="Arial"/>
              </a:rPr>
              <a:t>Cecil Spaceport Launch Site Operator Renewal Application (LSO 09-012) used forecast of 52 launches per year (48 Concept X and 4 Concept Z).</a:t>
            </a:r>
          </a:p>
          <a:p>
            <a:endParaRPr lang="en-US" sz="2000" baseline="30000" dirty="0">
              <a:solidFill>
                <a:srgbClr val="0C568E"/>
              </a:solidFill>
            </a:endParaRPr>
          </a:p>
        </p:txBody>
      </p:sp>
    </p:spTree>
    <p:extLst>
      <p:ext uri="{BB962C8B-B14F-4D97-AF65-F5344CB8AC3E}">
        <p14:creationId xmlns:p14="http://schemas.microsoft.com/office/powerpoint/2010/main" val="2076790341"/>
      </p:ext>
    </p:extLst>
  </p:cSld>
  <p:clrMapOvr>
    <a:masterClrMapping/>
  </p:clrMapOvr>
</p:sld>
</file>

<file path=ppt/theme/theme1.xml><?xml version="1.0" encoding="utf-8"?>
<a:theme xmlns:a="http://schemas.openxmlformats.org/drawingml/2006/main" name="Slide Master">
  <a:themeElements>
    <a:clrScheme name="">
      <a:dk1>
        <a:srgbClr val="000000"/>
      </a:dk1>
      <a:lt1>
        <a:srgbClr val="FFFFFF"/>
      </a:lt1>
      <a:dk2>
        <a:srgbClr val="000000"/>
      </a:dk2>
      <a:lt2>
        <a:srgbClr val="808080"/>
      </a:lt2>
      <a:accent1>
        <a:srgbClr val="7D91AF"/>
      </a:accent1>
      <a:accent2>
        <a:srgbClr val="BEC8D2"/>
      </a:accent2>
      <a:accent3>
        <a:srgbClr val="FFFFFF"/>
      </a:accent3>
      <a:accent4>
        <a:srgbClr val="000000"/>
      </a:accent4>
      <a:accent5>
        <a:srgbClr val="BFC7D4"/>
      </a:accent5>
      <a:accent6>
        <a:srgbClr val="ACB5BE"/>
      </a:accent6>
      <a:hlink>
        <a:srgbClr val="003479"/>
      </a:hlink>
      <a:folHlink>
        <a:srgbClr val="E1E6EE"/>
      </a:folHlink>
    </a:clrScheme>
    <a:fontScheme name="Leere Präsentation">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de-DE" altLang="de-DE" sz="1200" b="0" i="0" u="none" strike="noStrike" cap="none" normalizeH="0" baseline="0" smtClean="0">
            <a:ln>
              <a:noFill/>
            </a:ln>
            <a:solidFill>
              <a:srgbClr val="131313"/>
            </a:solidFill>
            <a:effectLst/>
            <a:latin typeface="Arial" charset="0"/>
            <a:ea typeface="ＭＳ Ｐゴシック"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de-DE" altLang="de-DE" sz="1200" b="0" i="0" u="none" strike="noStrike" cap="none" normalizeH="0" baseline="0" smtClean="0">
            <a:ln>
              <a:noFill/>
            </a:ln>
            <a:solidFill>
              <a:srgbClr val="131313"/>
            </a:solidFill>
            <a:effectLst/>
            <a:latin typeface="Arial" charset="0"/>
            <a:ea typeface="ＭＳ Ｐゴシック" charset="-128"/>
          </a:defRPr>
        </a:defPPr>
      </a:lstStyle>
    </a:ln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7D91AF"/>
    </a:accent1>
    <a:accent2>
      <a:srgbClr val="BEC8D2"/>
    </a:accent2>
    <a:accent3>
      <a:srgbClr val="FFFFFF"/>
    </a:accent3>
    <a:accent4>
      <a:srgbClr val="000000"/>
    </a:accent4>
    <a:accent5>
      <a:srgbClr val="BFC7D4"/>
    </a:accent5>
    <a:accent6>
      <a:srgbClr val="ACB5BE"/>
    </a:accent6>
    <a:hlink>
      <a:srgbClr val="003479"/>
    </a:hlink>
    <a:folHlink>
      <a:srgbClr val="E1E6EE"/>
    </a:folHlink>
  </a:clrScheme>
</a:themeOverride>
</file>

<file path=docProps/app.xml><?xml version="1.0" encoding="utf-8"?>
<Properties xmlns="http://schemas.openxmlformats.org/officeDocument/2006/extended-properties" xmlns:vt="http://schemas.openxmlformats.org/officeDocument/2006/docPropsVTypes">
  <TotalTime>99</TotalTime>
  <Words>1208</Words>
  <Application>Microsoft Office PowerPoint</Application>
  <PresentationFormat>A4 Paper (210x297 mm)</PresentationFormat>
  <Paragraphs>162</Paragraphs>
  <Slides>17</Slides>
  <Notes>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Arial Bold</vt:lpstr>
      <vt:lpstr>Times</vt:lpstr>
      <vt:lpstr>Times New Roman</vt:lpstr>
      <vt:lpstr>Slide Master</vt:lpstr>
      <vt:lpstr>Sharing Airspace:  Simulation of Commercial Space Launch Impacts on Airlines and Finding Solutions*</vt:lpstr>
      <vt:lpstr>Introduction</vt:lpstr>
      <vt:lpstr>Selected Literature Review</vt:lpstr>
      <vt:lpstr>Selected Literature Review</vt:lpstr>
      <vt:lpstr>Methodology:  Simulation Approach</vt:lpstr>
      <vt:lpstr>Methodology:  Simulation Approach</vt:lpstr>
      <vt:lpstr>Simulation Scenario 1, 2, 3, 4:  Cecil Air and Space Port</vt:lpstr>
      <vt:lpstr>Methodology:  Simulation Approach</vt:lpstr>
      <vt:lpstr>TAAM Simulation Set-Up</vt:lpstr>
      <vt:lpstr>Simulation Preliminary Results</vt:lpstr>
      <vt:lpstr>Simulation Preliminary Results</vt:lpstr>
      <vt:lpstr>Simulation Preliminary Results</vt:lpstr>
      <vt:lpstr>Summary Remarks</vt:lpstr>
      <vt:lpstr>Future Research</vt:lpstr>
      <vt:lpstr>PowerPoint Presentation</vt:lpstr>
      <vt:lpstr>Cecil Air and Space Port</vt:lpstr>
      <vt:lpstr>Air Traffic – Normal vs Launch Activity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Commercial Space Transportation:  A Simulation and Analysis of Operations Impacts on the National Airspace System and Airline Stakeholders*</dc:title>
  <dc:creator>Ryan</dc:creator>
  <cp:lastModifiedBy>Janet Tinoco</cp:lastModifiedBy>
  <cp:revision>9</cp:revision>
  <dcterms:modified xsi:type="dcterms:W3CDTF">2019-02-26T00:03:23Z</dcterms:modified>
</cp:coreProperties>
</file>