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sldIdLst>
    <p:sldId id="277" r:id="rId2"/>
    <p:sldId id="291" r:id="rId3"/>
    <p:sldId id="257" r:id="rId4"/>
    <p:sldId id="259" r:id="rId5"/>
    <p:sldId id="263" r:id="rId6"/>
    <p:sldId id="261" r:id="rId7"/>
    <p:sldId id="262" r:id="rId8"/>
    <p:sldId id="264" r:id="rId9"/>
    <p:sldId id="290" r:id="rId10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53" userDrawn="1">
          <p15:clr>
            <a:srgbClr val="A4A3A4"/>
          </p15:clr>
        </p15:guide>
        <p15:guide id="2" orient="horz" pos="3792" userDrawn="1">
          <p15:clr>
            <a:srgbClr val="A4A3A4"/>
          </p15:clr>
        </p15:guide>
        <p15:guide id="3" orient="horz" pos="1056" userDrawn="1">
          <p15:clr>
            <a:srgbClr val="A4A3A4"/>
          </p15:clr>
        </p15:guide>
        <p15:guide id="4" orient="horz" pos="672" userDrawn="1">
          <p15:clr>
            <a:srgbClr val="A4A3A4"/>
          </p15:clr>
        </p15:guide>
        <p15:guide id="5" pos="512" userDrawn="1">
          <p15:clr>
            <a:srgbClr val="A4A3A4"/>
          </p15:clr>
        </p15:guide>
        <p15:guide id="6" pos="7296" userDrawn="1">
          <p15:clr>
            <a:srgbClr val="A4A3A4"/>
          </p15:clr>
        </p15:guide>
        <p15:guide id="7" pos="192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uest User" initials="GU" lastIdx="2" clrIdx="0">
    <p:extLst>
      <p:ext uri="{19B8F6BF-5375-455C-9EA6-DF929625EA0E}">
        <p15:presenceInfo xmlns:p15="http://schemas.microsoft.com/office/powerpoint/2012/main" userId="S::urn:spo:anon#0a696951b42de1776c867fb5c9b72ef0b4d0714eee9a7679b62e7cc50521f001::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9ADE1"/>
    <a:srgbClr val="0096FF"/>
    <a:srgbClr val="078FFF"/>
    <a:srgbClr val="0669BA"/>
    <a:srgbClr val="0777D3"/>
    <a:srgbClr val="7DDCE6"/>
    <a:srgbClr val="34D3E8"/>
    <a:srgbClr val="18C1D8"/>
    <a:srgbClr val="118B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D39E7B-B4C5-244B-9C10-BE0AE8C5AD9D}" v="68" dt="2019-05-29T22:23:04.3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28" autoAdjust="0"/>
    <p:restoredTop sz="76463" autoAdjust="0"/>
  </p:normalViewPr>
  <p:slideViewPr>
    <p:cSldViewPr>
      <p:cViewPr varScale="1">
        <p:scale>
          <a:sx n="43" d="100"/>
          <a:sy n="43" d="100"/>
        </p:scale>
        <p:origin x="706" y="62"/>
      </p:cViewPr>
      <p:guideLst>
        <p:guide orient="horz" pos="553"/>
        <p:guide orient="horz" pos="3792"/>
        <p:guide orient="horz" pos="1056"/>
        <p:guide orient="horz" pos="672"/>
        <p:guide pos="512"/>
        <p:guide pos="7296"/>
        <p:guide pos="19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5-23T19:05:02.851" idx="2">
    <p:pos x="10" y="10"/>
    <p:text>Shelli would speak to the SC program being community-driven and that the SF would be there to catalyze interest and participation in the space-based technology industries.  (DD)
</p:text>
    <p:extLst>
      <p:ext uri="{C676402C-5697-4E1C-873F-D02D1690AC5C}">
        <p15:threadingInfo xmlns:p15="http://schemas.microsoft.com/office/powerpoint/2012/main" timeZoneBias="42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5C4C3F8B-5CC1-492C-B766-1D3292D26B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6684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AB0E42-EA65-2845-87B9-3D3056542D5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242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STEM Immersive Education puts students in real-world simulations and scenarios to connect them with possible STEM careers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Our labs and education programs teach and connect 21</a:t>
            </a:r>
            <a:r>
              <a:rPr lang="en-US" baseline="30000" dirty="0"/>
              <a:t>st</a:t>
            </a:r>
            <a:r>
              <a:rPr lang="en-US" dirty="0"/>
              <a:t> Century Essential Skills to students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One program is our Jr. Space Entrepreneurship Program (JSEP) which teaches students the skills to run their own space company or entrepreneurship skills centered around a human and robotic mission to Mars.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This program utilizes our Mars Robotics Lab, one of the largest in the world, to immerse students into their learning environment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We are exploring the use of VR and AR to further enhance and engage students in this world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AB0E42-EA65-2845-87B9-3D3056542D5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021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This is a picture of our Mars Robotics Lab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Here, students are immersed into a simulated Mars mission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Rovers can be driven remotely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AB0E42-EA65-2845-87B9-3D3056542D5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207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The Space Foundation’s STEM programs focus on developing the STEM workforce pipeline from PreK-adult.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AB0E42-EA65-2845-87B9-3D3056542D5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791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PPT_A_Main_FINAL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566" y="0"/>
            <a:ext cx="1223856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2743200" y="1981200"/>
            <a:ext cx="9144000" cy="2286000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2"/>
          </p:nvPr>
        </p:nvSpPr>
        <p:spPr>
          <a:xfrm>
            <a:off x="9956800" y="5943600"/>
            <a:ext cx="2032000" cy="304800"/>
          </a:xfrm>
          <a:prstGeom prst="rect">
            <a:avLst/>
          </a:prstGeom>
        </p:spPr>
        <p:txBody>
          <a:bodyPr/>
          <a:lstStyle>
            <a:lvl1pPr algn="r">
              <a:buNone/>
              <a:defRPr sz="1200" b="1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Text Placeholder 44"/>
          <p:cNvSpPr>
            <a:spLocks noGrp="1"/>
          </p:cNvSpPr>
          <p:nvPr>
            <p:ph type="body" sz="quarter" idx="13"/>
          </p:nvPr>
        </p:nvSpPr>
        <p:spPr>
          <a:xfrm>
            <a:off x="2743200" y="533400"/>
            <a:ext cx="9144000" cy="990600"/>
          </a:xfrm>
          <a:prstGeom prst="rect">
            <a:avLst/>
          </a:prstGeom>
        </p:spPr>
        <p:txBody>
          <a:bodyPr/>
          <a:lstStyle>
            <a:lvl1pPr>
              <a:buNone/>
              <a:defRPr sz="4400" b="1">
                <a:solidFill>
                  <a:srgbClr val="0669B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buNone/>
              <a:defRPr sz="4400"/>
            </a:lvl2pPr>
            <a:lvl3pPr>
              <a:buNone/>
              <a:defRPr sz="4400"/>
            </a:lvl3pPr>
            <a:lvl4pPr>
              <a:buNone/>
              <a:defRPr sz="4400"/>
            </a:lvl4pPr>
            <a:lvl5pPr>
              <a:buNone/>
              <a:defRPr sz="4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dia Placeholder 7"/>
          <p:cNvSpPr>
            <a:spLocks noGrp="1"/>
          </p:cNvSpPr>
          <p:nvPr>
            <p:ph type="media" sz="quarter" idx="13"/>
          </p:nvPr>
        </p:nvSpPr>
        <p:spPr>
          <a:xfrm>
            <a:off x="609600" y="533400"/>
            <a:ext cx="10972800" cy="5029200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noProof="0"/>
              <a:t>Click icon to add media</a:t>
            </a:r>
            <a:endParaRPr lang="en-US" noProof="0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BA1DC1-D7B0-497D-BC9A-C95FA87435F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 sz="4400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/>
          </p:nvPr>
        </p:nvSpPr>
        <p:spPr>
          <a:xfrm>
            <a:off x="609600" y="1676400"/>
            <a:ext cx="5181600" cy="4114800"/>
          </a:xfrm>
          <a:prstGeom prst="round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noProof="0"/>
              <a:t>Click icon to add chart</a:t>
            </a:r>
            <a:endParaRPr lang="en-US" noProof="0" dirty="0"/>
          </a:p>
        </p:txBody>
      </p:sp>
      <p:sp>
        <p:nvSpPr>
          <p:cNvPr id="6" name="Chart Placeholder 4"/>
          <p:cNvSpPr>
            <a:spLocks noGrp="1"/>
          </p:cNvSpPr>
          <p:nvPr>
            <p:ph type="chart" sz="quarter" idx="12"/>
          </p:nvPr>
        </p:nvSpPr>
        <p:spPr>
          <a:xfrm>
            <a:off x="6096000" y="1676400"/>
            <a:ext cx="5486400" cy="4114800"/>
          </a:xfrm>
          <a:prstGeom prst="round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noProof="0"/>
              <a:t>Click icon to add chart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0C1FAD-F24F-4CB7-A8F9-4966074ADA1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 sz="4400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508000" y="1600200"/>
            <a:ext cx="5994400" cy="4495800"/>
          </a:xfrm>
          <a:prstGeom prst="ellipse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5"/>
          </p:nvPr>
        </p:nvSpPr>
        <p:spPr>
          <a:xfrm>
            <a:off x="6705600" y="1752600"/>
            <a:ext cx="4978400" cy="4267200"/>
          </a:xfrm>
          <a:prstGeom prst="round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800">
                <a:solidFill>
                  <a:schemeClr val="bg1"/>
                </a:solidFill>
                <a:latin typeface="+mn-lt"/>
              </a:defRPr>
            </a:lvl1pPr>
            <a:lvl2pPr>
              <a:buFontTx/>
              <a:buBlip>
                <a:blip r:embed="rId2"/>
              </a:buBlip>
              <a:defRPr sz="2400">
                <a:solidFill>
                  <a:schemeClr val="bg1"/>
                </a:solidFill>
                <a:latin typeface="+mn-lt"/>
              </a:defRPr>
            </a:lvl2pPr>
            <a:lvl3pPr>
              <a:buFontTx/>
              <a:buBlip>
                <a:blip r:embed="rId2"/>
              </a:buBlip>
              <a:defRPr sz="2000">
                <a:solidFill>
                  <a:schemeClr val="bg1"/>
                </a:solidFill>
                <a:latin typeface="+mn-lt"/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342300-C280-4704-B218-A7D1D090DCF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 sz="4400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/>
          </p:nvPr>
        </p:nvSpPr>
        <p:spPr>
          <a:xfrm>
            <a:off x="609600" y="1600200"/>
            <a:ext cx="10972800" cy="4267200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noProof="0"/>
              <a:t>Click icon to add chart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F8D5B-8E99-4119-B47F-D042B416491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 sz="4400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martArt Placeholder 4"/>
          <p:cNvSpPr>
            <a:spLocks noGrp="1"/>
          </p:cNvSpPr>
          <p:nvPr>
            <p:ph type="dgm" sz="quarter" idx="11"/>
          </p:nvPr>
        </p:nvSpPr>
        <p:spPr>
          <a:xfrm>
            <a:off x="711200" y="1524000"/>
            <a:ext cx="10871200" cy="4495800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noProof="0"/>
              <a:t>Click icon to add SmartArt graphic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B3356F-1052-42D0-B63F-52F2E587385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5689600" y="3657600"/>
            <a:ext cx="2946400" cy="2590800"/>
          </a:xfrm>
          <a:prstGeom prst="round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6"/>
          </p:nvPr>
        </p:nvSpPr>
        <p:spPr>
          <a:xfrm rot="16200000">
            <a:off x="8610600" y="1346201"/>
            <a:ext cx="2286000" cy="3860800"/>
          </a:xfrm>
          <a:prstGeom prst="round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5689600" y="304800"/>
            <a:ext cx="2946400" cy="2590800"/>
          </a:xfrm>
          <a:prstGeom prst="round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7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3962400" cy="4267200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000">
                <a:solidFill>
                  <a:schemeClr val="bg1"/>
                </a:solidFill>
                <a:latin typeface="+mn-lt"/>
              </a:defRPr>
            </a:lvl1pPr>
            <a:lvl2pPr>
              <a:buFontTx/>
              <a:buBlip>
                <a:blip r:embed="rId2"/>
              </a:buBlip>
              <a:defRPr sz="1800">
                <a:solidFill>
                  <a:schemeClr val="bg1"/>
                </a:solidFill>
                <a:latin typeface="+mn-lt"/>
              </a:defRPr>
            </a:lvl2pPr>
            <a:lvl3pPr>
              <a:buFontTx/>
              <a:buBlip>
                <a:blip r:embed="rId2"/>
              </a:buBlip>
              <a:defRPr sz="1800">
                <a:solidFill>
                  <a:schemeClr val="bg1"/>
                </a:solidFill>
                <a:latin typeface="+mn-lt"/>
              </a:defRPr>
            </a:lvl3pPr>
            <a:lvl4pPr>
              <a:defRPr>
                <a:solidFill>
                  <a:schemeClr val="bg1"/>
                </a:solidFill>
                <a:latin typeface="AvantGarde Md BT" pitchFamily="34" charset="0"/>
              </a:defRPr>
            </a:lvl4pPr>
            <a:lvl5pPr>
              <a:defRPr>
                <a:solidFill>
                  <a:schemeClr val="bg1"/>
                </a:solidFill>
                <a:latin typeface="AvantGarde Md BT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EAE0B-44A7-4F85-8A0D-E2C4B358491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096BA33-84D6-0240-A9BC-C8A2D55ED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5AACF-DD33-4E42-A0D9-04013D46D218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1EAF878-CE9F-7143-84FB-75BDA992B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A86DA5-4880-F84E-B966-8A0651453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88078-7214-1A4C-823A-DBDEE150C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084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 sz="4400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A0DC3-535B-4C9B-B934-51A044AA8C0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267200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3200">
                <a:solidFill>
                  <a:schemeClr val="bg1"/>
                </a:solidFill>
                <a:latin typeface="+mn-lt"/>
              </a:defRPr>
            </a:lvl1pPr>
            <a:lvl2pPr>
              <a:buFontTx/>
              <a:buBlip>
                <a:blip r:embed="rId2"/>
              </a:buBlip>
              <a:defRPr sz="2400">
                <a:solidFill>
                  <a:schemeClr val="bg1"/>
                </a:solidFill>
                <a:latin typeface="+mn-lt"/>
              </a:defRPr>
            </a:lvl2pPr>
            <a:lvl3pPr>
              <a:buFontTx/>
              <a:buBlip>
                <a:blip r:embed="rId2"/>
              </a:buBlip>
              <a:defRPr sz="2000">
                <a:solidFill>
                  <a:schemeClr val="bg1"/>
                </a:solidFill>
                <a:latin typeface="+mn-lt"/>
              </a:defRPr>
            </a:lvl3pPr>
            <a:lvl4pPr>
              <a:defRPr>
                <a:solidFill>
                  <a:schemeClr val="bg1"/>
                </a:solidFill>
                <a:latin typeface="AvantGarde Md BT" pitchFamily="34" charset="0"/>
              </a:defRPr>
            </a:lvl4pPr>
            <a:lvl5pPr>
              <a:defRPr>
                <a:solidFill>
                  <a:schemeClr val="bg1"/>
                </a:solidFill>
                <a:latin typeface="AvantGarde Md BT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 sz="4400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4"/>
          </p:nvPr>
        </p:nvSpPr>
        <p:spPr>
          <a:xfrm>
            <a:off x="609600" y="1600201"/>
            <a:ext cx="5384800" cy="4267200"/>
          </a:xfrm>
          <a:prstGeom prst="round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800">
                <a:solidFill>
                  <a:schemeClr val="bg1"/>
                </a:solidFill>
                <a:latin typeface="+mn-lt"/>
              </a:defRPr>
            </a:lvl1pPr>
            <a:lvl2pPr>
              <a:buFontTx/>
              <a:buBlip>
                <a:blip r:embed="rId2"/>
              </a:buBlip>
              <a:defRPr sz="2400">
                <a:solidFill>
                  <a:schemeClr val="bg1"/>
                </a:solidFill>
                <a:latin typeface="+mn-lt"/>
              </a:defRPr>
            </a:lvl2pPr>
            <a:lvl3pPr>
              <a:buFontTx/>
              <a:buBlip>
                <a:blip r:embed="rId2"/>
              </a:buBlip>
              <a:defRPr sz="2000">
                <a:solidFill>
                  <a:schemeClr val="bg1"/>
                </a:solidFill>
                <a:latin typeface="+mn-lt"/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5"/>
          </p:nvPr>
        </p:nvSpPr>
        <p:spPr>
          <a:xfrm>
            <a:off x="6197600" y="1600200"/>
            <a:ext cx="5384800" cy="4267200"/>
          </a:xfrm>
          <a:prstGeom prst="round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800">
                <a:solidFill>
                  <a:schemeClr val="bg1"/>
                </a:solidFill>
                <a:latin typeface="+mn-lt"/>
              </a:defRPr>
            </a:lvl1pPr>
            <a:lvl2pPr>
              <a:buFontTx/>
              <a:buBlip>
                <a:blip r:embed="rId2"/>
              </a:buBlip>
              <a:defRPr sz="2400">
                <a:solidFill>
                  <a:schemeClr val="bg1"/>
                </a:solidFill>
                <a:latin typeface="+mn-lt"/>
              </a:defRPr>
            </a:lvl2pPr>
            <a:lvl3pPr>
              <a:buFontTx/>
              <a:buBlip>
                <a:blip r:embed="rId2"/>
              </a:buBlip>
              <a:defRPr sz="2000">
                <a:solidFill>
                  <a:schemeClr val="bg1"/>
                </a:solidFill>
                <a:latin typeface="+mn-lt"/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0E9E2E-7DC7-4489-8D7D-11FE862AE97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 sz="4400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able Placeholder 5"/>
          <p:cNvSpPr>
            <a:spLocks noGrp="1"/>
          </p:cNvSpPr>
          <p:nvPr>
            <p:ph type="tbl" sz="quarter" idx="11"/>
          </p:nvPr>
        </p:nvSpPr>
        <p:spPr>
          <a:xfrm>
            <a:off x="609600" y="1524000"/>
            <a:ext cx="10972800" cy="4343400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noProof="0"/>
              <a:t>Click icon to add table</a:t>
            </a:r>
            <a:endParaRPr lang="en-US" noProof="0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A80786-ADD3-4552-8D18-821FE07CA98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 sz="4400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711200" y="2286000"/>
            <a:ext cx="5994400" cy="3124200"/>
          </a:xfrm>
          <a:prstGeom prst="round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6908800" y="1676400"/>
            <a:ext cx="4165600" cy="2057400"/>
          </a:xfrm>
          <a:prstGeom prst="round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6908800" y="3886200"/>
            <a:ext cx="4165600" cy="2057400"/>
          </a:xfrm>
          <a:prstGeom prst="round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2D45EE-EE13-45B6-912B-FA70A504033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5689600" y="3657600"/>
            <a:ext cx="2946400" cy="2590800"/>
          </a:xfrm>
          <a:prstGeom prst="round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6"/>
          </p:nvPr>
        </p:nvSpPr>
        <p:spPr>
          <a:xfrm rot="16200000">
            <a:off x="8610600" y="1346201"/>
            <a:ext cx="2286000" cy="3860800"/>
          </a:xfrm>
          <a:prstGeom prst="round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5689600" y="304800"/>
            <a:ext cx="2946400" cy="2590800"/>
          </a:xfrm>
          <a:prstGeom prst="round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17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3962400" cy="4267200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000">
                <a:solidFill>
                  <a:schemeClr val="bg1"/>
                </a:solidFill>
                <a:latin typeface="+mn-lt"/>
              </a:defRPr>
            </a:lvl1pPr>
            <a:lvl2pPr>
              <a:buFontTx/>
              <a:buBlip>
                <a:blip r:embed="rId2"/>
              </a:buBlip>
              <a:defRPr sz="1800">
                <a:solidFill>
                  <a:schemeClr val="bg1"/>
                </a:solidFill>
                <a:latin typeface="+mn-lt"/>
              </a:defRPr>
            </a:lvl2pPr>
            <a:lvl3pPr>
              <a:buFontTx/>
              <a:buBlip>
                <a:blip r:embed="rId2"/>
              </a:buBlip>
              <a:defRPr sz="1800">
                <a:solidFill>
                  <a:schemeClr val="bg1"/>
                </a:solidFill>
                <a:latin typeface="+mn-lt"/>
              </a:defRPr>
            </a:lvl3pPr>
            <a:lvl4pPr>
              <a:defRPr>
                <a:solidFill>
                  <a:schemeClr val="bg1"/>
                </a:solidFill>
                <a:latin typeface="AvantGarde Md BT" pitchFamily="34" charset="0"/>
              </a:defRPr>
            </a:lvl4pPr>
            <a:lvl5pPr>
              <a:defRPr>
                <a:solidFill>
                  <a:schemeClr val="bg1"/>
                </a:solidFill>
                <a:latin typeface="AvantGarde Md BT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80BD3E-6229-4D0B-8134-731F63643B7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486400"/>
            <a:ext cx="10972800" cy="533400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438400" y="1524000"/>
            <a:ext cx="7315200" cy="3733800"/>
          </a:xfrm>
          <a:prstGeom prst="roundRect">
            <a:avLst/>
          </a:prstGeom>
        </p:spPr>
        <p:txBody>
          <a:bodyPr/>
          <a:lstStyle>
            <a:lvl1pPr>
              <a:buNone/>
              <a:defRPr baseline="0">
                <a:latin typeface="+mn-lt"/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609600" y="228600"/>
            <a:ext cx="10972800" cy="1143000"/>
          </a:xfrm>
          <a:prstGeom prst="rect">
            <a:avLst/>
          </a:prstGeom>
        </p:spPr>
        <p:txBody>
          <a:bodyPr/>
          <a:lstStyle>
            <a:lvl1pPr algn="ctr">
              <a:buNone/>
              <a:defRPr sz="4400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E833C0-0E2A-4430-A364-D74A4D081BF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 sz="4400" b="1">
                <a:solidFill>
                  <a:srgbClr val="0070C0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09600" y="2286000"/>
            <a:ext cx="5384800" cy="3581401"/>
          </a:xfrm>
          <a:prstGeom prst="round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800">
                <a:solidFill>
                  <a:schemeClr val="bg1"/>
                </a:solidFill>
                <a:latin typeface="+mn-lt"/>
              </a:defRPr>
            </a:lvl1pPr>
            <a:lvl2pPr>
              <a:buFontTx/>
              <a:buBlip>
                <a:blip r:embed="rId2"/>
              </a:buBlip>
              <a:defRPr sz="2400">
                <a:solidFill>
                  <a:schemeClr val="bg1"/>
                </a:solidFill>
                <a:latin typeface="+mn-lt"/>
              </a:defRPr>
            </a:lvl2pPr>
            <a:lvl3pPr>
              <a:buFontTx/>
              <a:buBlip>
                <a:blip r:embed="rId2"/>
              </a:buBlip>
              <a:defRPr sz="2000">
                <a:solidFill>
                  <a:schemeClr val="bg1"/>
                </a:solidFill>
                <a:latin typeface="+mn-lt"/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6197600" y="2286000"/>
            <a:ext cx="5384800" cy="3581401"/>
          </a:xfrm>
          <a:prstGeom prst="round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800">
                <a:solidFill>
                  <a:schemeClr val="bg1"/>
                </a:solidFill>
                <a:latin typeface="+mn-lt"/>
              </a:defRPr>
            </a:lvl1pPr>
            <a:lvl2pPr>
              <a:buFontTx/>
              <a:buBlip>
                <a:blip r:embed="rId2"/>
              </a:buBlip>
              <a:defRPr sz="2400">
                <a:solidFill>
                  <a:schemeClr val="bg1"/>
                </a:solidFill>
                <a:latin typeface="+mn-lt"/>
              </a:defRPr>
            </a:lvl2pPr>
            <a:lvl3pPr>
              <a:buFontTx/>
              <a:buBlip>
                <a:blip r:embed="rId2"/>
              </a:buBlip>
              <a:defRPr sz="2000">
                <a:solidFill>
                  <a:schemeClr val="bg1"/>
                </a:solidFill>
                <a:latin typeface="+mn-lt"/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DEFB9E-17A0-4C88-A23D-6BEE9C8D179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 sz="4400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09600" y="1676400"/>
            <a:ext cx="5384800" cy="2971800"/>
          </a:xfrm>
          <a:prstGeom prst="round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6197600" y="1676400"/>
            <a:ext cx="5384800" cy="2971800"/>
          </a:xfrm>
          <a:prstGeom prst="round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711200" y="4800600"/>
            <a:ext cx="5283200" cy="838200"/>
          </a:xfrm>
          <a:prstGeom prst="rect">
            <a:avLst/>
          </a:prstGeom>
        </p:spPr>
        <p:txBody>
          <a:bodyPr/>
          <a:lstStyle>
            <a:lvl1pPr>
              <a:buNone/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800600"/>
            <a:ext cx="5283200" cy="838200"/>
          </a:xfrm>
          <a:prstGeom prst="rect">
            <a:avLst/>
          </a:prstGeom>
        </p:spPr>
        <p:txBody>
          <a:bodyPr/>
          <a:lstStyle>
            <a:lvl1pPr>
              <a:buNone/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145C7C-5B8D-4C18-B37B-687BDA56724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PPT_A_Secondary_FINAL.jpg"/>
          <p:cNvPicPr>
            <a:picLocks noChangeAspect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-46566" y="0"/>
            <a:ext cx="1223856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277600" y="6305550"/>
            <a:ext cx="71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55F4591-BA03-4AAA-9B34-45977574B1A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  <p:sldLayoutId id="2147483746" r:id="rId13"/>
    <p:sldLayoutId id="2147483747" r:id="rId14"/>
    <p:sldLayoutId id="2147483748" r:id="rId15"/>
    <p:sldLayoutId id="2147483751" r:id="rId16"/>
  </p:sldLayoutIdLst>
  <p:transition spd="med"/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Placeholder 1"/>
          <p:cNvSpPr>
            <a:spLocks noGrp="1"/>
          </p:cNvSpPr>
          <p:nvPr>
            <p:ph type="body" sz="quarter" idx="11"/>
          </p:nvPr>
        </p:nvSpPr>
        <p:spPr bwMode="auto">
          <a:xfrm>
            <a:off x="3276600" y="2667000"/>
            <a:ext cx="7010400" cy="24384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/>
          </a:bodyPr>
          <a:lstStyle/>
          <a:p>
            <a:pPr indent="0" algn="ctr"/>
            <a:endParaRPr lang="en-US" dirty="0"/>
          </a:p>
          <a:p>
            <a:pPr indent="0" algn="ctr"/>
            <a:r>
              <a:rPr lang="en-US" dirty="0"/>
              <a:t>Shelli Brunswick</a:t>
            </a:r>
          </a:p>
          <a:p>
            <a:pPr indent="0" algn="ctr"/>
            <a:r>
              <a:rPr lang="en-US" sz="2400" i="1" dirty="0"/>
              <a:t>Chief Operating Officer</a:t>
            </a:r>
          </a:p>
          <a:p>
            <a:pPr indent="0" algn="ctr"/>
            <a:r>
              <a:rPr lang="en-US" dirty="0"/>
              <a:t>Space Foundation</a:t>
            </a:r>
          </a:p>
          <a:p>
            <a:endParaRPr lang="en-US" dirty="0"/>
          </a:p>
        </p:txBody>
      </p:sp>
      <p:sp>
        <p:nvSpPr>
          <p:cNvPr id="3076" name="Text Placeholder 3"/>
          <p:cNvSpPr>
            <a:spLocks noGrp="1"/>
          </p:cNvSpPr>
          <p:nvPr>
            <p:ph type="body" sz="quarter" idx="13"/>
          </p:nvPr>
        </p:nvSpPr>
        <p:spPr bwMode="auto">
          <a:xfrm>
            <a:off x="3581400" y="457200"/>
            <a:ext cx="6858000" cy="9906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3600" i="1" dirty="0"/>
              <a:t>Innovation for the STEM Workforce Pipeline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0A0DC3-535B-4C9B-B934-51A044AA8C00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pic>
        <p:nvPicPr>
          <p:cNvPr id="5" name="Space Foundation Missio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22412" y="34458"/>
            <a:ext cx="12178553" cy="6850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1173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B2D75D-9AC5-4D42-B04D-715D4E71C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Space Foundation </a:t>
            </a:r>
            <a:br>
              <a:rPr lang="en-US" dirty="0"/>
            </a:br>
            <a:r>
              <a:rPr lang="en-US" dirty="0"/>
              <a:t>Innovation Programs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EC8345-ED17-1D4F-8286-BB19C93237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2650" y="1958214"/>
            <a:ext cx="7886700" cy="3263504"/>
          </a:xfrm>
        </p:spPr>
        <p:txBody>
          <a:bodyPr vert="horz" lIns="68580" tIns="34290" rIns="68580" bIns="34290" rtlCol="0" anchor="t">
            <a:normAutofit fontScale="70000" lnSpcReduction="20000"/>
          </a:bodyPr>
          <a:lstStyle/>
          <a:p>
            <a:pPr marL="0" indent="0" algn="ctr">
              <a:buNone/>
            </a:pPr>
            <a:r>
              <a:rPr lang="en-US" i="1" dirty="0"/>
              <a:t>For the advancement of space technologies </a:t>
            </a:r>
          </a:p>
          <a:p>
            <a:pPr marL="0" indent="0" algn="ctr">
              <a:buNone/>
            </a:pPr>
            <a:r>
              <a:rPr lang="en-US" i="1" dirty="0"/>
              <a:t>and the STEM workforce pipeline</a:t>
            </a:r>
            <a:endParaRPr lang="en-US" i="1" dirty="0">
              <a:cs typeface="Calibri" panose="020F0502020204030204"/>
            </a:endParaRPr>
          </a:p>
          <a:p>
            <a:pPr marL="0" indent="0">
              <a:buNone/>
            </a:pPr>
            <a:endParaRPr lang="en-US" i="1" dirty="0"/>
          </a:p>
          <a:p>
            <a:r>
              <a:rPr lang="en-US" dirty="0"/>
              <a:t>Space Commerce &amp; Entrepreneurship Training and Education</a:t>
            </a:r>
            <a:endParaRPr lang="en-US" dirty="0">
              <a:cs typeface="Calibri" panose="020F0502020204030204"/>
            </a:endParaRPr>
          </a:p>
          <a:p>
            <a:r>
              <a:rPr lang="en-US" dirty="0"/>
              <a:t>STEM Immersive Education</a:t>
            </a:r>
            <a:endParaRPr lang="en-US" dirty="0">
              <a:cs typeface="Calibri"/>
            </a:endParaRPr>
          </a:p>
          <a:p>
            <a:pPr lvl="1"/>
            <a:r>
              <a:rPr lang="en-US" dirty="0"/>
              <a:t>Junior Space Entrepreneurship Program</a:t>
            </a:r>
          </a:p>
          <a:p>
            <a:pPr lvl="1"/>
            <a:r>
              <a:rPr lang="en-US" dirty="0"/>
              <a:t>Mars Robotics Laboratory/Virtual Reality/Augmented Reality</a:t>
            </a:r>
          </a:p>
          <a:p>
            <a:r>
              <a:rPr lang="en-US" dirty="0"/>
              <a:t>New Gen Initiatives</a:t>
            </a:r>
          </a:p>
          <a:p>
            <a:r>
              <a:rPr lang="en-US" dirty="0"/>
              <a:t>Research</a:t>
            </a:r>
          </a:p>
        </p:txBody>
      </p:sp>
    </p:spTree>
    <p:extLst>
      <p:ext uri="{BB962C8B-B14F-4D97-AF65-F5344CB8AC3E}">
        <p14:creationId xmlns:p14="http://schemas.microsoft.com/office/powerpoint/2010/main" val="2867635836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54D25B-0917-074B-9568-886CD475B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152400"/>
            <a:ext cx="8229600" cy="1143000"/>
          </a:xfrm>
        </p:spPr>
        <p:txBody>
          <a:bodyPr/>
          <a:lstStyle/>
          <a:p>
            <a:r>
              <a:rPr lang="en-US" dirty="0"/>
              <a:t>Advancement of </a:t>
            </a:r>
            <a:br>
              <a:rPr lang="en-US" dirty="0"/>
            </a:br>
            <a:r>
              <a:rPr lang="en-US" dirty="0"/>
              <a:t>Space Technologies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8D237E-BC66-9646-BCA4-79E59C5B54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68580" tIns="34290" rIns="68580" bIns="34290" rtlCol="0" anchor="t">
            <a:normAutofit fontScale="92500"/>
          </a:bodyPr>
          <a:lstStyle/>
          <a:p>
            <a:r>
              <a:rPr lang="en-US" dirty="0"/>
              <a:t>Space Commerce and Entrepreneurship</a:t>
            </a:r>
          </a:p>
          <a:p>
            <a:pPr lvl="1"/>
            <a:r>
              <a:rPr lang="en-US" dirty="0">
                <a:ea typeface="+mn-lt"/>
                <a:cs typeface="+mn-lt"/>
              </a:rPr>
              <a:t>Partnerships with local colleges, universities, incubators/accelerators, and government</a:t>
            </a:r>
          </a:p>
          <a:p>
            <a:pPr lvl="1"/>
            <a:r>
              <a:rPr lang="en-US" dirty="0">
                <a:cs typeface="Calibri"/>
              </a:rPr>
              <a:t>On-line downloadable webinars conducted by industry experts</a:t>
            </a:r>
          </a:p>
          <a:p>
            <a:pPr lvl="1"/>
            <a:r>
              <a:rPr lang="en-US" dirty="0">
                <a:cs typeface="Calibri"/>
              </a:rPr>
              <a:t>On-site space commerce &amp;  entrepreneurship workshops customized to the local and regional areas</a:t>
            </a:r>
            <a:endParaRPr lang="en-US" dirty="0"/>
          </a:p>
          <a:p>
            <a:pPr lvl="1"/>
            <a:r>
              <a:rPr lang="en-US" dirty="0">
                <a:cs typeface="Calibri"/>
              </a:rPr>
              <a:t>Focused outreach to minority-, women-, and veteran-owned businesses</a:t>
            </a:r>
            <a:endParaRPr lang="en-US" dirty="0"/>
          </a:p>
          <a:p>
            <a:r>
              <a:rPr lang="en-US" dirty="0"/>
              <a:t>Space Certification</a:t>
            </a:r>
          </a:p>
          <a:p>
            <a:r>
              <a:rPr lang="en-US" dirty="0"/>
              <a:t>Space Technology Hall of Fame</a:t>
            </a:r>
          </a:p>
          <a:p>
            <a:r>
              <a:rPr lang="en-US" dirty="0"/>
              <a:t>The Space Report</a:t>
            </a:r>
          </a:p>
        </p:txBody>
      </p:sp>
    </p:spTree>
    <p:extLst>
      <p:ext uri="{BB962C8B-B14F-4D97-AF65-F5344CB8AC3E}">
        <p14:creationId xmlns:p14="http://schemas.microsoft.com/office/powerpoint/2010/main" val="2858030643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34F56A-6C98-A941-AE2E-FA39A31DD7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Education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067819-ADF7-3C4C-A920-C10AD373F0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68580" tIns="34290" rIns="68580" bIns="34290" rtlCol="0" anchor="t">
            <a:normAutofit fontScale="92500" lnSpcReduction="10000"/>
          </a:bodyPr>
          <a:lstStyle/>
          <a:p>
            <a:r>
              <a:rPr lang="en-US" dirty="0"/>
              <a:t>Pioneering “Immersive Education”</a:t>
            </a:r>
          </a:p>
          <a:p>
            <a:pPr lvl="1"/>
            <a:r>
              <a:rPr lang="en-US" dirty="0"/>
              <a:t>Putting students in real-world, “hands-on, brains-on” scenarios and simulations</a:t>
            </a:r>
            <a:endParaRPr lang="en-US" dirty="0">
              <a:cs typeface="Calibri"/>
            </a:endParaRPr>
          </a:p>
          <a:p>
            <a:pPr lvl="1"/>
            <a:r>
              <a:rPr lang="en-US" dirty="0"/>
              <a:t>Connects 21</a:t>
            </a:r>
            <a:r>
              <a:rPr lang="en-US" baseline="30000" dirty="0"/>
              <a:t>st</a:t>
            </a:r>
            <a:r>
              <a:rPr lang="en-US" dirty="0"/>
              <a:t> Century and STEM skills to real-world careers</a:t>
            </a:r>
            <a:endParaRPr lang="en-US" dirty="0">
              <a:cs typeface="Calibri"/>
            </a:endParaRPr>
          </a:p>
          <a:p>
            <a:pPr lvl="1"/>
            <a:r>
              <a:rPr lang="en-US" dirty="0"/>
              <a:t>Goal: To increase the STEM workforce pipeline with qualified individuals</a:t>
            </a:r>
            <a:endParaRPr lang="en-US" dirty="0">
              <a:cs typeface="Calibri" panose="020F0502020204030204"/>
            </a:endParaRPr>
          </a:p>
          <a:p>
            <a:r>
              <a:rPr lang="en-US" dirty="0"/>
              <a:t>Junior Space Entrepreneurship Program</a:t>
            </a:r>
          </a:p>
          <a:p>
            <a:pPr lvl="1"/>
            <a:r>
              <a:rPr lang="en-US" dirty="0"/>
              <a:t>21</a:t>
            </a:r>
            <a:r>
              <a:rPr lang="en-US" baseline="30000" dirty="0"/>
              <a:t>st</a:t>
            </a:r>
            <a:r>
              <a:rPr lang="en-US" dirty="0"/>
              <a:t> Century Essential Skills</a:t>
            </a:r>
          </a:p>
          <a:p>
            <a:pPr lvl="1"/>
            <a:r>
              <a:rPr lang="en-US" dirty="0"/>
              <a:t>Business Skills</a:t>
            </a:r>
          </a:p>
          <a:p>
            <a:pPr lvl="1"/>
            <a:r>
              <a:rPr lang="en-US" dirty="0"/>
              <a:t>Entrepreneurial Skills</a:t>
            </a:r>
          </a:p>
          <a:p>
            <a:pPr lvl="1"/>
            <a:r>
              <a:rPr lang="en-US" dirty="0"/>
              <a:t>STEM Skills</a:t>
            </a:r>
            <a:endParaRPr lang="en-US" dirty="0">
              <a:cs typeface="Calibri"/>
            </a:endParaRPr>
          </a:p>
          <a:p>
            <a:pPr lvl="1"/>
            <a:r>
              <a:rPr lang="en-US" dirty="0"/>
              <a:t>Centered around a human and robotic mission to Mars</a:t>
            </a:r>
          </a:p>
        </p:txBody>
      </p:sp>
    </p:spTree>
    <p:extLst>
      <p:ext uri="{BB962C8B-B14F-4D97-AF65-F5344CB8AC3E}">
        <p14:creationId xmlns:p14="http://schemas.microsoft.com/office/powerpoint/2010/main" val="3223851307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80D4D-C1E9-5649-A3ED-D66E1E77EF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4761" y="3671888"/>
            <a:ext cx="2468165" cy="1839515"/>
          </a:xfrm>
        </p:spPr>
        <p:txBody>
          <a:bodyPr anchor="ctr">
            <a:normAutofit/>
          </a:bodyPr>
          <a:lstStyle/>
          <a:p>
            <a:r>
              <a:rPr lang="en-US" sz="2700" dirty="0">
                <a:ln>
                  <a:solidFill>
                    <a:srgbClr val="34D3E8"/>
                  </a:solidFill>
                </a:ln>
              </a:rPr>
              <a:t>Mars Robotics Laboratory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A0767FF-8261-EA44-8E19-32B2F458FA2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016" y="857258"/>
            <a:ext cx="9143985" cy="2782952"/>
          </a:xfrm>
          <a:custGeom>
            <a:avLst/>
            <a:gdLst>
              <a:gd name="connsiteX0" fmla="*/ 0 w 12192000"/>
              <a:gd name="connsiteY0" fmla="*/ 0 h 3692092"/>
              <a:gd name="connsiteX1" fmla="*/ 12192000 w 12192000"/>
              <a:gd name="connsiteY1" fmla="*/ 0 h 3692092"/>
              <a:gd name="connsiteX2" fmla="*/ 12192000 w 12192000"/>
              <a:gd name="connsiteY2" fmla="*/ 3504824 h 3692092"/>
              <a:gd name="connsiteX3" fmla="*/ 12024691 w 12192000"/>
              <a:gd name="connsiteY3" fmla="*/ 3517794 h 3692092"/>
              <a:gd name="connsiteX4" fmla="*/ 160485 w 12192000"/>
              <a:gd name="connsiteY4" fmla="*/ 3663863 h 3692092"/>
              <a:gd name="connsiteX5" fmla="*/ 0 w 12192000"/>
              <a:gd name="connsiteY5" fmla="*/ 3692092 h 369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1BF396-5BC2-E242-929D-BAA87B79B7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91987" y="3671889"/>
            <a:ext cx="5614060" cy="1839515"/>
          </a:xfrm>
        </p:spPr>
        <p:txBody>
          <a:bodyPr anchor="ctr">
            <a:normAutofit/>
          </a:bodyPr>
          <a:lstStyle/>
          <a:p>
            <a:r>
              <a:rPr lang="en-US" sz="1500" dirty="0"/>
              <a:t>Mars Robotics Laboratory at Space Foundation Discovery Center</a:t>
            </a:r>
          </a:p>
          <a:p>
            <a:r>
              <a:rPr lang="en-US" sz="1500" dirty="0"/>
              <a:t>Simulated Mars missions</a:t>
            </a:r>
          </a:p>
          <a:p>
            <a:r>
              <a:rPr lang="en-US" sz="1500" dirty="0"/>
              <a:t>Teach Project Management skills</a:t>
            </a:r>
          </a:p>
          <a:p>
            <a:r>
              <a:rPr lang="en-US" sz="1500" dirty="0"/>
              <a:t>Rovers can be driven remotely from anywhere in the world</a:t>
            </a:r>
          </a:p>
          <a:p>
            <a:pPr lvl="1"/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3868476500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B3887-FC5C-794E-8FCC-926C128471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Research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7C0BC8-6BAB-0742-8C0C-FC6C3231E4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68580" tIns="34290" rIns="68580" bIns="34290" rtlCol="0" anchor="t">
            <a:normAutofit fontScale="92500" lnSpcReduction="20000"/>
          </a:bodyPr>
          <a:lstStyle/>
          <a:p>
            <a:r>
              <a:rPr lang="en-US" dirty="0"/>
              <a:t>Space Commerce best training practices</a:t>
            </a:r>
          </a:p>
          <a:p>
            <a:r>
              <a:rPr lang="en-US" dirty="0"/>
              <a:t>The Space Report</a:t>
            </a:r>
          </a:p>
          <a:p>
            <a:pPr lvl="1"/>
            <a:r>
              <a:rPr lang="en-US" dirty="0"/>
              <a:t>Predictive</a:t>
            </a:r>
          </a:p>
          <a:p>
            <a:pPr lvl="1"/>
            <a:r>
              <a:rPr lang="en-US" dirty="0"/>
              <a:t>Quarterly</a:t>
            </a:r>
          </a:p>
          <a:p>
            <a:r>
              <a:rPr lang="en-US" dirty="0"/>
              <a:t>Education Best Practices</a:t>
            </a:r>
          </a:p>
          <a:p>
            <a:pPr lvl="1"/>
            <a:r>
              <a:rPr lang="en-US" dirty="0"/>
              <a:t>Immersive Education</a:t>
            </a:r>
          </a:p>
          <a:p>
            <a:pPr lvl="1"/>
            <a:r>
              <a:rPr lang="en-US" dirty="0"/>
              <a:t>Virtual Reality</a:t>
            </a:r>
          </a:p>
          <a:p>
            <a:pPr lvl="1"/>
            <a:r>
              <a:rPr lang="en-US" dirty="0"/>
              <a:t>Augmented Reality</a:t>
            </a:r>
          </a:p>
          <a:p>
            <a:pPr lvl="1"/>
            <a:r>
              <a:rPr lang="en-US">
                <a:cs typeface="Calibri" panose="020F0502020204030204"/>
              </a:rPr>
              <a:t>Hands-On</a:t>
            </a:r>
            <a:endParaRPr lang="en-US" dirty="0">
              <a:cs typeface="Calibri" panose="020F0502020204030204"/>
            </a:endParaRPr>
          </a:p>
          <a:p>
            <a:pPr lvl="1"/>
            <a:r>
              <a:rPr lang="en-US">
                <a:cs typeface="Calibri" panose="020F0502020204030204"/>
              </a:rPr>
              <a:t>Project Based Learning</a:t>
            </a:r>
            <a:endParaRPr lang="en-US" dirty="0">
              <a:cs typeface="Calibri" panose="020F0502020204030204"/>
            </a:endParaRPr>
          </a:p>
          <a:p>
            <a:pPr lvl="1"/>
            <a:r>
              <a:rPr lang="en-US">
                <a:cs typeface="Calibri" panose="020F0502020204030204"/>
              </a:rPr>
              <a:t>Virtual Offerings</a:t>
            </a:r>
            <a:endParaRPr lang="en-US" dirty="0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239895155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DD6B4DF7-17EA-D046-8999-708089940B8A}"/>
              </a:ext>
            </a:extLst>
          </p:cNvPr>
          <p:cNvGrpSpPr/>
          <p:nvPr/>
        </p:nvGrpSpPr>
        <p:grpSpPr>
          <a:xfrm>
            <a:off x="2057400" y="609600"/>
            <a:ext cx="8077200" cy="4648200"/>
            <a:chOff x="1143000" y="1600200"/>
            <a:chExt cx="6858000" cy="381000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A511BAA-69DD-A441-B516-AF08F8CAA6D1}"/>
                </a:ext>
              </a:extLst>
            </p:cNvPr>
            <p:cNvSpPr/>
            <p:nvPr/>
          </p:nvSpPr>
          <p:spPr>
            <a:xfrm>
              <a:off x="1143000" y="1600200"/>
              <a:ext cx="6858000" cy="3810000"/>
            </a:xfrm>
            <a:prstGeom prst="rect">
              <a:avLst/>
            </a:prstGeom>
            <a:gradFill>
              <a:gsLst>
                <a:gs pos="0">
                  <a:srgbClr val="7DDCE6"/>
                </a:gs>
                <a:gs pos="50000">
                  <a:srgbClr val="34D3E8">
                    <a:tint val="44500"/>
                    <a:satMod val="160000"/>
                  </a:srgbClr>
                </a:gs>
                <a:gs pos="100000">
                  <a:srgbClr val="34D3E8">
                    <a:tint val="23500"/>
                    <a:satMod val="160000"/>
                  </a:srgbClr>
                </a:gs>
              </a:gsLst>
              <a:path path="circle">
                <a:fillToRect l="50000" t="50000" r="50000" b="50000"/>
              </a:path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02998E18-24D5-2C4D-B7DF-397E9D00684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55700" y="1625600"/>
              <a:ext cx="6832600" cy="3606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1870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Want to Know More?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200A0DC3-535B-4C9B-B934-51A044AA8C00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981200" y="1600202"/>
            <a:ext cx="8229600" cy="4419599"/>
          </a:xfrm>
        </p:spPr>
        <p:txBody>
          <a:bodyPr anchor="ctr"/>
          <a:lstStyle/>
          <a:p>
            <a:pPr algn="ctr">
              <a:buNone/>
            </a:pPr>
            <a:r>
              <a:rPr lang="en-US" sz="3600" b="1" dirty="0"/>
              <a:t>Space Foundation</a:t>
            </a:r>
          </a:p>
          <a:p>
            <a:pPr algn="ctr">
              <a:buNone/>
            </a:pPr>
            <a:r>
              <a:rPr lang="en-US" dirty="0"/>
              <a:t>4425 Arrowswest Drive</a:t>
            </a:r>
          </a:p>
          <a:p>
            <a:pPr algn="ctr">
              <a:buNone/>
            </a:pPr>
            <a:r>
              <a:rPr lang="en-US" dirty="0"/>
              <a:t>Colorado Springs, CO 80907</a:t>
            </a:r>
          </a:p>
          <a:p>
            <a:pPr algn="ctr">
              <a:buNone/>
            </a:pPr>
            <a:r>
              <a:rPr lang="en-US" b="1" i="1" dirty="0">
                <a:solidFill>
                  <a:srgbClr val="0669BA"/>
                </a:solidFill>
              </a:rPr>
              <a:t>www.SpaceFoundation.org</a:t>
            </a:r>
          </a:p>
          <a:p>
            <a:pPr algn="ctr">
              <a:buNone/>
            </a:pPr>
            <a:r>
              <a:rPr lang="en-US" dirty="0"/>
              <a:t>+1.719.576.8000</a:t>
            </a:r>
          </a:p>
          <a:p>
            <a:pPr algn="ctr">
              <a:buNone/>
            </a:pPr>
            <a:r>
              <a:rPr lang="en-US" dirty="0"/>
              <a:t>+1.800.691.4000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8194" name="Picture 2" descr="LinkedI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9575" y="-136525"/>
            <a:ext cx="152400" cy="152400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TEST PPT TEMPLAT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2241</TotalTime>
  <Words>366</Words>
  <Application>Microsoft Office PowerPoint</Application>
  <PresentationFormat>Widescreen</PresentationFormat>
  <Paragraphs>74</Paragraphs>
  <Slides>9</Slides>
  <Notes>4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AvantGarde Md BT</vt:lpstr>
      <vt:lpstr>Calibri</vt:lpstr>
      <vt:lpstr>TEST PPT TEMPLATE</vt:lpstr>
      <vt:lpstr>PowerPoint Presentation</vt:lpstr>
      <vt:lpstr>PowerPoint Presentation</vt:lpstr>
      <vt:lpstr>Space Foundation  Innovation Programs</vt:lpstr>
      <vt:lpstr>Advancement of  Space Technologies </vt:lpstr>
      <vt:lpstr>Education</vt:lpstr>
      <vt:lpstr>Mars Robotics Laboratory</vt:lpstr>
      <vt:lpstr>Research</vt:lpstr>
      <vt:lpstr>PowerPoint Presentation</vt:lpstr>
      <vt:lpstr>Want to Know More?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Cathryn Griffiths</dc:creator>
  <cp:lastModifiedBy>Windows User</cp:lastModifiedBy>
  <cp:revision>201</cp:revision>
  <dcterms:created xsi:type="dcterms:W3CDTF">2012-08-29T18:45:20Z</dcterms:created>
  <dcterms:modified xsi:type="dcterms:W3CDTF">2019-06-05T14:46:54Z</dcterms:modified>
</cp:coreProperties>
</file>