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  <p:sldMasterId id="2147483670" r:id="rId6"/>
  </p:sldMasterIdLst>
  <p:notesMasterIdLst>
    <p:notesMasterId r:id="rId22"/>
  </p:notesMasterIdLst>
  <p:sldIdLst>
    <p:sldId id="297" r:id="rId7"/>
    <p:sldId id="256" r:id="rId8"/>
    <p:sldId id="296" r:id="rId9"/>
    <p:sldId id="263" r:id="rId10"/>
    <p:sldId id="274" r:id="rId11"/>
    <p:sldId id="275" r:id="rId12"/>
    <p:sldId id="273" r:id="rId13"/>
    <p:sldId id="272" r:id="rId14"/>
    <p:sldId id="291" r:id="rId15"/>
    <p:sldId id="257" r:id="rId16"/>
    <p:sldId id="292" r:id="rId17"/>
    <p:sldId id="293" r:id="rId18"/>
    <p:sldId id="295" r:id="rId19"/>
    <p:sldId id="294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231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C809E9-BF33-4758-AF2C-0532DFB4DC4A}" type="datetimeFigureOut">
              <a:rPr lang="en-US" smtClean="0"/>
              <a:pPr/>
              <a:t>8/10/2017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1DE8E0-C0E3-47B6-8F4A-D6D786478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2667000" cy="304800"/>
          </a:xfrm>
        </p:spPr>
        <p:txBody>
          <a:bodyPr/>
          <a:lstStyle/>
          <a:p>
            <a:r>
              <a:rPr lang="en-US" smtClean="0"/>
              <a:t>College of Aviation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6553200" y="6400800"/>
            <a:ext cx="2133600" cy="304800"/>
          </a:xfrm>
        </p:spPr>
        <p:txBody>
          <a:bodyPr/>
          <a:lstStyle>
            <a:lvl1pPr>
              <a:defRPr sz="1100"/>
            </a:lvl1pPr>
          </a:lstStyle>
          <a:p>
            <a:fld id="{155E2C33-A986-4141-9DE6-DA1EECCF9D46}" type="slidenum">
              <a:rPr lang="en-US" smtClean="0"/>
              <a:pPr/>
              <a:t>‹#›</a:t>
            </a:fld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Fall 2009 Department Retreats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373063"/>
            <a:ext cx="8472488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21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Fall 2009 Department Retreats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5963D-1FC2-4F0B-A5A3-700E87171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Fall 2009 Department Retreats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5963D-1FC2-4F0B-A5A3-700E87171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Fall 2009 Department Retreats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5963D-1FC2-4F0B-A5A3-700E87171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Fall 2009 Department Retreats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5963D-1FC2-4F0B-A5A3-700E87171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Fall 2009 Department Retreats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5963D-1FC2-4F0B-A5A3-700E87171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Fall 2009 Department Retreats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5963D-1FC2-4F0B-A5A3-700E87171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Fall 2009 Department Retreats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5963D-1FC2-4F0B-A5A3-700E87171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Fall 2009 Department Retreats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5963D-1FC2-4F0B-A5A3-700E87171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Fall 2009 Department Retreats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5963D-1FC2-4F0B-A5A3-700E87171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shattershafts.jpg                                              000003DAMoneys Work                    B3E1FD53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038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Fall 2009 Department Retreats</a:t>
            </a: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55E2C33-A986-4141-9DE6-DA1EECCF9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Fall 2009 Department Retreats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5963D-1FC2-4F0B-A5A3-700E87171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Fall 2009 Department Retreats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5963D-1FC2-4F0B-A5A3-700E87171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Fall 2009 Department Retreats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5E2C33-A986-4141-9DE6-DA1EECCF9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Fall 2009 Department Retreats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5E2C33-A986-4141-9DE6-DA1EECCF9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Fall 2009 Department Retreats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5E2C33-A986-4141-9DE6-DA1EECCF9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Fall 2009 Department Retreats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5E2C33-A986-4141-9DE6-DA1EECCF9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Fall 2009 Department Retreats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5E2C33-A986-4141-9DE6-DA1EECCF9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Fall 2009 Department Retreats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5E2C33-A986-4141-9DE6-DA1EECCF9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Fall 2009 Department Retreats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5E2C33-A986-4141-9DE6-DA1EECCF9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shattershafts_text.jpg                                         000003DAMoneys Work                    B3E1FD53: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152400"/>
            <a:ext cx="6248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66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r>
              <a:rPr lang="en-US" smtClean="0"/>
              <a:t>College of Aviation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r>
              <a:rPr lang="en-US" smtClean="0"/>
              <a:t>Fall 2009 Department Retreats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155E2C33-A986-4141-9DE6-DA1EECCF9D46}" type="slidenum">
              <a:rPr lang="en-US" smtClean="0"/>
              <a:pPr/>
              <a:t>‹#›</a:t>
            </a:fld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82" r:id="rId10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College of Aviation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Fall 2009 Department Retreats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5963D-1FC2-4F0B-A5A3-700E87171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National Training Aircraft Symposium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00800"/>
            <a:ext cx="2895600" cy="304800"/>
          </a:xfrm>
        </p:spPr>
        <p:txBody>
          <a:bodyPr/>
          <a:lstStyle/>
          <a:p>
            <a:r>
              <a:rPr lang="en-US" dirty="0" smtClean="0"/>
              <a:t>August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55E2C33-A986-4141-9DE6-DA1EECCF9D46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228600"/>
            <a:ext cx="632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   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3425" y="2106684"/>
            <a:ext cx="6408975" cy="18975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0816" y="1446497"/>
            <a:ext cx="2385267" cy="52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84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SMS for:</a:t>
            </a:r>
          </a:p>
          <a:p>
            <a:pPr lvl="1"/>
            <a:r>
              <a:rPr lang="en-US" dirty="0" smtClean="0"/>
              <a:t>Airlines</a:t>
            </a:r>
          </a:p>
          <a:p>
            <a:pPr lvl="1"/>
            <a:r>
              <a:rPr lang="en-US" dirty="0" smtClean="0"/>
              <a:t>Maintenance</a:t>
            </a:r>
          </a:p>
          <a:p>
            <a:pPr lvl="1"/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National Training Aircraft Symposium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5E2C33-A986-4141-9DE6-DA1EECCF9D46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3200400" y="6400800"/>
            <a:ext cx="2895600" cy="457200"/>
          </a:xfrm>
        </p:spPr>
        <p:txBody>
          <a:bodyPr/>
          <a:lstStyle/>
          <a:p>
            <a:r>
              <a:rPr lang="en-US" dirty="0" smtClean="0"/>
              <a:t>August 2017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3810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07636">
              <a:spcBef>
                <a:spcPct val="0"/>
              </a:spcBef>
              <a:buClr>
                <a:srgbClr val="C0C0C0"/>
              </a:buClr>
              <a:buSzPct val="90000"/>
            </a:pPr>
            <a:r>
              <a:rPr lang="en-US" altLang="en-US" sz="2800" kern="0" dirty="0">
                <a:latin typeface="Calibri" panose="020F0502020204030204" pitchFamily="34" charset="0"/>
              </a:rPr>
              <a:t>NTAS </a:t>
            </a:r>
            <a:r>
              <a:rPr lang="en-US" altLang="en-US" sz="2800" kern="0" dirty="0" smtClean="0">
                <a:latin typeface="Calibri" panose="020F0502020204030204" pitchFamily="34" charset="0"/>
              </a:rPr>
              <a:t>2009</a:t>
            </a:r>
            <a:endParaRPr lang="en-US" altLang="en-US" sz="2800" kern="0" dirty="0">
              <a:latin typeface="Calibri" panose="020F0502020204030204" pitchFamily="34" charset="0"/>
            </a:endParaRPr>
          </a:p>
          <a:p>
            <a:pPr defTabSz="407636">
              <a:spcBef>
                <a:spcPct val="0"/>
              </a:spcBef>
              <a:buClr>
                <a:srgbClr val="C0C0C0"/>
              </a:buClr>
              <a:buSzPct val="90000"/>
            </a:pPr>
            <a:r>
              <a:rPr lang="en-US" altLang="en-US" sz="2800" kern="0" dirty="0" smtClean="0">
                <a:latin typeface="Calibri" panose="020F0502020204030204" pitchFamily="34" charset="0"/>
              </a:rPr>
              <a:t>Safety Management Systems (SMS)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0700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Forthcoming NPRM on FO Qualifications</a:t>
            </a:r>
          </a:p>
          <a:p>
            <a:pPr lvl="1"/>
            <a:r>
              <a:rPr lang="en-US" dirty="0" smtClean="0"/>
              <a:t>Help participants respond to NPRM</a:t>
            </a:r>
          </a:p>
          <a:p>
            <a:pPr lvl="1"/>
            <a:r>
              <a:rPr lang="en-US" dirty="0" smtClean="0"/>
              <a:t>Create an understanding among employers</a:t>
            </a:r>
          </a:p>
          <a:p>
            <a:pPr lvl="1"/>
            <a:r>
              <a:rPr lang="en-US" dirty="0" smtClean="0"/>
              <a:t>Create </a:t>
            </a:r>
            <a:r>
              <a:rPr lang="en-US" dirty="0"/>
              <a:t>an understanding </a:t>
            </a:r>
            <a:r>
              <a:rPr lang="en-US" dirty="0" smtClean="0"/>
              <a:t>among education and training providers</a:t>
            </a:r>
          </a:p>
          <a:p>
            <a:pPr lvl="1"/>
            <a:r>
              <a:rPr lang="en-US" dirty="0" smtClean="0"/>
              <a:t>Discuss potential equipment issues</a:t>
            </a:r>
          </a:p>
          <a:p>
            <a:pPr lvl="1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National Training Aircraft Symposium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5E2C33-A986-4141-9DE6-DA1EECCF9D46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3200400" y="6400800"/>
            <a:ext cx="2895600" cy="457200"/>
          </a:xfrm>
        </p:spPr>
        <p:txBody>
          <a:bodyPr/>
          <a:lstStyle/>
          <a:p>
            <a:r>
              <a:rPr lang="en-US" dirty="0" smtClean="0"/>
              <a:t>August 2017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03860" y="31402"/>
            <a:ext cx="6172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07636">
              <a:spcBef>
                <a:spcPct val="0"/>
              </a:spcBef>
              <a:buClr>
                <a:srgbClr val="C0C0C0"/>
              </a:buClr>
              <a:buSzPct val="90000"/>
            </a:pPr>
            <a:r>
              <a:rPr lang="en-US" altLang="en-US" sz="2800" kern="0" dirty="0">
                <a:latin typeface="Calibri" panose="020F0502020204030204" pitchFamily="34" charset="0"/>
              </a:rPr>
              <a:t>NTAS </a:t>
            </a:r>
            <a:r>
              <a:rPr lang="en-US" altLang="en-US" sz="2800" kern="0" dirty="0" smtClean="0">
                <a:latin typeface="Calibri" panose="020F0502020204030204" pitchFamily="34" charset="0"/>
              </a:rPr>
              <a:t>2011 </a:t>
            </a:r>
          </a:p>
          <a:p>
            <a:pPr defTabSz="407636">
              <a:spcBef>
                <a:spcPct val="0"/>
              </a:spcBef>
              <a:buClr>
                <a:srgbClr val="C0C0C0"/>
              </a:buClr>
              <a:buSzPct val="90000"/>
            </a:pPr>
            <a:r>
              <a:rPr lang="en-US" altLang="en-US" sz="2800" kern="0" dirty="0" smtClean="0">
                <a:latin typeface="Calibri" panose="020F0502020204030204" pitchFamily="34" charset="0"/>
              </a:rPr>
              <a:t>First Officer Qualification</a:t>
            </a:r>
          </a:p>
          <a:p>
            <a:pPr defTabSz="407636">
              <a:spcBef>
                <a:spcPct val="0"/>
              </a:spcBef>
              <a:buClr>
                <a:srgbClr val="C0C0C0"/>
              </a:buClr>
              <a:buSzPct val="90000"/>
            </a:pPr>
            <a:r>
              <a:rPr lang="en-US" sz="2800" kern="0" dirty="0" smtClean="0">
                <a:latin typeface="Calibri" panose="020F0502020204030204" pitchFamily="34" charset="0"/>
              </a:rPr>
              <a:t>Notice of Proposed Rulemaking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3288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8620" y="1828800"/>
            <a:ext cx="5173980" cy="4114800"/>
          </a:xfrm>
        </p:spPr>
        <p:txBody>
          <a:bodyPr/>
          <a:lstStyle/>
          <a:p>
            <a:r>
              <a:rPr lang="en-US" dirty="0" smtClean="0"/>
              <a:t>Presentation by Barbara Adams, FAA</a:t>
            </a:r>
          </a:p>
          <a:p>
            <a:pPr lvl="1"/>
            <a:r>
              <a:rPr lang="en-US" dirty="0">
                <a:latin typeface="Calibri" panose="020F0502020204030204" pitchFamily="34" charset="0"/>
              </a:rPr>
              <a:t>Pilot Certification </a:t>
            </a:r>
            <a:r>
              <a:rPr lang="en-US" dirty="0" smtClean="0">
                <a:latin typeface="Calibri" panose="020F0502020204030204" pitchFamily="34" charset="0"/>
              </a:rPr>
              <a:t>requirements Final Rule (July 15, 2013)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Section 216 (ATP Certificate)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Section 217</a:t>
            </a:r>
          </a:p>
          <a:p>
            <a:pPr lvl="2">
              <a:defRPr/>
            </a:pPr>
            <a:r>
              <a:rPr lang="en-US" dirty="0"/>
              <a:t>Revise the requirements for an ATP certificate</a:t>
            </a:r>
          </a:p>
          <a:p>
            <a:pPr lvl="2">
              <a:defRPr/>
            </a:pPr>
            <a:r>
              <a:rPr lang="en-US" dirty="0"/>
              <a:t>Allows for a reduction in the 1,500 hours required for an ATP certificate based upon academic coursework</a:t>
            </a:r>
            <a:r>
              <a:rPr lang="en-US" b="1" i="1" dirty="0"/>
              <a:t> 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0" y="-6459"/>
            <a:ext cx="62484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National Training Aircraft Symposium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5E2C33-A986-4141-9DE6-DA1EECCF9D4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3200400" y="6400800"/>
            <a:ext cx="2895600" cy="457200"/>
          </a:xfrm>
        </p:spPr>
        <p:txBody>
          <a:bodyPr/>
          <a:lstStyle/>
          <a:p>
            <a:r>
              <a:rPr lang="en-US" dirty="0" smtClean="0"/>
              <a:t>August 2017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246846"/>
            <a:ext cx="5867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07636">
              <a:spcBef>
                <a:spcPct val="0"/>
              </a:spcBef>
              <a:buClr>
                <a:srgbClr val="C0C0C0"/>
              </a:buClr>
              <a:buSzPct val="90000"/>
            </a:pPr>
            <a:r>
              <a:rPr lang="en-US" altLang="en-US" sz="2800" kern="0" dirty="0">
                <a:latin typeface="Calibri" panose="020F0502020204030204" pitchFamily="34" charset="0"/>
              </a:rPr>
              <a:t>NTAS </a:t>
            </a:r>
            <a:r>
              <a:rPr lang="en-US" altLang="en-US" sz="2800" kern="0" dirty="0" smtClean="0">
                <a:latin typeface="Calibri" panose="020F0502020204030204" pitchFamily="34" charset="0"/>
              </a:rPr>
              <a:t>2013 </a:t>
            </a:r>
          </a:p>
          <a:p>
            <a:pPr defTabSz="407636">
              <a:spcBef>
                <a:spcPct val="0"/>
              </a:spcBef>
              <a:buClr>
                <a:srgbClr val="C0C0C0"/>
              </a:buClr>
              <a:buSzPct val="90000"/>
            </a:pPr>
            <a:r>
              <a:rPr lang="en-US" altLang="en-US" sz="2800" kern="0" dirty="0" smtClean="0">
                <a:latin typeface="Calibri" panose="020F0502020204030204" pitchFamily="34" charset="0"/>
              </a:rPr>
              <a:t>Special Edition (Orlando – August)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417188"/>
            <a:ext cx="2781567" cy="528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73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Final Rule Provisions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59435" y="1548289"/>
            <a:ext cx="7583487" cy="71755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dirty="0" smtClean="0"/>
              <a:t>Permit issuance of a restricted privileges ATP certificate</a:t>
            </a:r>
          </a:p>
          <a:p>
            <a:pPr marL="457200" indent="-457200" eaLnBrk="1" hangingPunct="1">
              <a:buFontTx/>
              <a:buNone/>
            </a:pPr>
            <a:endParaRPr lang="en-US" altLang="en-US" sz="2400" dirty="0" smtClean="0"/>
          </a:p>
          <a:p>
            <a:pPr marL="457200" indent="-457200" eaLnBrk="1" hangingPunct="1">
              <a:buFontTx/>
              <a:buNone/>
            </a:pPr>
            <a:endParaRPr lang="en-US" altLang="en-US" sz="2400" dirty="0" smtClean="0"/>
          </a:p>
          <a:p>
            <a:pPr marL="457200" indent="-457200" eaLnBrk="1" hangingPunct="1">
              <a:buFontTx/>
              <a:buNone/>
            </a:pPr>
            <a:endParaRPr lang="en-US" altLang="en-US" sz="2400" dirty="0" smtClean="0"/>
          </a:p>
        </p:txBody>
      </p:sp>
      <p:graphicFrame>
        <p:nvGraphicFramePr>
          <p:cNvPr id="229425" name="Group 4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09412175"/>
              </p:ext>
            </p:extLst>
          </p:nvPr>
        </p:nvGraphicFramePr>
        <p:xfrm>
          <a:off x="685800" y="2242979"/>
          <a:ext cx="8310563" cy="2190750"/>
        </p:xfrm>
        <a:graphic>
          <a:graphicData uri="http://schemas.openxmlformats.org/drawingml/2006/table">
            <a:tbl>
              <a:tblPr/>
              <a:tblGrid>
                <a:gridCol w="3468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1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79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Military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750 hours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49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Bachelor’s Degree w/ aviation major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1,000 hours (60+ aviation credits)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1,250 hours (30+ aviation credits)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29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Associate’s Degree w/ aviation major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1,250 hours (30+ aviation credits)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4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357" name="Text Box 29"/>
          <p:cNvSpPr txBox="1">
            <a:spLocks noChangeArrowheads="1"/>
          </p:cNvSpPr>
          <p:nvPr/>
        </p:nvSpPr>
        <p:spPr bwMode="auto">
          <a:xfrm>
            <a:off x="559435" y="4648200"/>
            <a:ext cx="832326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sz="1600" b="1" dirty="0"/>
          </a:p>
          <a:p>
            <a:pPr eaLnBrk="1" hangingPunct="1">
              <a:spcBef>
                <a:spcPct val="50000"/>
              </a:spcBef>
            </a:pPr>
            <a:r>
              <a:rPr lang="en-US" altLang="en-US" sz="1600" i="1" dirty="0"/>
              <a:t>  Final Rule effective date: July 15, 2013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96200" y="6367790"/>
            <a:ext cx="1046163" cy="26161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fld id="{C0EA6457-BF44-4FF9-9EC2-2F3EDA463E1E}" type="slidenum">
              <a:rPr lang="en-US" altLang="en-US" sz="1100"/>
              <a:pPr algn="r" eaLnBrk="1" hangingPunct="1">
                <a:spcBef>
                  <a:spcPct val="50000"/>
                </a:spcBef>
              </a:pPr>
              <a:t>13</a:t>
            </a:fld>
            <a:endParaRPr lang="en-US" altLang="en-US" sz="1100" dirty="0"/>
          </a:p>
        </p:txBody>
      </p:sp>
      <p:sp>
        <p:nvSpPr>
          <p:cNvPr id="7" name="Date Placeholder 1"/>
          <p:cNvSpPr txBox="1">
            <a:spLocks/>
          </p:cNvSpPr>
          <p:nvPr/>
        </p:nvSpPr>
        <p:spPr>
          <a:xfrm>
            <a:off x="685800" y="6400800"/>
            <a:ext cx="37338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/>
              <a:t>National Training Aircraft Symposium</a:t>
            </a:r>
            <a:endParaRPr lang="en-US" sz="1100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3200400" y="6400800"/>
            <a:ext cx="2895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/>
              <a:t>                              August 2017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95315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1905000"/>
            <a:ext cx="7772400" cy="4114800"/>
          </a:xfrm>
        </p:spPr>
        <p:txBody>
          <a:bodyPr/>
          <a:lstStyle/>
          <a:p>
            <a:pPr lvl="2"/>
            <a:r>
              <a:rPr lang="en-US" sz="2800" dirty="0" smtClean="0"/>
              <a:t>Regional Airlines</a:t>
            </a:r>
          </a:p>
          <a:p>
            <a:pPr lvl="2"/>
            <a:r>
              <a:rPr lang="en-US" sz="2800" dirty="0" smtClean="0"/>
              <a:t>Major Airlines</a:t>
            </a:r>
          </a:p>
          <a:p>
            <a:pPr lvl="2"/>
            <a:r>
              <a:rPr lang="en-US" sz="2800" dirty="0" smtClean="0"/>
              <a:t>ALPA</a:t>
            </a:r>
          </a:p>
          <a:p>
            <a:pPr lvl="2"/>
            <a:r>
              <a:rPr lang="en-US" sz="2800" dirty="0" smtClean="0"/>
              <a:t>Educators and Trainers</a:t>
            </a:r>
          </a:p>
          <a:p>
            <a:pPr lvl="2"/>
            <a:r>
              <a:rPr lang="en-US" sz="2800" dirty="0" smtClean="0"/>
              <a:t>ATP/CTP Experience report</a:t>
            </a:r>
          </a:p>
          <a:p>
            <a:pPr lvl="2"/>
            <a:r>
              <a:rPr lang="en-US" sz="2800" dirty="0" smtClean="0"/>
              <a:t>Simulation and Training</a:t>
            </a:r>
          </a:p>
          <a:p>
            <a:pPr lvl="3"/>
            <a:r>
              <a:rPr lang="en-US" sz="2600" dirty="0" smtClean="0"/>
              <a:t>ADS-B</a:t>
            </a:r>
            <a:endParaRPr lang="en-US" sz="2600" dirty="0"/>
          </a:p>
          <a:p>
            <a:pPr lvl="1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0" y="-6459"/>
            <a:ext cx="6248400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National Training Aircraft Symposium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5E2C33-A986-4141-9DE6-DA1EECCF9D46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3200400" y="6400800"/>
            <a:ext cx="2895600" cy="457200"/>
          </a:xfrm>
        </p:spPr>
        <p:txBody>
          <a:bodyPr/>
          <a:lstStyle/>
          <a:p>
            <a:r>
              <a:rPr lang="en-US" dirty="0" smtClean="0"/>
              <a:t>August 2017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246846"/>
            <a:ext cx="5867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07636">
              <a:spcBef>
                <a:spcPct val="0"/>
              </a:spcBef>
              <a:buClr>
                <a:srgbClr val="C0C0C0"/>
              </a:buClr>
              <a:buSzPct val="90000"/>
            </a:pPr>
            <a:r>
              <a:rPr lang="en-US" altLang="en-US" sz="2800" kern="0" dirty="0">
                <a:latin typeface="Calibri" panose="020F0502020204030204" pitchFamily="34" charset="0"/>
              </a:rPr>
              <a:t>NTAS </a:t>
            </a:r>
            <a:r>
              <a:rPr lang="en-US" altLang="en-US" sz="2800" kern="0" dirty="0" smtClean="0">
                <a:latin typeface="Calibri" panose="020F0502020204030204" pitchFamily="34" charset="0"/>
              </a:rPr>
              <a:t>2015</a:t>
            </a:r>
          </a:p>
          <a:p>
            <a:pPr defTabSz="407636">
              <a:spcBef>
                <a:spcPct val="0"/>
              </a:spcBef>
              <a:buClr>
                <a:srgbClr val="C0C0C0"/>
              </a:buClr>
              <a:buSzPct val="90000"/>
            </a:pPr>
            <a:r>
              <a:rPr lang="en-US" altLang="en-US" sz="2800" kern="0" dirty="0" smtClean="0">
                <a:latin typeface="Calibri" panose="020F0502020204030204" pitchFamily="34" charset="0"/>
              </a:rPr>
              <a:t>Pilot Supply </a:t>
            </a:r>
          </a:p>
        </p:txBody>
      </p:sp>
    </p:spTree>
    <p:extLst>
      <p:ext uri="{BB962C8B-B14F-4D97-AF65-F5344CB8AC3E}">
        <p14:creationId xmlns:p14="http://schemas.microsoft.com/office/powerpoint/2010/main" val="111144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16280" y="2540466"/>
            <a:ext cx="7772400" cy="41148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Dr. Carolina Anderson – Session 1 Moderator</a:t>
            </a:r>
          </a:p>
          <a:p>
            <a:pPr marL="457200" lvl="1" indent="0">
              <a:buNone/>
            </a:pPr>
            <a:r>
              <a:rPr lang="en-US" dirty="0" smtClean="0"/>
              <a:t>      Advances in Flight Training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National Training Aircraft Symposium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5E2C33-A986-4141-9DE6-DA1EECCF9D46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3200400" y="6400800"/>
            <a:ext cx="2895600" cy="457200"/>
          </a:xfrm>
        </p:spPr>
        <p:txBody>
          <a:bodyPr/>
          <a:lstStyle/>
          <a:p>
            <a:r>
              <a:rPr lang="en-US" dirty="0" smtClean="0"/>
              <a:t>August 2017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228600"/>
            <a:ext cx="6324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    National </a:t>
            </a:r>
            <a:r>
              <a:rPr lang="en-US" sz="2800" dirty="0"/>
              <a:t>Training Aircraft Symposium</a:t>
            </a:r>
            <a:br>
              <a:rPr lang="en-US" sz="2800" dirty="0"/>
            </a:br>
            <a:r>
              <a:rPr lang="en-US" sz="2800" dirty="0" smtClean="0"/>
              <a:t> </a:t>
            </a:r>
            <a:r>
              <a:rPr lang="en-US" sz="2000" dirty="0" smtClean="0"/>
              <a:t>Celebrating </a:t>
            </a:r>
            <a:r>
              <a:rPr lang="en-US" sz="2000" dirty="0"/>
              <a:t>30 Years of Enhancing Aviation (1987 - 2017)</a:t>
            </a:r>
          </a:p>
        </p:txBody>
      </p:sp>
    </p:spTree>
    <p:extLst>
      <p:ext uri="{BB962C8B-B14F-4D97-AF65-F5344CB8AC3E}">
        <p14:creationId xmlns:p14="http://schemas.microsoft.com/office/powerpoint/2010/main" val="214848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24000"/>
            <a:ext cx="7772400" cy="4114800"/>
          </a:xfrm>
        </p:spPr>
        <p:txBody>
          <a:bodyPr/>
          <a:lstStyle/>
          <a:p>
            <a:r>
              <a:rPr lang="en-US" sz="2400" dirty="0" smtClean="0"/>
              <a:t>Welcome to the beautiful (and warm) Daytona Beach campus</a:t>
            </a:r>
          </a:p>
          <a:p>
            <a:r>
              <a:rPr lang="en-US" sz="2400" dirty="0" smtClean="0"/>
              <a:t>We’re happy to host the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2017 NTAS</a:t>
            </a:r>
            <a:r>
              <a:rPr lang="en-US" sz="2400" dirty="0"/>
              <a:t> </a:t>
            </a:r>
            <a:r>
              <a:rPr lang="en-US" sz="2400" dirty="0" smtClean="0"/>
              <a:t>gathering</a:t>
            </a:r>
          </a:p>
          <a:p>
            <a:pPr lvl="1"/>
            <a:r>
              <a:rPr lang="en-US" sz="2000" dirty="0" smtClean="0"/>
              <a:t>Great agenda which </a:t>
            </a:r>
            <a:r>
              <a:rPr lang="en-US" sz="2000" dirty="0"/>
              <a:t>promises</a:t>
            </a:r>
            <a:endParaRPr lang="en-US" sz="2000" dirty="0" smtClean="0"/>
          </a:p>
          <a:p>
            <a:pPr marL="457200" lvl="1" indent="0">
              <a:buNone/>
            </a:pPr>
            <a:r>
              <a:rPr lang="en-US" sz="2000" dirty="0"/>
              <a:t>     discussions </a:t>
            </a:r>
            <a:r>
              <a:rPr lang="en-US" sz="2000" dirty="0" smtClean="0"/>
              <a:t>beneficial to all</a:t>
            </a:r>
          </a:p>
          <a:p>
            <a:pPr lvl="1"/>
            <a:r>
              <a:rPr lang="en-US" sz="2000" dirty="0" smtClean="0"/>
              <a:t>Excellent speakers</a:t>
            </a:r>
          </a:p>
          <a:p>
            <a:pPr lvl="1"/>
            <a:r>
              <a:rPr lang="en-US" sz="2000" dirty="0" smtClean="0"/>
              <a:t>Poster session</a:t>
            </a:r>
          </a:p>
          <a:p>
            <a:pPr lvl="1"/>
            <a:r>
              <a:rPr lang="en-US" sz="2000" dirty="0" smtClean="0"/>
              <a:t>Wright Flyer</a:t>
            </a:r>
          </a:p>
          <a:p>
            <a:pPr lvl="1"/>
            <a:r>
              <a:rPr lang="en-US" sz="2000" dirty="0" smtClean="0"/>
              <a:t>Photos </a:t>
            </a:r>
            <a:r>
              <a:rPr lang="en-US" sz="2000" dirty="0"/>
              <a:t>with Orville and Wilbur</a:t>
            </a:r>
          </a:p>
          <a:p>
            <a:pPr lvl="1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Training Aircraft Symposium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Celebrating 30 Years of Enhancing Aviation (1987 </a:t>
            </a:r>
            <a:r>
              <a:rPr lang="en-US" sz="2000" dirty="0" smtClean="0"/>
              <a:t>– </a:t>
            </a:r>
            <a:r>
              <a:rPr lang="en-US" sz="2000" dirty="0"/>
              <a:t>2017</a:t>
            </a:r>
            <a:r>
              <a:rPr lang="en-US" sz="2000" dirty="0" smtClean="0"/>
              <a:t>)</a:t>
            </a:r>
            <a:r>
              <a:rPr lang="en-US" sz="2000" dirty="0"/>
              <a:t/>
            </a:r>
            <a:br>
              <a:rPr lang="en-US" sz="2000" dirty="0"/>
            </a:br>
            <a:endParaRPr lang="en-US" sz="1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National Training Aircraft Symposium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5E2C33-A986-4141-9DE6-DA1EECCF9D4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3200400" y="6408420"/>
            <a:ext cx="2895600" cy="457200"/>
          </a:xfrm>
        </p:spPr>
        <p:txBody>
          <a:bodyPr/>
          <a:lstStyle/>
          <a:p>
            <a:r>
              <a:rPr lang="en-US" dirty="0" smtClean="0"/>
              <a:t>August 2017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2209800"/>
            <a:ext cx="4107872" cy="4038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 dirty="0" smtClean="0"/>
              <a:t>Why NTAS thirty years ago?</a:t>
            </a:r>
          </a:p>
          <a:p>
            <a:pPr lvl="1"/>
            <a:r>
              <a:rPr lang="en-US" dirty="0" smtClean="0"/>
              <a:t>Because of existing product liability laws, major aircraft manufacturers quit manufacturing GA training aircraft.</a:t>
            </a:r>
          </a:p>
          <a:p>
            <a:pPr lvl="1"/>
            <a:r>
              <a:rPr lang="en-US" dirty="0" smtClean="0"/>
              <a:t>Operators (trainers and educators) needed to gain information on what was out there.</a:t>
            </a:r>
          </a:p>
          <a:p>
            <a:r>
              <a:rPr lang="en-US" dirty="0" smtClean="0"/>
              <a:t>Where did it start?</a:t>
            </a:r>
          </a:p>
          <a:p>
            <a:pPr lvl="1"/>
            <a:r>
              <a:rPr lang="en-US" dirty="0" smtClean="0"/>
              <a:t>Parks College of Saint Louis University</a:t>
            </a:r>
          </a:p>
          <a:p>
            <a:pPr lvl="1"/>
            <a:r>
              <a:rPr lang="en-US" dirty="0" smtClean="0"/>
              <a:t>Moved to CMSU in 1991</a:t>
            </a:r>
          </a:p>
          <a:p>
            <a:pPr lvl="1"/>
            <a:r>
              <a:rPr lang="en-US" dirty="0" smtClean="0"/>
              <a:t>Then to ERAU in 1998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Training Aircraft Symposium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Celebrating 30 Years of Enhancing Aviation (1987 - 2017)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National Training Aircraft Symposium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5E2C33-A986-4141-9DE6-DA1EECCF9D4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3200400" y="6408420"/>
            <a:ext cx="2895600" cy="457200"/>
          </a:xfrm>
        </p:spPr>
        <p:txBody>
          <a:bodyPr/>
          <a:lstStyle/>
          <a:p>
            <a:r>
              <a:rPr lang="en-US" dirty="0" smtClean="0"/>
              <a:t>August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96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National Training Aircraft Symposium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09110" y="6419088"/>
            <a:ext cx="2895600" cy="457200"/>
          </a:xfrm>
        </p:spPr>
        <p:txBody>
          <a:bodyPr/>
          <a:lstStyle/>
          <a:p>
            <a:r>
              <a:rPr lang="en-US" dirty="0" smtClean="0"/>
              <a:t>August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2C33-A986-4141-9DE6-DA1EECCF9D4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304800"/>
            <a:ext cx="7059706" cy="916921"/>
          </a:xfrm>
          <a:prstGeom prst="rect">
            <a:avLst/>
          </a:prstGeom>
          <a:noFill/>
          <a:ln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 smtClean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 smtClean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 smtClean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r>
              <a:rPr lang="en-US" altLang="en-US" kern="0" dirty="0" smtClean="0">
                <a:latin typeface="Calibri" panose="020F0502020204030204" pitchFamily="34" charset="0"/>
              </a:rPr>
              <a:t>NTAS 2005</a:t>
            </a: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r>
              <a:rPr lang="en-US" altLang="en-US" kern="0" dirty="0" smtClean="0">
                <a:latin typeface="Calibri" panose="020F0502020204030204" pitchFamily="34" charset="0"/>
              </a:rPr>
              <a:t>Dr. John Medina </a:t>
            </a: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r>
              <a:rPr lang="en-US" altLang="en-US" sz="2471" kern="0" dirty="0" smtClean="0">
                <a:latin typeface="Calibri" panose="020F0502020204030204" pitchFamily="34" charset="0"/>
              </a:rPr>
              <a:t>Brain Science</a:t>
            </a:r>
            <a:endParaRPr lang="en-US" altLang="en-US" sz="2471" kern="0" dirty="0"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743" y="304800"/>
            <a:ext cx="4791934" cy="5791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22098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Dr. John Medina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9762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National Training Aircraft Symposium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75432" y="6400800"/>
            <a:ext cx="2895600" cy="457200"/>
          </a:xfrm>
        </p:spPr>
        <p:txBody>
          <a:bodyPr/>
          <a:lstStyle/>
          <a:p>
            <a:r>
              <a:rPr lang="en-US" dirty="0" smtClean="0"/>
              <a:t>August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2C33-A986-4141-9DE6-DA1EECCF9D4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304800"/>
            <a:ext cx="7059706" cy="916921"/>
          </a:xfrm>
          <a:prstGeom prst="rect">
            <a:avLst/>
          </a:prstGeom>
          <a:noFill/>
          <a:ln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 smtClean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 smtClean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 smtClean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r>
              <a:rPr lang="en-US" altLang="en-US" kern="0" dirty="0" smtClean="0">
                <a:latin typeface="Calibri" panose="020F0502020204030204" pitchFamily="34" charset="0"/>
              </a:rPr>
              <a:t>NTAS 2005</a:t>
            </a: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r>
              <a:rPr lang="en-US" altLang="en-US" kern="0" dirty="0" smtClean="0">
                <a:latin typeface="Calibri" panose="020F0502020204030204" pitchFamily="34" charset="0"/>
              </a:rPr>
              <a:t>Dr. John Medina </a:t>
            </a: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r>
              <a:rPr lang="en-US" altLang="en-US" sz="2471" kern="0" dirty="0" smtClean="0">
                <a:latin typeface="Calibri" panose="020F0502020204030204" pitchFamily="34" charset="0"/>
              </a:rPr>
              <a:t>Brain Science</a:t>
            </a:r>
            <a:endParaRPr lang="en-US" altLang="en-US" sz="2471" kern="0" dirty="0"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353568"/>
            <a:ext cx="4411257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84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National Training Aircraft Symposium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00400" y="6370320"/>
            <a:ext cx="2895600" cy="457200"/>
          </a:xfrm>
        </p:spPr>
        <p:txBody>
          <a:bodyPr/>
          <a:lstStyle/>
          <a:p>
            <a:r>
              <a:rPr lang="en-US" dirty="0" smtClean="0"/>
              <a:t>August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2C33-A986-4141-9DE6-DA1EECCF9D4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304800"/>
            <a:ext cx="7059706" cy="916921"/>
          </a:xfrm>
          <a:prstGeom prst="rect">
            <a:avLst/>
          </a:prstGeom>
          <a:noFill/>
          <a:ln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 smtClean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 smtClean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 smtClean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r>
              <a:rPr lang="en-US" altLang="en-US" kern="0" dirty="0" smtClean="0">
                <a:latin typeface="Calibri" panose="020F0502020204030204" pitchFamily="34" charset="0"/>
              </a:rPr>
              <a:t>NTAS 2005</a:t>
            </a: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r>
              <a:rPr lang="en-US" altLang="en-US" kern="0" dirty="0" smtClean="0">
                <a:latin typeface="Calibri" panose="020F0502020204030204" pitchFamily="34" charset="0"/>
              </a:rPr>
              <a:t>Dr. John Medina </a:t>
            </a: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r>
              <a:rPr lang="en-US" altLang="en-US" sz="2471" kern="0" dirty="0" smtClean="0">
                <a:latin typeface="Calibri" panose="020F0502020204030204" pitchFamily="34" charset="0"/>
              </a:rPr>
              <a:t>Brain Science</a:t>
            </a:r>
            <a:endParaRPr lang="en-US" altLang="en-US" sz="2471" kern="0" dirty="0"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1599052"/>
            <a:ext cx="7848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When you unexpectedly encounter a creature that you are unfamiliar with, 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4429037"/>
            <a:ext cx="3200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Can I eat it?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5134992"/>
            <a:ext cx="3200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Can I mate with  it?</a:t>
            </a:r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2488649"/>
            <a:ext cx="2716306" cy="258426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53440" y="3682599"/>
            <a:ext cx="3200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Will it eat me?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53440" y="2545757"/>
            <a:ext cx="7848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you quickly ask yourself </a:t>
            </a:r>
          </a:p>
          <a:p>
            <a:r>
              <a:rPr lang="en-US" sz="2800" dirty="0" smtClean="0"/>
              <a:t>three questions: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236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National Training Aircraft Symposium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40768"/>
            <a:ext cx="2895600" cy="264832"/>
          </a:xfrm>
        </p:spPr>
        <p:txBody>
          <a:bodyPr/>
          <a:lstStyle/>
          <a:p>
            <a:r>
              <a:rPr lang="en-US" dirty="0" smtClean="0"/>
              <a:t>August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2C33-A986-4141-9DE6-DA1EECCF9D46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304800"/>
            <a:ext cx="7059706" cy="916921"/>
          </a:xfrm>
          <a:prstGeom prst="rect">
            <a:avLst/>
          </a:prstGeom>
          <a:noFill/>
          <a:ln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 smtClean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 smtClean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 smtClean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r>
              <a:rPr lang="en-US" altLang="en-US" kern="0" dirty="0" smtClean="0">
                <a:latin typeface="Calibri" panose="020F0502020204030204" pitchFamily="34" charset="0"/>
              </a:rPr>
              <a:t>NTAS 2006</a:t>
            </a: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r>
              <a:rPr lang="en-US" altLang="en-US" kern="0" dirty="0" smtClean="0">
                <a:latin typeface="Calibri" panose="020F0502020204030204" pitchFamily="34" charset="0"/>
              </a:rPr>
              <a:t>VLJ</a:t>
            </a:r>
            <a:endParaRPr lang="en-US" altLang="en-US" sz="2471" kern="0" dirty="0">
              <a:latin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733" y="1586034"/>
            <a:ext cx="3195208" cy="19191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973" y="4128626"/>
            <a:ext cx="3331563" cy="15148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035" y="1524000"/>
            <a:ext cx="3810330" cy="17984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891913"/>
            <a:ext cx="3325612" cy="209958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43512" y="5697332"/>
            <a:ext cx="2943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Cirrus SF 50 Vision Jet 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76229" y="3437487"/>
            <a:ext cx="2943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Eclipse 500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218395" y="5774568"/>
            <a:ext cx="2943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5898668" y="3322476"/>
            <a:ext cx="1129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Piper Jet 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505522" y="6031468"/>
            <a:ext cx="2943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Cessna Mustang 510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3296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National Training Aircraft Symposium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52800" y="6400800"/>
            <a:ext cx="2895600" cy="457200"/>
          </a:xfrm>
        </p:spPr>
        <p:txBody>
          <a:bodyPr/>
          <a:lstStyle/>
          <a:p>
            <a:r>
              <a:rPr lang="en-US" dirty="0" smtClean="0"/>
              <a:t>August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2C33-A986-4141-9DE6-DA1EECCF9D46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1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764" y="1395272"/>
            <a:ext cx="5849471" cy="46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70646" y="314115"/>
            <a:ext cx="7059706" cy="916921"/>
          </a:xfrm>
          <a:prstGeom prst="rect">
            <a:avLst/>
          </a:prstGeom>
          <a:noFill/>
          <a:ln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 smtClean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 smtClean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 smtClean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r>
              <a:rPr lang="en-US" altLang="en-US" kern="0" dirty="0" smtClean="0">
                <a:latin typeface="Calibri" panose="020F0502020204030204" pitchFamily="34" charset="0"/>
              </a:rPr>
              <a:t>NTAS 2008</a:t>
            </a: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r>
              <a:rPr lang="en-US" altLang="en-US" kern="0" smtClean="0">
                <a:latin typeface="Calibri" panose="020F0502020204030204" pitchFamily="34" charset="0"/>
              </a:rPr>
              <a:t>New hire </a:t>
            </a:r>
            <a:r>
              <a:rPr lang="en-US" altLang="en-US" kern="0" dirty="0" smtClean="0">
                <a:latin typeface="Calibri" panose="020F0502020204030204" pitchFamily="34" charset="0"/>
              </a:rPr>
              <a:t>Pilot Yield </a:t>
            </a: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r>
              <a:rPr lang="en-US" altLang="en-US" sz="2471" kern="0" dirty="0" smtClean="0">
                <a:latin typeface="Calibri" panose="020F0502020204030204" pitchFamily="34" charset="0"/>
              </a:rPr>
              <a:t>The Pilot Production Pipeline &amp; Industry Cyclicality</a:t>
            </a:r>
            <a:endParaRPr lang="en-US" altLang="en-US" sz="2471" kern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18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5800" y="1758518"/>
            <a:ext cx="7772400" cy="4114800"/>
          </a:xfrm>
        </p:spPr>
        <p:txBody>
          <a:bodyPr/>
          <a:lstStyle/>
          <a:p>
            <a:r>
              <a:rPr lang="en-US" dirty="0" smtClean="0"/>
              <a:t>Became the Pilot Source Study</a:t>
            </a:r>
          </a:p>
          <a:p>
            <a:pPr lvl="1"/>
            <a:r>
              <a:rPr lang="en-US" dirty="0" smtClean="0"/>
              <a:t>Informed Congress and HR 3371 (resulting from </a:t>
            </a:r>
            <a:r>
              <a:rPr lang="en-US" dirty="0" err="1" smtClean="0"/>
              <a:t>Colgan</a:t>
            </a:r>
            <a:r>
              <a:rPr lang="en-US" dirty="0" smtClean="0"/>
              <a:t> accident)</a:t>
            </a:r>
          </a:p>
          <a:p>
            <a:pPr lvl="1"/>
            <a:r>
              <a:rPr lang="en-US" dirty="0" smtClean="0"/>
              <a:t>Language friendly to aviation </a:t>
            </a:r>
            <a:r>
              <a:rPr lang="en-US" dirty="0"/>
              <a:t>h</a:t>
            </a:r>
            <a:r>
              <a:rPr lang="en-US" dirty="0" smtClean="0"/>
              <a:t>igher education became part of the bill</a:t>
            </a:r>
          </a:p>
          <a:p>
            <a:pPr lvl="1"/>
            <a:r>
              <a:rPr lang="en-US" dirty="0" smtClean="0"/>
              <a:t>Became part of PL 111-216</a:t>
            </a:r>
          </a:p>
          <a:p>
            <a:pPr lvl="1"/>
            <a:r>
              <a:rPr lang="en-US" dirty="0" smtClean="0"/>
              <a:t>Informed the FO ARC</a:t>
            </a:r>
          </a:p>
          <a:p>
            <a:r>
              <a:rPr lang="en-US" dirty="0" smtClean="0"/>
              <a:t>Led to the R-ATP rule in the FAA (1,000 </a:t>
            </a:r>
            <a:r>
              <a:rPr lang="en-US" dirty="0" err="1" smtClean="0"/>
              <a:t>hrs</a:t>
            </a:r>
            <a:r>
              <a:rPr lang="en-US" dirty="0" smtClean="0"/>
              <a:t> rather than 1,500 </a:t>
            </a:r>
            <a:r>
              <a:rPr lang="en-US" dirty="0" err="1" smtClean="0"/>
              <a:t>hrs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National Training Aircraft Symposium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5E2C33-A986-4141-9DE6-DA1EECCF9D4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August 2017</a:t>
            </a:r>
            <a:endParaRPr 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70646" y="314115"/>
            <a:ext cx="7059706" cy="916921"/>
          </a:xfrm>
          <a:prstGeom prst="rect">
            <a:avLst/>
          </a:prstGeom>
          <a:noFill/>
          <a:ln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 smtClean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 smtClean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endParaRPr lang="en-US" altLang="en-US" sz="3530" b="1" kern="0" dirty="0" smtClean="0">
              <a:latin typeface="Corbel" panose="020B0503020204020204" pitchFamily="34" charset="0"/>
            </a:endParaRP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r>
              <a:rPr lang="en-US" altLang="en-US" kern="0" dirty="0" smtClean="0">
                <a:latin typeface="Calibri" panose="020F0502020204030204" pitchFamily="34" charset="0"/>
              </a:rPr>
              <a:t>NTAS 2008</a:t>
            </a: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r>
              <a:rPr lang="en-US" altLang="en-US" kern="0" dirty="0" smtClean="0">
                <a:latin typeface="Calibri" panose="020F0502020204030204" pitchFamily="34" charset="0"/>
              </a:rPr>
              <a:t>New hire Pilot Yield </a:t>
            </a:r>
          </a:p>
          <a:p>
            <a:pPr marL="0" indent="0" defTabSz="407636">
              <a:spcBef>
                <a:spcPct val="0"/>
              </a:spcBef>
              <a:buClr>
                <a:srgbClr val="C0C0C0"/>
              </a:buClr>
              <a:buSzPct val="90000"/>
              <a:buFontTx/>
              <a:buNone/>
            </a:pPr>
            <a:r>
              <a:rPr lang="en-US" altLang="en-US" sz="2471" kern="0" dirty="0" smtClean="0">
                <a:latin typeface="Calibri" panose="020F0502020204030204" pitchFamily="34" charset="0"/>
              </a:rPr>
              <a:t>The Pilot Production Pipeline &amp; Industry Cyclicality</a:t>
            </a:r>
            <a:endParaRPr lang="en-US" altLang="en-US" sz="2471" kern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16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ttershaft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D44812FF314440A30713FF468CF0C0" ma:contentTypeVersion="6" ma:contentTypeDescription="Create a new document." ma:contentTypeScope="" ma:versionID="78835bff4060288f1adb3fdbd001be7d">
  <xsd:schema xmlns:xsd="http://www.w3.org/2001/XMLSchema" xmlns:xs="http://www.w3.org/2001/XMLSchema" xmlns:p="http://schemas.microsoft.com/office/2006/metadata/properties" xmlns:ns2="584859f9-e04d-4b0e-a1f9-b1f19fe731fd" xmlns:ns3="8016b80d-d924-4ddc-8931-e65448ec5ff8" targetNamespace="http://schemas.microsoft.com/office/2006/metadata/properties" ma:root="true" ma:fieldsID="c5440b5dcef7a25559f1c597f6ce3bfe" ns2:_="" ns3:_="">
    <xsd:import namespace="584859f9-e04d-4b0e-a1f9-b1f19fe731fd"/>
    <xsd:import namespace="8016b80d-d924-4ddc-8931-e65448ec5ff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4859f9-e04d-4b0e-a1f9-b1f19fe731f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16b80d-d924-4ddc-8931-e65448ec5f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E2D0BFB-27D3-4D9E-80BC-7724DC1D38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84859f9-e04d-4b0e-a1f9-b1f19fe731fd"/>
    <ds:schemaRef ds:uri="8016b80d-d924-4ddc-8931-e65448ec5f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91D6A8-6AE2-48BD-A458-1A839FF365FC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A3193D86-77BD-4A3E-881D-8E4EBF69863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033954D9-7171-4A9C-A26F-D7266FB6398F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8016b80d-d924-4ddc-8931-e65448ec5ff8"/>
    <ds:schemaRef ds:uri="584859f9-e04d-4b0e-a1f9-b1f19fe731f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shattershaft</Template>
  <TotalTime>677</TotalTime>
  <Words>577</Words>
  <Application>Microsoft Office PowerPoint</Application>
  <PresentationFormat>On-screen Show (4:3)</PresentationFormat>
  <Paragraphs>177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Corbel</vt:lpstr>
      <vt:lpstr>Times</vt:lpstr>
      <vt:lpstr>shattershaft</vt:lpstr>
      <vt:lpstr>Custom Design</vt:lpstr>
      <vt:lpstr>PowerPoint Presentation</vt:lpstr>
      <vt:lpstr>National Training Aircraft Symposium Celebrating 30 Years of Enhancing Aviation (1987 – 2017) </vt:lpstr>
      <vt:lpstr>National Training Aircraft Symposium Celebrating 30 Years of Enhancing Aviation (1987 - 2017)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Final Rule Provisions</vt:lpstr>
      <vt:lpstr> </vt:lpstr>
      <vt:lpstr>PowerPoint Presentation</vt:lpstr>
    </vt:vector>
  </TitlesOfParts>
  <Company>ERAU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Brady, Tim</dc:creator>
  <cp:lastModifiedBy>Riedel, Nancy J.</cp:lastModifiedBy>
  <cp:revision>69</cp:revision>
  <dcterms:created xsi:type="dcterms:W3CDTF">2009-02-02T15:39:17Z</dcterms:created>
  <dcterms:modified xsi:type="dcterms:W3CDTF">2017-08-10T17:01:18Z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0x010100AFD44812FF314440A30713FF468CF0C0</vt:lpwstr>
  </property>
</Properties>
</file>