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slides/slide6.xml" ContentType="application/vnd.openxmlformats-officedocument.presentationml.slide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0" r:id="rId2"/>
  </p:sldMasterIdLst>
  <p:sldIdLst>
    <p:sldId id="266" r:id="rId3"/>
    <p:sldId id="265" r:id="rId4"/>
    <p:sldId id="267" r:id="rId5"/>
    <p:sldId id="269" r:id="rId6"/>
    <p:sldId id="268" r:id="rId7"/>
    <p:sldId id="259" r:id="rId8"/>
    <p:sldId id="264" r:id="rId9"/>
    <p:sldId id="26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53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18" Type="http://schemas.openxmlformats.org/officeDocument/2006/relationships/customXml" Target="../customXml/item4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Master" Target="slideMasters/slideMaster2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customXml" Target="../customXml/item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7213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a29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304800" y="5257800"/>
            <a:ext cx="11582400" cy="508000"/>
          </a:xfrm>
          <a:prstGeom prst="rect">
            <a:avLst/>
          </a:prstGeom>
        </p:spPr>
        <p:txBody>
          <a:bodyPr lIns="91430" tIns="45714" rIns="91430" bIns="45714"/>
          <a:lstStyle>
            <a:lvl1pPr>
              <a:defRPr sz="2133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749800"/>
            <a:ext cx="11582400" cy="508000"/>
          </a:xfrm>
          <a:prstGeom prst="rect">
            <a:avLst/>
          </a:prstGeom>
        </p:spPr>
        <p:txBody>
          <a:bodyPr/>
          <a:lstStyle>
            <a:lvl1pPr>
              <a:defRPr sz="2667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11059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ME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304800" y="5257800"/>
            <a:ext cx="11582400" cy="508000"/>
          </a:xfrm>
          <a:prstGeom prst="rect">
            <a:avLst/>
          </a:prstGeom>
        </p:spPr>
        <p:txBody>
          <a:bodyPr lIns="91430" tIns="45714" rIns="91430" bIns="45714"/>
          <a:lstStyle>
            <a:lvl1pPr>
              <a:defRPr sz="2133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04800" y="4749800"/>
            <a:ext cx="11582400" cy="508000"/>
          </a:xfrm>
          <a:prstGeom prst="rect">
            <a:avLst/>
          </a:prstGeom>
        </p:spPr>
        <p:txBody>
          <a:bodyPr/>
          <a:lstStyle>
            <a:lvl1pPr>
              <a:defRPr sz="2667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85622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>
            <a:normAutofit/>
          </a:bodyPr>
          <a:lstStyle>
            <a:lvl1pPr algn="l">
              <a:defRPr sz="3733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17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03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54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066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582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09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6616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131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626413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08129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4857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32800" y="152400"/>
            <a:ext cx="3556000" cy="762000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128000" cy="6324600"/>
          </a:xfrm>
        </p:spPr>
        <p:txBody>
          <a:bodyPr/>
          <a:lstStyle>
            <a:lvl1pPr marL="0" indent="0">
              <a:buNone/>
              <a:defRPr sz="4267"/>
            </a:lvl1pPr>
            <a:lvl2pPr marL="609517" indent="0">
              <a:buNone/>
              <a:defRPr sz="3733"/>
            </a:lvl2pPr>
            <a:lvl3pPr marL="1219034" indent="0">
              <a:buNone/>
              <a:defRPr sz="3200"/>
            </a:lvl3pPr>
            <a:lvl4pPr marL="1828549" indent="0">
              <a:buNone/>
              <a:defRPr sz="2667"/>
            </a:lvl4pPr>
            <a:lvl5pPr marL="2438066" indent="0">
              <a:buNone/>
              <a:defRPr sz="2667"/>
            </a:lvl5pPr>
            <a:lvl6pPr marL="3047582" indent="0">
              <a:buNone/>
              <a:defRPr sz="2667"/>
            </a:lvl6pPr>
            <a:lvl7pPr marL="3657099" indent="0">
              <a:buNone/>
              <a:defRPr sz="2667"/>
            </a:lvl7pPr>
            <a:lvl8pPr marL="4266616" indent="0">
              <a:buNone/>
              <a:defRPr sz="2667"/>
            </a:lvl8pPr>
            <a:lvl9pPr marL="4876131" indent="0">
              <a:buNone/>
              <a:defRPr sz="2667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32800" y="990600"/>
            <a:ext cx="3556000" cy="5181600"/>
          </a:xfrm>
        </p:spPr>
        <p:txBody>
          <a:bodyPr/>
          <a:lstStyle>
            <a:lvl1pPr marL="0" indent="0">
              <a:buNone/>
              <a:defRPr sz="1867"/>
            </a:lvl1pPr>
            <a:lvl2pPr marL="609517" indent="0">
              <a:buNone/>
              <a:defRPr sz="1600"/>
            </a:lvl2pPr>
            <a:lvl3pPr marL="1219034" indent="0">
              <a:buNone/>
              <a:defRPr sz="1333"/>
            </a:lvl3pPr>
            <a:lvl4pPr marL="1828549" indent="0">
              <a:buNone/>
              <a:defRPr sz="1200"/>
            </a:lvl4pPr>
            <a:lvl5pPr marL="2438066" indent="0">
              <a:buNone/>
              <a:defRPr sz="1200"/>
            </a:lvl5pPr>
            <a:lvl6pPr marL="3047582" indent="0">
              <a:buNone/>
              <a:defRPr sz="1200"/>
            </a:lvl6pPr>
            <a:lvl7pPr marL="3657099" indent="0">
              <a:buNone/>
              <a:defRPr sz="1200"/>
            </a:lvl7pPr>
            <a:lvl8pPr marL="4266616" indent="0">
              <a:buNone/>
              <a:defRPr sz="1200"/>
            </a:lvl8pPr>
            <a:lvl9pPr marL="4876131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674079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"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57204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20847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0" y="6572250"/>
            <a:ext cx="2844800" cy="285751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Aug 2016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012020" y="6581777"/>
            <a:ext cx="6165849" cy="2762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©2016 Sierra Nevada Corporation 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698810" y="1148576"/>
            <a:ext cx="11017405" cy="5040351"/>
          </a:xfrm>
        </p:spPr>
        <p:txBody>
          <a:bodyPr/>
          <a:lstStyle>
            <a:lvl2pPr>
              <a:defRPr sz="2400" baseline="0"/>
            </a:lvl2pPr>
            <a:lvl3pPr>
              <a:buClr>
                <a:schemeClr val="tx2"/>
              </a:buClr>
              <a:buFont typeface="Wingdings" pitchFamily="2" charset="2"/>
              <a:buChar char="Ø"/>
              <a:defRPr sz="2133" baseline="0"/>
            </a:lvl3pPr>
            <a:lvl4pPr>
              <a:defRPr sz="1867" baseline="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490660" y="167270"/>
            <a:ext cx="8043745" cy="624468"/>
          </a:xfrm>
        </p:spPr>
        <p:txBody>
          <a:bodyPr/>
          <a:lstStyle>
            <a:lvl1pPr>
              <a:defRPr sz="32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400890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Dream Chas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304800" y="5257800"/>
            <a:ext cx="11582400" cy="508000"/>
          </a:xfrm>
          <a:prstGeom prst="rect">
            <a:avLst/>
          </a:prstGeom>
        </p:spPr>
        <p:txBody>
          <a:bodyPr lIns="91430" tIns="45714" rIns="91430" bIns="45714"/>
          <a:lstStyle>
            <a:lvl1pPr>
              <a:defRPr sz="2133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04800" y="4749800"/>
            <a:ext cx="11582400" cy="508000"/>
          </a:xfrm>
          <a:prstGeom prst="rect">
            <a:avLst/>
          </a:prstGeom>
        </p:spPr>
        <p:txBody>
          <a:bodyPr/>
          <a:lstStyle>
            <a:lvl1pPr>
              <a:defRPr sz="2667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66779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Black Rectangle"/>
          <p:cNvSpPr/>
          <p:nvPr/>
        </p:nvSpPr>
        <p:spPr>
          <a:xfrm>
            <a:off x="0" y="6273800"/>
            <a:ext cx="121920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07" tIns="60952" rIns="121907" bIns="60952" rtlCol="0" anchor="ctr"/>
          <a:lstStyle/>
          <a:p>
            <a:pPr algn="ctr"/>
            <a:endParaRPr lang="en-US" sz="24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77800"/>
            <a:ext cx="11582400" cy="508000"/>
          </a:xfrm>
          <a:prstGeom prst="rect">
            <a:avLst/>
          </a:prstGeom>
        </p:spPr>
        <p:txBody>
          <a:bodyPr vert="horz" lIns="91430" tIns="45714" rIns="91430" bIns="45714" rtlCol="0" anchor="t" anchorCtr="0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787401"/>
            <a:ext cx="11582400" cy="5323523"/>
          </a:xfrm>
          <a:prstGeom prst="rect">
            <a:avLst/>
          </a:prstGeom>
        </p:spPr>
        <p:txBody>
          <a:bodyPr vert="horz" lIns="91430" tIns="45714" rIns="91430" bIns="45714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251200" y="6474025"/>
            <a:ext cx="5689600" cy="287307"/>
          </a:xfrm>
          <a:prstGeom prst="rect">
            <a:avLst/>
          </a:prstGeom>
          <a:noFill/>
        </p:spPr>
        <p:txBody>
          <a:bodyPr wrap="square" lIns="121907" tIns="60952" rIns="121907" bIns="60952" rtlCol="0">
            <a:spAutoFit/>
          </a:bodyPr>
          <a:lstStyle/>
          <a:p>
            <a:pPr marL="0" marR="0" indent="0" algn="ctr" defTabSz="12190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67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2018 Sierra Nevada Corporation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582400" y="6453507"/>
            <a:ext cx="609600" cy="328215"/>
          </a:xfrm>
          <a:prstGeom prst="rect">
            <a:avLst/>
          </a:prstGeom>
          <a:noFill/>
        </p:spPr>
        <p:txBody>
          <a:bodyPr wrap="square" lIns="121907" tIns="60952" rIns="121907" bIns="60952" rtlCol="0">
            <a:spAutoFit/>
          </a:bodyPr>
          <a:lstStyle/>
          <a:p>
            <a:pPr algn="r"/>
            <a:fld id="{53D01809-605E-4503-97EB-55CDCA2F8648}" type="slidenum">
              <a:rPr lang="en-US" sz="1333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US" sz="1067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7823200" y="6453506"/>
            <a:ext cx="3860800" cy="307760"/>
          </a:xfrm>
          <a:prstGeom prst="rect">
            <a:avLst/>
          </a:prstGeom>
          <a:noFill/>
        </p:spPr>
        <p:txBody>
          <a:bodyPr wrap="square" lIns="121907" tIns="60952" rIns="121907" bIns="60952" rtlCol="0">
            <a:spAutoFit/>
          </a:bodyPr>
          <a:lstStyle/>
          <a:p>
            <a:pPr algn="r"/>
            <a:r>
              <a:rPr lang="en-US" sz="1200" b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SPACE</a:t>
            </a:r>
            <a:r>
              <a:rPr lang="en-US" sz="1200" b="1" baseline="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SYSTEMS</a:t>
            </a:r>
            <a:endParaRPr lang="en-US" sz="12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" name="SNC Footer Logo" descr="\\sncorp\shares\Business\Reference\SNC Logos\SNC Corporate Logos\Registered\SNC Logos_Registered_INITIALS_white.png"/>
          <p:cNvPicPr>
            <a:picLocks noChangeAspect="1" noChangeArrowheads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01601" y="6412687"/>
            <a:ext cx="934801" cy="34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5165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1219034" rtl="0" eaLnBrk="1" latinLnBrk="0" hangingPunct="1">
        <a:spcBef>
          <a:spcPct val="0"/>
        </a:spcBef>
        <a:buNone/>
        <a:defRPr sz="2400" b="1" kern="1200">
          <a:solidFill>
            <a:schemeClr val="accent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457138" indent="-457138" algn="l" defTabSz="1219034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990465" indent="-380948" algn="l" defTabSz="1219034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2667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523791" indent="-304758" algn="l" defTabSz="1219034" rtl="0" eaLnBrk="1" latinLnBrk="0" hangingPunct="1">
        <a:spcBef>
          <a:spcPct val="20000"/>
        </a:spcBef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2133308" indent="-304758" algn="l" defTabSz="1219034" rtl="0" eaLnBrk="1" latinLnBrk="0" hangingPunct="1">
        <a:spcBef>
          <a:spcPct val="20000"/>
        </a:spcBef>
        <a:buFont typeface="Wingdings" panose="05000000000000000000" pitchFamily="2" charset="2"/>
        <a:buChar char="Ø"/>
        <a:defRPr sz="2133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742825" indent="-304758" algn="l" defTabSz="1219034" rtl="0" eaLnBrk="1" latinLnBrk="0" hangingPunct="1">
        <a:spcBef>
          <a:spcPct val="20000"/>
        </a:spcBef>
        <a:buFont typeface="Arial" panose="020B0604020202020204" pitchFamily="34" charset="0"/>
        <a:buChar char="»"/>
        <a:defRPr sz="2133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3352340" indent="-304758" algn="l" defTabSz="1219034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1857" indent="-304758" algn="l" defTabSz="1219034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374" indent="-304758" algn="l" defTabSz="1219034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0890" indent="-304758" algn="l" defTabSz="1219034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03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17" algn="l" defTabSz="121903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34" algn="l" defTabSz="121903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49" algn="l" defTabSz="121903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66" algn="l" defTabSz="121903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582" algn="l" defTabSz="121903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099" algn="l" defTabSz="121903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16" algn="l" defTabSz="121903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31" algn="l" defTabSz="121903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51200" y="6461365"/>
            <a:ext cx="5689600" cy="287307"/>
          </a:xfrm>
          <a:prstGeom prst="rect">
            <a:avLst/>
          </a:prstGeom>
          <a:noFill/>
        </p:spPr>
        <p:txBody>
          <a:bodyPr wrap="square" lIns="121907" tIns="60952" rIns="121907" bIns="60952" rtlCol="0">
            <a:spAutoFit/>
          </a:bodyPr>
          <a:lstStyle/>
          <a:p>
            <a:pPr marL="0" marR="0" indent="0" algn="ctr" defTabSz="12190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67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2017 Sierra Nevada Corporation</a:t>
            </a:r>
          </a:p>
        </p:txBody>
      </p:sp>
      <p:pic>
        <p:nvPicPr>
          <p:cNvPr id="1026" name="Picture 2" descr="\\sncorp\shares\Business\Reference\SNC Logos\SNC Corporate Logos\Registered\SNC Logos_Registered_INITIALS_whit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3450896" cy="1272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740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1219034" rtl="0" eaLnBrk="1" latinLnBrk="0" hangingPunct="1">
        <a:spcBef>
          <a:spcPct val="0"/>
        </a:spcBef>
        <a:buNone/>
        <a:defRPr sz="3200" b="1" kern="1200" baseline="0">
          <a:solidFill>
            <a:schemeClr val="bg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0" indent="0" algn="l" defTabSz="1219034" rtl="0" eaLnBrk="1" latinLnBrk="0" hangingPunct="1">
        <a:spcBef>
          <a:spcPct val="20000"/>
        </a:spcBef>
        <a:buFont typeface="Arial" panose="020B0604020202020204" pitchFamily="34" charset="0"/>
        <a:buNone/>
        <a:defRPr sz="1867" kern="1200" baseline="0">
          <a:solidFill>
            <a:schemeClr val="bg1">
              <a:lumMod val="7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990465" indent="-380948" algn="l" defTabSz="1219034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791" indent="-304758" algn="l" defTabSz="1219034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308" indent="-304758" algn="l" defTabSz="1219034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2825" indent="-304758" algn="l" defTabSz="1219034" rtl="0" eaLnBrk="1" latinLnBrk="0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340" indent="-304758" algn="l" defTabSz="1219034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1857" indent="-304758" algn="l" defTabSz="1219034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374" indent="-304758" algn="l" defTabSz="1219034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0890" indent="-304758" algn="l" defTabSz="1219034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03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17" algn="l" defTabSz="121903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34" algn="l" defTabSz="121903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49" algn="l" defTabSz="121903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66" algn="l" defTabSz="121903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582" algn="l" defTabSz="121903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099" algn="l" defTabSz="121903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16" algn="l" defTabSz="121903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31" algn="l" defTabSz="121903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DC%20Great%20Day%20To%20Fly_11-30-17_no%20music.mp4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04800" y="5257799"/>
            <a:ext cx="11582400" cy="1254967"/>
          </a:xfrm>
        </p:spPr>
        <p:txBody>
          <a:bodyPr/>
          <a:lstStyle/>
          <a:p>
            <a:endParaRPr lang="en-US" sz="1000" dirty="0" smtClean="0"/>
          </a:p>
          <a:p>
            <a:r>
              <a:rPr lang="en-US" sz="2400" dirty="0" smtClean="0"/>
              <a:t>John Roth</a:t>
            </a:r>
          </a:p>
          <a:p>
            <a:pPr>
              <a:spcBef>
                <a:spcPts val="0"/>
              </a:spcBef>
            </a:pPr>
            <a:r>
              <a:rPr lang="en-US" sz="2400" dirty="0" smtClean="0"/>
              <a:t>VP Strategy &amp; Business Development</a:t>
            </a:r>
            <a:endParaRPr lang="en-US" sz="24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4800" y="4675460"/>
            <a:ext cx="11582400" cy="508000"/>
          </a:xfrm>
        </p:spPr>
        <p:txBody>
          <a:bodyPr/>
          <a:lstStyle/>
          <a:p>
            <a:r>
              <a:rPr lang="en-US" sz="4000" dirty="0"/>
              <a:t>Sierra Nevada Corporation’s Space Systems</a:t>
            </a:r>
          </a:p>
        </p:txBody>
      </p:sp>
    </p:spTree>
    <p:extLst>
      <p:ext uri="{BB962C8B-B14F-4D97-AF65-F5344CB8AC3E}">
        <p14:creationId xmlns:p14="http://schemas.microsoft.com/office/powerpoint/2010/main" val="458252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7904" y="996696"/>
            <a:ext cx="6616192" cy="486460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18872" y="177800"/>
            <a:ext cx="11768328" cy="508000"/>
          </a:xfrm>
        </p:spPr>
        <p:txBody>
          <a:bodyPr>
            <a:noAutofit/>
          </a:bodyPr>
          <a:lstStyle/>
          <a:p>
            <a:r>
              <a:rPr lang="en-US" sz="4400" dirty="0" smtClean="0"/>
              <a:t>One thing we don’t do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893975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271473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0" y="163513"/>
            <a:ext cx="8043863" cy="517525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4000" b="1" dirty="0" smtClean="0">
                <a:solidFill>
                  <a:schemeClr val="bg1"/>
                </a:solidFill>
              </a:rPr>
              <a:t>Environmental Systems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4000" b="1" i="1" dirty="0" smtClean="0">
                <a:solidFill>
                  <a:schemeClr val="bg1"/>
                </a:solidFill>
              </a:rPr>
              <a:t>And Payloads</a:t>
            </a:r>
            <a:endParaRPr lang="en-US" sz="40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9376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7331140" y="267932"/>
            <a:ext cx="8043333" cy="518583"/>
          </a:xfrm>
        </p:spPr>
        <p:txBody>
          <a:bodyPr>
            <a:noAutofit/>
          </a:bodyPr>
          <a:lstStyle/>
          <a:p>
            <a:pPr marL="0" indent="0">
              <a:lnSpc>
                <a:spcPts val="3000"/>
              </a:lnSpc>
              <a:spcBef>
                <a:spcPts val="0"/>
              </a:spcBef>
              <a:buNone/>
            </a:pPr>
            <a:r>
              <a:rPr lang="en-US" sz="4000" b="1" dirty="0" smtClean="0">
                <a:solidFill>
                  <a:schemeClr val="bg1"/>
                </a:solidFill>
              </a:rPr>
              <a:t>Propulsion Systems</a:t>
            </a:r>
            <a:endParaRPr lang="en-US" sz="4000" b="1" i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497614" y="2073166"/>
            <a:ext cx="22862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</a:rPr>
              <a:t>ACS/RSC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</a:rPr>
              <a:t>Upper Stage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</a:rPr>
              <a:t>Boosters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46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3648"/>
            <a:ext cx="12191997" cy="6264699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242596" y="228471"/>
            <a:ext cx="11616612" cy="518583"/>
          </a:xfrm>
        </p:spPr>
        <p:txBody>
          <a:bodyPr>
            <a:noAutofit/>
          </a:bodyPr>
          <a:lstStyle/>
          <a:p>
            <a:pPr marL="0" indent="0">
              <a:lnSpc>
                <a:spcPts val="3000"/>
              </a:lnSpc>
              <a:spcBef>
                <a:spcPts val="0"/>
              </a:spcBef>
              <a:buNone/>
            </a:pPr>
            <a:r>
              <a:rPr lang="en-US" sz="4000" b="1" dirty="0" smtClean="0">
                <a:solidFill>
                  <a:schemeClr val="bg1"/>
                </a:solidFill>
              </a:rPr>
              <a:t>NextSTEP-2 Habitat</a:t>
            </a:r>
            <a:endParaRPr lang="en-US" sz="40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174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149290" y="163157"/>
            <a:ext cx="8043333" cy="518583"/>
          </a:xfrm>
        </p:spPr>
        <p:txBody>
          <a:bodyPr>
            <a:noAutofit/>
          </a:bodyPr>
          <a:lstStyle/>
          <a:p>
            <a:pPr marL="0" indent="0">
              <a:lnSpc>
                <a:spcPts val="3000"/>
              </a:lnSpc>
              <a:spcBef>
                <a:spcPts val="0"/>
              </a:spcBef>
              <a:buNone/>
            </a:pPr>
            <a:r>
              <a:rPr lang="en-US" sz="4000" b="1" dirty="0" smtClean="0">
                <a:solidFill>
                  <a:schemeClr val="bg1"/>
                </a:solidFill>
              </a:rPr>
              <a:t>Power &amp; Propulsion Element (PPE)</a:t>
            </a:r>
            <a:endParaRPr lang="en-US" sz="40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521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84" r="1293" b="7720"/>
          <a:stretch/>
        </p:blipFill>
        <p:spPr>
          <a:xfrm>
            <a:off x="0" y="622042"/>
            <a:ext cx="12192000" cy="5643465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-4321" y="9620"/>
            <a:ext cx="11910181" cy="542925"/>
          </a:xfrm>
        </p:spPr>
        <p:txBody>
          <a:bodyPr>
            <a:noAutofit/>
          </a:bodyPr>
          <a:lstStyle/>
          <a:p>
            <a:r>
              <a:rPr lang="en-US" dirty="0"/>
              <a:t>Trusted </a:t>
            </a:r>
            <a:r>
              <a:rPr lang="en-US" dirty="0" smtClean="0"/>
              <a:t>Subsystem Supplier </a:t>
            </a:r>
            <a:r>
              <a:rPr lang="en-US" dirty="0"/>
              <a:t>to NASA for </a:t>
            </a:r>
            <a:r>
              <a:rPr lang="en-US" dirty="0" smtClean="0"/>
              <a:t>Interplanetary and Earth Observation Missions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9009993" y="4721772"/>
            <a:ext cx="2286000" cy="146619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r>
              <a:rPr lang="en-US" sz="1600" b="1" u="sng" dirty="0" smtClean="0">
                <a:solidFill>
                  <a:schemeClr val="tx1"/>
                </a:solidFill>
              </a:rPr>
              <a:t>Current Missions</a:t>
            </a:r>
          </a:p>
          <a:p>
            <a:r>
              <a:rPr lang="en-US" sz="1600" b="1" dirty="0" smtClean="0">
                <a:solidFill>
                  <a:schemeClr val="tx1"/>
                </a:solidFill>
              </a:rPr>
              <a:t>Mars </a:t>
            </a:r>
            <a:r>
              <a:rPr lang="en-US" sz="1600" b="1" dirty="0" err="1">
                <a:solidFill>
                  <a:schemeClr val="tx1"/>
                </a:solidFill>
              </a:rPr>
              <a:t>InSight</a:t>
            </a:r>
            <a:endParaRPr lang="en-US" sz="1600" b="1" dirty="0">
              <a:solidFill>
                <a:schemeClr val="tx1"/>
              </a:solidFill>
            </a:endParaRPr>
          </a:p>
          <a:p>
            <a:r>
              <a:rPr lang="en-US" sz="1600" b="1" dirty="0">
                <a:solidFill>
                  <a:schemeClr val="tx1"/>
                </a:solidFill>
              </a:rPr>
              <a:t>Mars 2020</a:t>
            </a:r>
            <a:endParaRPr lang="en-US" sz="1400" b="1" dirty="0">
              <a:solidFill>
                <a:schemeClr val="tx1"/>
              </a:solidFill>
            </a:endParaRPr>
          </a:p>
          <a:p>
            <a:r>
              <a:rPr lang="en-US" sz="1600" b="1" dirty="0">
                <a:solidFill>
                  <a:schemeClr val="tx1"/>
                </a:solidFill>
              </a:rPr>
              <a:t>Parker Solar Probe</a:t>
            </a:r>
          </a:p>
          <a:p>
            <a:r>
              <a:rPr lang="en-US" sz="1600" b="1" dirty="0">
                <a:solidFill>
                  <a:schemeClr val="tx1"/>
                </a:solidFill>
              </a:rPr>
              <a:t>OSIRIS-Rex</a:t>
            </a:r>
          </a:p>
        </p:txBody>
      </p:sp>
    </p:spTree>
    <p:extLst>
      <p:ext uri="{BB962C8B-B14F-4D97-AF65-F5344CB8AC3E}">
        <p14:creationId xmlns:p14="http://schemas.microsoft.com/office/powerpoint/2010/main" val="1593606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0" y="396422"/>
            <a:ext cx="8043333" cy="518583"/>
          </a:xfrm>
        </p:spPr>
        <p:txBody>
          <a:bodyPr>
            <a:noAutofit/>
          </a:bodyPr>
          <a:lstStyle/>
          <a:p>
            <a:pPr marL="0" indent="0">
              <a:lnSpc>
                <a:spcPts val="3000"/>
              </a:lnSpc>
              <a:spcBef>
                <a:spcPts val="0"/>
              </a:spcBef>
              <a:buNone/>
            </a:pPr>
            <a:r>
              <a:rPr lang="en-US" sz="4000" b="1" dirty="0" smtClean="0">
                <a:solidFill>
                  <a:schemeClr val="bg1"/>
                </a:solidFill>
              </a:rPr>
              <a:t>Dream Chaser Cargo System</a:t>
            </a:r>
            <a:endParaRPr lang="en-US" sz="4000" b="1" i="1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hlinkClick r:id="rId3" action="ppaction://hlinkfile"/>
          </p:cNvPr>
          <p:cNvSpPr txBox="1"/>
          <p:nvPr/>
        </p:nvSpPr>
        <p:spPr>
          <a:xfrm>
            <a:off x="167951" y="5747656"/>
            <a:ext cx="13987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Flight Video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147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NC Theme_SSG">
  <a:themeElements>
    <a:clrScheme name="SNC Official">
      <a:dk1>
        <a:srgbClr val="000000"/>
      </a:dk1>
      <a:lt1>
        <a:srgbClr val="F2F2F2"/>
      </a:lt1>
      <a:dk2>
        <a:srgbClr val="595959"/>
      </a:dk2>
      <a:lt2>
        <a:srgbClr val="F2F2F2"/>
      </a:lt2>
      <a:accent1>
        <a:srgbClr val="004990"/>
      </a:accent1>
      <a:accent2>
        <a:srgbClr val="8F0000"/>
      </a:accent2>
      <a:accent3>
        <a:srgbClr val="008F47"/>
      </a:accent3>
      <a:accent4>
        <a:srgbClr val="47008F"/>
      </a:accent4>
      <a:accent5>
        <a:srgbClr val="008F8F"/>
      </a:accent5>
      <a:accent6>
        <a:srgbClr val="CC6600"/>
      </a:accent6>
      <a:hlink>
        <a:srgbClr val="00417F"/>
      </a:hlink>
      <a:folHlink>
        <a:srgbClr val="0A85F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NC copyright only template 16x9 2017 Q4" id="{FA356798-A03D-43FA-AA79-9275C36C03FC}" vid="{E7225C42-2200-4F4C-8692-E1A42311BBD0}"/>
    </a:ext>
  </a:extLst>
</a:theme>
</file>

<file path=ppt/theme/theme2.xml><?xml version="1.0" encoding="utf-8"?>
<a:theme xmlns:a="http://schemas.openxmlformats.org/drawingml/2006/main" name="SNC copyright only template ppt 16x9 (updated 061617)">
  <a:themeElements>
    <a:clrScheme name="SNC Official">
      <a:dk1>
        <a:srgbClr val="000000"/>
      </a:dk1>
      <a:lt1>
        <a:srgbClr val="F2F2F2"/>
      </a:lt1>
      <a:dk2>
        <a:srgbClr val="595959"/>
      </a:dk2>
      <a:lt2>
        <a:srgbClr val="D9D9D9"/>
      </a:lt2>
      <a:accent1>
        <a:srgbClr val="004990"/>
      </a:accent1>
      <a:accent2>
        <a:srgbClr val="8F0000"/>
      </a:accent2>
      <a:accent3>
        <a:srgbClr val="008F47"/>
      </a:accent3>
      <a:accent4>
        <a:srgbClr val="47008F"/>
      </a:accent4>
      <a:accent5>
        <a:srgbClr val="008F8F"/>
      </a:accent5>
      <a:accent6>
        <a:srgbClr val="CC6600"/>
      </a:accent6>
      <a:hlink>
        <a:srgbClr val="00417F"/>
      </a:hlink>
      <a:folHlink>
        <a:srgbClr val="0A85F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" id="{0EC05156-7016-46B2-AADD-6D7DC0DEF14F}" vid="{C7A0CF89-FAA3-46E7-91DD-D63D825F3F9E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643AAC098CFD14EA5662ADE4DAEE647" ma:contentTypeVersion="4" ma:contentTypeDescription="Create a new document." ma:contentTypeScope="" ma:versionID="d3dd206d029f65e2797f5a4b4802e1bd">
  <xsd:schema xmlns:xsd="http://www.w3.org/2001/XMLSchema" xmlns:xs="http://www.w3.org/2001/XMLSchema" xmlns:p="http://schemas.microsoft.com/office/2006/metadata/properties" xmlns:ns2="584859f9-e04d-4b0e-a1f9-b1f19fe731fd" xmlns:ns3="cf7bfd7a-7455-4001-9c37-042351b8bd1c" targetNamespace="http://schemas.microsoft.com/office/2006/metadata/properties" ma:root="true" ma:fieldsID="16820f4f8a57e733857e0c8bbb7937e2" ns2:_="" ns3:_="">
    <xsd:import namespace="584859f9-e04d-4b0e-a1f9-b1f19fe731fd"/>
    <xsd:import namespace="cf7bfd7a-7455-4001-9c37-042351b8bd1c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4859f9-e04d-4b0e-a1f9-b1f19fe731fd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1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7bfd7a-7455-4001-9c37-042351b8bd1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584859f9-e04d-4b0e-a1f9-b1f19fe731fd">FUECHS3FZRVZ-1451502954-224</_dlc_DocId>
    <_dlc_DocIdUrl xmlns="584859f9-e04d-4b0e-a1f9-b1f19fe731fd">
      <Url>https://myerauedu.sharepoint.com/teams/DB_Academics/AVP_ACAD/DB_Hunt/Scholarly-Commons/Space-Congress/_layouts/15/DocIdRedir.aspx?ID=FUECHS3FZRVZ-1451502954-224</Url>
      <Description>FUECHS3FZRVZ-1451502954-224</Description>
    </_dlc_DocIdUrl>
  </documentManagement>
</p:properties>
</file>

<file path=customXml/itemProps1.xml><?xml version="1.0" encoding="utf-8"?>
<ds:datastoreItem xmlns:ds="http://schemas.openxmlformats.org/officeDocument/2006/customXml" ds:itemID="{813DC029-7742-4A76-9621-C426DD4266FE}"/>
</file>

<file path=customXml/itemProps2.xml><?xml version="1.0" encoding="utf-8"?>
<ds:datastoreItem xmlns:ds="http://schemas.openxmlformats.org/officeDocument/2006/customXml" ds:itemID="{12CA4739-540A-4DA3-A5A1-B8E61C486E3B}"/>
</file>

<file path=customXml/itemProps3.xml><?xml version="1.0" encoding="utf-8"?>
<ds:datastoreItem xmlns:ds="http://schemas.openxmlformats.org/officeDocument/2006/customXml" ds:itemID="{300071FF-21DE-465E-9BCE-9EB4339E2296}"/>
</file>

<file path=customXml/itemProps4.xml><?xml version="1.0" encoding="utf-8"?>
<ds:datastoreItem xmlns:ds="http://schemas.openxmlformats.org/officeDocument/2006/customXml" ds:itemID="{31A4CC7F-1AFC-48D1-9707-2B12A139BCDD}"/>
</file>

<file path=docProps/app.xml><?xml version="1.0" encoding="utf-8"?>
<Properties xmlns="http://schemas.openxmlformats.org/officeDocument/2006/extended-properties" xmlns:vt="http://schemas.openxmlformats.org/officeDocument/2006/docPropsVTypes">
  <TotalTime>856</TotalTime>
  <Words>63</Words>
  <Application>Microsoft Office PowerPoint</Application>
  <PresentationFormat>Widescreen</PresentationFormat>
  <Paragraphs>21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Courier New</vt:lpstr>
      <vt:lpstr>Wingdings</vt:lpstr>
      <vt:lpstr>SNC Theme_SSG</vt:lpstr>
      <vt:lpstr>SNC copyright only template ppt 16x9 (updated 061617)</vt:lpstr>
      <vt:lpstr>Sierra Nevada Corporation’s Space Systems</vt:lpstr>
      <vt:lpstr>One thing we don’t do</vt:lpstr>
      <vt:lpstr>PowerPoint Presentation</vt:lpstr>
      <vt:lpstr>PowerPoint Presentation</vt:lpstr>
      <vt:lpstr>PowerPoint Presentation</vt:lpstr>
      <vt:lpstr>PowerPoint Presentation</vt:lpstr>
      <vt:lpstr>Trusted Subsystem Supplier to NASA for Interplanetary and Earth Observation Missions</vt:lpstr>
      <vt:lpstr>PowerPoint Presentation</vt:lpstr>
    </vt:vector>
  </TitlesOfParts>
  <Company>Sierra Nevada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Roth</dc:creator>
  <cp:lastModifiedBy>Cunningham, Suzanne R. (KSC-AAI00)</cp:lastModifiedBy>
  <cp:revision>16</cp:revision>
  <dcterms:created xsi:type="dcterms:W3CDTF">2018-02-20T00:13:59Z</dcterms:created>
  <dcterms:modified xsi:type="dcterms:W3CDTF">2018-02-22T02:31:38Z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0x010100B643AAC098CFD14EA5662ADE4DAEE647</vt:lpwstr>
  </property>
  <property fmtid="{D5CDD505-2E9C-101B-9397-08002B2CF9AE}" pid="3" name="_dlc_DocIdItemGuid">
    <vt:lpwstr>43a79dd4-ad15-43f2-bda6-47884b4d3d37</vt:lpwstr>
  </property>
</Properties>
</file>