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</p:sldMasterIdLst>
  <p:notesMasterIdLst>
    <p:notesMasterId r:id="rId29"/>
  </p:notesMasterIdLst>
  <p:handoutMasterIdLst>
    <p:handoutMasterId r:id="rId30"/>
  </p:handoutMasterIdLst>
  <p:sldIdLst>
    <p:sldId id="256" r:id="rId6"/>
    <p:sldId id="295" r:id="rId7"/>
    <p:sldId id="296" r:id="rId8"/>
    <p:sldId id="290" r:id="rId9"/>
    <p:sldId id="272" r:id="rId10"/>
    <p:sldId id="273" r:id="rId11"/>
    <p:sldId id="274" r:id="rId12"/>
    <p:sldId id="275" r:id="rId13"/>
    <p:sldId id="276" r:id="rId14"/>
    <p:sldId id="277" r:id="rId15"/>
    <p:sldId id="280" r:id="rId16"/>
    <p:sldId id="281" r:id="rId17"/>
    <p:sldId id="282" r:id="rId18"/>
    <p:sldId id="283" r:id="rId19"/>
    <p:sldId id="284" r:id="rId20"/>
    <p:sldId id="289" r:id="rId21"/>
    <p:sldId id="286" r:id="rId22"/>
    <p:sldId id="287" r:id="rId23"/>
    <p:sldId id="288" r:id="rId24"/>
    <p:sldId id="291" r:id="rId25"/>
    <p:sldId id="292" r:id="rId26"/>
    <p:sldId id="293" r:id="rId27"/>
    <p:sldId id="29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387"/>
    <a:srgbClr val="E92327"/>
    <a:srgbClr val="A5A7AA"/>
    <a:srgbClr val="8E5A42"/>
    <a:srgbClr val="660000"/>
    <a:srgbClr val="6C8A57"/>
    <a:srgbClr val="A99770"/>
    <a:srgbClr val="93407A"/>
    <a:srgbClr val="E78657"/>
    <a:srgbClr val="EED3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ustomXml" Target="../customXml/item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 Moore" userId="a58039fb-5327-4903-80e4-78060ae86e79" providerId="ADAL" clId="{FE168CB0-3C84-4832-A7E0-273EAE8F9163}"/>
    <pc:docChg chg="delSld">
      <pc:chgData name="Jim Moore" userId="a58039fb-5327-4903-80e4-78060ae86e79" providerId="ADAL" clId="{FE168CB0-3C84-4832-A7E0-273EAE8F9163}" dt="2019-03-27T18:17:05.925" v="0" actId="2696"/>
      <pc:docMkLst>
        <pc:docMk/>
      </pc:docMkLst>
      <pc:sldChg chg="del">
        <pc:chgData name="Jim Moore" userId="a58039fb-5327-4903-80e4-78060ae86e79" providerId="ADAL" clId="{FE168CB0-3C84-4832-A7E0-273EAE8F9163}" dt="2019-03-27T18:17:05.925" v="0" actId="2696"/>
        <pc:sldMkLst>
          <pc:docMk/>
          <pc:sldMk cId="2861836297" sldId="2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03F2A-A8E2-4C7B-ACC7-BCAA3A6CCC6B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6969E-D219-4A2F-93B2-1DDB2CD52B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57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7D524-F2E1-4A84-A5DB-7A2D1E2A0D0C}" type="datetimeFigureOut">
              <a:rPr lang="en-US" smtClean="0"/>
              <a:pPr/>
              <a:t>3/27/2019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BADCB-FB3D-409C-A862-BF59F5E10E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33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BADCB-FB3D-409C-A862-BF59F5E10E8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9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BADCB-FB3D-409C-A862-BF59F5E10E8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6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40" name="Shape 2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/>
              <a:t>Volunteers for seam tearing, show tape sample</a:t>
            </a:r>
          </a:p>
        </p:txBody>
      </p:sp>
    </p:spTree>
    <p:extLst>
      <p:ext uri="{BB962C8B-B14F-4D97-AF65-F5344CB8AC3E}">
        <p14:creationId xmlns:p14="http://schemas.microsoft.com/office/powerpoint/2010/main" val="868360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F69B9-C2A6-45DC-8ACF-B7FC70695CA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43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F69B9-C2A6-45DC-8ACF-B7FC70695CA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338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3BCA77-444A-414E-BA87-55BF1B4950B4}" type="slidenum">
              <a:rPr lang="en-US"/>
              <a:pPr/>
              <a:t>16</a:t>
            </a:fld>
            <a:endParaRPr lang="en-US"/>
          </a:p>
        </p:txBody>
      </p:sp>
      <p:pic>
        <p:nvPicPr>
          <p:cNvPr id="553986" name="Rectangl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2838" y="686153"/>
            <a:ext cx="4648200" cy="3449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874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F69B9-C2A6-45DC-8ACF-B7FC70695CA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09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F69B9-C2A6-45DC-8ACF-B7FC70695CA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30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DBD-9981-4C74-A85C-8508DAB65BBD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A2DE-A70F-4DA8-9D0B-D5D39510FB21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F381-8363-49EE-9A74-4A3B546276B9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82B16-745D-41D4-AA40-53EC6700E733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nTech Standar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341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43D24A3-25E4-4EE9-857C-0BA8549B11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366510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C0828C5-B0E8-48BA-B5FC-38C4620DF28C}" type="datetime1">
              <a:rPr lang="en-US" smtClean="0"/>
              <a:pPr>
                <a:defRPr/>
              </a:pPr>
              <a:t>3/27/2019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9574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7512627" y="187038"/>
            <a:ext cx="1569027" cy="36368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r="41323"/>
          <a:stretch>
            <a:fillRect/>
          </a:stretch>
        </p:blipFill>
        <p:spPr bwMode="auto">
          <a:xfrm>
            <a:off x="7520443" y="62346"/>
            <a:ext cx="1571602" cy="55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lvl="0">
              <a:defRPr sz="1800" b="0">
                <a:uFillTx/>
              </a:defRPr>
            </a:pPr>
            <a:r>
              <a:rPr sz="2800" b="1">
                <a:uFill>
                  <a:solidFill/>
                </a:u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87506385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0C5E-DD63-48C7-B410-0BF339F0DBB9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814CD-542A-48EC-B940-F2AA8F214FF7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2B2CC-43CC-4FE3-B7DF-6A1B8827752C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17" y="6492875"/>
            <a:ext cx="625974" cy="365125"/>
          </a:xfrm>
          <a:prstGeom prst="rect">
            <a:avLst/>
          </a:prstGeom>
        </p:spPr>
        <p:txBody>
          <a:bodyPr/>
          <a:lstStyle/>
          <a:p>
            <a:fld id="{DCF12A33-8947-42C2-90E2-8B11A8E293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5FD23-D058-4184-BE80-E474E3DBEE2D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17" y="6492875"/>
            <a:ext cx="625974" cy="365125"/>
          </a:xfrm>
          <a:prstGeom prst="rect">
            <a:avLst/>
          </a:prstGeom>
        </p:spPr>
        <p:txBody>
          <a:bodyPr/>
          <a:lstStyle/>
          <a:p>
            <a:fld id="{DCF12A33-8947-42C2-90E2-8B11A8E293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7458-D7BA-429B-9B1F-D191709FAD28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17" y="6492875"/>
            <a:ext cx="625974" cy="365125"/>
          </a:xfrm>
          <a:prstGeom prst="rect">
            <a:avLst/>
          </a:prstGeom>
        </p:spPr>
        <p:txBody>
          <a:bodyPr/>
          <a:lstStyle/>
          <a:p>
            <a:fld id="{DCF12A33-8947-42C2-90E2-8B11A8E293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fld id="{B5542AAE-1A7F-4D1D-B698-64DCA6C5800B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512627" y="187038"/>
            <a:ext cx="1569027" cy="36368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6" cstate="print"/>
          <a:srcRect r="41323"/>
          <a:stretch>
            <a:fillRect/>
          </a:stretch>
        </p:blipFill>
        <p:spPr bwMode="auto">
          <a:xfrm>
            <a:off x="7520443" y="62346"/>
            <a:ext cx="1571602" cy="55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 userDrawn="1"/>
        </p:nvSpPr>
        <p:spPr>
          <a:xfrm>
            <a:off x="0" y="736342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bg1"/>
              </a:gs>
              <a:gs pos="0">
                <a:schemeClr val="bg2">
                  <a:lumMod val="20000"/>
                  <a:lumOff val="80000"/>
                </a:schemeClr>
              </a:gs>
              <a:gs pos="62000">
                <a:schemeClr val="bg2">
                  <a:lumMod val="20000"/>
                  <a:lumOff val="8000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6604000"/>
            <a:ext cx="9144000" cy="25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0" y="6597765"/>
            <a:ext cx="9144000" cy="69735"/>
          </a:xfrm>
          <a:prstGeom prst="rect">
            <a:avLst/>
          </a:prstGeom>
          <a:gradFill flip="none" rotWithShape="1">
            <a:gsLst>
              <a:gs pos="42000">
                <a:schemeClr val="bg1"/>
              </a:gs>
              <a:gs pos="0">
                <a:schemeClr val="bg1"/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</p:sldLayoutIdLst>
  <p:hf hdr="0" ft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800" b="1" i="0" u="none" strike="noStrike" kern="1200" cap="none" spc="0" normalizeH="0" baseline="0" noProof="0" smtClean="0">
          <a:ln>
            <a:noFill/>
          </a:ln>
          <a:solidFill>
            <a:srgbClr val="507387"/>
          </a:solidFill>
          <a:effectLst/>
          <a:uLnTx/>
          <a:uFillTx/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F7B4-E81A-48D8-94EB-F2F4CFC0358E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544384"/>
            <a:ext cx="619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5A6A219-0837-4134-97FA-E133E8E4C752}" type="slidenum">
              <a:rPr lang="en-US" sz="1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12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hyperlink" Target="mailto:brandon.farmer@nexolvehc.com" TargetMode="Externa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nexolvematerials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emf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57.jpeg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28600" y="4736256"/>
            <a:ext cx="8686800" cy="83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High Performance Products, Advanced Materials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28600" y="5294875"/>
            <a:ext cx="8686800" cy="1406714"/>
          </a:xfrm>
          <a:prstGeom prst="rect">
            <a:avLst/>
          </a:prstGeom>
        </p:spPr>
        <p:txBody>
          <a:bodyPr anchor="t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>
                <a:cs typeface="Arial"/>
              </a:rPr>
              <a:t>Jim Moore 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kern="0">
                <a:cs typeface="Arial"/>
              </a:rPr>
              <a:t>(256) 836-7788  </a:t>
            </a:r>
            <a:r>
              <a:rPr lang="en-US" sz="1400" kern="0">
                <a:cs typeface="Arial"/>
                <a:hlinkClick r:id="rId3"/>
              </a:rPr>
              <a:t>Jim.Moore@nexolvehc.com</a:t>
            </a:r>
            <a:endParaRPr lang="en-US" sz="1400" kern="0">
              <a:cs typeface="Arial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cs typeface="Arial"/>
            </a:endParaRP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0">
                <a:latin typeface="Arial" pitchFamily="34" charset="0"/>
                <a:ea typeface="+mj-ea"/>
                <a:cs typeface="Arial" pitchFamily="34" charset="0"/>
              </a:rPr>
              <a:t>290 Dunlop Blvd, Building 200</a:t>
            </a: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Hu</a:t>
            </a:r>
            <a:r>
              <a:rPr lang="en-US" sz="1050" kern="0">
                <a:latin typeface="Arial" pitchFamily="34" charset="0"/>
                <a:ea typeface="+mj-ea"/>
                <a:cs typeface="Arial" pitchFamily="34" charset="0"/>
              </a:rPr>
              <a:t>ntsville, AL 35824</a:t>
            </a: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  <a:hlinkClick r:id="rId4"/>
              </a:rPr>
              <a:t>www.nexolvematerials.com</a:t>
            </a:r>
            <a:endParaRPr kumimoji="0" lang="en-US" sz="105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3" y="1254542"/>
            <a:ext cx="2863289" cy="1894379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63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517" y="1254542"/>
            <a:ext cx="2596240" cy="1948249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63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532" y="1187385"/>
            <a:ext cx="2914429" cy="1894379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  <a:softEdge rad="63500"/>
          </a:effec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8" cstate="print"/>
          <a:srcRect r="41323"/>
          <a:stretch>
            <a:fillRect/>
          </a:stretch>
        </p:blipFill>
        <p:spPr bwMode="auto">
          <a:xfrm>
            <a:off x="2294807" y="3249229"/>
            <a:ext cx="4554386" cy="161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-901700" y="-632757"/>
            <a:ext cx="11379200" cy="12954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558" y="-28135"/>
            <a:ext cx="7298267" cy="1004538"/>
          </a:xfrm>
        </p:spPr>
        <p:txBody>
          <a:bodyPr/>
          <a:lstStyle/>
          <a:p>
            <a:r>
              <a:rPr lang="en-US"/>
              <a:t>JWST Template Layers in Testing</a:t>
            </a:r>
          </a:p>
        </p:txBody>
      </p:sp>
      <p:pic>
        <p:nvPicPr>
          <p:cNvPr id="5" name="Picture 2" descr="140710-1659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555" y="845745"/>
            <a:ext cx="824388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5188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/>
        </p:nvSpPr>
        <p:spPr>
          <a:xfrm>
            <a:off x="321294" y="3019770"/>
            <a:ext cx="3479801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marL="0" marR="0" algn="ctr">
              <a:buClr>
                <a:srgbClr val="000000"/>
              </a:buClr>
              <a:buFont typeface="Gill Sans"/>
              <a:defRPr sz="23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1800">
                <a:uFill>
                  <a:solidFill/>
                </a:uFill>
              </a:rPr>
              <a:t>Thermal Welded </a:t>
            </a:r>
            <a:r>
              <a:rPr sz="1800" err="1">
                <a:uFill>
                  <a:solidFill/>
                </a:uFill>
              </a:rPr>
              <a:t>Kapton</a:t>
            </a:r>
            <a:r>
              <a:rPr sz="1800">
                <a:uFill>
                  <a:solidFill/>
                </a:uFill>
              </a:rPr>
              <a:t> Seams </a:t>
            </a:r>
          </a:p>
        </p:txBody>
      </p:sp>
      <p:pic>
        <p:nvPicPr>
          <p:cNvPr id="237" name="imag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830" y="793410"/>
            <a:ext cx="2968733" cy="2040325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 descr="Pictur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6231" y="793410"/>
            <a:ext cx="4787770" cy="5378790"/>
          </a:xfrm>
          <a:prstGeom prst="rect">
            <a:avLst/>
          </a:prstGeom>
        </p:spPr>
      </p:pic>
      <p:pic>
        <p:nvPicPr>
          <p:cNvPr id="7" name="imag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170" y="3482805"/>
            <a:ext cx="3226051" cy="276132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9BA6194-00C5-4986-AFCA-1DE57FFD7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294" y="-177373"/>
            <a:ext cx="7298267" cy="1004538"/>
          </a:xfrm>
        </p:spPr>
        <p:txBody>
          <a:bodyPr/>
          <a:lstStyle/>
          <a:p>
            <a:r>
              <a:rPr lang="en-US"/>
              <a:t>Sunshield Components</a:t>
            </a:r>
          </a:p>
        </p:txBody>
      </p:sp>
    </p:spTree>
    <p:extLst>
      <p:ext uri="{BB962C8B-B14F-4D97-AF65-F5344CB8AC3E}">
        <p14:creationId xmlns:p14="http://schemas.microsoft.com/office/powerpoint/2010/main" val="429118782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34" charset="-128"/>
              </a:rPr>
              <a:t>Advanced 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1439863"/>
            <a:ext cx="3086100" cy="4568825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en-US" sz="1600">
                <a:latin typeface="+mn-lt"/>
                <a:cs typeface="+mn-cs"/>
              </a:rPr>
              <a:t>Core competencies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High Temperature Polymers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CTE matched polyimides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Micron gauge film manufacturing and handling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Specialty coatings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Rapid product development</a:t>
            </a:r>
          </a:p>
          <a:p>
            <a:pPr>
              <a:defRPr/>
            </a:pPr>
            <a:r>
              <a:rPr lang="en-US" sz="1600">
                <a:latin typeface="+mn-lt"/>
                <a:cs typeface="+mn-cs"/>
              </a:rPr>
              <a:t>Products 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Raw powder polymer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Liquid resin casting or spray polymer solution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Unfinished polymer film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Finished polymer film</a:t>
            </a:r>
          </a:p>
          <a:p>
            <a:pPr>
              <a:defRPr/>
            </a:pPr>
            <a:r>
              <a:rPr lang="en-US" sz="1600">
                <a:latin typeface="+mn-lt"/>
                <a:cs typeface="+mn-cs"/>
              </a:rPr>
              <a:t>Markets Served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Environmental protection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Wire and cable coatings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Microelectronics</a:t>
            </a:r>
          </a:p>
          <a:p>
            <a:pPr lvl="1">
              <a:defRPr/>
            </a:pPr>
            <a:r>
              <a:rPr lang="en-US" sz="1400">
                <a:latin typeface="+mn-lt"/>
              </a:rPr>
              <a:t>Aerospace</a:t>
            </a:r>
            <a:endParaRPr lang="en-US" sz="1000">
              <a:latin typeface="+mn-lt"/>
              <a:cs typeface="+mn-cs"/>
            </a:endParaRPr>
          </a:p>
          <a:p>
            <a:pPr>
              <a:defRPr/>
            </a:pPr>
            <a:endParaRPr lang="en-US" sz="1000">
              <a:latin typeface="+mn-lt"/>
              <a:cs typeface="+mn-cs"/>
            </a:endParaRPr>
          </a:p>
          <a:p>
            <a:pPr>
              <a:defRPr/>
            </a:pPr>
            <a:endParaRPr lang="en-US" sz="1000">
              <a:latin typeface="+mn-lt"/>
              <a:cs typeface="+mn-cs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492875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00308055-2BA2-4B38-8A69-D3D459DC181D}" type="slidenum">
              <a:rPr lang="en-US"/>
              <a:pPr/>
              <a:t>12</a:t>
            </a:fld>
            <a:endParaRPr lang="en-US"/>
          </a:p>
        </p:txBody>
      </p:sp>
      <p:pic>
        <p:nvPicPr>
          <p:cNvPr id="6" name="Picture 5" descr="C:\Users\gdpoe\Pictures\TDS Pics 2\100526-1446-01(cr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825" y="2184400"/>
            <a:ext cx="1820863" cy="985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8" t="1996" r="1363" b="1828"/>
          <a:stretch>
            <a:fillRect/>
          </a:stretch>
        </p:blipFill>
        <p:spPr bwMode="auto">
          <a:xfrm>
            <a:off x="5114925" y="5308600"/>
            <a:ext cx="1365250" cy="984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Microstructure 5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9200" y="1219200"/>
            <a:ext cx="1820863" cy="995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0" y="3381375"/>
            <a:ext cx="1219200" cy="1593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20" descr="C:\Documents and Settings\gpoe\My Documents\My Pictures\Shipments\090727 CR Resin 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7100" y="4576763"/>
            <a:ext cx="1828800" cy="136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gdpoe\Pictures\NuStar\DSC_00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5300" y="1647825"/>
            <a:ext cx="1676400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gdpoe\Pictures\MOIRE\_DSC7574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3352800"/>
            <a:ext cx="1828800" cy="121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206" name="Text Box 15"/>
          <p:cNvSpPr txBox="1">
            <a:spLocks noChangeArrowheads="1"/>
          </p:cNvSpPr>
          <p:nvPr/>
        </p:nvSpPr>
        <p:spPr bwMode="auto">
          <a:xfrm>
            <a:off x="1384300" y="849313"/>
            <a:ext cx="6324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We manufacture and develop </a:t>
            </a:r>
            <a:r>
              <a:rPr lang="en-US" sz="1600" b="1">
                <a:solidFill>
                  <a:srgbClr val="507387"/>
                </a:solidFill>
              </a:rPr>
              <a:t>Advanced Materials </a:t>
            </a:r>
            <a:r>
              <a:rPr lang="en-US" sz="1600" b="1"/>
              <a:t>for </a:t>
            </a:r>
            <a:r>
              <a:rPr lang="en-US" sz="1600" b="1">
                <a:solidFill>
                  <a:schemeClr val="tx2"/>
                </a:solidFill>
              </a:rPr>
              <a:t>Demanding Applications</a:t>
            </a:r>
          </a:p>
        </p:txBody>
      </p:sp>
      <p:pic>
        <p:nvPicPr>
          <p:cNvPr id="18" name="Picture 7" descr="C:\Documents and Settings\Garrett Poe\My Documents\Nexolve\My Pictures\low CTE\P5230009.JPG"/>
          <p:cNvPicPr>
            <a:picLocks noChangeAspect="1" noChangeArrowheads="1"/>
          </p:cNvPicPr>
          <p:nvPr/>
        </p:nvPicPr>
        <p:blipFill>
          <a:blip r:embed="rId9" cstate="print">
            <a:lum bright="10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175" y="1444625"/>
            <a:ext cx="1366838" cy="1831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02" name="Picture 2" descr="http://upload.wikimedia.org/wikipedia/commons/3/3b/NanoSail-D_in_orbit_(artist_depiction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5575" y="3288524"/>
            <a:ext cx="1628775" cy="1842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6" descr="C:\Users\gdpoe\Pictures\Copper Rolls\_DSC0889-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31286" y="1800224"/>
            <a:ext cx="1212714" cy="19841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Documents and Settings\gpoe\My Documents\My Pictures\cascade\DCP_0001(cr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72226" y="4914899"/>
            <a:ext cx="1646238" cy="1633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4" descr="DSC_0084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125931" y="3873499"/>
            <a:ext cx="864081" cy="2627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4135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Garrett Poe\My Documents\NeXolve\Presentations\100614 Kaneka\100526-1447-01(cr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95243"/>
            <a:ext cx="4294724" cy="2299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8900"/>
            <a:ext cx="6489700" cy="685800"/>
          </a:xfrm>
        </p:spPr>
        <p:txBody>
          <a:bodyPr>
            <a:normAutofit/>
          </a:bodyPr>
          <a:lstStyle/>
          <a:p>
            <a:r>
              <a:rPr lang="en-US" sz="2400">
                <a:latin typeface="Arial"/>
                <a:ea typeface="Arial"/>
                <a:cs typeface="Arial"/>
              </a:rPr>
              <a:t>Clear and Colorless Polyimides</a:t>
            </a:r>
            <a:endParaRPr lang="en-US" sz="2400" b="0">
              <a:solidFill>
                <a:schemeClr val="tx1"/>
              </a:solidFill>
              <a:latin typeface="Myriad Pr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" y="841620"/>
            <a:ext cx="4271749" cy="541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400">
                <a:latin typeface="+mn-lt"/>
              </a:rPr>
              <a:t>Base film</a:t>
            </a:r>
          </a:p>
          <a:p>
            <a:r>
              <a:rPr lang="en-US" sz="1400" b="0">
                <a:latin typeface="+mn-lt"/>
              </a:rPr>
              <a:t>CP1 polyimide</a:t>
            </a:r>
          </a:p>
          <a:p>
            <a:r>
              <a:rPr lang="en-US" sz="1400" b="0">
                <a:latin typeface="+mn-lt"/>
              </a:rPr>
              <a:t>CORIN polyimide -- Similar properties as CP1, with AO durability</a:t>
            </a:r>
          </a:p>
          <a:p>
            <a:r>
              <a:rPr lang="en-US" sz="1400" b="0">
                <a:latin typeface="+mn-lt"/>
              </a:rPr>
              <a:t>Essar Stretch  polyimide – Elastic polyimide</a:t>
            </a:r>
          </a:p>
          <a:p>
            <a:pPr>
              <a:buNone/>
            </a:pPr>
            <a:endParaRPr lang="en-US" sz="1400">
              <a:latin typeface="+mn-lt"/>
            </a:endParaRPr>
          </a:p>
          <a:p>
            <a:pPr>
              <a:buNone/>
            </a:pPr>
            <a:r>
              <a:rPr lang="en-US" sz="1400">
                <a:latin typeface="+mn-lt"/>
              </a:rPr>
              <a:t>Film Grades</a:t>
            </a:r>
          </a:p>
          <a:p>
            <a:r>
              <a:rPr lang="en-US" sz="1400" b="0">
                <a:latin typeface="+mn-lt"/>
              </a:rPr>
              <a:t>Non-conductive</a:t>
            </a:r>
          </a:p>
          <a:p>
            <a:r>
              <a:rPr lang="en-US" sz="1400" b="0">
                <a:latin typeface="+mn-lt"/>
              </a:rPr>
              <a:t>Clear conductive grades available, less than 1% difference in optical transparency as compared with base grade</a:t>
            </a:r>
          </a:p>
          <a:p>
            <a:pPr>
              <a:buNone/>
            </a:pPr>
            <a:endParaRPr lang="en-US" sz="1400">
              <a:latin typeface="+mn-lt"/>
            </a:endParaRPr>
          </a:p>
          <a:p>
            <a:pPr>
              <a:buNone/>
            </a:pPr>
            <a:r>
              <a:rPr lang="en-US" sz="1400">
                <a:latin typeface="+mn-lt"/>
              </a:rPr>
              <a:t>Dimensions</a:t>
            </a:r>
          </a:p>
          <a:p>
            <a:r>
              <a:rPr lang="en-US" sz="1400" b="0">
                <a:latin typeface="+mn-lt"/>
              </a:rPr>
              <a:t>Thicknesses: 25, 12, 5, 2.5 micron, Other customer-specified thicknesses available</a:t>
            </a:r>
          </a:p>
          <a:p>
            <a:r>
              <a:rPr lang="en-US" sz="1400" b="0">
                <a:latin typeface="+mn-lt"/>
              </a:rPr>
              <a:t>Lengths: 100 ft and longer</a:t>
            </a:r>
          </a:p>
          <a:p>
            <a:r>
              <a:rPr lang="en-US" sz="1400" b="0">
                <a:latin typeface="+mn-lt"/>
              </a:rPr>
              <a:t>Widths: Up to 60”</a:t>
            </a:r>
          </a:p>
          <a:p>
            <a:endParaRPr lang="en-US" sz="1400" b="0">
              <a:latin typeface="+mn-lt"/>
            </a:endParaRPr>
          </a:p>
          <a:p>
            <a:pPr marL="0" lvl="0" indent="0" eaLnBrk="0" fontAlgn="base" hangingPunct="0">
              <a:spcAft>
                <a:spcPct val="0"/>
              </a:spcAft>
              <a:buNone/>
              <a:defRPr/>
            </a:pPr>
            <a:r>
              <a:rPr lang="en-US" sz="1400" kern="0">
                <a:latin typeface="+mn-lt"/>
              </a:rPr>
              <a:t>Key Discriminators</a:t>
            </a:r>
          </a:p>
          <a:p>
            <a:pPr lvl="0" eaLnBrk="0" fontAlgn="base" hangingPunct="0">
              <a:spcAft>
                <a:spcPct val="0"/>
              </a:spcAft>
              <a:buFontTx/>
              <a:buChar char="•"/>
              <a:defRPr/>
            </a:pPr>
            <a:r>
              <a:rPr lang="en-US" sz="1400" kern="0">
                <a:latin typeface="+mn-lt"/>
              </a:rPr>
              <a:t>Low Solar Absorptivity (Colorless)</a:t>
            </a:r>
          </a:p>
          <a:p>
            <a:pPr lvl="0" eaLnBrk="0" fontAlgn="base" hangingPunct="0">
              <a:spcAft>
                <a:spcPct val="0"/>
              </a:spcAft>
              <a:buFontTx/>
              <a:buChar char="•"/>
              <a:defRPr/>
            </a:pPr>
            <a:r>
              <a:rPr lang="en-US" sz="1400" kern="0">
                <a:latin typeface="+mn-lt"/>
              </a:rPr>
              <a:t>Ultra-low gauge (0.1 mil) avail.</a:t>
            </a:r>
          </a:p>
          <a:p>
            <a:pPr lvl="0" eaLnBrk="0" fontAlgn="base" hangingPunct="0">
              <a:spcAft>
                <a:spcPct val="0"/>
              </a:spcAft>
              <a:buFontTx/>
              <a:buChar char="•"/>
              <a:defRPr/>
            </a:pPr>
            <a:r>
              <a:rPr lang="en-US" sz="1400" kern="0">
                <a:latin typeface="+mn-lt"/>
              </a:rPr>
              <a:t>Low Moisture Uptake (0.5%)</a:t>
            </a:r>
          </a:p>
          <a:p>
            <a:pPr lvl="0" eaLnBrk="0" fontAlgn="base" hangingPunct="0">
              <a:spcAft>
                <a:spcPct val="0"/>
              </a:spcAft>
              <a:buFontTx/>
              <a:buChar char="•"/>
              <a:defRPr/>
            </a:pPr>
            <a:r>
              <a:rPr lang="en-US" sz="1400" kern="0">
                <a:latin typeface="+mn-lt"/>
              </a:rPr>
              <a:t>Low Dielectric Constant (2.5)</a:t>
            </a:r>
          </a:p>
          <a:p>
            <a:endParaRPr lang="en-US" sz="1400" b="0">
              <a:latin typeface="+mn-lt"/>
            </a:endParaRPr>
          </a:p>
          <a:p>
            <a:endParaRPr lang="en-US" sz="1400">
              <a:latin typeface="+mn-lt"/>
            </a:endParaRPr>
          </a:p>
          <a:p>
            <a:endParaRPr lang="en-US" sz="1400" b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2253" y="3675307"/>
            <a:ext cx="2596032" cy="276999"/>
          </a:xfrm>
          <a:prstGeom prst="rect">
            <a:avLst/>
          </a:prstGeom>
          <a:solidFill>
            <a:srgbClr val="FFFFFF"/>
          </a:solidFill>
          <a:ln w="158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>
                <a:latin typeface="Myriad Pro"/>
              </a:rPr>
              <a:t>CP1 Polyimide, 5 micron Thickness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984273" y="6514011"/>
            <a:ext cx="1693817" cy="343989"/>
          </a:xfrm>
        </p:spPr>
        <p:txBody>
          <a:bodyPr/>
          <a:lstStyle/>
          <a:p>
            <a:pPr>
              <a:defRPr/>
            </a:pPr>
            <a:fld id="{7A6D31E0-8C64-4811-B76A-75331C90016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COR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700" y="1051419"/>
            <a:ext cx="4940300" cy="225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75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988" y="-106308"/>
            <a:ext cx="7298267" cy="1004538"/>
          </a:xfrm>
        </p:spPr>
        <p:txBody>
          <a:bodyPr>
            <a:normAutofit/>
          </a:bodyPr>
          <a:lstStyle/>
          <a:p>
            <a:r>
              <a:rPr lang="en-US" sz="2400">
                <a:latin typeface="Arial" charset="0"/>
                <a:cs typeface="Arial" charset="0"/>
              </a:rPr>
              <a:t>Polyimides for Thermal Control</a:t>
            </a:r>
            <a:endParaRPr lang="en-US" sz="2400" b="0">
              <a:solidFill>
                <a:schemeClr val="tx1"/>
              </a:solidFill>
              <a:latin typeface="Myriad Pro"/>
            </a:endParaRPr>
          </a:p>
        </p:txBody>
      </p:sp>
      <p:pic>
        <p:nvPicPr>
          <p:cNvPr id="5" name="Picture 3" descr="C:\Documents and Settings\gpoe\My Documents\My Pictures\TDS Pics 2\100526-1439-01(cr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88" y="748100"/>
            <a:ext cx="2743200" cy="1595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C:\Documents and Settings\gpoe\My Documents\My Pictures\TDS Pics 2\100526-1435-01(cr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988" y="2445243"/>
            <a:ext cx="2743200" cy="1747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58795" y="1767131"/>
            <a:ext cx="2287587" cy="43656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/>
              <a:t>Continuous Production</a:t>
            </a:r>
          </a:p>
          <a:p>
            <a:pPr algn="ctr"/>
            <a:r>
              <a:rPr lang="en-US" sz="1000"/>
              <a:t>(Conductive Black 6 Micron Shown)</a:t>
            </a:r>
            <a:endParaRPr lang="el-GR" sz="1000">
              <a:cs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58794" y="3591272"/>
            <a:ext cx="2287588" cy="46166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/>
              <a:t>Thermalbright® C – Electrically Conductive, Low </a:t>
            </a:r>
            <a:r>
              <a:rPr lang="el-GR" sz="1200">
                <a:cs typeface="Arial" charset="0"/>
              </a:rPr>
              <a:t>α</a:t>
            </a:r>
            <a:r>
              <a:rPr lang="en-US" sz="1200">
                <a:cs typeface="Arial" charset="0"/>
              </a:rPr>
              <a:t>/</a:t>
            </a:r>
            <a:r>
              <a:rPr lang="el-GR" sz="1200">
                <a:cs typeface="Arial" charset="0"/>
              </a:rPr>
              <a:t>ε</a:t>
            </a:r>
          </a:p>
        </p:txBody>
      </p:sp>
      <p:pic>
        <p:nvPicPr>
          <p:cNvPr id="9" name="Picture 2" descr="C:\Documents and Settings\gpoe\My Documents\My Pictures\ISIS Phase 3\NX-003.jpg"/>
          <p:cNvPicPr>
            <a:picLocks noChangeAspect="1" noChangeArrowheads="1"/>
          </p:cNvPicPr>
          <p:nvPr/>
        </p:nvPicPr>
        <p:blipFill>
          <a:blip r:embed="rId4" cstate="print">
            <a:lum bright="10000" contrast="25000"/>
          </a:blip>
          <a:srcRect/>
          <a:stretch>
            <a:fillRect/>
          </a:stretch>
        </p:blipFill>
        <p:spPr bwMode="auto">
          <a:xfrm>
            <a:off x="330988" y="4294648"/>
            <a:ext cx="2743200" cy="188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58794" y="5499971"/>
            <a:ext cx="2287588" cy="46166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200"/>
              <a:t>Thermalbright® N - Electrically Non-Conductive, Low </a:t>
            </a:r>
            <a:r>
              <a:rPr lang="el-GR" sz="1200">
                <a:cs typeface="Arial" charset="0"/>
              </a:rPr>
              <a:t>α</a:t>
            </a:r>
            <a:r>
              <a:rPr lang="en-US" sz="1200">
                <a:cs typeface="Arial" charset="0"/>
              </a:rPr>
              <a:t>/</a:t>
            </a:r>
            <a:r>
              <a:rPr lang="el-GR" sz="1200">
                <a:cs typeface="Arial" charset="0"/>
              </a:rPr>
              <a:t>ε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368968" y="898230"/>
            <a:ext cx="5410200" cy="543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/>
              <a:t>Conductive Black and White Polyimides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endParaRPr lang="en-US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 err="1"/>
              <a:t>Thermalbright</a:t>
            </a:r>
            <a:r>
              <a:rPr lang="en-US" sz="1600"/>
              <a:t>: </a:t>
            </a:r>
            <a:r>
              <a:rPr lang="el-GR" sz="1600"/>
              <a:t>α</a:t>
            </a:r>
            <a:r>
              <a:rPr lang="en-US" sz="1600"/>
              <a:t>/</a:t>
            </a:r>
            <a:r>
              <a:rPr lang="el-GR" sz="1600"/>
              <a:t>ε</a:t>
            </a:r>
            <a:r>
              <a:rPr lang="en-US" sz="1600"/>
              <a:t>=0.23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Black CP1:  </a:t>
            </a:r>
            <a:r>
              <a:rPr lang="el-GR" sz="1600"/>
              <a:t>α</a:t>
            </a:r>
            <a:r>
              <a:rPr lang="en-US" sz="1600"/>
              <a:t>/</a:t>
            </a:r>
            <a:r>
              <a:rPr lang="el-GR" sz="1600"/>
              <a:t>ε</a:t>
            </a:r>
            <a:r>
              <a:rPr lang="en-US" sz="1600"/>
              <a:t>=1.080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Electrical resistivities available in white and black – 10</a:t>
            </a:r>
            <a:r>
              <a:rPr lang="en-US" sz="1600" baseline="30000"/>
              <a:t>4</a:t>
            </a:r>
            <a:r>
              <a:rPr lang="en-US" sz="1600"/>
              <a:t> – 10</a:t>
            </a:r>
            <a:r>
              <a:rPr lang="en-US" sz="1600" baseline="30000"/>
              <a:t>11</a:t>
            </a:r>
            <a:r>
              <a:rPr lang="en-US" sz="1600"/>
              <a:t> </a:t>
            </a:r>
            <a:r>
              <a:rPr lang="el-GR" sz="1600"/>
              <a:t>Ω</a:t>
            </a:r>
            <a:r>
              <a:rPr lang="en-US" sz="1600">
                <a:sym typeface="Webdings" pitchFamily="18" charset="2"/>
              </a:rPr>
              <a:t>/</a:t>
            </a:r>
            <a:r>
              <a:rPr lang="el-GR" sz="1600">
                <a:cs typeface="Arial" charset="0"/>
                <a:sym typeface="Webdings" pitchFamily="18" charset="2"/>
              </a:rPr>
              <a:t>□</a:t>
            </a:r>
            <a:endParaRPr lang="en-US" sz="1600">
              <a:cs typeface="Arial" charset="0"/>
              <a:sym typeface="Webdings" pitchFamily="18" charset="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Continuous production at 1 mil  thickness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Proprietary production process ensures isotropic  thermomechanical properties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Films produced with smooth finish or textured surface for improved adhesion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160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1600"/>
              <a:t>Dielectric coatings available</a:t>
            </a:r>
          </a:p>
        </p:txBody>
      </p:sp>
      <p:sp>
        <p:nvSpPr>
          <p:cNvPr id="12" name="Slide Number Placeholder 11"/>
          <p:cNvSpPr txBox="1">
            <a:spLocks/>
          </p:cNvSpPr>
          <p:nvPr/>
        </p:nvSpPr>
        <p:spPr>
          <a:xfrm>
            <a:off x="6984273" y="6514011"/>
            <a:ext cx="1693817" cy="34398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6D31E0-8C64-4811-B76A-75331C9001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676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>
                <a:latin typeface="Arial" charset="0"/>
                <a:cs typeface="Arial" charset="0"/>
              </a:rPr>
              <a:t>Optinox Films and Coatings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38835" y="848557"/>
            <a:ext cx="44033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err="1"/>
              <a:t>Optinox</a:t>
            </a:r>
            <a:r>
              <a:rPr lang="en-US" sz="1400" i="1"/>
              <a:t>™ films and coatings are highly UV durable and exhibit excellent weathering  including outstanding stability to ozone.  </a:t>
            </a:r>
          </a:p>
          <a:p>
            <a:endParaRPr lang="en-US" sz="1400" i="1"/>
          </a:p>
          <a:p>
            <a:r>
              <a:rPr lang="en-US" sz="1400" i="1" err="1"/>
              <a:t>Optinox</a:t>
            </a:r>
            <a:r>
              <a:rPr lang="en-US" sz="1400" i="1"/>
              <a:t>™ is available in rolls up to 60” wide, or in low-temperature curing liquids for coating applications. Both the film rolls and liquid coatings are available in three grades.  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113"/>
          <a:stretch/>
        </p:blipFill>
        <p:spPr bwMode="auto">
          <a:xfrm>
            <a:off x="4328844" y="3029624"/>
            <a:ext cx="4611271" cy="3114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1942" y="2579906"/>
            <a:ext cx="38617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8275" indent="-168275"/>
            <a:r>
              <a:rPr lang="en-US" sz="1400"/>
              <a:t>Three Grades: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/>
              <a:t>Transparent Clear: UV cutoff at approximately 230 nm for a 2 mil film or coating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/>
              <a:t>Transparent UV Blocking: UV cutoff at approximately 395 nm for a 2 mil film or coating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/>
              <a:t>Reflective White: Reflective White Film</a:t>
            </a:r>
          </a:p>
          <a:p>
            <a:endParaRPr lang="en-US" sz="1400" i="1"/>
          </a:p>
          <a:p>
            <a:r>
              <a:rPr lang="en-US" sz="1400" err="1"/>
              <a:t>Optinox</a:t>
            </a:r>
            <a:r>
              <a:rPr lang="en-US" sz="1400"/>
              <a:t>™ 200 rolls are provided either as a freestanding film, or permanently bonded to a PET backer.  Additional thicknesses are also available upon request.  </a:t>
            </a:r>
          </a:p>
          <a:p>
            <a:endParaRPr lang="en-US" sz="1400"/>
          </a:p>
          <a:p>
            <a:r>
              <a:rPr lang="en-US" sz="1400" err="1"/>
              <a:t>Optinox</a:t>
            </a:r>
            <a:r>
              <a:rPr lang="en-US" sz="1400"/>
              <a:t>™ liquid curing resins are provided as a two-part curing system.</a:t>
            </a:r>
          </a:p>
          <a:p>
            <a:endParaRPr lang="en-US" sz="1400" i="1"/>
          </a:p>
          <a:p>
            <a:endParaRPr lang="en-US" sz="1400" i="1"/>
          </a:p>
          <a:p>
            <a:endParaRPr lang="en-US" sz="1400" i="1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212" y="869056"/>
            <a:ext cx="3784661" cy="145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984273" y="6514011"/>
            <a:ext cx="1693817" cy="343989"/>
          </a:xfrm>
        </p:spPr>
        <p:txBody>
          <a:bodyPr/>
          <a:lstStyle/>
          <a:p>
            <a:pPr>
              <a:defRPr/>
            </a:pPr>
            <a:fld id="{7A6D31E0-8C64-4811-B76A-75331C90016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65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Rectangle 3"/>
          <p:cNvSpPr>
            <a:spLocks noChangeArrowheads="1"/>
          </p:cNvSpPr>
          <p:nvPr/>
        </p:nvSpPr>
        <p:spPr bwMode="auto">
          <a:xfrm>
            <a:off x="118886" y="533400"/>
            <a:ext cx="4224514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Aft>
                <a:spcPts val="600"/>
              </a:spcAft>
            </a:pPr>
            <a:r>
              <a:rPr lang="en-US" b="1" err="1"/>
              <a:t>Novastrat</a:t>
            </a:r>
            <a:r>
              <a:rPr lang="en-US" b="1">
                <a:latin typeface="Calibri" pitchFamily="34" charset="0"/>
              </a:rPr>
              <a:t>®</a:t>
            </a:r>
            <a:r>
              <a:rPr lang="en-US" b="1"/>
              <a:t> History and Overview</a:t>
            </a:r>
          </a:p>
          <a:p>
            <a:pPr marL="342900" indent="-342900">
              <a:spcAft>
                <a:spcPts val="600"/>
              </a:spcAft>
              <a:buFontTx/>
              <a:buChar char="•"/>
            </a:pPr>
            <a:r>
              <a:rPr lang="en-US" sz="1400"/>
              <a:t>The </a:t>
            </a:r>
            <a:r>
              <a:rPr lang="en-US" sz="1400" err="1"/>
              <a:t>Novastrat</a:t>
            </a:r>
            <a:r>
              <a:rPr lang="en-US" sz="1400">
                <a:latin typeface="Calibri" pitchFamily="34" charset="0"/>
              </a:rPr>
              <a:t>®</a:t>
            </a:r>
            <a:r>
              <a:rPr lang="en-US" sz="1400"/>
              <a:t> series is a patented polyimide series with controlled CTE.</a:t>
            </a:r>
          </a:p>
          <a:p>
            <a:pPr marL="342900" indent="-342900">
              <a:spcAft>
                <a:spcPts val="600"/>
              </a:spcAft>
              <a:buFontTx/>
              <a:buChar char="•"/>
            </a:pPr>
            <a:r>
              <a:rPr lang="en-US" sz="1400" err="1"/>
              <a:t>Novastrat</a:t>
            </a:r>
            <a:r>
              <a:rPr lang="en-US" sz="1400">
                <a:latin typeface="Calibri" pitchFamily="34" charset="0"/>
              </a:rPr>
              <a:t>®</a:t>
            </a:r>
            <a:r>
              <a:rPr lang="en-US" sz="1400"/>
              <a:t> was initially designed for interlayer dielectrics for CTE matching  </a:t>
            </a:r>
          </a:p>
          <a:p>
            <a:pPr marL="342900" indent="-342900" eaLnBrk="1" hangingPunct="1">
              <a:spcAft>
                <a:spcPts val="600"/>
              </a:spcAft>
              <a:buFontTx/>
              <a:buChar char="•"/>
            </a:pPr>
            <a:r>
              <a:rPr lang="en-US" sz="1400"/>
              <a:t>All </a:t>
            </a:r>
            <a:r>
              <a:rPr lang="en-US" sz="1400" err="1"/>
              <a:t>Novastrats</a:t>
            </a:r>
            <a:r>
              <a:rPr lang="en-US" sz="1400"/>
              <a:t> are high temperature polyimide materials.</a:t>
            </a:r>
          </a:p>
          <a:p>
            <a:pPr marL="342900" indent="-342900">
              <a:spcAft>
                <a:spcPts val="600"/>
              </a:spcAft>
              <a:buFontTx/>
              <a:buChar char="•"/>
            </a:pPr>
            <a:r>
              <a:rPr lang="en-US" sz="1400" err="1"/>
              <a:t>Photodefinable</a:t>
            </a:r>
            <a:r>
              <a:rPr lang="en-US" sz="1400"/>
              <a:t> version available for patterning with either the polymer itself or traditional methods.</a:t>
            </a:r>
          </a:p>
          <a:p>
            <a:pPr marL="342900" indent="-342900">
              <a:spcAft>
                <a:spcPts val="600"/>
              </a:spcAft>
              <a:buFontTx/>
              <a:buChar char="•"/>
            </a:pPr>
            <a:r>
              <a:rPr lang="en-US" sz="1400"/>
              <a:t>Vacuum coating deposition compatible.</a:t>
            </a:r>
          </a:p>
          <a:p>
            <a:pPr marL="342900" indent="-342900">
              <a:spcAft>
                <a:spcPts val="600"/>
              </a:spcAft>
              <a:buFontTx/>
              <a:buChar char="•"/>
            </a:pPr>
            <a:r>
              <a:rPr lang="en-US" sz="1400"/>
              <a:t>Various methods to introduce  custom surface finishes.</a:t>
            </a:r>
          </a:p>
        </p:txBody>
      </p:sp>
      <p:pic>
        <p:nvPicPr>
          <p:cNvPr id="55296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1526" y="533400"/>
            <a:ext cx="4573588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66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8466"/>
            <a:ext cx="8229600" cy="685800"/>
          </a:xfrm>
        </p:spPr>
        <p:txBody>
          <a:bodyPr>
            <a:normAutofit/>
          </a:bodyPr>
          <a:lstStyle/>
          <a:p>
            <a:r>
              <a:rPr lang="en-US" sz="2400"/>
              <a:t>Dimensionally Stable </a:t>
            </a:r>
            <a:r>
              <a:rPr lang="en-US" sz="2400" err="1"/>
              <a:t>Polyimides</a:t>
            </a:r>
            <a:endParaRPr lang="en-US" sz="240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959603" y="3816990"/>
          <a:ext cx="4983736" cy="236569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41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9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8587"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Property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err="1"/>
                        <a:t>Novastrat</a:t>
                      </a:r>
                      <a:r>
                        <a:rPr lang="en-US" sz="1100">
                          <a:latin typeface="Calibri" pitchFamily="34" charset="0"/>
                        </a:rPr>
                        <a:t>®</a:t>
                      </a:r>
                      <a:r>
                        <a:rPr lang="en-US" sz="1100"/>
                        <a:t> 905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err="1"/>
                        <a:t>Novastrat</a:t>
                      </a:r>
                      <a:r>
                        <a:rPr lang="en-US" sz="1100">
                          <a:latin typeface="Calibri" pitchFamily="34" charset="0"/>
                        </a:rPr>
                        <a:t>®</a:t>
                      </a:r>
                      <a:r>
                        <a:rPr lang="en-US" sz="1100"/>
                        <a:t> 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err="1"/>
                        <a:t>Kapton</a:t>
                      </a:r>
                      <a:r>
                        <a:rPr lang="en-US" sz="1100"/>
                        <a:t> 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CP1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354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*CTE (</a:t>
                      </a:r>
                      <a:r>
                        <a:rPr lang="en-US" sz="1100" err="1"/>
                        <a:t>ppm</a:t>
                      </a:r>
                      <a:r>
                        <a:rPr lang="en-US" sz="1100"/>
                        <a:t>/</a:t>
                      </a:r>
                      <a:r>
                        <a:rPr lang="en-US" sz="1100" baseline="30000" err="1"/>
                        <a:t>o</a:t>
                      </a:r>
                      <a:r>
                        <a:rPr lang="en-US" sz="1100" err="1"/>
                        <a:t>C</a:t>
                      </a:r>
                      <a:r>
                        <a:rPr lang="en-US" sz="110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0.0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13.0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17.0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51.2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13">
                <a:tc>
                  <a:txBody>
                    <a:bodyPr/>
                    <a:lstStyle/>
                    <a:p>
                      <a:pPr algn="r"/>
                      <a:r>
                        <a:rPr lang="en-US" sz="1100" err="1"/>
                        <a:t>Tg</a:t>
                      </a:r>
                      <a:r>
                        <a:rPr lang="en-US" sz="1100"/>
                        <a:t> (</a:t>
                      </a:r>
                      <a:r>
                        <a:rPr lang="en-US" sz="1100" baseline="30000" err="1"/>
                        <a:t>o</a:t>
                      </a:r>
                      <a:r>
                        <a:rPr lang="en-US" sz="1100" err="1"/>
                        <a:t>C</a:t>
                      </a:r>
                      <a:r>
                        <a:rPr lang="en-US" sz="110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&gt;300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&gt;300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&gt;300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263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094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*Tensile Strength (</a:t>
                      </a:r>
                      <a:r>
                        <a:rPr lang="en-US" sz="1100" err="1"/>
                        <a:t>MPa</a:t>
                      </a:r>
                      <a:r>
                        <a:rPr lang="en-US" sz="110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094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*</a:t>
                      </a:r>
                      <a:r>
                        <a:rPr lang="en-US" sz="1100" err="1"/>
                        <a:t>Youngs</a:t>
                      </a:r>
                      <a:r>
                        <a:rPr lang="en-US" sz="1100"/>
                        <a:t> Modulus (</a:t>
                      </a:r>
                      <a:r>
                        <a:rPr lang="en-US" sz="1100" err="1"/>
                        <a:t>GPa</a:t>
                      </a:r>
                      <a:r>
                        <a:rPr lang="en-US" sz="1100"/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7.5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6.0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5.5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2.2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354">
                <a:tc>
                  <a:txBody>
                    <a:bodyPr/>
                    <a:lstStyle/>
                    <a:p>
                      <a:pPr algn="r"/>
                      <a:r>
                        <a:rPr lang="en-US" sz="1100"/>
                        <a:t>Color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Orange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Slight Yellow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949641" y="6242982"/>
            <a:ext cx="1624189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Aft>
                <a:spcPts val="600"/>
              </a:spcAft>
            </a:pPr>
            <a:r>
              <a:rPr lang="en-US" sz="900"/>
              <a:t>*Measured at RT</a:t>
            </a:r>
          </a:p>
        </p:txBody>
      </p:sp>
      <p:pic>
        <p:nvPicPr>
          <p:cNvPr id="9" name="Picture 3" descr="14-0416-MOIRE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41755" y="4026941"/>
            <a:ext cx="1906028" cy="1719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276225" y="5838825"/>
            <a:ext cx="3438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Un-coated </a:t>
            </a:r>
            <a:r>
              <a:rPr lang="en-US" sz="1400" err="1"/>
              <a:t>Novastrat</a:t>
            </a:r>
            <a:r>
              <a:rPr lang="en-US" sz="1400"/>
              <a:t> in DARPA MOIRE program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132489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lum bright="10000" contrast="-10000"/>
          </a:blip>
          <a:srcRect/>
          <a:stretch>
            <a:fillRect/>
          </a:stretch>
        </p:blipFill>
        <p:spPr bwMode="auto">
          <a:xfrm>
            <a:off x="3145968" y="1853259"/>
            <a:ext cx="2142701" cy="2776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bgpatrick\Documents\Files\Important Stuff\BP\Old Programs\SOC XRAY\NASA Pics\pia17566-c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2312" y="2580466"/>
            <a:ext cx="1845846" cy="2377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lum/>
          </a:blip>
          <a:srcRect/>
          <a:stretch>
            <a:fillRect/>
          </a:stretch>
        </p:blipFill>
        <p:spPr bwMode="auto">
          <a:xfrm>
            <a:off x="4869350" y="1295400"/>
            <a:ext cx="2192692" cy="2163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45284" y="2505988"/>
            <a:ext cx="2211651" cy="2117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bgpatrick\Documents\Files\Important Stuff\BP\Old Programs\SOC XRAY\NASA Pics\NustarSticker11NoAffi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9274" y="3486985"/>
            <a:ext cx="2210255" cy="136345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68" y="-4762"/>
            <a:ext cx="7298267" cy="1004538"/>
          </a:xfrm>
        </p:spPr>
        <p:txBody>
          <a:bodyPr/>
          <a:lstStyle/>
          <a:p>
            <a:r>
              <a:rPr lang="en-US"/>
              <a:t>Current Applications - Optics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5" y="666750"/>
            <a:ext cx="519112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/>
              <a:t>Optical Quality Film Manufacturing</a:t>
            </a:r>
          </a:p>
          <a:p>
            <a:pPr marL="457200" lvl="1" indent="0">
              <a:buNone/>
            </a:pPr>
            <a:r>
              <a:rPr lang="en-US" sz="1800"/>
              <a:t>Optical Tolerance Surface Roughness and Thickness Variation</a:t>
            </a:r>
          </a:p>
          <a:p>
            <a:pPr marL="457200" lvl="1" indent="0">
              <a:buNone/>
            </a:pPr>
            <a:r>
              <a:rPr lang="en-US" sz="1800"/>
              <a:t>Lightweight</a:t>
            </a:r>
          </a:p>
          <a:p>
            <a:pPr marL="457200" lvl="1" indent="0">
              <a:buNone/>
            </a:pPr>
            <a:r>
              <a:rPr lang="en-US" sz="1800"/>
              <a:t>Uniform Properties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7675" y="5067300"/>
            <a:ext cx="8143875" cy="1181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Bef>
                <a:spcPct val="20000"/>
              </a:spcBef>
            </a:pPr>
            <a:r>
              <a:rPr lang="en-US" sz="2400">
                <a:latin typeface="Arial" pitchFamily="34" charset="0"/>
                <a:cs typeface="Arial" pitchFamily="34" charset="0"/>
              </a:rPr>
              <a:t>Decades of polymer science and film manufacturing experience have led to unique methods of material formulation and production techniques</a:t>
            </a:r>
          </a:p>
        </p:txBody>
      </p:sp>
    </p:spTree>
    <p:extLst>
      <p:ext uri="{BB962C8B-B14F-4D97-AF65-F5344CB8AC3E}">
        <p14:creationId xmlns:p14="http://schemas.microsoft.com/office/powerpoint/2010/main" val="1719986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2696" y="1168400"/>
            <a:ext cx="1814203" cy="2116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113" descr="Rap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8250" y="1835131"/>
            <a:ext cx="2611759" cy="18099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bgpatrick\Documents\Files\Important Stuff\BP\Old Programs\SOC XRAY\NASA Pics\705040main_48s_nustar_delay_4_fu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020" y="2469490"/>
            <a:ext cx="2528883" cy="2096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3" descr="14-0416-MOIRE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75455" y="3264941"/>
            <a:ext cx="1906028" cy="1719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3658" y="3133908"/>
            <a:ext cx="2011151" cy="1834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177" y="-6928"/>
            <a:ext cx="7298267" cy="1004538"/>
          </a:xfrm>
        </p:spPr>
        <p:txBody>
          <a:bodyPr/>
          <a:lstStyle/>
          <a:p>
            <a:r>
              <a:rPr lang="en-US"/>
              <a:t>Current Applications - Aerospace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5" y="666751"/>
            <a:ext cx="5191124" cy="20193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>
                <a:latin typeface="+mn-lt"/>
              </a:rPr>
              <a:t>Aerospace Products</a:t>
            </a:r>
          </a:p>
          <a:p>
            <a:pPr lvl="1"/>
            <a:r>
              <a:rPr lang="en-US" sz="1800">
                <a:latin typeface="+mn-lt"/>
              </a:rPr>
              <a:t>Wide Temperature/Space Durable</a:t>
            </a:r>
          </a:p>
          <a:p>
            <a:pPr lvl="1"/>
            <a:r>
              <a:rPr lang="en-US" sz="1800">
                <a:latin typeface="+mn-lt"/>
              </a:rPr>
              <a:t>Large Variety of Materials</a:t>
            </a:r>
          </a:p>
          <a:p>
            <a:pPr lvl="1"/>
            <a:r>
              <a:rPr lang="en-US" sz="1800">
                <a:latin typeface="+mn-lt"/>
              </a:rPr>
              <a:t>Custom Formulations/Properties</a:t>
            </a:r>
          </a:p>
          <a:p>
            <a:pPr lvl="1"/>
            <a:r>
              <a:rPr lang="en-US" sz="1800">
                <a:latin typeface="+mn-lt"/>
              </a:rPr>
              <a:t>Aerospace Performance</a:t>
            </a:r>
          </a:p>
          <a:p>
            <a:pPr marL="457200" lvl="1" indent="0">
              <a:buNone/>
            </a:pPr>
            <a:endParaRPr lang="en-US" sz="1800">
              <a:latin typeface="+mn-lt"/>
            </a:endParaRPr>
          </a:p>
          <a:p>
            <a:pPr marL="457200" lvl="1" indent="0">
              <a:buNone/>
            </a:pPr>
            <a:endParaRPr lang="en-US" sz="18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7675" y="5067300"/>
            <a:ext cx="8143875" cy="1181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Bef>
                <a:spcPct val="20000"/>
              </a:spcBef>
            </a:pPr>
            <a:r>
              <a:rPr lang="en-US" sz="2400">
                <a:cs typeface="Arial" pitchFamily="34" charset="0"/>
              </a:rPr>
              <a:t>NeXolve materials are ideal for many aerospace applications and can be customized for specific functionality or operating environment.</a:t>
            </a:r>
          </a:p>
        </p:txBody>
      </p:sp>
    </p:spTree>
    <p:extLst>
      <p:ext uri="{BB962C8B-B14F-4D97-AF65-F5344CB8AC3E}">
        <p14:creationId xmlns:p14="http://schemas.microsoft.com/office/powerpoint/2010/main" val="2159697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800" y="2628900"/>
            <a:ext cx="2505075" cy="255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300 mJ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9000" y="2705100"/>
            <a:ext cx="2095500" cy="2259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0" y="1943100"/>
            <a:ext cx="2578100" cy="25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-39339"/>
            <a:ext cx="7298267" cy="1004538"/>
          </a:xfrm>
        </p:spPr>
        <p:txBody>
          <a:bodyPr/>
          <a:lstStyle/>
          <a:p>
            <a:r>
              <a:rPr lang="en-US"/>
              <a:t>Current Applications - Electronics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5" y="666750"/>
            <a:ext cx="5191124" cy="342264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>
                <a:latin typeface="+mn-lt"/>
              </a:rPr>
              <a:t>Electronics Grade Materials</a:t>
            </a:r>
          </a:p>
          <a:p>
            <a:pPr lvl="1"/>
            <a:r>
              <a:rPr lang="en-US" sz="1800">
                <a:latin typeface="+mn-lt"/>
              </a:rPr>
              <a:t>Low Dielectric/Moisture Uptake</a:t>
            </a:r>
          </a:p>
          <a:p>
            <a:pPr lvl="1"/>
            <a:r>
              <a:rPr lang="en-US" sz="1800">
                <a:latin typeface="+mn-lt"/>
              </a:rPr>
              <a:t>Conductive/Nonconductive</a:t>
            </a:r>
          </a:p>
          <a:p>
            <a:pPr lvl="1"/>
            <a:r>
              <a:rPr lang="en-US" sz="1800">
                <a:latin typeface="+mn-lt"/>
              </a:rPr>
              <a:t>CTE Matching</a:t>
            </a:r>
          </a:p>
          <a:p>
            <a:pPr lvl="1"/>
            <a:r>
              <a:rPr lang="en-US" sz="1800">
                <a:latin typeface="+mn-lt"/>
              </a:rPr>
              <a:t>Photodefinable</a:t>
            </a:r>
          </a:p>
          <a:p>
            <a:pPr marL="457200" lvl="1" indent="0">
              <a:buNone/>
            </a:pPr>
            <a:endParaRPr lang="en-US" sz="1800">
              <a:latin typeface="+mn-lt"/>
            </a:endParaRPr>
          </a:p>
          <a:p>
            <a:pPr marL="457200" lvl="1" indent="0">
              <a:buNone/>
            </a:pPr>
            <a:endParaRPr lang="en-US" sz="1800">
              <a:latin typeface="+mn-lt"/>
            </a:endParaRPr>
          </a:p>
          <a:p>
            <a:pPr marL="457200" lvl="1" indent="0">
              <a:buNone/>
            </a:pPr>
            <a:endParaRPr lang="en-US" sz="1800"/>
          </a:p>
          <a:p>
            <a:pPr marL="457200" lvl="1" indent="0">
              <a:buNone/>
            </a:pPr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074" name="Picture 2" descr="JR Generator 1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0000" y="1181100"/>
            <a:ext cx="2590038" cy="1962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47675" y="5067300"/>
            <a:ext cx="8143875" cy="1181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Bef>
                <a:spcPct val="20000"/>
              </a:spcBef>
            </a:pPr>
            <a:r>
              <a:rPr lang="en-US" sz="2400">
                <a:cs typeface="Arial" pitchFamily="34" charset="0"/>
              </a:rPr>
              <a:t>Material offerings are technology enabling and allow greater design flexibility.  Tailor-made solutions for customer specific applications. </a:t>
            </a:r>
          </a:p>
        </p:txBody>
      </p:sp>
    </p:spTree>
    <p:extLst>
      <p:ext uri="{BB962C8B-B14F-4D97-AF65-F5344CB8AC3E}">
        <p14:creationId xmlns:p14="http://schemas.microsoft.com/office/powerpoint/2010/main" val="3065532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 descr="C:\Documents and Settings\Garrett Poe\My Documents\Nexolve\My Pictures\DCP_0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6" y="4517829"/>
            <a:ext cx="1398588" cy="1739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NeXolve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812" y="923131"/>
            <a:ext cx="5257801" cy="50117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200" u="sng" err="1">
                <a:latin typeface="+mn-lt"/>
              </a:rPr>
              <a:t>NeXolve</a:t>
            </a:r>
            <a:r>
              <a:rPr lang="en-US" sz="2200" u="sng">
                <a:latin typeface="+mn-lt"/>
              </a:rPr>
              <a:t> Holding Company – Jim Moore CEO</a:t>
            </a:r>
            <a:endParaRPr lang="en-US" sz="2200">
              <a:latin typeface="+mn-lt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1800">
                <a:latin typeface="+mn-lt"/>
              </a:rPr>
              <a:t>Huntsville, AL</a:t>
            </a:r>
          </a:p>
          <a:p>
            <a:pPr lvl="1">
              <a:buFont typeface="Wingdings" pitchFamily="2" charset="2"/>
              <a:buChar char="§"/>
            </a:pPr>
            <a:endParaRPr lang="en-US" sz="1800">
              <a:latin typeface="+mn-lt"/>
            </a:endParaRPr>
          </a:p>
          <a:p>
            <a:pPr>
              <a:buFont typeface="Wingdings" pitchFamily="2" charset="2"/>
              <a:buChar char="§"/>
            </a:pPr>
            <a:r>
              <a:rPr lang="en-US" sz="1800" u="sng">
                <a:latin typeface="+mn-lt"/>
              </a:rPr>
              <a:t>Aerospace Products</a:t>
            </a:r>
            <a:r>
              <a:rPr lang="en-US" sz="1800">
                <a:latin typeface="+mn-lt"/>
              </a:rPr>
              <a:t> – Director:  Jim Pearson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Engineering Services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>
                <a:latin typeface="+mn-lt"/>
              </a:rPr>
              <a:t>Design and Modeling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Aerospace Products</a:t>
            </a:r>
            <a:endParaRPr lang="en-US" sz="1400">
              <a:latin typeface="+mn-lt"/>
            </a:endParaRPr>
          </a:p>
          <a:p>
            <a:pPr lvl="2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James Webb Space Telescope sunshield.</a:t>
            </a:r>
          </a:p>
          <a:p>
            <a:pPr lvl="2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Small spacecraft deployable systems </a:t>
            </a:r>
          </a:p>
          <a:p>
            <a:pPr lvl="2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MLI and lightweight systems</a:t>
            </a:r>
          </a:p>
          <a:p>
            <a:pPr lvl="2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Thin-film photovoltaics</a:t>
            </a:r>
            <a:endParaRPr lang="en-US" sz="1800">
              <a:latin typeface="+mn-lt"/>
            </a:endParaRPr>
          </a:p>
          <a:p>
            <a:pPr lvl="1">
              <a:buFont typeface="Wingdings" pitchFamily="2" charset="2"/>
              <a:buChar char="§"/>
            </a:pPr>
            <a:endParaRPr lang="en-US" sz="1800">
              <a:latin typeface="+mn-lt"/>
            </a:endParaRPr>
          </a:p>
          <a:p>
            <a:pPr>
              <a:buFont typeface="Wingdings" pitchFamily="2" charset="2"/>
              <a:buChar char="§"/>
            </a:pPr>
            <a:r>
              <a:rPr lang="en-US" sz="1800" u="sng">
                <a:latin typeface="+mn-lt"/>
              </a:rPr>
              <a:t>Advanced Materials</a:t>
            </a:r>
            <a:r>
              <a:rPr lang="en-US" sz="1800">
                <a:latin typeface="+mn-lt"/>
              </a:rPr>
              <a:t> –  Director:  Brandon Farmer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Spacecraft Products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>
                <a:latin typeface="+mn-lt"/>
              </a:rPr>
              <a:t>Optical Quality Membranes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Polymer Products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>
                <a:latin typeface="+mn-lt"/>
              </a:rPr>
              <a:t>Films, Resins, Powders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>
                <a:latin typeface="+mn-lt"/>
              </a:rPr>
              <a:t>Analytical Services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>
                <a:latin typeface="+mn-lt"/>
              </a:rPr>
              <a:t>Characterization and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 descr="jwst_front_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1291" y="659322"/>
            <a:ext cx="2514600" cy="1753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1" descr="C:\Documents and Settings\Garrett Poe\My Documents\Nexolve\Customers\LM Palmdale\081103 VSTA-1 Program\081121-1048-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406407" y="2221422"/>
            <a:ext cx="2165773" cy="135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" descr="Overhead at Plum Broo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8016" y="2850072"/>
            <a:ext cx="2047875" cy="1762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171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661" y="4360919"/>
            <a:ext cx="2441575" cy="1775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08716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NeXolve Analytical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" y="967741"/>
            <a:ext cx="6263796" cy="4919875"/>
          </a:xfrm>
        </p:spPr>
        <p:txBody>
          <a:bodyPr>
            <a:normAutofit/>
          </a:bodyPr>
          <a:lstStyle/>
          <a:p>
            <a:r>
              <a:rPr lang="en-US" sz="1800">
                <a:latin typeface="+mn-lt"/>
              </a:rPr>
              <a:t>Overview of Analytical Services</a:t>
            </a:r>
          </a:p>
          <a:p>
            <a:pPr lvl="1"/>
            <a:r>
              <a:rPr lang="en-US" sz="1800">
                <a:latin typeface="+mn-lt"/>
              </a:rPr>
              <a:t>Contract testing and analysis of customer samples</a:t>
            </a:r>
          </a:p>
          <a:p>
            <a:pPr lvl="1"/>
            <a:r>
              <a:rPr lang="en-US" sz="1800">
                <a:latin typeface="+mn-lt"/>
              </a:rPr>
              <a:t>Routinely test samples for Aerospace,  Building Material, and other industries</a:t>
            </a:r>
          </a:p>
          <a:p>
            <a:pPr lvl="1"/>
            <a:r>
              <a:rPr lang="en-US" sz="1800">
                <a:latin typeface="+mn-lt"/>
              </a:rPr>
              <a:t>Testing to ASTM standards, military standards, or customer designed specifications</a:t>
            </a:r>
          </a:p>
          <a:p>
            <a:pPr lvl="1"/>
            <a:r>
              <a:rPr lang="en-US" sz="1800">
                <a:latin typeface="+mn-lt"/>
              </a:rPr>
              <a:t>Design and perform custom experiments</a:t>
            </a:r>
          </a:p>
          <a:p>
            <a:pPr lvl="1"/>
            <a:r>
              <a:rPr lang="en-US" sz="1800">
                <a:latin typeface="+mn-lt"/>
              </a:rPr>
              <a:t>Interpret test data</a:t>
            </a:r>
          </a:p>
          <a:p>
            <a:pPr lvl="1"/>
            <a:r>
              <a:rPr lang="en-US" sz="1800">
                <a:latin typeface="+mn-lt"/>
              </a:rPr>
              <a:t>Not just another “testing house”</a:t>
            </a:r>
          </a:p>
          <a:p>
            <a:r>
              <a:rPr lang="en-US" sz="1800">
                <a:latin typeface="+mn-lt"/>
              </a:rPr>
              <a:t>Testing Capabilities</a:t>
            </a:r>
          </a:p>
          <a:p>
            <a:pPr lvl="1"/>
            <a:r>
              <a:rPr lang="en-US" sz="1600">
                <a:latin typeface="+mn-lt"/>
              </a:rPr>
              <a:t>Thermal properties</a:t>
            </a:r>
          </a:p>
          <a:p>
            <a:pPr lvl="1"/>
            <a:r>
              <a:rPr lang="en-US" sz="1600">
                <a:latin typeface="+mn-lt"/>
              </a:rPr>
              <a:t>Solar/Optical properties</a:t>
            </a:r>
          </a:p>
          <a:p>
            <a:pPr lvl="1"/>
            <a:r>
              <a:rPr lang="en-US" sz="1600">
                <a:latin typeface="+mn-lt"/>
              </a:rPr>
              <a:t>Mechanical properties</a:t>
            </a:r>
          </a:p>
          <a:p>
            <a:pPr lvl="1"/>
            <a:r>
              <a:rPr lang="en-US" sz="1600">
                <a:latin typeface="+mn-lt"/>
              </a:rPr>
              <a:t>Profilometry/surface mapping</a:t>
            </a:r>
          </a:p>
          <a:p>
            <a:pPr lvl="1"/>
            <a:r>
              <a:rPr lang="en-US" sz="1600">
                <a:latin typeface="+mn-lt"/>
              </a:rPr>
              <a:t>Others</a:t>
            </a:r>
            <a:endParaRPr lang="en-US" sz="1400">
              <a:latin typeface="+mn-lt"/>
            </a:endParaRPr>
          </a:p>
          <a:p>
            <a:endParaRPr lang="en-US" sz="14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10362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Visit nexolvematerials.com for full list of analytical services capabilities and pricing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6200000">
            <a:off x="7025807" y="1101156"/>
            <a:ext cx="2366320" cy="1866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C:\Documents and Settings\gpoe\My Documents\My Pictures\Facility Pictures\IMG_7619.JPG"/>
          <p:cNvPicPr>
            <a:picLocks noChangeAspect="1" noChangeArrowheads="1"/>
          </p:cNvPicPr>
          <p:nvPr/>
        </p:nvPicPr>
        <p:blipFill>
          <a:blip r:embed="rId3" cstate="screen">
            <a:lum bright="10000" contrast="25000"/>
          </a:blip>
          <a:srcRect/>
          <a:stretch>
            <a:fillRect/>
          </a:stretch>
        </p:blipFill>
        <p:spPr bwMode="auto">
          <a:xfrm>
            <a:off x="7548241" y="2869731"/>
            <a:ext cx="1455990" cy="1918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C:\Users\dlrodman\Desktop\DSC_MDSC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1800" y="2616200"/>
            <a:ext cx="1956434" cy="1917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4" descr="070523-1202-2-poly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59200" y="4099862"/>
            <a:ext cx="2804913" cy="18650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Perkin Elmer Lambda 9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0430" y="1045236"/>
            <a:ext cx="1395391" cy="13953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Bruker Tensor 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1248" y="4625392"/>
            <a:ext cx="2297251" cy="152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9612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and Analysis Facilities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870" y="893262"/>
            <a:ext cx="5134708" cy="5396413"/>
          </a:xfrm>
        </p:spPr>
        <p:txBody>
          <a:bodyPr>
            <a:normAutofit fontScale="85000" lnSpcReduction="20000"/>
          </a:bodyPr>
          <a:lstStyle/>
          <a:p>
            <a:r>
              <a:rPr lang="en-US" sz="2400"/>
              <a:t>Analytical Equipment</a:t>
            </a:r>
          </a:p>
          <a:p>
            <a:pPr lvl="1"/>
            <a:r>
              <a:rPr lang="en-US" sz="1600"/>
              <a:t>TA Instruments Q400 EM Thermo Mechanical Analyzer</a:t>
            </a:r>
          </a:p>
          <a:p>
            <a:pPr lvl="1"/>
            <a:r>
              <a:rPr lang="en-US" sz="1600"/>
              <a:t>TA Instruments Q200 Modulated DSC with RCS-90 cooling accessory</a:t>
            </a:r>
          </a:p>
          <a:p>
            <a:pPr lvl="1"/>
            <a:r>
              <a:rPr lang="en-US" sz="1600"/>
              <a:t>Perkin Elmer Lambda 950 UV/Vis Spectrophotometer with transmission/reflection Spectralon integrating sphere</a:t>
            </a:r>
          </a:p>
          <a:p>
            <a:pPr lvl="1"/>
            <a:r>
              <a:rPr lang="en-US" sz="1600"/>
              <a:t>Bruker Tensor 27 FTIR with transmission/reflection gold integrating sphere</a:t>
            </a:r>
          </a:p>
          <a:p>
            <a:pPr lvl="1"/>
            <a:r>
              <a:rPr lang="en-US" sz="1600"/>
              <a:t>AZ Technology Temp 2000A - IR Emissometer</a:t>
            </a:r>
          </a:p>
          <a:p>
            <a:pPr lvl="1"/>
            <a:r>
              <a:rPr lang="en-US" sz="1600"/>
              <a:t>X-RITE Ci6x spectrophotometer/color meter</a:t>
            </a:r>
          </a:p>
          <a:p>
            <a:pPr lvl="1"/>
            <a:r>
              <a:rPr lang="en-US" sz="1600"/>
              <a:t>Instron 5569 Universal Tensile Tester with multiple environmental chambers covering -271 C (2.3K -456 F) to 315 C (600 F)</a:t>
            </a:r>
          </a:p>
          <a:p>
            <a:pPr lvl="1"/>
            <a:r>
              <a:rPr lang="en-US" sz="1600"/>
              <a:t>Pneumatic adhesion tensile test instrument (PATTI)</a:t>
            </a:r>
          </a:p>
          <a:p>
            <a:pPr lvl="1"/>
            <a:r>
              <a:rPr lang="en-US" sz="1600"/>
              <a:t>Polymer Standards Systems Gel Permeation Chromatography System</a:t>
            </a:r>
          </a:p>
          <a:p>
            <a:pPr lvl="1"/>
            <a:r>
              <a:rPr lang="en-US" sz="1600"/>
              <a:t>Stanford Research Systems MPA 100 Melting Point Apparatus</a:t>
            </a:r>
          </a:p>
          <a:p>
            <a:pPr lvl="1"/>
            <a:r>
              <a:rPr lang="en-US" sz="1600"/>
              <a:t>Brookfield LVDVE-115 Viscometers</a:t>
            </a:r>
          </a:p>
          <a:p>
            <a:pPr lvl="1"/>
            <a:r>
              <a:rPr lang="en-US" sz="1600"/>
              <a:t>Ubbelohde viscometers</a:t>
            </a:r>
          </a:p>
          <a:p>
            <a:pPr lvl="1"/>
            <a:r>
              <a:rPr lang="en-US" sz="1600"/>
              <a:t>Multiple Atago Abbe-type refractometers</a:t>
            </a:r>
          </a:p>
          <a:p>
            <a:pPr lvl="1"/>
            <a:r>
              <a:rPr lang="en-US" sz="1600"/>
              <a:t>RF reflection inspection equipment</a:t>
            </a:r>
          </a:p>
          <a:p>
            <a:pPr lvl="1"/>
            <a:r>
              <a:rPr lang="en-US" sz="1600"/>
              <a:t>Various surface/volume resistivity meters</a:t>
            </a:r>
          </a:p>
          <a:p>
            <a:pPr lvl="1"/>
            <a:endParaRPr lang="en-US" sz="1600"/>
          </a:p>
        </p:txBody>
      </p:sp>
      <p:pic>
        <p:nvPicPr>
          <p:cNvPr id="1026" name="Picture 2" descr="C:\Documents and Settings\gpoe\My Documents\My Pictures\Facility Pictures\IMG_7627.JPG"/>
          <p:cNvPicPr>
            <a:picLocks noChangeAspect="1" noChangeArrowheads="1"/>
          </p:cNvPicPr>
          <p:nvPr/>
        </p:nvPicPr>
        <p:blipFill>
          <a:blip r:embed="rId3" cstate="screen">
            <a:lum bright="10000" contrast="25000"/>
          </a:blip>
          <a:srcRect/>
          <a:stretch>
            <a:fillRect/>
          </a:stretch>
        </p:blipFill>
        <p:spPr bwMode="auto">
          <a:xfrm>
            <a:off x="5216115" y="3873500"/>
            <a:ext cx="3773898" cy="2516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C:\Documents and Settings\gpoe\My Documents\My Pictures\Facility Pictures\IMG_761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02933" y="2297932"/>
            <a:ext cx="1925005" cy="128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C:\Users\dlrodman\Desktop\instron-tensile-tester-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1" y="1181100"/>
            <a:ext cx="1435099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0925141422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600" y="876300"/>
            <a:ext cx="2425700" cy="1536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gpoe\My Documents\My Pictures\Facility Pictures\IMG_7632.JPG"/>
          <p:cNvPicPr>
            <a:picLocks noChangeAspect="1" noChangeArrowheads="1"/>
          </p:cNvPicPr>
          <p:nvPr/>
        </p:nvPicPr>
        <p:blipFill>
          <a:blip r:embed="rId7" cstate="screen">
            <a:lum bright="10000" contrast="25000"/>
          </a:blip>
          <a:srcRect/>
          <a:stretch>
            <a:fillRect/>
          </a:stretch>
        </p:blipFill>
        <p:spPr bwMode="auto">
          <a:xfrm>
            <a:off x="5644707" y="3065880"/>
            <a:ext cx="1714326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2994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>
                <a:latin typeface="Arial" charset="0"/>
                <a:cs typeface="Arial" charset="0"/>
              </a:rPr>
              <a:t>Quality Control</a:t>
            </a:r>
            <a:endParaRPr lang="en-US" sz="2400" b="0">
              <a:solidFill>
                <a:schemeClr val="tx1"/>
              </a:solidFill>
              <a:latin typeface="Myriad Pr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993" y="839553"/>
            <a:ext cx="8744766" cy="4881339"/>
          </a:xfrm>
        </p:spPr>
        <p:txBody>
          <a:bodyPr>
            <a:noAutofit/>
          </a:bodyPr>
          <a:lstStyle/>
          <a:p>
            <a:r>
              <a:rPr lang="en-US" sz="1400">
                <a:latin typeface="Myriad Pro"/>
              </a:rPr>
              <a:t>ISO 9001:2008, AS 9100C Certifications</a:t>
            </a:r>
          </a:p>
          <a:p>
            <a:r>
              <a:rPr lang="en-US" sz="1400">
                <a:latin typeface="Myriad Pro"/>
              </a:rPr>
              <a:t>Aerospace programs require tight material specs &amp; stringent  manufacturing processes</a:t>
            </a:r>
          </a:p>
          <a:p>
            <a:pPr lvl="1"/>
            <a:r>
              <a:rPr lang="en-US" sz="1400">
                <a:latin typeface="Myriad Pro"/>
              </a:rPr>
              <a:t>Incoming raw materials specification</a:t>
            </a:r>
          </a:p>
          <a:p>
            <a:pPr lvl="1"/>
            <a:r>
              <a:rPr lang="en-US" sz="1400">
                <a:latin typeface="Myriad Pro"/>
              </a:rPr>
              <a:t>In-house testing, source supplier inspections</a:t>
            </a:r>
          </a:p>
          <a:p>
            <a:pPr lvl="1"/>
            <a:r>
              <a:rPr lang="en-US" sz="1400">
                <a:latin typeface="Myriad Pro"/>
              </a:rPr>
              <a:t>Qualified and certified equipment (dedicated and shared)</a:t>
            </a:r>
          </a:p>
          <a:p>
            <a:pPr lvl="1"/>
            <a:r>
              <a:rPr lang="en-US" sz="1400">
                <a:latin typeface="Myriad Pro"/>
              </a:rPr>
              <a:t>Rigorous process qualification</a:t>
            </a:r>
          </a:p>
          <a:p>
            <a:endParaRPr lang="en-US" sz="1400">
              <a:latin typeface="Myriad Pro"/>
            </a:endParaRPr>
          </a:p>
          <a:p>
            <a:r>
              <a:rPr lang="en-US" sz="1400">
                <a:latin typeface="Myriad Pro"/>
              </a:rPr>
              <a:t>Examples of currently supplied products for aerospace, electronics, and medical raw materials and components</a:t>
            </a:r>
          </a:p>
          <a:p>
            <a:pPr lvl="1"/>
            <a:r>
              <a:rPr lang="en-US" sz="1400">
                <a:latin typeface="Myriad Pro"/>
              </a:rPr>
              <a:t>NeXolve synthesized and formulated liquid resins used in spin-on wafer applications</a:t>
            </a:r>
          </a:p>
          <a:p>
            <a:pPr lvl="1"/>
            <a:r>
              <a:rPr lang="en-US" sz="1400">
                <a:latin typeface="Myriad Pro"/>
              </a:rPr>
              <a:t>NeXolve processed and assembled thin films on DirectTV, XM Radio, and other flight hardware</a:t>
            </a:r>
          </a:p>
          <a:p>
            <a:pPr lvl="1"/>
            <a:r>
              <a:rPr lang="en-US" sz="1400" b="1">
                <a:latin typeface="Myriad Pro"/>
              </a:rPr>
              <a:t>NeXolve-synthesized polyimides and NeXolve cast/cured freestanding films used in space flight on commercial satellites (&gt;1000 m</a:t>
            </a:r>
            <a:r>
              <a:rPr lang="en-US" sz="1400" b="1" baseline="30000">
                <a:latin typeface="Myriad Pro"/>
              </a:rPr>
              <a:t>2</a:t>
            </a:r>
            <a:r>
              <a:rPr lang="en-US" sz="1400" b="1">
                <a:latin typeface="Myriad Pro"/>
              </a:rPr>
              <a:t> on orbit)</a:t>
            </a:r>
          </a:p>
          <a:p>
            <a:pPr lvl="1"/>
            <a:r>
              <a:rPr lang="en-US" sz="1400" b="1">
                <a:latin typeface="Myriad Pro"/>
              </a:rPr>
              <a:t>NeXolve-synthesized  polyimides and silicone adhesives, NeXolve cast/cured freestanding films used in flight hardware</a:t>
            </a:r>
          </a:p>
        </p:txBody>
      </p:sp>
      <p:sp>
        <p:nvSpPr>
          <p:cNvPr id="5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984273" y="6514011"/>
            <a:ext cx="1693817" cy="343989"/>
          </a:xfrm>
        </p:spPr>
        <p:txBody>
          <a:bodyPr/>
          <a:lstStyle/>
          <a:p>
            <a:pPr>
              <a:defRPr/>
            </a:pPr>
            <a:fld id="{7A6D31E0-8C64-4811-B76A-75331C90016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61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323"/>
          <a:stretch>
            <a:fillRect/>
          </a:stretch>
        </p:blipFill>
        <p:spPr bwMode="auto">
          <a:xfrm>
            <a:off x="2378622" y="2309436"/>
            <a:ext cx="4605651" cy="162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11"/>
          <p:cNvSpPr txBox="1">
            <a:spLocks/>
          </p:cNvSpPr>
          <p:nvPr/>
        </p:nvSpPr>
        <p:spPr>
          <a:xfrm>
            <a:off x="6984273" y="6491977"/>
            <a:ext cx="1693817" cy="34398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6D31E0-8C64-4811-B76A-75331C9001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89321" y="0"/>
            <a:ext cx="1854679" cy="5952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0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09A96-D8B0-44C2-BA19-72D9457C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NeXolve</a:t>
            </a:r>
            <a:r>
              <a:rPr lang="en-US"/>
              <a:t>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345B2-0419-4679-9B3F-A65B3A0CF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8468"/>
            <a:ext cx="3945988" cy="519769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+mn-lt"/>
              </a:rPr>
              <a:t>Engineering Heritage (30 Years)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Thin Film Materials and Control of Materials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Leader in Thin Film Polymer Material Design and Manufacturing</a:t>
            </a:r>
          </a:p>
          <a:p>
            <a:pPr lvl="2">
              <a:buFontTx/>
              <a:buChar char="•"/>
            </a:pPr>
            <a:r>
              <a:rPr lang="en-US" altLang="en-US" sz="1400">
                <a:latin typeface="+mn-lt"/>
              </a:rPr>
              <a:t>Inflatable antenna’s and concentrators</a:t>
            </a:r>
          </a:p>
          <a:p>
            <a:pPr lvl="2">
              <a:buFontTx/>
              <a:buChar char="•"/>
            </a:pPr>
            <a:r>
              <a:rPr lang="en-US" altLang="en-US" sz="1400">
                <a:latin typeface="+mn-lt"/>
              </a:rPr>
              <a:t>Solar Sail demonstrations</a:t>
            </a:r>
          </a:p>
          <a:p>
            <a:pPr lvl="2">
              <a:buFontTx/>
              <a:buChar char="•"/>
            </a:pPr>
            <a:r>
              <a:rPr lang="en-US" altLang="en-US" sz="1400">
                <a:latin typeface="+mn-lt"/>
              </a:rPr>
              <a:t>Multilayer Insulation</a:t>
            </a:r>
          </a:p>
          <a:p>
            <a:pPr lvl="2">
              <a:buFontTx/>
              <a:buChar char="•"/>
            </a:pPr>
            <a:r>
              <a:rPr lang="en-US" altLang="en-US" sz="1400">
                <a:latin typeface="+mn-lt"/>
              </a:rPr>
              <a:t>Sunshades and Reflectors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Expertise in Modeling and Analysis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+mn-lt"/>
              </a:rPr>
              <a:t>Spacecraft Flight Heritage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On-going commercial flight programs supplying thin film products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Key provider to NASA’s JWST program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+mn-lt"/>
              </a:rPr>
              <a:t>Materials R&amp;D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1400">
                <a:latin typeface="+mn-lt"/>
              </a:rPr>
              <a:t>Strong background in polyimide materials</a:t>
            </a:r>
          </a:p>
          <a:p>
            <a:pPr lvl="1">
              <a:buFontTx/>
              <a:buChar char="•"/>
            </a:pPr>
            <a:r>
              <a:rPr lang="en-US" altLang="en-US" sz="1400">
                <a:latin typeface="+mn-lt"/>
              </a:rPr>
              <a:t>Tailoring of Polymers for Niche Applications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1400">
                <a:latin typeface="+mn-lt"/>
              </a:rPr>
              <a:t>Developed ‘tunable’ space durable products similar to Kapton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1400">
                <a:latin typeface="+mn-lt"/>
              </a:rPr>
              <a:t>On-going R&amp;D in several markets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altLang="en-US" sz="1400">
                <a:latin typeface="+mn-lt"/>
              </a:rPr>
              <a:t>3 - PhD Polymer Chemists on Staff</a:t>
            </a: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3B685-E48A-4743-91B7-8F7F51DA7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325355-29DD-4A09-AD24-8DBECE4CB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513" y="3870325"/>
            <a:ext cx="2220912" cy="232251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600906-A9D0-48C7-9B59-085FC430D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538" y="1141413"/>
            <a:ext cx="1955800" cy="17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6">
            <a:extLst>
              <a:ext uri="{FF2B5EF4-FFF2-40B4-BE49-F238E27FC236}">
                <a16:creationId xmlns:a16="http://schemas.microsoft.com/office/drawing/2014/main" id="{952756C1-07DF-409B-AC7B-6CD6D4547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2463" y="2825750"/>
            <a:ext cx="2166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200" b="1">
                <a:effectLst>
                  <a:outerShdw blurRad="38100" dist="38100" dir="2700000" algn="tl">
                    <a:srgbClr val="C0C0C0"/>
                  </a:outerShdw>
                </a:effectLst>
              </a:rPr>
              <a:t>Spacecraft Blankets and Sunshields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4CDDE3B2-5C77-4203-8ED2-B02A7025E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7738" y="5664200"/>
            <a:ext cx="16827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200" b="1">
                <a:effectLst>
                  <a:outerShdw blurRad="38100" dist="38100" dir="2700000" algn="tl">
                    <a:srgbClr val="C0C0C0"/>
                  </a:outerShdw>
                </a:effectLst>
              </a:rPr>
              <a:t>Inflatable RF Antenna’s and Concentrators</a:t>
            </a:r>
          </a:p>
        </p:txBody>
      </p:sp>
      <p:pic>
        <p:nvPicPr>
          <p:cNvPr id="9" name="Picture 8" descr="jwst05_new-config">
            <a:extLst>
              <a:ext uri="{FF2B5EF4-FFF2-40B4-BE49-F238E27FC236}">
                <a16:creationId xmlns:a16="http://schemas.microsoft.com/office/drawing/2014/main" id="{4503F0CF-2CAB-41C4-8040-DE042B611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831850"/>
            <a:ext cx="2405062" cy="17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0" name="Text Box 9">
            <a:extLst>
              <a:ext uri="{FF2B5EF4-FFF2-40B4-BE49-F238E27FC236}">
                <a16:creationId xmlns:a16="http://schemas.microsoft.com/office/drawing/2014/main" id="{5C0124CC-1667-447E-B85E-072C8F0B8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4538" y="2571750"/>
            <a:ext cx="23701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200" b="1">
                <a:effectLst>
                  <a:outerShdw blurRad="38100" dist="38100" dir="2700000" algn="tl">
                    <a:srgbClr val="C0C0C0"/>
                  </a:outerShdw>
                </a:effectLst>
              </a:rPr>
              <a:t>JWST Sunshield Provider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2C5A003B-173F-4D71-BDB1-CF3D19F72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850" y="4270375"/>
            <a:ext cx="1965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200" b="1">
                <a:effectLst>
                  <a:outerShdw blurRad="38100" dist="38100" dir="2700000" algn="tl">
                    <a:srgbClr val="C0C0C0"/>
                  </a:outerShdw>
                </a:effectLst>
              </a:rPr>
              <a:t>Tailored Polymer Coverings</a:t>
            </a:r>
          </a:p>
        </p:txBody>
      </p:sp>
      <p:pic>
        <p:nvPicPr>
          <p:cNvPr id="12" name="Picture 11" descr="Raptor">
            <a:extLst>
              <a:ext uri="{FF2B5EF4-FFF2-40B4-BE49-F238E27FC236}">
                <a16:creationId xmlns:a16="http://schemas.microsoft.com/office/drawing/2014/main" id="{D27D19E9-C783-43AB-98BB-DB0479D88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2927350"/>
            <a:ext cx="1973262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lack Roll Low Res">
            <a:extLst>
              <a:ext uri="{FF2B5EF4-FFF2-40B4-BE49-F238E27FC236}">
                <a16:creationId xmlns:a16="http://schemas.microsoft.com/office/drawing/2014/main" id="{03EDC7EE-F0EC-4E7D-9F55-4A7EEC21F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488" y="5108575"/>
            <a:ext cx="182245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59408-9424-46D8-9D29-3B2708144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97425"/>
            <a:ext cx="125571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CC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4">
            <a:extLst>
              <a:ext uri="{FF2B5EF4-FFF2-40B4-BE49-F238E27FC236}">
                <a16:creationId xmlns:a16="http://schemas.microsoft.com/office/drawing/2014/main" id="{B108484C-9377-4E5A-AE63-2D2784384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6088" y="5664200"/>
            <a:ext cx="919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200" b="1">
                <a:effectLst>
                  <a:outerShdw blurRad="38100" dist="38100" dir="2700000" algn="tl">
                    <a:srgbClr val="C0C0C0"/>
                  </a:outerShdw>
                </a:effectLst>
              </a:rPr>
              <a:t>Advanced Materials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BCA7457-2B73-4639-A147-9B2840569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408"/>
          <a:stretch>
            <a:fillRect/>
          </a:stretch>
        </p:blipFill>
        <p:spPr bwMode="auto">
          <a:xfrm>
            <a:off x="5599113" y="3392488"/>
            <a:ext cx="338455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42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Space Products - Engineering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7300" y="1381125"/>
            <a:ext cx="2581275" cy="1824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508250" y="5686425"/>
            <a:ext cx="13096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1400">
                <a:latin typeface="Helvetica" pitchFamily="34" charset="0"/>
              </a:rPr>
              <a:t>Thermal Modeling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472363" y="3619500"/>
            <a:ext cx="13096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1400">
                <a:latin typeface="Helvetica" pitchFamily="34" charset="0"/>
              </a:rPr>
              <a:t>Film Mounting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4959350" y="2635250"/>
            <a:ext cx="13096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1400">
                <a:latin typeface="Helvetica" pitchFamily="34" charset="0"/>
              </a:rPr>
              <a:t>Deployment </a:t>
            </a:r>
          </a:p>
          <a:p>
            <a:pPr algn="ctr" eaLnBrk="0" hangingPunct="0"/>
            <a:r>
              <a:rPr lang="en-US" altLang="en-US" sz="1400">
                <a:latin typeface="Helvetica" pitchFamily="34" charset="0"/>
              </a:rPr>
              <a:t>Dynamics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6902450" y="885825"/>
            <a:ext cx="13096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1400">
                <a:latin typeface="Helvetica" pitchFamily="34" charset="0"/>
              </a:rPr>
              <a:t>Strength Analysis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259080" y="1043941"/>
            <a:ext cx="3979545" cy="4756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400">
                <a:cs typeface="Arial" pitchFamily="34" charset="0"/>
              </a:rPr>
              <a:t>Computer Simulation Experience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On-Orbit Temperature Predictions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Lightweight Optics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Large Space Structures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Rocket Engine Thermal Analysis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Component Stress Analysis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3D Solid Modeling CAD/CAM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Incompressible Flow Modeling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Orbital Mechanics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Signatures/Discrimination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Thin Film Modeling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>
                <a:cs typeface="Arial" pitchFamily="34" charset="0"/>
              </a:rPr>
              <a:t>Thin Film Thermal Analysis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7375" y="898525"/>
            <a:ext cx="2425700" cy="16621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0" descr="20 kts 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3487" y="4194175"/>
            <a:ext cx="2741613" cy="1938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4298" y="3124200"/>
            <a:ext cx="3057902" cy="1289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7" cstate="print">
            <a:lum bright="10000" contrast="10000"/>
          </a:blip>
          <a:srcRect/>
          <a:stretch>
            <a:fillRect/>
          </a:stretch>
        </p:blipFill>
        <p:spPr bwMode="auto">
          <a:xfrm>
            <a:off x="3629025" y="4741863"/>
            <a:ext cx="2741613" cy="177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81959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802" y="1084851"/>
            <a:ext cx="4693909" cy="5197962"/>
          </a:xfrm>
        </p:spPr>
        <p:txBody>
          <a:bodyPr>
            <a:normAutofit/>
          </a:bodyPr>
          <a:lstStyle/>
          <a:p>
            <a:r>
              <a:rPr lang="en-US" sz="2000">
                <a:latin typeface="+mn-lt"/>
              </a:rPr>
              <a:t>Space Products Capabilities</a:t>
            </a:r>
          </a:p>
          <a:p>
            <a:pPr lvl="1"/>
            <a:r>
              <a:rPr lang="en-US" sz="1400">
                <a:latin typeface="+mn-lt"/>
              </a:rPr>
              <a:t>Design and Modeling of light weight structures</a:t>
            </a:r>
          </a:p>
          <a:p>
            <a:pPr lvl="1"/>
            <a:r>
              <a:rPr lang="en-US" sz="1400">
                <a:latin typeface="+mn-lt"/>
              </a:rPr>
              <a:t>Polymers and materials</a:t>
            </a:r>
          </a:p>
          <a:p>
            <a:pPr lvl="1"/>
            <a:r>
              <a:rPr lang="en-US" sz="1400">
                <a:latin typeface="+mn-lt"/>
              </a:rPr>
              <a:t>Thin film products – MLI and Shields</a:t>
            </a:r>
          </a:p>
          <a:p>
            <a:pPr lvl="1"/>
            <a:r>
              <a:rPr lang="en-US" sz="1400">
                <a:latin typeface="+mn-lt"/>
              </a:rPr>
              <a:t>Metrology – laser scanners, trackers and Lidar. </a:t>
            </a:r>
          </a:p>
          <a:p>
            <a:pPr lvl="1"/>
            <a:r>
              <a:rPr lang="en-US" sz="1400">
                <a:latin typeface="+mn-lt"/>
              </a:rPr>
              <a:t>Space qualification and testing</a:t>
            </a:r>
          </a:p>
          <a:p>
            <a:pPr lvl="1"/>
            <a:r>
              <a:rPr lang="en-US" sz="1400">
                <a:latin typeface="+mn-lt"/>
              </a:rPr>
              <a:t>System Engineering and Verification</a:t>
            </a:r>
          </a:p>
          <a:p>
            <a:pPr lvl="1"/>
            <a:r>
              <a:rPr lang="en-US" sz="1400">
                <a:latin typeface="+mn-lt"/>
              </a:rPr>
              <a:t>Small spacecraft deployable systems – booms, mechanisms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17871" y="74972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507387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Aerospace Products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924120" y="1039598"/>
            <a:ext cx="4021670" cy="3199687"/>
            <a:chOff x="4924120" y="1039598"/>
            <a:chExt cx="4021670" cy="3199687"/>
          </a:xfrm>
        </p:grpSpPr>
        <p:pic>
          <p:nvPicPr>
            <p:cNvPr id="25" name="Picture 2" descr="140710-1659-01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4120" y="1039598"/>
              <a:ext cx="4021670" cy="2676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4927509" y="3716065"/>
              <a:ext cx="40148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/>
                <a:t>JWST Sunshield Membranes – Designed and Manufactured by </a:t>
              </a:r>
              <a:r>
                <a:rPr lang="en-US" sz="1400" b="1" err="1"/>
                <a:t>NeXolve</a:t>
              </a:r>
              <a:endParaRPr lang="en-US" sz="1400" b="1"/>
            </a:p>
          </p:txBody>
        </p: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167802" y="3838669"/>
            <a:ext cx="8976198" cy="2361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latin typeface="+mn-lt"/>
              </a:rPr>
              <a:t>NASA - Highlights</a:t>
            </a:r>
          </a:p>
          <a:p>
            <a:pPr lvl="1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James Webb Space Telescope Sunshield </a:t>
            </a:r>
          </a:p>
          <a:p>
            <a:pPr lvl="1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LISA-T – developing unique PV system for </a:t>
            </a:r>
            <a:r>
              <a:rPr lang="en-US" sz="1400" err="1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Cubesat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class missions</a:t>
            </a:r>
          </a:p>
          <a:p>
            <a:pPr lvl="1"/>
            <a:r>
              <a:rPr lang="en-US" sz="140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NEA Scout – providing solar sail and metallic booms</a:t>
            </a:r>
          </a:p>
          <a:p>
            <a:pPr lvl="1"/>
            <a:endParaRPr lang="en-US" sz="1400">
              <a:latin typeface="+mn-lt"/>
            </a:endParaRPr>
          </a:p>
          <a:p>
            <a:r>
              <a:rPr lang="en-US" sz="1600" i="1" err="1">
                <a:latin typeface="+mn-lt"/>
              </a:rPr>
              <a:t>NeXolve</a:t>
            </a:r>
            <a:r>
              <a:rPr lang="en-US" sz="1600" i="1">
                <a:latin typeface="+mn-lt"/>
              </a:rPr>
              <a:t> has the unique ability to design, manufacture (10k class cleanliness), and model/analyze large deployable thin film space structures</a:t>
            </a:r>
            <a:endParaRPr lang="en-US" sz="1800" i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375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4" y="99113"/>
            <a:ext cx="7756865" cy="623739"/>
          </a:xfrm>
        </p:spPr>
        <p:txBody>
          <a:bodyPr>
            <a:normAutofit/>
          </a:bodyPr>
          <a:lstStyle/>
          <a:p>
            <a:r>
              <a:rPr lang="en-US"/>
              <a:t>Current Applications – Small Spacecraft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4" y="993922"/>
            <a:ext cx="8716695" cy="20193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sz="2000">
                <a:latin typeface="+mn-lt"/>
              </a:rPr>
              <a:t>Capabilities</a:t>
            </a:r>
          </a:p>
          <a:p>
            <a:pPr lvl="1"/>
            <a:r>
              <a:rPr lang="en-US" sz="1800">
                <a:latin typeface="+mn-lt"/>
              </a:rPr>
              <a:t>Design and development of light-weight deployable spacecraft systems. </a:t>
            </a:r>
            <a:endParaRPr lang="en-US" sz="1800">
              <a:latin typeface="+mn-lt"/>
              <a:cs typeface="Calibri"/>
            </a:endParaRPr>
          </a:p>
          <a:p>
            <a:pPr lvl="1"/>
            <a:r>
              <a:rPr lang="en-US" sz="1800">
                <a:latin typeface="+mn-lt"/>
              </a:rPr>
              <a:t>Thin film photovoltaics integrated to membrane systems. </a:t>
            </a:r>
            <a:endParaRPr lang="en-US" sz="1800">
              <a:latin typeface="+mn-lt"/>
              <a:cs typeface="Calibri"/>
            </a:endParaRPr>
          </a:p>
          <a:p>
            <a:pPr lvl="1"/>
            <a:r>
              <a:rPr lang="en-US" sz="1800">
                <a:latin typeface="+mn-lt"/>
              </a:rPr>
              <a:t>Large area lightweight systems such as solar sails </a:t>
            </a:r>
            <a:endParaRPr lang="en-US" sz="1800">
              <a:latin typeface="+mn-lt"/>
              <a:cs typeface="Calibri"/>
            </a:endParaRPr>
          </a:p>
          <a:p>
            <a:pPr marL="457200" lvl="1" indent="0">
              <a:buNone/>
            </a:pPr>
            <a:endParaRPr lang="en-US" sz="18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7675" y="5394471"/>
            <a:ext cx="8143875" cy="1181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err="1">
                <a:solidFill>
                  <a:schemeClr val="bg2">
                    <a:lumMod val="50000"/>
                  </a:schemeClr>
                </a:solidFill>
              </a:rPr>
              <a:t>NeXolve</a:t>
            </a:r>
            <a:r>
              <a:rPr lang="en-US">
                <a:solidFill>
                  <a:schemeClr val="bg2">
                    <a:lumMod val="50000"/>
                  </a:schemeClr>
                </a:solidFill>
              </a:rPr>
              <a:t> has a unique track record of developing systems for small spacecraft. Programs have included NASA-</a:t>
            </a:r>
            <a:r>
              <a:rPr lang="en-US" err="1">
                <a:solidFill>
                  <a:schemeClr val="bg2">
                    <a:lumMod val="50000"/>
                  </a:schemeClr>
                </a:solidFill>
              </a:rPr>
              <a:t>Nanosail</a:t>
            </a:r>
            <a:r>
              <a:rPr lang="en-US">
                <a:solidFill>
                  <a:schemeClr val="bg2">
                    <a:lumMod val="50000"/>
                  </a:schemeClr>
                </a:solidFill>
              </a:rPr>
              <a:t>-D, NASA NEA-Scout and LISA-T photovoltaic system.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961460" y="2943591"/>
            <a:ext cx="2819641" cy="2206405"/>
            <a:chOff x="5476568" y="944880"/>
            <a:chExt cx="3394829" cy="2656497"/>
          </a:xfrm>
        </p:grpSpPr>
        <p:grpSp>
          <p:nvGrpSpPr>
            <p:cNvPr id="12" name="Group 11"/>
            <p:cNvGrpSpPr/>
            <p:nvPr/>
          </p:nvGrpSpPr>
          <p:grpSpPr>
            <a:xfrm>
              <a:off x="5476568" y="944880"/>
              <a:ext cx="3394829" cy="2280101"/>
              <a:chOff x="5192810" y="944880"/>
              <a:chExt cx="3678587" cy="2421307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71735" y="997200"/>
                <a:ext cx="2154175" cy="1772932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7163532" y="1636205"/>
                <a:ext cx="1712278" cy="1605280"/>
              </a:xfrm>
              <a:prstGeom prst="rect">
                <a:avLst/>
              </a:prstGeom>
            </p:spPr>
          </p:pic>
          <p:sp>
            <p:nvSpPr>
              <p:cNvPr id="20" name="Rectangle 19"/>
              <p:cNvSpPr/>
              <p:nvPr/>
            </p:nvSpPr>
            <p:spPr>
              <a:xfrm>
                <a:off x="5192810" y="944880"/>
                <a:ext cx="3678587" cy="2421307"/>
              </a:xfrm>
              <a:prstGeom prst="rect">
                <a:avLst/>
              </a:prstGeom>
              <a:noFill/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6777332" y="3232045"/>
              <a:ext cx="11516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NEA Scout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26329" y="2943592"/>
            <a:ext cx="2819641" cy="2190997"/>
            <a:chOff x="5476567" y="3758561"/>
            <a:chExt cx="3394829" cy="2637946"/>
          </a:xfrm>
        </p:grpSpPr>
        <p:grpSp>
          <p:nvGrpSpPr>
            <p:cNvPr id="22" name="Group 21"/>
            <p:cNvGrpSpPr/>
            <p:nvPr/>
          </p:nvGrpSpPr>
          <p:grpSpPr>
            <a:xfrm>
              <a:off x="5476567" y="3758561"/>
              <a:ext cx="3394829" cy="2298112"/>
              <a:chOff x="5192285" y="3659737"/>
              <a:chExt cx="3679112" cy="2421307"/>
            </a:xfrm>
          </p:grpSpPr>
          <p:pic>
            <p:nvPicPr>
              <p:cNvPr id="24" name="Picture 1" descr="image00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1735" y="3749949"/>
                <a:ext cx="2172140" cy="1301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08953" y="4400799"/>
                <a:ext cx="1703452" cy="1583464"/>
              </a:xfrm>
              <a:prstGeom prst="rect">
                <a:avLst/>
              </a:prstGeom>
            </p:spPr>
          </p:pic>
          <p:sp>
            <p:nvSpPr>
              <p:cNvPr id="26" name="Rectangle 25"/>
              <p:cNvSpPr/>
              <p:nvPr/>
            </p:nvSpPr>
            <p:spPr>
              <a:xfrm>
                <a:off x="5192285" y="3659737"/>
                <a:ext cx="3679112" cy="2421307"/>
              </a:xfrm>
              <a:prstGeom prst="rect">
                <a:avLst/>
              </a:prstGeom>
              <a:noFill/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777332" y="6027175"/>
              <a:ext cx="760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LISA-T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88802" y="2941540"/>
            <a:ext cx="2620894" cy="2268981"/>
            <a:chOff x="-1767870" y="2734497"/>
            <a:chExt cx="2620894" cy="2268981"/>
          </a:xfrm>
        </p:grpSpPr>
        <p:pic>
          <p:nvPicPr>
            <p:cNvPr id="27" name="Picture 26"/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0265" y="2900224"/>
              <a:ext cx="2075951" cy="157015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</p:pic>
        <p:grpSp>
          <p:nvGrpSpPr>
            <p:cNvPr id="28" name="Group 27"/>
            <p:cNvGrpSpPr/>
            <p:nvPr/>
          </p:nvGrpSpPr>
          <p:grpSpPr>
            <a:xfrm>
              <a:off x="-1767870" y="2734497"/>
              <a:ext cx="2620894" cy="2268981"/>
              <a:chOff x="5715858" y="944880"/>
              <a:chExt cx="3155539" cy="273183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5715858" y="944880"/>
                <a:ext cx="3155539" cy="2280101"/>
              </a:xfrm>
              <a:prstGeom prst="rect">
                <a:avLst/>
              </a:prstGeom>
              <a:noFill/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6640028" y="3232045"/>
                <a:ext cx="1472980" cy="4446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NanoSail-D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889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5409">
            <a:off x="4517224" y="-83524"/>
            <a:ext cx="3644142" cy="392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84" y="195517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/>
              <a:t>NASA – NEA Scout</a:t>
            </a:r>
            <a:br>
              <a:rPr lang="en-US"/>
            </a:br>
            <a:endParaRPr lang="en-US" sz="2200" b="0" i="1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" y="1263133"/>
            <a:ext cx="4813325" cy="50839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1" indent="0">
              <a:buNone/>
            </a:pPr>
            <a:endParaRPr lang="en-US" sz="1400"/>
          </a:p>
          <a:p>
            <a:r>
              <a:rPr lang="en-US" sz="1900"/>
              <a:t>NEA Scout Scope for </a:t>
            </a:r>
            <a:r>
              <a:rPr lang="en-US" sz="1900" err="1"/>
              <a:t>NeXolve</a:t>
            </a:r>
            <a:r>
              <a:rPr lang="en-US" sz="1800"/>
              <a:t>	</a:t>
            </a:r>
          </a:p>
          <a:p>
            <a:pPr lvl="1"/>
            <a:r>
              <a:rPr lang="en-US" sz="1400"/>
              <a:t>Development and delivery of Flight Solar Sail     3 micron CP1 polyimide</a:t>
            </a:r>
          </a:p>
          <a:p>
            <a:pPr lvl="1"/>
            <a:r>
              <a:rPr lang="en-US" sz="1400"/>
              <a:t>Development and delivery of sail restraint device.</a:t>
            </a:r>
            <a:r>
              <a:rPr lang="en-US" sz="1300"/>
              <a:t> </a:t>
            </a:r>
          </a:p>
          <a:p>
            <a:pPr marL="457200" lvl="1" indent="0">
              <a:buNone/>
            </a:pPr>
            <a:endParaRPr lang="en-US" sz="1100"/>
          </a:p>
          <a:p>
            <a:pPr lvl="1"/>
            <a:endParaRPr lang="en-US" sz="1100"/>
          </a:p>
          <a:p>
            <a:r>
              <a:rPr lang="en-US" sz="2200" err="1"/>
              <a:t>NeXolve</a:t>
            </a:r>
            <a:r>
              <a:rPr lang="en-US" sz="2200"/>
              <a:t> Current Status </a:t>
            </a:r>
          </a:p>
          <a:p>
            <a:pPr lvl="1"/>
            <a:r>
              <a:rPr lang="en-US" sz="1400"/>
              <a:t>MSFC EDU testing completed in fall of 2017</a:t>
            </a:r>
          </a:p>
          <a:p>
            <a:pPr lvl="1"/>
            <a:r>
              <a:rPr lang="en-US" sz="1400"/>
              <a:t>Flight Hardware delivered in Feb 2018. </a:t>
            </a:r>
          </a:p>
          <a:p>
            <a:pPr lvl="1"/>
            <a:r>
              <a:rPr lang="en-US" sz="1400" err="1"/>
              <a:t>NeXolve</a:t>
            </a:r>
            <a:r>
              <a:rPr lang="en-US" sz="1400"/>
              <a:t> team also tasked to support on-site integration and testing at MSFC in Summer 2018</a:t>
            </a:r>
          </a:p>
          <a:p>
            <a:pPr lvl="1"/>
            <a:endParaRPr lang="en-US" sz="1300"/>
          </a:p>
          <a:p>
            <a:pPr lvl="1"/>
            <a:endParaRPr 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330006" y="3882937"/>
            <a:ext cx="3635410" cy="2458669"/>
            <a:chOff x="5330006" y="3882937"/>
            <a:chExt cx="3635410" cy="2458669"/>
          </a:xfrm>
        </p:grpSpPr>
        <p:pic>
          <p:nvPicPr>
            <p:cNvPr id="12" name="Content Placeholder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0006" y="3882937"/>
              <a:ext cx="3635410" cy="187389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330006" y="5756831"/>
              <a:ext cx="35346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/>
                <a:t>NEA Scout EDU – during deployment testing in Summer 2016</a:t>
              </a:r>
            </a:p>
          </p:txBody>
        </p:sp>
      </p:grpSp>
      <p:pic>
        <p:nvPicPr>
          <p:cNvPr id="14" name="Group 2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4" b="-29"/>
          <a:stretch>
            <a:fillRect/>
          </a:stretch>
        </p:blipFill>
        <p:spPr bwMode="auto">
          <a:xfrm>
            <a:off x="7352289" y="2454796"/>
            <a:ext cx="1562508" cy="95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>
            <a:off x="6500387" y="1982812"/>
            <a:ext cx="1430448" cy="963178"/>
          </a:xfrm>
          <a:prstGeom prst="straightConnector1">
            <a:avLst/>
          </a:prstGeom>
          <a:ln>
            <a:solidFill>
              <a:schemeClr val="bg1">
                <a:lumMod val="60000"/>
                <a:lumOff val="40000"/>
              </a:schemeClr>
            </a:solidFill>
            <a:headEnd type="triangl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398832" y="3374218"/>
            <a:ext cx="14331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/>
              <a:t>NEA Scout – prior to sail deployment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32282" y="830721"/>
            <a:ext cx="1433134" cy="430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100"/>
              <a:t>NEA Scout deployed 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sz="1100"/>
              <a:t>1 – 40m^2 Sail</a:t>
            </a:r>
            <a:endParaRPr lang="en-US" sz="11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9255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590" y="222355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/>
              <a:t>NASA – LISA-T Array System</a:t>
            </a:r>
            <a:br>
              <a:rPr lang="en-US"/>
            </a:br>
            <a:endParaRPr lang="en-US" sz="2200" b="0" i="1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" y="1263133"/>
            <a:ext cx="4813325" cy="50839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1" indent="0">
              <a:buNone/>
            </a:pPr>
            <a:endParaRPr lang="en-US" sz="1400"/>
          </a:p>
          <a:p>
            <a:r>
              <a:rPr lang="en-US" sz="1900">
                <a:latin typeface="+mn-lt"/>
              </a:rPr>
              <a:t>LISA-T Scope for </a:t>
            </a:r>
            <a:r>
              <a:rPr lang="en-US" sz="1900" err="1">
                <a:latin typeface="+mn-lt"/>
              </a:rPr>
              <a:t>NeXolve</a:t>
            </a:r>
            <a:r>
              <a:rPr lang="en-US" sz="1800">
                <a:latin typeface="+mn-lt"/>
              </a:rPr>
              <a:t>	</a:t>
            </a:r>
          </a:p>
          <a:p>
            <a:pPr lvl="1"/>
            <a:r>
              <a:rPr lang="en-US" sz="1300">
                <a:latin typeface="+mn-lt"/>
              </a:rPr>
              <a:t>Procurement and integration of SOA solar cells with </a:t>
            </a:r>
            <a:r>
              <a:rPr lang="en-US" sz="1300" err="1">
                <a:latin typeface="+mn-lt"/>
              </a:rPr>
              <a:t>NeXolve</a:t>
            </a:r>
            <a:r>
              <a:rPr lang="en-US" sz="1300">
                <a:latin typeface="+mn-lt"/>
              </a:rPr>
              <a:t> thin-film polyimides</a:t>
            </a:r>
          </a:p>
          <a:p>
            <a:pPr lvl="1"/>
            <a:r>
              <a:rPr lang="en-US" sz="1300">
                <a:latin typeface="+mn-lt"/>
              </a:rPr>
              <a:t>Development and design of unique deployable array</a:t>
            </a:r>
          </a:p>
          <a:p>
            <a:pPr lvl="1"/>
            <a:r>
              <a:rPr lang="en-US" sz="1300">
                <a:latin typeface="+mn-lt"/>
              </a:rPr>
              <a:t>Mechanical fabrication, testing and delivery for MSFC TRL-6 demonstration</a:t>
            </a:r>
          </a:p>
          <a:p>
            <a:pPr lvl="1"/>
            <a:r>
              <a:rPr lang="en-US" sz="1300">
                <a:latin typeface="+mn-lt"/>
              </a:rPr>
              <a:t>Development and delivery of sail restraint device. </a:t>
            </a:r>
          </a:p>
          <a:p>
            <a:pPr lvl="1"/>
            <a:endParaRPr lang="en-US" sz="1100">
              <a:latin typeface="+mn-lt"/>
            </a:endParaRPr>
          </a:p>
          <a:p>
            <a:pPr lvl="1"/>
            <a:endParaRPr lang="en-US" sz="1100">
              <a:latin typeface="+mn-lt"/>
            </a:endParaRPr>
          </a:p>
          <a:p>
            <a:pPr lvl="1"/>
            <a:r>
              <a:rPr lang="en-US" sz="2000" err="1">
                <a:latin typeface="+mn-lt"/>
              </a:rPr>
              <a:t>NeXolve</a:t>
            </a:r>
            <a:r>
              <a:rPr lang="en-US" sz="2000">
                <a:latin typeface="+mn-lt"/>
              </a:rPr>
              <a:t> Current Status </a:t>
            </a:r>
          </a:p>
          <a:p>
            <a:pPr lvl="1"/>
            <a:r>
              <a:rPr lang="en-US" sz="1400">
                <a:latin typeface="+mn-lt"/>
              </a:rPr>
              <a:t>TRL-6 development completed successfully. </a:t>
            </a:r>
          </a:p>
          <a:p>
            <a:pPr lvl="1"/>
            <a:r>
              <a:rPr lang="en-US" sz="1400">
                <a:latin typeface="+mn-lt"/>
              </a:rPr>
              <a:t>Demonstrated both Omni-directional array and Planar array. </a:t>
            </a:r>
          </a:p>
          <a:p>
            <a:pPr lvl="1"/>
            <a:r>
              <a:rPr lang="en-US" sz="1400">
                <a:latin typeface="+mn-lt"/>
              </a:rPr>
              <a:t>Array performance metrics exceed current SOA for small spacecraft photovoltaic arrays. </a:t>
            </a:r>
          </a:p>
          <a:p>
            <a:pPr lvl="1"/>
            <a:r>
              <a:rPr lang="en-US" sz="1400" err="1">
                <a:latin typeface="+mn-lt"/>
              </a:rPr>
              <a:t>NeXolve</a:t>
            </a:r>
            <a:r>
              <a:rPr lang="en-US" sz="1400">
                <a:latin typeface="+mn-lt"/>
              </a:rPr>
              <a:t> teaming with  MSFC CAN REDI Program for microgravity testing in fall of 2018</a:t>
            </a:r>
          </a:p>
          <a:p>
            <a:pPr lvl="1"/>
            <a:endParaRPr lang="en-US" sz="1300">
              <a:latin typeface="+mn-lt"/>
            </a:endParaRPr>
          </a:p>
          <a:p>
            <a:pPr lvl="1"/>
            <a:endParaRPr 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896" y="771545"/>
            <a:ext cx="3298540" cy="24620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55491" y="2998930"/>
            <a:ext cx="3639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/>
              <a:t>LISA-T System with SOA IMM in </a:t>
            </a:r>
            <a:r>
              <a:rPr lang="en-US" sz="1100" err="1"/>
              <a:t>omni</a:t>
            </a:r>
            <a:r>
              <a:rPr lang="en-US" sz="1100"/>
              <a:t>-directional configuration </a:t>
            </a:r>
          </a:p>
          <a:p>
            <a:pPr algn="ctr"/>
            <a:r>
              <a:rPr lang="en-US" sz="1100"/>
              <a:t>(note: multiple configurations and deployment orientations are possible)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933" y="3917785"/>
            <a:ext cx="3348937" cy="18865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39236" y="5828460"/>
            <a:ext cx="3639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/>
              <a:t>LISA-T System deployed in Omni configuration at NeXolve</a:t>
            </a:r>
          </a:p>
        </p:txBody>
      </p:sp>
    </p:spTree>
    <p:extLst>
      <p:ext uri="{BB962C8B-B14F-4D97-AF65-F5344CB8AC3E}">
        <p14:creationId xmlns:p14="http://schemas.microsoft.com/office/powerpoint/2010/main" val="2594451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9598" y="1131700"/>
            <a:ext cx="3038604" cy="22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" y="1085465"/>
            <a:ext cx="5536870" cy="5083944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lvl="1" indent="0">
              <a:buNone/>
            </a:pPr>
            <a:endParaRPr lang="en-US" sz="1400">
              <a:latin typeface="+mn-lt"/>
            </a:endParaRPr>
          </a:p>
          <a:p>
            <a:r>
              <a:rPr lang="en-US" sz="1900">
                <a:latin typeface="+mn-lt"/>
              </a:rPr>
              <a:t>JWST Scope for </a:t>
            </a:r>
            <a:r>
              <a:rPr lang="en-US" sz="1900" err="1">
                <a:latin typeface="+mn-lt"/>
              </a:rPr>
              <a:t>NeXolve</a:t>
            </a:r>
            <a:r>
              <a:rPr lang="en-US" sz="1800">
                <a:latin typeface="+mn-lt"/>
              </a:rPr>
              <a:t>	</a:t>
            </a:r>
          </a:p>
          <a:p>
            <a:pPr lvl="1"/>
            <a:r>
              <a:rPr lang="en-US" sz="1300">
                <a:latin typeface="+mn-lt"/>
              </a:rPr>
              <a:t>&gt;</a:t>
            </a:r>
            <a:r>
              <a:rPr lang="en-US" sz="1400">
                <a:latin typeface="+mn-lt"/>
              </a:rPr>
              <a:t>10  years support from development through delivery </a:t>
            </a:r>
          </a:p>
          <a:p>
            <a:pPr lvl="1"/>
            <a:r>
              <a:rPr lang="en-US" sz="1400">
                <a:latin typeface="+mn-lt"/>
              </a:rPr>
              <a:t>Design, qualification, materials and processes, manufacturing, test, verification, quality control, program management, FEM, and analysis</a:t>
            </a:r>
          </a:p>
          <a:p>
            <a:pPr lvl="1"/>
            <a:r>
              <a:rPr lang="en-US" sz="1400">
                <a:latin typeface="+mn-lt"/>
              </a:rPr>
              <a:t>12,000 sf 10k class manufacturing facility</a:t>
            </a:r>
          </a:p>
          <a:p>
            <a:pPr lvl="1"/>
            <a:r>
              <a:rPr lang="en-US" sz="1400">
                <a:latin typeface="+mn-lt"/>
              </a:rPr>
              <a:t>Delivered &gt;10 full-scale prototypes plus 5 flight layers and 4 flight covers and numerous dev models/hardware. </a:t>
            </a:r>
          </a:p>
          <a:p>
            <a:pPr lvl="1"/>
            <a:r>
              <a:rPr lang="en-US" sz="1400">
                <a:latin typeface="+mn-lt"/>
              </a:rPr>
              <a:t>Patented  Thermal Spot Bonding (adhesive-less seaming), a critical enabling technology  </a:t>
            </a:r>
          </a:p>
          <a:p>
            <a:pPr lvl="2"/>
            <a:r>
              <a:rPr lang="en-US" sz="1200" i="1">
                <a:solidFill>
                  <a:srgbClr val="FF0000"/>
                </a:solidFill>
                <a:latin typeface="+mn-lt"/>
              </a:rPr>
              <a:t>One of HSV’s 101 Inventions at USSRC. </a:t>
            </a:r>
          </a:p>
          <a:p>
            <a:pPr lvl="1"/>
            <a:r>
              <a:rPr lang="en-US" sz="1400">
                <a:latin typeface="+mn-lt"/>
              </a:rPr>
              <a:t>Numerous other unique process capabilities – adhesive bonding, assembly, measurement etc.</a:t>
            </a:r>
            <a:r>
              <a:rPr lang="en-US" sz="1300">
                <a:latin typeface="+mn-lt"/>
              </a:rPr>
              <a:t> </a:t>
            </a:r>
          </a:p>
          <a:p>
            <a:pPr lvl="1"/>
            <a:endParaRPr lang="en-US" sz="1100">
              <a:latin typeface="+mn-lt"/>
            </a:endParaRPr>
          </a:p>
          <a:p>
            <a:r>
              <a:rPr lang="en-US" sz="2000" err="1">
                <a:latin typeface="+mn-lt"/>
              </a:rPr>
              <a:t>NeXolve</a:t>
            </a:r>
            <a:r>
              <a:rPr lang="en-US" sz="2000">
                <a:latin typeface="+mn-lt"/>
              </a:rPr>
              <a:t> Current Status </a:t>
            </a:r>
          </a:p>
          <a:p>
            <a:pPr lvl="1"/>
            <a:r>
              <a:rPr lang="en-US" sz="1600">
                <a:latin typeface="+mn-lt"/>
              </a:rPr>
              <a:t>5 Layers already delivered to NGAS – Fall 2017. </a:t>
            </a:r>
          </a:p>
          <a:p>
            <a:pPr lvl="1"/>
            <a:r>
              <a:rPr lang="en-US" sz="1600">
                <a:latin typeface="+mn-lt"/>
              </a:rPr>
              <a:t>4 of 4 Covers completed</a:t>
            </a:r>
          </a:p>
          <a:p>
            <a:pPr lvl="1"/>
            <a:r>
              <a:rPr lang="en-US" sz="1600" err="1">
                <a:latin typeface="+mn-lt"/>
              </a:rPr>
              <a:t>NeXolve</a:t>
            </a:r>
            <a:r>
              <a:rPr lang="en-US" sz="1600">
                <a:latin typeface="+mn-lt"/>
              </a:rPr>
              <a:t> team currently tasked to support on-site modifications and sunshield layer integration at NGAS </a:t>
            </a:r>
          </a:p>
          <a:p>
            <a:pPr lvl="1"/>
            <a:endParaRPr lang="en-US" sz="1300">
              <a:latin typeface="+mn-lt"/>
            </a:endParaRPr>
          </a:p>
          <a:p>
            <a:pPr lvl="1"/>
            <a:endParaRPr lang="en-US" sz="16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D24A3-25E4-4EE9-857C-0BA8549B112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0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5576" y="3776167"/>
            <a:ext cx="3406650" cy="196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08258" y="5793383"/>
            <a:ext cx="2821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Flight Layer 2 – completed July 2016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" y="77617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/>
              <a:t>JWST Sunshield (</a:t>
            </a:r>
            <a:r>
              <a:rPr lang="en-US" err="1"/>
              <a:t>NeXolve</a:t>
            </a:r>
            <a:r>
              <a:rPr lang="en-US"/>
              <a:t>)  </a:t>
            </a:r>
            <a:br>
              <a:rPr lang="en-US"/>
            </a:br>
            <a:r>
              <a:rPr lang="en-US" sz="2000" b="0" i="1">
                <a:solidFill>
                  <a:schemeClr val="tx1"/>
                </a:solidFill>
              </a:rPr>
              <a:t>a unique, singular, evolution from invention to practice and Flight delivery </a:t>
            </a:r>
            <a:endParaRPr lang="en-US" sz="2200" b="0" i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966016"/>
      </p:ext>
    </p:extLst>
  </p:cSld>
  <p:clrMapOvr>
    <a:masterClrMapping/>
  </p:clrMapOvr>
</p:sld>
</file>

<file path=ppt/theme/theme1.xml><?xml version="1.0" encoding="utf-8"?>
<a:theme xmlns:a="http://schemas.openxmlformats.org/drawingml/2006/main" name="120418 2012 NeXolve PowerPoint PROPRIETARY Template">
  <a:themeElements>
    <a:clrScheme name="ManTech Colors">
      <a:dk1>
        <a:sysClr val="windowText" lastClr="000000"/>
      </a:dk1>
      <a:lt1>
        <a:srgbClr val="DF2327"/>
      </a:lt1>
      <a:dk2>
        <a:srgbClr val="507387"/>
      </a:dk2>
      <a:lt2>
        <a:srgbClr val="EED3A5"/>
      </a:lt2>
      <a:accent1>
        <a:srgbClr val="A5A7AA"/>
      </a:accent1>
      <a:accent2>
        <a:srgbClr val="DF2327"/>
      </a:accent2>
      <a:accent3>
        <a:srgbClr val="8E5A42"/>
      </a:accent3>
      <a:accent4>
        <a:srgbClr val="660000"/>
      </a:accent4>
      <a:accent5>
        <a:srgbClr val="6C8A57"/>
      </a:accent5>
      <a:accent6>
        <a:srgbClr val="A99770"/>
      </a:accent6>
      <a:hlink>
        <a:srgbClr val="93407A"/>
      </a:hlink>
      <a:folHlink>
        <a:srgbClr val="E7865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8 NHC NeXolve Powerpoint PROPRIETARY Template.potx" id="{E40764F0-F8F2-43B4-90F1-3F115A78784A}" vid="{3F7E3EE0-6465-44E7-9337-9039B6A9674E}"/>
    </a:ext>
  </a:extLst>
</a:theme>
</file>

<file path=ppt/theme/theme2.xml><?xml version="1.0" encoding="utf-8"?>
<a:theme xmlns:a="http://schemas.openxmlformats.org/drawingml/2006/main" name="ManTech TITLE Slide">
  <a:themeElements>
    <a:clrScheme name="ManTech Colors">
      <a:dk1>
        <a:sysClr val="windowText" lastClr="000000"/>
      </a:dk1>
      <a:lt1>
        <a:srgbClr val="DF2327"/>
      </a:lt1>
      <a:dk2>
        <a:srgbClr val="507387"/>
      </a:dk2>
      <a:lt2>
        <a:srgbClr val="EED3A5"/>
      </a:lt2>
      <a:accent1>
        <a:srgbClr val="A5A7AA"/>
      </a:accent1>
      <a:accent2>
        <a:srgbClr val="DF2327"/>
      </a:accent2>
      <a:accent3>
        <a:srgbClr val="8E5A42"/>
      </a:accent3>
      <a:accent4>
        <a:srgbClr val="660000"/>
      </a:accent4>
      <a:accent5>
        <a:srgbClr val="6C8A57"/>
      </a:accent5>
      <a:accent6>
        <a:srgbClr val="A99770"/>
      </a:accent6>
      <a:hlink>
        <a:srgbClr val="93407A"/>
      </a:hlink>
      <a:folHlink>
        <a:srgbClr val="E7865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8 NHC NeXolve Powerpoint PROPRIETARY Template.potx" id="{E40764F0-F8F2-43B4-90F1-3F115A78784A}" vid="{358EED06-146A-4B48-B2F0-5E3E40FD654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9BD2AE80FE94EA04EAFBD1199502A" ma:contentTypeVersion="16" ma:contentTypeDescription="Create a new document." ma:contentTypeScope="" ma:versionID="d314f40ad860a2a296193cd209b58ca6">
  <xsd:schema xmlns:xsd="http://www.w3.org/2001/XMLSchema" xmlns:xs="http://www.w3.org/2001/XMLSchema" xmlns:p="http://schemas.microsoft.com/office/2006/metadata/properties" xmlns:ns2="584859f9-e04d-4b0e-a1f9-b1f19fe731fd" xmlns:ns3="eec1d92c-920d-46ef-a376-f5e1aae2423c" targetNamespace="http://schemas.microsoft.com/office/2006/metadata/properties" ma:root="true" ma:fieldsID="03694407bb536e1dd7085b944b8d31d7" ns2:_="" ns3:_="">
    <xsd:import namespace="584859f9-e04d-4b0e-a1f9-b1f19fe731fd"/>
    <xsd:import namespace="eec1d92c-920d-46ef-a376-f5e1aae2423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4859f9-e04d-4b0e-a1f9-b1f19fe731f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c1d92c-920d-46ef-a376-f5e1aae24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_dlc_DocId xmlns="584859f9-e04d-4b0e-a1f9-b1f19fe731fd">FUECHS3FZRVZ-732411717-3435</_dlc_DocId>
    <_dlc_DocIdUrl xmlns="584859f9-e04d-4b0e-a1f9-b1f19fe731fd">
      <Url>https://myerauedu.sharepoint.com/teams/DB_Academics/AVP_ACAD/DB_Hunt/Scholarly-Communication/_layouts/15/DocIdRedir.aspx?ID=FUECHS3FZRVZ-732411717-3435</Url>
      <Description>FUECHS3FZRVZ-732411717-3435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FAB2FF7-CE43-4DB7-A3D3-54F80DC8FAFC}"/>
</file>

<file path=customXml/itemProps2.xml><?xml version="1.0" encoding="utf-8"?>
<ds:datastoreItem xmlns:ds="http://schemas.openxmlformats.org/officeDocument/2006/customXml" ds:itemID="{0000B3FD-E784-481A-84C0-C4F503B78E10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5173bcf0-d8e7-475e-9589-0fa79bdd48d1"/>
    <ds:schemaRef ds:uri="fe617bdc-259d-41b2-a33f-c551754d7d9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376142-823B-4E2A-938A-6D482A412CC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5E27140-387C-4E79-816B-55A588D3B619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1447</Words>
  <Application>Microsoft Office PowerPoint</Application>
  <PresentationFormat>On-screen Show (4:3)</PresentationFormat>
  <Paragraphs>350</Paragraphs>
  <Slides>23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Gill Sans</vt:lpstr>
      <vt:lpstr>Helvetica</vt:lpstr>
      <vt:lpstr>Myriad Pro</vt:lpstr>
      <vt:lpstr>Wingdings</vt:lpstr>
      <vt:lpstr>120418 2012 NeXolve PowerPoint PROPRIETARY Template</vt:lpstr>
      <vt:lpstr>ManTech TITLE Slide</vt:lpstr>
      <vt:lpstr>PowerPoint Presentation</vt:lpstr>
      <vt:lpstr>NeXolve</vt:lpstr>
      <vt:lpstr>NeXolve Capabilities</vt:lpstr>
      <vt:lpstr>Space Products - Engineering Services</vt:lpstr>
      <vt:lpstr>PowerPoint Presentation</vt:lpstr>
      <vt:lpstr>Current Applications – Small Spacecraft</vt:lpstr>
      <vt:lpstr>NASA – NEA Scout </vt:lpstr>
      <vt:lpstr>NASA – LISA-T Array System </vt:lpstr>
      <vt:lpstr>JWST Sunshield (NeXolve)   a unique, singular, evolution from invention to practice and Flight delivery </vt:lpstr>
      <vt:lpstr>JWST Template Layers in Testing</vt:lpstr>
      <vt:lpstr>Sunshield Components</vt:lpstr>
      <vt:lpstr>Advanced Materials</vt:lpstr>
      <vt:lpstr>Clear and Colorless Polyimides</vt:lpstr>
      <vt:lpstr>Polyimides for Thermal Control</vt:lpstr>
      <vt:lpstr>Optinox Films and Coatings</vt:lpstr>
      <vt:lpstr>Dimensionally Stable Polyimides</vt:lpstr>
      <vt:lpstr>Current Applications - Optics</vt:lpstr>
      <vt:lpstr>Current Applications - Aerospace</vt:lpstr>
      <vt:lpstr>Current Applications - Electronics</vt:lpstr>
      <vt:lpstr>NeXolve Analytical Services</vt:lpstr>
      <vt:lpstr>Test and Analysis Facilities</vt:lpstr>
      <vt:lpstr>Quality Control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Moore</dc:creator>
  <cp:lastModifiedBy>Jim Moore</cp:lastModifiedBy>
  <cp:revision>3</cp:revision>
  <dcterms:modified xsi:type="dcterms:W3CDTF">2019-03-27T18:21:57Z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0x010100C319BD2AE80FE94EA04EAFBD1199502A</vt:lpwstr>
  </property>
  <property fmtid="{D5CDD505-2E9C-101B-9397-08002B2CF9AE}" pid="3" name="_dlc_DocIdItemGuid">
    <vt:lpwstr>fae286e3-c26b-426c-9d6b-42e0e2a341c5</vt:lpwstr>
  </property>
</Properties>
</file>