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7" r:id="rId1"/>
  </p:sldMasterIdLst>
  <p:notesMasterIdLst>
    <p:notesMasterId r:id="rId14"/>
  </p:notesMasterIdLst>
  <p:handoutMasterIdLst>
    <p:handoutMasterId r:id="rId15"/>
  </p:handoutMasterIdLst>
  <p:sldIdLst>
    <p:sldId id="481" r:id="rId2"/>
    <p:sldId id="541" r:id="rId3"/>
    <p:sldId id="554" r:id="rId4"/>
    <p:sldId id="559" r:id="rId5"/>
    <p:sldId id="548" r:id="rId6"/>
    <p:sldId id="539" r:id="rId7"/>
    <p:sldId id="503" r:id="rId8"/>
    <p:sldId id="537" r:id="rId9"/>
    <p:sldId id="553" r:id="rId10"/>
    <p:sldId id="547" r:id="rId11"/>
    <p:sldId id="551" r:id="rId12"/>
    <p:sldId id="50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TS" initials="CT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99CC"/>
    <a:srgbClr val="C3EB46"/>
    <a:srgbClr val="7DDDFF"/>
    <a:srgbClr val="FF8989"/>
    <a:srgbClr val="F1D746"/>
    <a:srgbClr val="C0504D"/>
    <a:srgbClr val="F79646"/>
    <a:srgbClr val="48D684"/>
    <a:srgbClr val="4BACC6"/>
    <a:srgbClr val="00CC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88" autoAdjust="0"/>
    <p:restoredTop sz="86404" autoAdjust="0"/>
  </p:normalViewPr>
  <p:slideViewPr>
    <p:cSldViewPr snapToGrid="0">
      <p:cViewPr varScale="1">
        <p:scale>
          <a:sx n="73" d="100"/>
          <a:sy n="73" d="100"/>
        </p:scale>
        <p:origin x="-193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64"/>
    </p:cViewPr>
  </p:sorterViewPr>
  <p:notesViewPr>
    <p:cSldViewPr snapToGrid="0"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504ED-601C-9F41-A2BB-A84CD9D575D8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85347-B0FD-EF4B-941B-A92CF753AB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816834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99A69-9E3B-7C4C-9E3F-523F007A72CB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D6E04-3A2F-4B48-A297-666578EDF1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69914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D6E04-3A2F-4B48-A297-666578EDF1B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20724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D6E04-3A2F-4B48-A297-666578EDF1B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59946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D6E04-3A2F-4B48-A297-666578EDF1B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22131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D6E04-3A2F-4B48-A297-666578EDF1B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67515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D6E04-3A2F-4B48-A297-666578EDF1B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43530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D6E04-3A2F-4B48-A297-666578EDF1B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78258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D6E04-3A2F-4B48-A297-666578EDF1B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51601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D6E04-3A2F-4B48-A297-666578EDF1B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5375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D6E04-3A2F-4B48-A297-666578EDF1B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010384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D8257-9537-497C-83FE-D41FD9CDBE5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77022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D6E04-3A2F-4B48-A297-666578EDF1B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49211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D8257-9537-497C-83FE-D41FD9CDBE5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83103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4E5-6D3E-40B0-A689-BF68E28737A3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4E5-6D3E-40B0-A689-BF68E28737A3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4E5-6D3E-40B0-A689-BF68E28737A3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PATH_perspect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635" b="6070"/>
          <a:stretch/>
        </p:blipFill>
        <p:spPr>
          <a:xfrm>
            <a:off x="0" y="0"/>
            <a:ext cx="86487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2583543"/>
            <a:ext cx="9144000" cy="2433736"/>
          </a:xfrm>
          <a:prstGeom prst="rect">
            <a:avLst/>
          </a:prstGeom>
          <a:solidFill>
            <a:schemeClr val="tx1">
              <a:alpha val="8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19101" y="2830705"/>
            <a:ext cx="8284633" cy="57230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419101" y="3411747"/>
            <a:ext cx="8284633" cy="5847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lnSpc>
                <a:spcPct val="100000"/>
              </a:lnSpc>
              <a:buNone/>
              <a:defRPr sz="3200" baseline="0">
                <a:solidFill>
                  <a:srgbClr val="0099CC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PRESENTATION TITLE GOES HERE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19101" y="4198597"/>
            <a:ext cx="8284633" cy="5947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Speaker Name / Title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079500" y="-17441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638425" y="504825"/>
            <a:ext cx="0" cy="4476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AutoShape 2" descr="data:image/jpeg;base64,/9j/4AAQSkZJRgABAQAAAQABAAD/2wCEAAkGBxMHERUUEhQWFhUWFxUbGBgXGBcYHBUdGRYeGBsYGRkYHCggIR0lGxUXIjElJyo3MC4uGiAzODMvOCgtLi0BCgoKDg0OGxAQGzIkICQvNCwsNi0sLDQ0LC8sLCwsLCwsLCwsLCwsLCwsLCwsLCwsLCwsLCwsLCwsLCwsLCwsLP/AABEIAG4BywMBEQACEQEDEQH/xAAcAAEAAgMBAQEAAAAAAAAAAAAABgcEBQgCAQP/xABNEAABAwIEAgUFDAcFBwUAAAABAAIDBBEFBhIhBzETIkFRYTVxgZGhFCMyQlJydJKisbKzFTM0YnOCtBYXQ4TBCCREk+Hj8VNjlMLR/8QAGgEBAAMBAQEAAAAAAAAAAAAAAAMEBQIBBv/EADgRAAIBAgMDCgYCAgIDAQAAAAABAgMRBCExEkFxBTIzUWGBkaHB0QYTIrHh8BRCI2JS8RUkkhb/2gAMAwEAAhEDEQA/ALxQBAEAQBAEAQBAEAQBAEAQBAEAQBAEAQBAEAQBAEAQBAEB+NVVMo2l0j2saObnENA9JXjaWp3TpzqPZgm32EWxTiNRUVwxzpnd0Y2+s6w9V1FKvFdpq0OQ8VUzklFdvsrsieI8UaibaGKOId7iZHf/AFA9RUTxEtxr0fh6hHpJOXDL3I1X5qrK39ZUyW7mu6MepllE6knqzUpcnYWnzaa71f73MKKnnreu1ksn7wa9/wBoAryzZPKdKn9LaXZdLyJ7wyzHM2c0lQ55Dmkx9JfUxzdy3rb2Lbnflp25qejN32WfP8t4Gk6X8ikllrbRp78stfuWgrR8qEAQBAEAQBAEAQBAEAQBAEAQBAEAQBAEAQBAEAQBAEAQBAEAQBAEAQBAEAQBAEAQBAEAQBAEAQBAEAQBAY9bXRUDdUsjI2973Bo9q8bS1JKVGpVezTi2+xETxXiVSUdxFrmd+6NLfrOt7AVFKvFaGvQ5BxNTOdort18F62IbivEisrbiPRA390anfWdt6gFC68n2G1Q5Cw1POd5PtyXgvci0kkuKydYyTSHl8KR3oG59ShzbNaMadCGVox7kiR4Xw9ra+xcxsLe+Q7/Ubc+uyljRkzMr8t4SlkntPs936XJdhnC2nhsZ5Xynub7232Xd9pSrDrezHr/ENaWVKKj5v28iSU+C0OBN1CKGID47tNxbve/f2qVRjEzJ4vF4l7LlKXYvZGFXZ+oKPbptZ7o2l/2gNPtXLrQW8npcjYypnsW4u3lr5EXxfP8AR174ne55tUL2vY8dG1wtzbzPVcNiPuUUq0XuNXD8i4mlGUduNpKzWb792a3EsyznKnzE4sZqZIBfQ8C5A5lpBINvWpoVVLIyMbyXWwi2pWcetepI1IZoQBAEAQBAEAQBAEAQBAEAQBAEAQBAEAQBAEAQBAEAQBAEAQBAEAQBAEAQBAEAQBAEAQBAEAQGPiFP7sifHqLdbHN1AkFtxa4I7QvGrqxJSn8ucZ2vZ3K1w3iXLh7eiqoNckd2Oc1waSWnSdTSLXuNyD6Aq0a7WUkfT1uQKdV/MoTsnmk1155M9VfFZx/VUwHcXyX+y1o+9HiOpHlP4cj/AHqeC9W/Qj2IZ9r67/FEY7omhvtN3e1RutN7zRo8jYOn/W/F39l5Giigmxd92tlmf2kB8jvSdz61xZsvynSoRs2oruRJ8L4cVlbYyBkLf3zqd6Gsv7SFJGhJ65GXX5dwtPKF5PsyXi/ZkvwrhlS0tjM58zu4nQz6rd/WSpo0IrUxq/L+InlTSivF+L9iRvlo8ts3MNO3u6rL+YDclSfTBdRmqOJxcstqb73/ANEYxXifTU9xAx8x7z7231uGr7KjlXS0NSh8P1551Wo+b8svMiGJ8Q66uuGvbC3ujbv6XOufVZQutNmzQ5EwlPVOT7X6K3qRsmbFn/4k8n88jv8AUqPNs00qVCO6K7kiQYdkCvrrExiIHtlcB9lt3esBdqjNmdW5awlPLa2uC9XZG/puFDiPfKkA9zYyfaXD7lIsP1sz5/Ecf6U/F/g81ORZ8suZVU8vTGFwe5mgtcWj4QbYm92ki3iUdJw+pbj2HLFLGReHqx2drJO91fdfS2ZaLTqVo+UPqAIAgCAIAgCAIAgCAIAgCAIAgCAIAgCAIAgCAIAgCAIAgCAIAgCAIAgCAIAgCAIAgCAIAgCAICKZkyHT47IZdT4pD8IstZ/ZdzSOe3MWUU6MZO5r4LlmvhofLspR3X3cGRvAeH9HizNYqJiA5zXNtG1zHNJBa4WdY7KKFGMs7mliuWsTQlsuEdLp5tNPetCVUGRaCh36APPfIS/2OOn2KVUYLcZNXljGVctu3DL7ZmXWZhosFGl00TLfEZYkfyMufYunOEd5DTwWKxDvGDfa/dkYxPilDFcU8T5D3vtG3/V3sCiliFuRq0Ph2rLOrJLhm/ReZEMVz7XYjt0gib3RDT9o3d6iFC602bNDkbCUs9naf+3tkjRU1JNizz0bJJnnmQHPP8zv/wBK4SctC/OpSoR+pqK7l4L2JXhXDSrq7GYshb3E63fVb1ftKWNCT1yMivy/hoZU05PwXnn5ExwrhxR0VjIHTO/9w2b9Rthbz3UyoRWpjV+XcVUyjaK7NfF+ljd1OIUeXWaXPhhaOTRpaTbuY3c+gLtyjDsKEKGJxcrpOT6/yyM4lxRpoNoY5JT3n3tvrd1vsqOWIW41KPw9XlnUko+b9vMi2IcSq2pv0fRxDs0t1OHpfcfZUTryehrUuQcLDnXlxdl5e5oqjNNZMbuqpfQ/R7G2CjdSXWX4cnYWK+mmvC/3ubDL2eKnDJWl8z5YrjWx7tfV7S0ncEc11CtJPUr4zkihWptRgoy3NZZ9peDHiQAg3BAIPeCrx8I007M9IeBAEAQBAEAQBAEAQBAEAQBAEAQBAEAQBAEAQBAEAQBAEAQBAEAQBAEAQBAEAQBAEAQBAEAQBAVBn/AJ8Jqn1FOJBHKdRdEXAscfhB2jcAnrX5blU6sHGV0fY8k42jXoKjVttRys7Zrda/gRGSqnreq580ngXSP9hJUV2zZjTo080oruSM+gylW1vwKaQDvcBGPtkLpU5PRFerylhafOqLuz+1yT4bwsml3nmYwdzAXn1mwHtUkcO97Mqt8RUllSg3xy9/QlmF8PaGgsXMMzu+U6h9QWb6wplRgjJr8t4urknsrs99fM2dfjlHgDdL5I47cmNtf0RsF/YunOMSpSwmKxTvGLfa/d5ESxTinGy4p4XP8A3pDoHnDRcn02UUsQtyNih8OzedWduxZ/j7kNxXOlbid9UxY35MXvY9Y63rKglVm95tUOSsJR0hd9bz/HkavDsKnxU+8xSSEndwBIv4vO3rK5UXLQt1sTRoL/ACSUf3q1JbhfDCpqbGd7IR3D3x3m2s32lTRoSepj1/iChDKmnLyXv5IlmHcNaKlt0gfMf33ED6rLbeBupVQitTIrcvYqfNtHgvV3JHRYLTUH6qCJnzWNB9drqRQitEZtXFV6vPm3xbPWI4TBibCyWNr2kEbgXHiDzB8QjimrM8o4mrRltU5NM+4RRHDYI4i8v6NobqIsSBsL+iyRWykjzEVfm1ZVLWu72MxdEIQBAEAQBAEAQBAEAQBAEAQBAEAQBAEAQBAEAQBAEAQBAEAQBAEAQBAEAQBAEAQBAEAQBAEAQBAQXGM3OytWyRzsdJDIGyRlttTARpc0A2BGppPO4v4qCVTYk0zew/JkcbhozpNKSunfR70/BnmTinSgdWKcnxEY9usp/Iier4dxG+UfP2NLX8VJpLiGBjPF7i8+puke1cPEPci9S+Haa6SbfBW9yLYnmusxK/SVD9PyWHo2+azLXHnuonUk9WatDk3C0eZBX7c/v6GPhmA1OK/qYJHg/GtZp/ndZvtXihJ6Ikr4yhR6SaX38FmS/CuFs01jUStjHyWDW71mwB9aljh3vMev8Q0o5Uot8cl7/YmWFZDocNsei6Vw+NKdfp0/BHoCmVGC3GLX5YxdbLa2V/rl56+ZJGMEYsAAByA2AUpmNtu7PSHgQBAEAQBAEAQBAEAQBAEAQBAEAQBAEAQBAEAQBAEAQBAEAQBAEAQBAEAQBAEAQBAEAQBAEAQBAEAQBAEAQGizXliLMsbWvJa9hJY9tiW35gg8wbDbwCjqU1Mv4DlCpg5txzT1X7vIV/dRJf8AamW/hH7tah/jvrNz/wDSQt0b/wDr8GzouFlPH+tmlk8G6WD7ifaulh1vZVq/EVZ8yKXn7LyJLhuU6LDLGOnZqHJzhrcPM59yPQpVTitEZlblLFVspzduzJeCsbpdlEIAgCAIAgCAIAgCAIAgCAIAgCAIAgCAIAgCAIAgCAIAgCAIAgCAIAgCAIAgCAIAgCAIAgCAIAgCAIAgCAIAgCAIAgCAIAgCAIAgCAIAgCAIAgCAIAgCAIAgCAIAgCAIAgCAIAgCAIAgCAIAgCAICtMxcR6zLDg2qw0AOvoe2pux1uYBEPPwNir1PC06i+mfl+SKVRx1Rg4bxhmxaVkMGHB0khs1vunmbE73h5AAk+AK7lgYxW1KeXD8niq3dkiey11cyl6QUsbqi/6kT9XT39IWDfwt6VTUae3a+XXb0JbuxXtVxoko3ujlw7Q9hs5rqggtI7COhV1YBNXU/L8kTrWyaNll7iVWZmc5tLhodptrc6pAa297XJiG5sdhvso6mEp01eU/L8nsajloixMPkkljYZmBkhA1Ma7WGnuDrC/nsqUrXyJSHZuznW5XL3vw8SU4dZsragDYmwL29GS2+3hva6tUaFOrkpZ8PyRym452NVgHEyszI8spcM1lttTjU2Yy/wApxiAuewc/BSVMJCmryn5fk8jUctEWXESWjULGwuAb2PaLqgSntAEAQBAEAQBAEAQBAEAQBAEAQBAEAQEUzJj+IYO57osPFRC0XDmVAa8iwJJj6MnY3FhfkrFKnSnk5WfD8nMm1uIP/fiT/wACP/k/9lW//HL/AJeX5Ivn9hvMPzni+LxiSDCm6HAFjnTtAcDyIDg0kKGWHoQdpT8jtTk1kjDqeKtRgkojxDDnxXF7skDiR2loIDXDzP2XawUZq9Od+79+x46ltUT7LuYafMkXS00geBs4cnMPc5p3B+/sVOpSlTdpIkjJNXRtVGehAEAQBAEAQBAEAQBAEAQBAEAQBAEAQBAEAQBAEAQBARriLgf6fw+aMC72t6SPv1sFwB5xdv8AMVPhqny6ificTjeJztlnF/0JVwVI5Rva4+LD1XgedjnBbVWG3Bx6yrF7LudWMeJACDcEXB77r54ulP8AHjAA0xVrBz96l8eZjcftN+r3LSwFTWD4ogrR3mBwHxYU1VNTOO0zA9vzo+YHiWuJ/kXePheKl1HNF52LxWUWSEcYcS9w4ZIwbvqHMiYOZOo6nWHzGuHnIVrBw2qqfVmR1HaJuMjZfGWaKKGw121SkfGkdu70D4I8GhR16vzJuXgdQjsqxuayE1Eb2Ne5hc0gPbbUwkW1NuCLjnuFEnZ3OioOINdi2THRObiD5YpNQBdDAC0tsdLupvcG4O3I7d+lh40ayacbNdrIKkpRPXD/ABfFc6GcDEBD0Ii/4aKTV0mv5trdH43v4JiIUaNvovftYpuUt5KKjLGM2JZjNz2A0cLR67uI9SrqtQ30/NktpdZBazHMbwOvpqesqHWfNCAWti0StMrWu0ubGCdnWI5i423Ctxp4edNygtz68suJFtTTsy9Vkk4QEAz/AEmI4TDLVUlfJoju90L44CA29zoeWXs0X2N9hzVzDulKShOOu/MjntJXRXOEZ7xjGp46eKpGuV2lt44QBtcknRyABPoV2eGoQi5NacSFTm3ZFz5cweqw86qqukqXaSNPRxRsBJB1AMbquLW3Padll1JwlzY28Syk95vlEehAEBX+f6XEcIhlq6Wvk0MJe6F8ULgGl1zofovZoPI32HPbe5h3SnJQlHXfdkc9pK6K6wfPOMY3PHTxVI1yu0tJjhAGxJcepyDQT6Fdnh6EIuTWnEhjObdkXPl3BqrDzqqq6SpdpI09HFGwEkG4DG6ri1t3dp2WZUqQlzY28Syk95vlCehAEAQHJeNRiGpqGjYNnmaPMJHAewL6KGcE+xfYpTVpM6U4feS6L6ND+ALDxPSy4suR0NXxewtuIYXM4ga4dMjD2ts4B3rYXD/wpMHNxqrtyOKivEp3hjjLsGxKDSerM5sTx2ODzZvpDy0j0960sVTU6T7MyCnK0jpZYZbCAiuec8QZQYA4dJM8XZEDYkctTzvpbfttvY2BsbWKGHlVfYcTmokIy9WYzxBLpBUCkpgS3VGy2o9oZc6iRyLtQAPiCBaqRoUMrXZHFzn2IlH93brXGK4nr7/dHVv83Ty8LqD+Uv8AhHwJdntItjuLYzw8e10szaymcbBz223tfS4jrMcRe1y4behWKcKFdZLZf7+7iKUpQ1zRP8lZxgzdEXR9SRtukicRqZftB+M09jvuOyp16EqTs9CWMlJEjUB0EBWHEFmJZWgFRT4hLJG1zWvbLHTlwDjpa7U2MXGogEW7eav4f5VWWzKGfF+5FPaSuiK5TzXi+a6plMys6O4c5z+hhOlrRubad9yB6QrFWjQpQ2nG/eyOE5ydi6cGw+TD2uElRLUOcQdUgjGmwtZojY0ALLnJS0ViwjYLg9ILmPBcXg1yUNeXjciCWKG/O9mSad+4Bw9Kt0qlB5Tj33f2I5KW5lVUvE7E6eVr31Bka113RuZE0OHa0lrARtft2Wg8JRasl9yFVpF+ZcxyLMVOyeE3a7mDzY4c2OHYQf8AQjYhZFSm6ctllmMlJXR8x/DZsRYBBVSUzxezmNjeHX+U2RpuBbsISnKMX9SuGuoqcYtjjcSGGmsAeT+t6GIjRoL+kA0fJB2+ULX7Vo7GH+V83Z834EF57WzctrBMOlw9p6apkqHG3WkbG0Nt8lsbG2vftv2LNnJS0VidGyXB6UdhOLY5mGsqIaSpcGRyyAue2LRG3pHBoLjGSTYbDnsVqyhh6cFKcdV2+5ApTbaRts4S4xlClE78SEt5Gs0inibbU0m+q3Lq93ao6KoVZbKhbvZ7Ucoq9zW5Ix7Fs5SSRNrxCWMDtXQRPv1rWtYWUlenQopNxv3s5pylJ6n65yfj+V4+kfW9LDyMkccQLL7DW0x3bflcE79o2XlH+NVdlGz4v3PZuccy08q1D6uhppJHFz3wROc483EsBJNvFZ9VJTaXWSxd0jaqM6CA5fz/AIL+gcQniAswu1x92iTrADwBJb/Kt7D1NummU6kbSLs4R41+mMNjBN3wEwu/kALD/wAtzN++6y8ZT2Kr7cyzTd4mLxdmdWQQUEIDpqyUBoPY2IiRzr9liG79111g0lJ1HpFfc8qXasijsv4m7AauGexBhkBcLb2+C9tu8tLh6Vq1IbcHHrK0XZnVkUgmaHNNw4Ag94IuCvntC6QLEGf2nx2OLnDhzBJJ3GaSxY0+YBrh81wVyP8Ajw7e+WXctSN5y4FgKmSBAVZx/wD2Wm/ju/Lcr/J/PfD1Ia3NNf8A7Pfwq7zUv3zKTlDSPf6HlDRk24kZtZlajkLXgVD2uELdi7URbpNJ+K3nvtsB2qrhqDqzXVvJJysjOx3AW5jgg1nTJFJBMx+m9nMcHEWuPhDUPSD2KOnUdNu29NHTVzfqI9CAj3EPyXW/R5fwFT4bpo8UeS0KJ4W+V6T58n5Ei1sV0Mv3eirS5x0usIthAEAQEf4g+S636PN+AqbD9LHijx6FFcKvLFJ86X+nkWtiuhl+70VqPOOlVhloIAgCAIDk7MH7ZU/SKj81y+hp8yPBfYpT5zOkeH3kui+jw/gCxMT0suLLkdCMcZ8zR0NG6ka4GafSC0EEsYCHFzh2XtpHfcnsKnwVFyntvREdWSSsVrwtwCTG8QicGnooHtkkd2N0nUxt/lFwG3cCexXsVUUKbW95ENKN5XOkViFs/OomFO1z3GzWgknuAFyfUF6ld2BytimIS5pqzI79ZUSNDQTszU4NYweABA9vavoIxjShZaIpNuUjqLCcOZhMEcMYsyNoaPQOZ8TzPiVgTk5ScnvLiVlYy1yemszLhDcepZqd/KRhAPyXc2uHiHAH0KSlNwmpLceNXVjmrKeNPy1WRT7jQ7TKO9hNpGn0b+cA9i3KtNVIOPh6FOD2ZHU4N18+XT6gIVxj8j1Hzqf+ojVrBdMu/wCzOKnNZWfA/wAqf5eX8cavY7ou9epDR1OgVjlkIAgKFwzIn9o8JE9OB7qjln25dO0SHqG+2ofFPoPeNeWJ+XW2ZaWXdkV/l7UbrU0OQ83SZPqbkOMLiGzxbg7G2oA8nt327dwewiavQVWPbu/eo4hNxdjpGhrGYhGyWJwex4DmuHIg9qw5RcXZlshFZBozNC75VA71tkdv6nBWk/8A1Wv9vQ4/uT5VDsICPZGy+7LtMWSaTLJLLLI5tyHOe8kbkAmzdI9Cmr1fmSutErHMVZEb46+TWfSI/wAD1PgOl7iOtzSJ8Av2uo/gt/MCscocxcTihqy6MSomYlDJDILskY5jvM4WP3rMjJxaa3Fhq5h5Vw9+E0VPBKWl8UTGOLblp0i1xcA9i6qyUpuS3sLQ2qjPQgKk494LrZBVtG7CYpPmu6zD5g4OH860cBUzcO8grRyuaHgbjPuGtfTuPVqGdX58d3D1sL/UFNjqe1Da6vU5ovOxPMuN/tFjFVWHeKkHuWHu1jrSuHiC61+5yp1P8dGMN7zfoTLOVyq+K2C/obEpbCzJrTM7uvfWPPrDj5iFoYSpt0l2ZFerG0izOGeamDBnPld+xNe1/foY3VHb+Qho7y0qjiqL+dZf2J6crxNvwyw59NSGeYe/1j3VEnh0huxu/YGW27CSo8VNOezHSOSOoLIlyrHQQFWcf/2Wm/ju/Lcr/J/PfD1Ia3NI3wXwNmNOq9ck7NAp7dDNJFq1dL8LQRqtp2vyue9T42o4KNrb9VfqOaKyZ74lcMzg0L6qnllma0XlbKQ94HLWHgC4G1wdwN77JhcXtyUJK3VYTpb0XfSO1xsPe1v3LKepYP1XgCAj3EPyXW/R5fwFT4bpo8UeS0KJ4W+V6T58n5Ei1sV0Mv3eirS5x0usIthAEAQEf4heS636PN+AqbD9LHijx6FFcKvLFJ86X+nkWtiuhl+70VqPOOlVhloIAgCAIDk7MH7ZU/SKj81y+hp8yPBfYpT5zLiyrw8psRw+mlbLVQPlhie8wTuaHucwEktdqbv4BZtbFTjUkmk7PeiyoKxlUnBugidqkkqJrm5D5GgOPeTGxrr+lcvH1Hokjz5USdYXhkOERiKCNsbBya0WHiT3nxO6qSnKbvJ3JEraGWuT00+cml2H1gbzNNPbt/wnKWj0keKOZ81nNeUyBX0d+Xuql/PYtyr0cuD+xUp85HVi+eLoQBAck484OqKgt+D0s5Hm6R1vYvoqfNjwRSlzsjqzCmlsEQdzEbL+fSLr5+WrLiMpcnpCuMfkeo+dT/1EatYLpl3/AGZxU5rKz4H+VP8ALy/jjV7HdF3r1IaOp0CscshAEBBeDPkwfxp/zCrWN6XuX2OKfNI/xgyJ04dXUzesBedjR8MD/FaB8YD4XeN+YN58Hibf45d3sR1ad80RnhVnn+zsnued3+7SO2J5QPPxvmHt7jv33nxeH+YtqOq8zmlUtkyzMQN8fpPodR+NqoR6CXFepPvJoqx0EAQFdcdfJrPpEf4Hq7gOl7iGtzSJ8Av2uo/gt/MCscocxcTihqy8VlFkIAgCA1ObMHGPUc9PteRhDSex46zD6HBpUlKexNSOZK6scvYfUy4dMx8V2zRvBaLbh4PwbefYjt5LekoyTT0KaunkdOZLwMZdooYObmtvIeeqRx1PN+3rE+gBYVap8ybkXYqyIfx0wb3ZRsqWjrU77O+ZIQ0+p+g+tWcBUtNx6yOsrxuVdkSlkxioFE0+81DozUDvZA7pN+7u87gr9eShHb3rTvyIad27HTbRpFhyCwi2fUAQFWcf/wBlpv45/Lcr/J/PfD1Ia3NNf/s9/CrvNS/fMpOUNI9/oeUNGW9V0zKyN0cjQ5j2lrmnk4OFiD5wVmptO6JzFxbFIMAgdLM8MjYP+ga0cyTyAC6hCU5WjqeNpGi4fV8+OsmrZi5rJ32giJ2jiju0G3y3O1Ents22ylxEYwagt2vE5g75ksVc7I9xD8l1v0eX8BU+G6aPFHktCieFvlek+fJ+RItbFdDL93oq0ucdLrCLZiYriUWEQvmmcGRsF3E/cO8k7AdpK6hBzeyjxtJXZH+HtbPjMUtZMXBtRITDEeUUTOoyw+U6xcT23BU2IjGElCO7XieQd1clarnRH+IXkut+jzfgKmw/Sx4o8ehRXCryxSfOl/p5FrYroZfu9FajzjpVYZaMLGMUiwWF807wyNguSfYAO0k7ADmV1CDnLZjqeN2NFw9q58XhkrJy4CpkLoYidoom9RgA73aS4kc7gqbERjCShHdr2s8jnmSpVzoIDk3HzerqfpE/5rl9DT5keC+xSnzmdJcPvJdF9Hh/AFiYnpZcWXI6EgUJ6EAQHmRgkBBFwQQR3goDlrMuCy5SrHRG4Mbg+J5+M0OvG/2WPiCF9BSqKrDa69fUpSTjI6Vy7jEeP00VRGbtkaCR8l3JzT4h1x6FhVIOEnFlxO6ubJcHppc5Y63LlHLO47taRGPlPdsxvr59wBPYpaNN1JqJzJ2VznnIeXn5mrY4rEsaQ+Z3YGA3Nz3uI0jxPcCtnEVVTg34FWEdpnUCwS4EBCuMfkeo+dT/ANRGrWC6Zd/2ZxU5rKz4H+VP8vL+ONXsd0XevUho6nQKxyyEB8cdIugIDwOk6TCWG9z0st/OXX39YPpVzHK1ZnFPQn6pnZQPFnJH6Al90QN/3aV24HKF5+L4Md2dx2+StjCYj5i2ZarzK1WFs0ZPCXGJcTxGnZKdXQU07GOPPSXNIaT26eQ8LLjF01Gm2t7Xqe0pNuxeqyiwEAQFdcdfJrPpEf4Hq7gOl7iGtzSJ8Av2uo/gt/MCscocxcTihqy8TssosnhsrXAEEEHluN/MlgfdYPaPWgPSAICn6XKcbszPG3RsHusNt8ZxAA9EpL/QFpOu/wCL26fvdkQ7H+QuBZpMYmLUDMVglhf8GVjmHzOFrjxF7rqEnGSktx41cq/gRgog91TusXtf0At2BtnPI+cS36qv4+pfZitNSGjG12W2s4nCA/CtldDG9zAHOa1xaHEtBIFwC4AkC/bY+ZexSbzBUuccCxPPMkYd7kjZHq0MEkx3Nrlzui3NgANhbfvWjRqUaKerv2L3IZxcz3lHJmM5RMhp30B6XRrEjp3DqatNtMbSPhuStiKFW21fLgewg4kkrZsf0Et/RjbAkkGpcfRdtr+dQRWGvnteR19RX2MZPxXMUgdU1MMhvYXe+zL/ACWNiDR6BurkK9GmvpT/AHvInCUtWXnh1GzDoo4oxZkbGsaPBosPuWTKTk22WEZC8BXmdqjEcYimpYmUsbHlzC90sjnOZe3wehs0uAsdza5t2FXaCpQam2/D8kcm2rIh2WeHOJ4XNHVQvoy+MuLRI+Yt3aWG4bEDyce1WamLoyi4Svnw9ziFNp3J7VVGPMYSBhgsCb6qo+oaQqaWGv8A28iT6iAZiy1jGZXA1NTA4A3a0Pe1jD3hjYrX8Tc+KuU61CnzU/3vIpRlLVl24ZRNw2GOFmzImMY3zNaGj7llyk5ScnvJ0rGSuT0rzO8+I4zFNSwspo43FzC90srnOZci2kQ2aSBvueZHirlBUoNTlfw/JHO7VkQ/LHDrE8JnjqoH0ZfGXaRI+Yt3YWG4bGDyce3uVqriqMouEr58Pc4hTadyd1dRjzGEgYYLduqqPqGkbqnFYa/9vIk+ogOYMsYvmZwNTUwOAPVaHvaxl+1rBEBffmd/FXKdahTX0p/veRSjKWrLuw+kbh8UcTBZsbGsaO4NFh7AsqUnJtssLIyF4CIZnxfEI3SR0kdM3kGyyySEi4Fz0bYrAi5t1iOXmVmlClk5t93/AGcSb3FXt4RYhONXSUp1b3Mktzfe59557q//ADqSys/Be5D8l9ZMsquxXK8QpntpJmR3DPfZmOaL306uhIIB5beCq1fk1HtK6v2L3JI3irFlsOoAnuCokp6QBAEBos2ZUp81xaJ2nU2+iRuz4ye493K4OxsO4KWjWlSd4nMoKWpWbsIxDhbrlhnhmpnEl0bw9pdYc9IBDXWAGoO3sLjYK/8AMpYmykmmRWdPNH6u44O07UQ1W/8AWNr/APLuvP8Ax3+3l+Tz5/YeGZcr+Jbmz1VRFHAD1I4w46L87NIA1ED4RcfNbZPm0sOtmCuz3ZlPNstDLGW6fLEPRU7bA7ucTd0htbU49/gNh2AKhVqyqSvIljFRVkbdRnR8cbICsM2UmK5zj9ztFHDFcOeOlmcX6SCAXdCLDVY7DsG/ffoyo0XtO7fBe5HJOSsaLAeH+K5VmFTFJRlzAQWl8xD2u2LT7yPA8+YClqYqjVjstPy9ziNNxd7lsZdrp6+MmojjY4OsBFI6QHYG93MaRz5b+dZ9SMYv6WTJ3Nqoz0gGYZ8XxrpIKb3JA12tpeZJnPLb22PRWaSPA27D2q5TVGFpSu/D3I3d5I0eVMu4vkdrgx1FJC9wLo3Pm+FptqaRELGzQDzGw2UtarQra3v3e55GMolo4ZO+piY+RrWvI6zWuLmg+Di1pPqCoSSTsiVDE6CPFInwzNDo5Glrge0H7iOYPYQkZOLujxq+RTHDrCDgGYJaYu1dFHKA75QIY5pPjpcL+N1p4me3h1Lr/JDCOzOxeKyicID8qmQxMc5oBIaSATYEgXAJsbDxsvVqCr854bieeAyECkhjY7XbpZXFzgC0Eu6EbAOO1u3wCv0Z0qN5Zt8F7kUk55Gtyvk3E8kz9Ox1I8OBY9hkm6wJ1c+h2ILRv7F3Vr0a0dl38F7nMYODuWPO5+N0EzZ4mNL2SNcxkry0tIsffOjaQSCfi7eKpK0Ki2X5EuqI3BhE1UIrSN1xyvlgmc1oktqjYelaxoY5xY2oYSLXBYedyJnOKvlqrNeOnl5nNmZmAPfgcPQMiiLGyTlnWNwx8z3sB6nMNcAfEdvNc1LTltN9X2PVkrH/2Q==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AutoShape 4" descr="data:image/jpeg;base64,/9j/4AAQSkZJRgABAQAAAQABAAD/2wCEAAkGBxMHERUUEhQWFhUWFxUbGBgXGBcYHBUdGRYeGBsYGRkYHCggIR0lGxUXIjElJyo3MC4uGiAzODMvOCgtLi0BCgoKDg0OGxAQGzIkICQvNCwsNi0sLDQ0LC8sLCwsLCwsLCwsLCwsLCwsLCwsLCwsLCwsLCwsLCwsLCwsLCwsLP/AABEIAG4BywMBEQACEQEDEQH/xAAcAAEAAgMBAQEAAAAAAAAAAAAABgcEBQgCAQP/xABNEAABAwIEAgUFDAcFBwUAAAABAAIDBBEFBhIhBzETIkFRYTVxgZGhFCMyQlJydJKisbKzFTM0YnOCtBYXQ4TBCCREk+Hj8VNjlMLR/8QAGgEBAAMBAQEAAAAAAAAAAAAAAAMEBQIBBv/EADgRAAIBAgMDCgYCAgIDAQAAAAABAgMRBCExEkFxBTIzUWGBkaHB0QYTIrHh8BRCI2JS8RUkkhb/2gAMAwEAAhEDEQA/ALxQBAEAQBAEAQBAEAQBAEAQBAEAQBAEAQBAEAQBAEAQBAEB+NVVMo2l0j2saObnENA9JXjaWp3TpzqPZgm32EWxTiNRUVwxzpnd0Y2+s6w9V1FKvFdpq0OQ8VUzklFdvsrsieI8UaibaGKOId7iZHf/AFA9RUTxEtxr0fh6hHpJOXDL3I1X5qrK39ZUyW7mu6MepllE6knqzUpcnYWnzaa71f73MKKnnreu1ksn7wa9/wBoAryzZPKdKn9LaXZdLyJ7wyzHM2c0lQ55Dmkx9JfUxzdy3rb2Lbnflp25qejN32WfP8t4Gk6X8ikllrbRp78stfuWgrR8qEAQBAEAQBAEAQBAEAQBAEAQBAEAQBAEAQBAEAQBAEAQBAEAQBAEAQBAEAQBAEAQBAEAQBAEAQBAEAQBAY9bXRUDdUsjI2973Bo9q8bS1JKVGpVezTi2+xETxXiVSUdxFrmd+6NLfrOt7AVFKvFaGvQ5BxNTOdort18F62IbivEisrbiPRA390anfWdt6gFC68n2G1Q5Cw1POd5PtyXgvci0kkuKydYyTSHl8KR3oG59ShzbNaMadCGVox7kiR4Xw9ra+xcxsLe+Q7/Ubc+uyljRkzMr8t4SlkntPs936XJdhnC2nhsZ5Xynub7232Xd9pSrDrezHr/ENaWVKKj5v28iSU+C0OBN1CKGID47tNxbve/f2qVRjEzJ4vF4l7LlKXYvZGFXZ+oKPbptZ7o2l/2gNPtXLrQW8npcjYypnsW4u3lr5EXxfP8AR174ne55tUL2vY8dG1wtzbzPVcNiPuUUq0XuNXD8i4mlGUduNpKzWb792a3EsyznKnzE4sZqZIBfQ8C5A5lpBINvWpoVVLIyMbyXWwi2pWcetepI1IZoQBAEAQBAEAQBAEAQBAEAQBAEAQBAEAQBAEAQBAEAQBAEAQBAEAQBAEAQBAEAQBAEAQBAEAQGPiFP7sifHqLdbHN1AkFtxa4I7QvGrqxJSn8ucZ2vZ3K1w3iXLh7eiqoNckd2Oc1waSWnSdTSLXuNyD6Aq0a7WUkfT1uQKdV/MoTsnmk1155M9VfFZx/VUwHcXyX+y1o+9HiOpHlP4cj/AHqeC9W/Qj2IZ9r67/FEY7omhvtN3e1RutN7zRo8jYOn/W/F39l5Giigmxd92tlmf2kB8jvSdz61xZsvynSoRs2oruRJ8L4cVlbYyBkLf3zqd6Gsv7SFJGhJ65GXX5dwtPKF5PsyXi/ZkvwrhlS0tjM58zu4nQz6rd/WSpo0IrUxq/L+InlTSivF+L9iRvlo8ts3MNO3u6rL+YDclSfTBdRmqOJxcstqb73/ANEYxXifTU9xAx8x7z7231uGr7KjlXS0NSh8P1551Wo+b8svMiGJ8Q66uuGvbC3ujbv6XOufVZQutNmzQ5EwlPVOT7X6K3qRsmbFn/4k8n88jv8AUqPNs00qVCO6K7kiQYdkCvrrExiIHtlcB9lt3esBdqjNmdW5awlPLa2uC9XZG/puFDiPfKkA9zYyfaXD7lIsP1sz5/Ecf6U/F/g81ORZ8suZVU8vTGFwe5mgtcWj4QbYm92ki3iUdJw+pbj2HLFLGReHqx2drJO91fdfS2ZaLTqVo+UPqAIAgCAIAgCAIAgCAIAgCAIAgCAIAgCAIAgCAIAgCAIAgCAIAgCAIAgCAIAgCAIAgCAIAgCAICKZkyHT47IZdT4pD8IstZ/ZdzSOe3MWUU6MZO5r4LlmvhofLspR3X3cGRvAeH9HizNYqJiA5zXNtG1zHNJBa4WdY7KKFGMs7mliuWsTQlsuEdLp5tNPetCVUGRaCh36APPfIS/2OOn2KVUYLcZNXljGVctu3DL7ZmXWZhosFGl00TLfEZYkfyMufYunOEd5DTwWKxDvGDfa/dkYxPilDFcU8T5D3vtG3/V3sCiliFuRq0Ph2rLOrJLhm/ReZEMVz7XYjt0gib3RDT9o3d6iFC602bNDkbCUs9naf+3tkjRU1JNizz0bJJnnmQHPP8zv/wBK4SctC/OpSoR+pqK7l4L2JXhXDSrq7GYshb3E63fVb1ftKWNCT1yMivy/hoZU05PwXnn5ExwrhxR0VjIHTO/9w2b9Rthbz3UyoRWpjV+XcVUyjaK7NfF+ljd1OIUeXWaXPhhaOTRpaTbuY3c+gLtyjDsKEKGJxcrpOT6/yyM4lxRpoNoY5JT3n3tvrd1vsqOWIW41KPw9XlnUko+b9vMi2IcSq2pv0fRxDs0t1OHpfcfZUTryehrUuQcLDnXlxdl5e5oqjNNZMbuqpfQ/R7G2CjdSXWX4cnYWK+mmvC/3ubDL2eKnDJWl8z5YrjWx7tfV7S0ncEc11CtJPUr4zkihWptRgoy3NZZ9peDHiQAg3BAIPeCrx8I007M9IeBAEAQBAEAQBAEAQBAEAQBAEAQBAEAQBAEAQBAEAQBAEAQBAEAQBAEAQBAEAQBAEAQBAEAQBAVBn/AJ8Jqn1FOJBHKdRdEXAscfhB2jcAnrX5blU6sHGV0fY8k42jXoKjVttRys7Zrda/gRGSqnreq580ngXSP9hJUV2zZjTo080oruSM+gylW1vwKaQDvcBGPtkLpU5PRFerylhafOqLuz+1yT4bwsml3nmYwdzAXn1mwHtUkcO97Mqt8RUllSg3xy9/QlmF8PaGgsXMMzu+U6h9QWb6wplRgjJr8t4urknsrs99fM2dfjlHgDdL5I47cmNtf0RsF/YunOMSpSwmKxTvGLfa/d5ESxTinGy4p4XP8A3pDoHnDRcn02UUsQtyNih8OzedWduxZ/j7kNxXOlbid9UxY35MXvY9Y63rKglVm95tUOSsJR0hd9bz/HkavDsKnxU+8xSSEndwBIv4vO3rK5UXLQt1sTRoL/ACSUf3q1JbhfDCpqbGd7IR3D3x3m2s32lTRoSepj1/iChDKmnLyXv5IlmHcNaKlt0gfMf33ED6rLbeBupVQitTIrcvYqfNtHgvV3JHRYLTUH6qCJnzWNB9drqRQitEZtXFV6vPm3xbPWI4TBibCyWNr2kEbgXHiDzB8QjimrM8o4mrRltU5NM+4RRHDYI4i8v6NobqIsSBsL+iyRWykjzEVfm1ZVLWu72MxdEIQBAEAQBAEAQBAEAQBAEAQBAEAQBAEAQBAEAQBAEAQBAEAQBAEAQBAEAQBAEAQBAEAQBAEAQBAQXGM3OytWyRzsdJDIGyRlttTARpc0A2BGppPO4v4qCVTYk0zew/JkcbhozpNKSunfR70/BnmTinSgdWKcnxEY9usp/Iier4dxG+UfP2NLX8VJpLiGBjPF7i8+puke1cPEPci9S+Haa6SbfBW9yLYnmusxK/SVD9PyWHo2+azLXHnuonUk9WatDk3C0eZBX7c/v6GPhmA1OK/qYJHg/GtZp/ndZvtXihJ6Ikr4yhR6SaX38FmS/CuFs01jUStjHyWDW71mwB9aljh3vMev8Q0o5Uot8cl7/YmWFZDocNsei6Vw+NKdfp0/BHoCmVGC3GLX5YxdbLa2V/rl56+ZJGMEYsAAByA2AUpmNtu7PSHgQBAEAQBAEAQBAEAQBAEAQBAEAQBAEAQBAEAQBAEAQBAEAQBAEAQBAEAQBAEAQBAEAQBAEAQBAEAQBAEAQGizXliLMsbWvJa9hJY9tiW35gg8wbDbwCjqU1Mv4DlCpg5txzT1X7vIV/dRJf8AamW/hH7tah/jvrNz/wDSQt0b/wDr8GzouFlPH+tmlk8G6WD7ifaulh1vZVq/EVZ8yKXn7LyJLhuU6LDLGOnZqHJzhrcPM59yPQpVTitEZlblLFVspzduzJeCsbpdlEIAgCAIAgCAIAgCAIAgCAIAgCAIAgCAIAgCAIAgCAIAgCAIAgCAIAgCAIAgCAIAgCAIAgCAIAgCAIAgCAIAgCAIAgCAIAgCAIAgCAIAgCAIAgCAIAgCAIAgCAIAgCAIAgCAIAgCAIAgCAIAgCAICtMxcR6zLDg2qw0AOvoe2pux1uYBEPPwNir1PC06i+mfl+SKVRx1Rg4bxhmxaVkMGHB0khs1vunmbE73h5AAk+AK7lgYxW1KeXD8niq3dkiey11cyl6QUsbqi/6kT9XT39IWDfwt6VTUae3a+XXb0JbuxXtVxoko3ujlw7Q9hs5rqggtI7COhV1YBNXU/L8kTrWyaNll7iVWZmc5tLhodptrc6pAa297XJiG5sdhvso6mEp01eU/L8nsajloixMPkkljYZmBkhA1Ma7WGnuDrC/nsqUrXyJSHZuznW5XL3vw8SU4dZsragDYmwL29GS2+3hva6tUaFOrkpZ8PyRym452NVgHEyszI8spcM1lttTjU2Yy/wApxiAuewc/BSVMJCmryn5fk8jUctEWXESWjULGwuAb2PaLqgSntAEAQBAEAQBAEAQBAEAQBAEAQBAEAQEUzJj+IYO57osPFRC0XDmVAa8iwJJj6MnY3FhfkrFKnSnk5WfD8nMm1uIP/fiT/wACP/k/9lW//HL/AJeX5Ivn9hvMPzni+LxiSDCm6HAFjnTtAcDyIDg0kKGWHoQdpT8jtTk1kjDqeKtRgkojxDDnxXF7skDiR2loIDXDzP2XawUZq9Od+79+x46ltUT7LuYafMkXS00geBs4cnMPc5p3B+/sVOpSlTdpIkjJNXRtVGehAEAQBAEAQBAEAQBAEAQBAEAQBAEAQBAEAQBAEAQBARriLgf6fw+aMC72t6SPv1sFwB5xdv8AMVPhqny6ificTjeJztlnF/0JVwVI5Rva4+LD1XgedjnBbVWG3Bx6yrF7LudWMeJACDcEXB77r54ulP8AHjAA0xVrBz96l8eZjcftN+r3LSwFTWD4ogrR3mBwHxYU1VNTOO0zA9vzo+YHiWuJ/kXePheKl1HNF52LxWUWSEcYcS9w4ZIwbvqHMiYOZOo6nWHzGuHnIVrBw2qqfVmR1HaJuMjZfGWaKKGw121SkfGkdu70D4I8GhR16vzJuXgdQjsqxuayE1Eb2Ne5hc0gPbbUwkW1NuCLjnuFEnZ3OioOINdi2THRObiD5YpNQBdDAC0tsdLupvcG4O3I7d+lh40ayacbNdrIKkpRPXD/ABfFc6GcDEBD0Ii/4aKTV0mv5trdH43v4JiIUaNvovftYpuUt5KKjLGM2JZjNz2A0cLR67uI9SrqtQ30/NktpdZBazHMbwOvpqesqHWfNCAWti0StMrWu0ubGCdnWI5i423Ctxp4edNygtz68suJFtTTsy9Vkk4QEAz/AEmI4TDLVUlfJoju90L44CA29zoeWXs0X2N9hzVzDulKShOOu/MjntJXRXOEZ7xjGp46eKpGuV2lt44QBtcknRyABPoV2eGoQi5NacSFTm3ZFz5cweqw86qqukqXaSNPRxRsBJB1AMbquLW3Padll1JwlzY28Syk95vlEehAEBX+f6XEcIhlq6Wvk0MJe6F8ULgGl1zofovZoPI32HPbe5h3SnJQlHXfdkc9pK6K6wfPOMY3PHTxVI1yu0tJjhAGxJcepyDQT6Fdnh6EIuTWnEhjObdkXPl3BqrDzqqq6SpdpI09HFGwEkG4DG6ri1t3dp2WZUqQlzY28Syk95vlCehAEAQHJeNRiGpqGjYNnmaPMJHAewL6KGcE+xfYpTVpM6U4feS6L6ND+ALDxPSy4suR0NXxewtuIYXM4ga4dMjD2ts4B3rYXD/wpMHNxqrtyOKivEp3hjjLsGxKDSerM5sTx2ODzZvpDy0j0960sVTU6T7MyCnK0jpZYZbCAiuec8QZQYA4dJM8XZEDYkctTzvpbfttvY2BsbWKGHlVfYcTmokIy9WYzxBLpBUCkpgS3VGy2o9oZc6iRyLtQAPiCBaqRoUMrXZHFzn2IlH93brXGK4nr7/dHVv83Ty8LqD+Uv8AhHwJdntItjuLYzw8e10szaymcbBz223tfS4jrMcRe1y4behWKcKFdZLZf7+7iKUpQ1zRP8lZxgzdEXR9SRtukicRqZftB+M09jvuOyp16EqTs9CWMlJEjUB0EBWHEFmJZWgFRT4hLJG1zWvbLHTlwDjpa7U2MXGogEW7eav4f5VWWzKGfF+5FPaSuiK5TzXi+a6plMys6O4c5z+hhOlrRubad9yB6QrFWjQpQ2nG/eyOE5ydi6cGw+TD2uElRLUOcQdUgjGmwtZojY0ALLnJS0ViwjYLg9ILmPBcXg1yUNeXjciCWKG/O9mSad+4Bw9Kt0qlB5Tj33f2I5KW5lVUvE7E6eVr31Bka113RuZE0OHa0lrARtft2Wg8JRasl9yFVpF+ZcxyLMVOyeE3a7mDzY4c2OHYQf8AQjYhZFSm6ctllmMlJXR8x/DZsRYBBVSUzxezmNjeHX+U2RpuBbsISnKMX9SuGuoqcYtjjcSGGmsAeT+t6GIjRoL+kA0fJB2+ULX7Vo7GH+V83Z834EF57WzctrBMOlw9p6apkqHG3WkbG0Nt8lsbG2vftv2LNnJS0VidGyXB6UdhOLY5mGsqIaSpcGRyyAue2LRG3pHBoLjGSTYbDnsVqyhh6cFKcdV2+5ApTbaRts4S4xlClE78SEt5Gs0inibbU0m+q3Lq93ao6KoVZbKhbvZ7Ucoq9zW5Ix7Fs5SSRNrxCWMDtXQRPv1rWtYWUlenQopNxv3s5pylJ6n65yfj+V4+kfW9LDyMkccQLL7DW0x3bflcE79o2XlH+NVdlGz4v3PZuccy08q1D6uhppJHFz3wROc483EsBJNvFZ9VJTaXWSxd0jaqM6CA5fz/AIL+gcQniAswu1x92iTrADwBJb/Kt7D1NummU6kbSLs4R41+mMNjBN3wEwu/kALD/wAtzN++6y8ZT2Kr7cyzTd4mLxdmdWQQUEIDpqyUBoPY2IiRzr9liG79111g0lJ1HpFfc8qXasijsv4m7AauGexBhkBcLb2+C9tu8tLh6Vq1IbcHHrK0XZnVkUgmaHNNw4Ag94IuCvntC6QLEGf2nx2OLnDhzBJJ3GaSxY0+YBrh81wVyP8Ajw7e+WXctSN5y4FgKmSBAVZx/wD2Wm/ju/Lcr/J/PfD1Ia3NNf8A7Pfwq7zUv3zKTlDSPf6HlDRk24kZtZlajkLXgVD2uELdi7URbpNJ+K3nvtsB2qrhqDqzXVvJJysjOx3AW5jgg1nTJFJBMx+m9nMcHEWuPhDUPSD2KOnUdNu29NHTVzfqI9CAj3EPyXW/R5fwFT4bpo8UeS0KJ4W+V6T58n5Ei1sV0Mv3eirS5x0usIthAEAQEf4g+S636PN+AqbD9LHijx6FFcKvLFJ86X+nkWtiuhl+70VqPOOlVhloIAgCAIDk7MH7ZU/SKj81y+hp8yPBfYpT5zOkeH3kui+jw/gCxMT0suLLkdCMcZ8zR0NG6ka4GafSC0EEsYCHFzh2XtpHfcnsKnwVFyntvREdWSSsVrwtwCTG8QicGnooHtkkd2N0nUxt/lFwG3cCexXsVUUKbW95ENKN5XOkViFs/OomFO1z3GzWgknuAFyfUF6ld2BytimIS5pqzI79ZUSNDQTszU4NYweABA9vavoIxjShZaIpNuUjqLCcOZhMEcMYsyNoaPQOZ8TzPiVgTk5ScnvLiVlYy1yemszLhDcepZqd/KRhAPyXc2uHiHAH0KSlNwmpLceNXVjmrKeNPy1WRT7jQ7TKO9hNpGn0b+cA9i3KtNVIOPh6FOD2ZHU4N18+XT6gIVxj8j1Hzqf+ojVrBdMu/wCzOKnNZWfA/wAqf5eX8cavY7ou9epDR1OgVjlkIAgKFwzIn9o8JE9OB7qjln25dO0SHqG+2ofFPoPeNeWJ+XW2ZaWXdkV/l7UbrU0OQ83SZPqbkOMLiGzxbg7G2oA8nt327dwewiavQVWPbu/eo4hNxdjpGhrGYhGyWJwex4DmuHIg9qw5RcXZlshFZBozNC75VA71tkdv6nBWk/8A1Wv9vQ4/uT5VDsICPZGy+7LtMWSaTLJLLLI5tyHOe8kbkAmzdI9Cmr1fmSutErHMVZEb46+TWfSI/wAD1PgOl7iOtzSJ8Av2uo/gt/MCscocxcTihqy6MSomYlDJDILskY5jvM4WP3rMjJxaa3Fhq5h5Vw9+E0VPBKWl8UTGOLblp0i1xcA9i6qyUpuS3sLQ2qjPQgKk494LrZBVtG7CYpPmu6zD5g4OH860cBUzcO8grRyuaHgbjPuGtfTuPVqGdX58d3D1sL/UFNjqe1Da6vU5ovOxPMuN/tFjFVWHeKkHuWHu1jrSuHiC61+5yp1P8dGMN7zfoTLOVyq+K2C/obEpbCzJrTM7uvfWPPrDj5iFoYSpt0l2ZFerG0izOGeamDBnPld+xNe1/foY3VHb+Qho7y0qjiqL+dZf2J6crxNvwyw59NSGeYe/1j3VEnh0huxu/YGW27CSo8VNOezHSOSOoLIlyrHQQFWcf/2Wm/ju/Lcr/J/PfD1Ia3NI3wXwNmNOq9ck7NAp7dDNJFq1dL8LQRqtp2vyue9T42o4KNrb9VfqOaKyZ74lcMzg0L6qnllma0XlbKQ94HLWHgC4G1wdwN77JhcXtyUJK3VYTpb0XfSO1xsPe1v3LKepYP1XgCAj3EPyXW/R5fwFT4bpo8UeS0KJ4W+V6T58n5Ei1sV0Mv3eirS5x0usIthAEAQEf4heS636PN+AqbD9LHijx6FFcKvLFJ86X+nkWtiuhl+70VqPOOlVhloIAgCAIDk7MH7ZU/SKj81y+hp8yPBfYpT5zLiyrw8psRw+mlbLVQPlhie8wTuaHucwEktdqbv4BZtbFTjUkmk7PeiyoKxlUnBugidqkkqJrm5D5GgOPeTGxrr+lcvH1Hokjz5USdYXhkOERiKCNsbBya0WHiT3nxO6qSnKbvJ3JEraGWuT00+cml2H1gbzNNPbt/wnKWj0keKOZ81nNeUyBX0d+Xuql/PYtyr0cuD+xUp85HVi+eLoQBAck484OqKgt+D0s5Hm6R1vYvoqfNjwRSlzsjqzCmlsEQdzEbL+fSLr5+WrLiMpcnpCuMfkeo+dT/1EatYLpl3/AGZxU5rKz4H+VP8ALy/jjV7HdF3r1IaOp0CscshAEBBeDPkwfxp/zCrWN6XuX2OKfNI/xgyJ04dXUzesBedjR8MD/FaB8YD4XeN+YN58Hibf45d3sR1ad80RnhVnn+zsnued3+7SO2J5QPPxvmHt7jv33nxeH+YtqOq8zmlUtkyzMQN8fpPodR+NqoR6CXFepPvJoqx0EAQFdcdfJrPpEf4Hq7gOl7iGtzSJ8Av2uo/gt/MCscocxcTihqy8VlFkIAgCA1ObMHGPUc9PteRhDSex46zD6HBpUlKexNSOZK6scvYfUy4dMx8V2zRvBaLbh4PwbefYjt5LekoyTT0KaunkdOZLwMZdooYObmtvIeeqRx1PN+3rE+gBYVap8ybkXYqyIfx0wb3ZRsqWjrU77O+ZIQ0+p+g+tWcBUtNx6yOsrxuVdkSlkxioFE0+81DozUDvZA7pN+7u87gr9eShHb3rTvyIad27HTbRpFhyCwi2fUAQFWcf/wBlpv45/Lcr/J/PfD1Ia3NNf/s9/CrvNS/fMpOUNI9/oeUNGW9V0zKyN0cjQ5j2lrmnk4OFiD5wVmptO6JzFxbFIMAgdLM8MjYP+ga0cyTyAC6hCU5WjqeNpGi4fV8+OsmrZi5rJ32giJ2jiju0G3y3O1Ents22ylxEYwagt2vE5g75ksVc7I9xD8l1v0eX8BU+G6aPFHktCieFvlek+fJ+RItbFdDL93oq0ucdLrCLZiYriUWEQvmmcGRsF3E/cO8k7AdpK6hBzeyjxtJXZH+HtbPjMUtZMXBtRITDEeUUTOoyw+U6xcT23BU2IjGElCO7XieQd1clarnRH+IXkut+jzfgKmw/Sx4o8ehRXCryxSfOl/p5FrYroZfu9FajzjpVYZaMLGMUiwWF807wyNguSfYAO0k7ADmV1CDnLZjqeN2NFw9q58XhkrJy4CpkLoYidoom9RgA73aS4kc7gqbERjCShHdr2s8jnmSpVzoIDk3HzerqfpE/5rl9DT5keC+xSnzmdJcPvJdF9Hh/AFiYnpZcWXI6EgUJ6EAQHmRgkBBFwQQR3goDlrMuCy5SrHRG4Mbg+J5+M0OvG/2WPiCF9BSqKrDa69fUpSTjI6Vy7jEeP00VRGbtkaCR8l3JzT4h1x6FhVIOEnFlxO6ubJcHppc5Y63LlHLO47taRGPlPdsxvr59wBPYpaNN1JqJzJ2VznnIeXn5mrY4rEsaQ+Z3YGA3Nz3uI0jxPcCtnEVVTg34FWEdpnUCwS4EBCuMfkeo+dT/ANRGrWC6Zd/2ZxU5rKz4H+VP8vL+ONXsd0XevUho6nQKxyyEB8cdIugIDwOk6TCWG9z0st/OXX39YPpVzHK1ZnFPQn6pnZQPFnJH6Al90QN/3aV24HKF5+L4Md2dx2+StjCYj5i2ZarzK1WFs0ZPCXGJcTxGnZKdXQU07GOPPSXNIaT26eQ8LLjF01Gm2t7Xqe0pNuxeqyiwEAQFdcdfJrPpEf4Hq7gOl7iGtzSJ8Av2uo/gt/MCscocxcTihqy8TssosnhsrXAEEEHluN/MlgfdYPaPWgPSAICn6XKcbszPG3RsHusNt8ZxAA9EpL/QFpOu/wCL26fvdkQ7H+QuBZpMYmLUDMVglhf8GVjmHzOFrjxF7rqEnGSktx41cq/gRgog91TusXtf0At2BtnPI+cS36qv4+pfZitNSGjG12W2s4nCA/CtldDG9zAHOa1xaHEtBIFwC4AkC/bY+ZexSbzBUuccCxPPMkYd7kjZHq0MEkx3Nrlzui3NgANhbfvWjRqUaKerv2L3IZxcz3lHJmM5RMhp30B6XRrEjp3DqatNtMbSPhuStiKFW21fLgewg4kkrZsf0Et/RjbAkkGpcfRdtr+dQRWGvnteR19RX2MZPxXMUgdU1MMhvYXe+zL/ACWNiDR6BurkK9GmvpT/AHvInCUtWXnh1GzDoo4oxZkbGsaPBosPuWTKTk22WEZC8BXmdqjEcYimpYmUsbHlzC90sjnOZe3wehs0uAsdza5t2FXaCpQam2/D8kcm2rIh2WeHOJ4XNHVQvoy+MuLRI+Yt3aWG4bEDyce1WamLoyi4Svnw9ziFNp3J7VVGPMYSBhgsCb6qo+oaQqaWGv8A28iT6iAZiy1jGZXA1NTA4A3a0Pe1jD3hjYrX8Tc+KuU61CnzU/3vIpRlLVl24ZRNw2GOFmzImMY3zNaGj7llyk5ScnvJ0rGSuT0rzO8+I4zFNSwspo43FzC90srnOZci2kQ2aSBvueZHirlBUoNTlfw/JHO7VkQ/LHDrE8JnjqoH0ZfGXaRI+Yt3YWG4bGDyce3uVqriqMouEr58Pc4hTadyd1dRjzGEgYYLduqqPqGkbqnFYa/9vIk+ogOYMsYvmZwNTUwOAPVaHvaxl+1rBEBffmd/FXKdahTX0p/veRSjKWrLuw+kbh8UcTBZsbGsaO4NFh7AsqUnJtssLIyF4CIZnxfEI3SR0kdM3kGyyySEi4Fz0bYrAi5t1iOXmVmlClk5t93/AGcSb3FXt4RYhONXSUp1b3Mktzfe59557q//ADqSys/Be5D8l9ZMsquxXK8QpntpJmR3DPfZmOaL306uhIIB5beCq1fk1HtK6v2L3JI3irFlsOoAnuCokp6QBAEBos2ZUp81xaJ2nU2+iRuz4ye493K4OxsO4KWjWlSd4nMoKWpWbsIxDhbrlhnhmpnEl0bw9pdYc9IBDXWAGoO3sLjYK/8AMpYmykmmRWdPNH6u44O07UQ1W/8AWNr/APLuvP8Ax3+3l+Tz5/YeGZcr+Jbmz1VRFHAD1I4w46L87NIA1ED4RcfNbZPm0sOtmCuz3ZlPNstDLGW6fLEPRU7bA7ucTd0htbU49/gNh2AKhVqyqSvIljFRVkbdRnR8cbICsM2UmK5zj9ztFHDFcOeOlmcX6SCAXdCLDVY7DsG/ffoyo0XtO7fBe5HJOSsaLAeH+K5VmFTFJRlzAQWl8xD2u2LT7yPA8+YClqYqjVjstPy9ziNNxd7lsZdrp6+MmojjY4OsBFI6QHYG93MaRz5b+dZ9SMYv6WTJ3Nqoz0gGYZ8XxrpIKb3JA12tpeZJnPLb22PRWaSPA27D2q5TVGFpSu/D3I3d5I0eVMu4vkdrgx1FJC9wLo3Pm+FptqaRELGzQDzGw2UtarQra3v3e55GMolo4ZO+piY+RrWvI6zWuLmg+Di1pPqCoSSTsiVDE6CPFInwzNDo5Glrge0H7iOYPYQkZOLujxq+RTHDrCDgGYJaYu1dFHKA75QIY5pPjpcL+N1p4me3h1Lr/JDCOzOxeKyicID8qmQxMc5oBIaSATYEgXAJsbDxsvVqCr854bieeAyECkhjY7XbpZXFzgC0Eu6EbAOO1u3wCv0Z0qN5Zt8F7kUk55Gtyvk3E8kz9Ox1I8OBY9hkm6wJ1c+h2ILRv7F3Vr0a0dl38F7nMYODuWPO5+N0EzZ4mNL2SNcxkry0tIsffOjaQSCfi7eKpK0Ki2X5EuqI3BhE1UIrSN1xyvlgmc1oktqjYelaxoY5xY2oYSLXBYedyJnOKvlqrNeOnl5nNmZmAPfgcPQMiiLGyTlnWNwx8z3sB6nMNcAfEdvNc1LTltN9X2PVkrH/2Q==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12915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2639"/>
            <a:ext cx="8464987" cy="526703"/>
          </a:xfrm>
        </p:spPr>
        <p:txBody>
          <a:bodyPr/>
          <a:lstStyle>
            <a:lvl1pPr>
              <a:defRPr>
                <a:solidFill>
                  <a:srgbClr val="0099CC"/>
                </a:solidFill>
              </a:defRPr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504539"/>
            <a:ext cx="8172450" cy="0"/>
          </a:xfrm>
          <a:prstGeom prst="line">
            <a:avLst/>
          </a:prstGeom>
          <a:ln w="76200" cmpd="sng">
            <a:gradFill flip="none" rotWithShape="1">
              <a:gsLst>
                <a:gs pos="0">
                  <a:srgbClr val="0099FF"/>
                </a:gs>
                <a:gs pos="100000">
                  <a:srgbClr val="008000"/>
                </a:gs>
              </a:gsLst>
              <a:lin ang="0" scaled="1"/>
              <a:tileRect/>
            </a:gradFill>
            <a:beve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85536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utterstock_123391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1" b="6735"/>
          <a:stretch/>
        </p:blipFill>
        <p:spPr>
          <a:xfrm>
            <a:off x="0" y="1"/>
            <a:ext cx="9160968" cy="628789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path_extra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-11422" b="-118"/>
          <a:stretch/>
        </p:blipFill>
        <p:spPr>
          <a:xfrm>
            <a:off x="0" y="-67074"/>
            <a:ext cx="9144000" cy="637173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800100" y="918938"/>
            <a:ext cx="7594600" cy="5020125"/>
          </a:xfrm>
          <a:prstGeom prst="rect">
            <a:avLst/>
          </a:prstGeom>
          <a:solidFill>
            <a:sysClr val="window" lastClr="FFFFFF">
              <a:alpha val="84000"/>
            </a:sys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162959" y="1231900"/>
            <a:ext cx="6850743" cy="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0099FF"/>
                </a:gs>
                <a:gs pos="100000">
                  <a:srgbClr val="008000"/>
                </a:gs>
              </a:gsLst>
              <a:lin ang="0" scaled="1"/>
              <a:tileRect/>
            </a:gradFill>
            <a:beve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181100" y="1509060"/>
            <a:ext cx="6845300" cy="402594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>
              <a:buNone/>
              <a:defRPr sz="4500" baseline="0">
                <a:solidFill>
                  <a:schemeClr val="tx2"/>
                </a:solidFill>
              </a:defRPr>
            </a:lvl1pPr>
            <a:lvl2pPr marL="457200" indent="0" algn="l">
              <a:buNone/>
              <a:defRPr>
                <a:solidFill>
                  <a:schemeClr val="tx2"/>
                </a:solidFill>
              </a:defRPr>
            </a:lvl2pPr>
            <a:lvl3pPr marL="914400" indent="0" algn="l">
              <a:buNone/>
              <a:defRPr>
                <a:solidFill>
                  <a:schemeClr val="tx2"/>
                </a:solidFill>
              </a:defRPr>
            </a:lvl3pPr>
            <a:lvl4pPr marL="1371600" indent="0" algn="l">
              <a:buNone/>
              <a:defRPr>
                <a:solidFill>
                  <a:schemeClr val="tx2"/>
                </a:solidFill>
              </a:defRPr>
            </a:lvl4pPr>
            <a:lvl5pPr marL="1828800" indent="0" algn="l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Short and Impactful message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41237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4E5-6D3E-40B0-A689-BF68E28737A3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4E5-6D3E-40B0-A689-BF68E28737A3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4E5-6D3E-40B0-A689-BF68E28737A3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4E5-6D3E-40B0-A689-BF68E28737A3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4E5-6D3E-40B0-A689-BF68E28737A3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4E5-6D3E-40B0-A689-BF68E28737A3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4E5-6D3E-40B0-A689-BF68E28737A3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4E5-6D3E-40B0-A689-BF68E28737A3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D44E5-6D3E-40B0-A689-BF68E28737A3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AB80A-78BA-6B42-BA0D-B44ACF890F5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839075" y="6430904"/>
            <a:ext cx="0" cy="279123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AutoShape 2" descr="data:image/jpeg;base64,/9j/4AAQSkZJRgABAQAAAQABAAD/2wCEAAkGBxMHERUUEhQWFhUWFxUbGBgXGBcYHBUdGRYeGBsYGRkYHCggIR0lGxUXIjElJyo3MC4uGiAzODMvOCgtLi0BCgoKDg0OGxAQGzIkICQvNCwsNi0sLDQ0LC8sLCwsLCwsLCwsLCwsLCwsLCwsLCwsLCwsLCwsLCwsLCwsLCwsLP/AABEIAG4BywMBEQACEQEDEQH/xAAcAAEAAgMBAQEAAAAAAAAAAAAABgcEBQgCAQP/xABNEAABAwIEAgUFDAcFBwUAAAABAAIDBBEFBhIhBzETIkFRYTVxgZGhFCMyQlJydJKisbKzFTM0YnOCtBYXQ4TBCCREk+Hj8VNjlMLR/8QAGgEBAAMBAQEAAAAAAAAAAAAAAAMEBQIBBv/EADgRAAIBAgMDCgYCAgIDAQAAAAABAgMRBCExEkFxBTIzUWGBkaHB0QYTIrHh8BRCI2JS8RUkkhb/2gAMAwEAAhEDEQA/ALxQBAEAQBAEAQBAEAQBAEAQBAEAQBAEAQBAEAQBAEAQBAEB+NVVMo2l0j2saObnENA9JXjaWp3TpzqPZgm32EWxTiNRUVwxzpnd0Y2+s6w9V1FKvFdpq0OQ8VUzklFdvsrsieI8UaibaGKOId7iZHf/AFA9RUTxEtxr0fh6hHpJOXDL3I1X5qrK39ZUyW7mu6MepllE6knqzUpcnYWnzaa71f73MKKnnreu1ksn7wa9/wBoAryzZPKdKn9LaXZdLyJ7wyzHM2c0lQ55Dmkx9JfUxzdy3rb2Lbnflp25qejN32WfP8t4Gk6X8ikllrbRp78stfuWgrR8qEAQBAEAQBAEAQBAEAQBAEAQBAEAQBAEAQBAEAQBAEAQBAEAQBAEAQBAEAQBAEAQBAEAQBAEAQBAEAQBAY9bXRUDdUsjI2973Bo9q8bS1JKVGpVezTi2+xETxXiVSUdxFrmd+6NLfrOt7AVFKvFaGvQ5BxNTOdort18F62IbivEisrbiPRA390anfWdt6gFC68n2G1Q5Cw1POd5PtyXgvci0kkuKydYyTSHl8KR3oG59ShzbNaMadCGVox7kiR4Xw9ra+xcxsLe+Q7/Ubc+uyljRkzMr8t4SlkntPs936XJdhnC2nhsZ5Xynub7232Xd9pSrDrezHr/ENaWVKKj5v28iSU+C0OBN1CKGID47tNxbve/f2qVRjEzJ4vF4l7LlKXYvZGFXZ+oKPbptZ7o2l/2gNPtXLrQW8npcjYypnsW4u3lr5EXxfP8AR174ne55tUL2vY8dG1wtzbzPVcNiPuUUq0XuNXD8i4mlGUduNpKzWb792a3EsyznKnzE4sZqZIBfQ8C5A5lpBINvWpoVVLIyMbyXWwi2pWcetepI1IZoQBAEAQBAEAQBAEAQBAEAQBAEAQBAEAQBAEAQBAEAQBAEAQBAEAQBAEAQBAEAQBAEAQBAEAQGPiFP7sifHqLdbHN1AkFtxa4I7QvGrqxJSn8ucZ2vZ3K1w3iXLh7eiqoNckd2Oc1waSWnSdTSLXuNyD6Aq0a7WUkfT1uQKdV/MoTsnmk1155M9VfFZx/VUwHcXyX+y1o+9HiOpHlP4cj/AHqeC9W/Qj2IZ9r67/FEY7omhvtN3e1RutN7zRo8jYOn/W/F39l5Giigmxd92tlmf2kB8jvSdz61xZsvynSoRs2oruRJ8L4cVlbYyBkLf3zqd6Gsv7SFJGhJ65GXX5dwtPKF5PsyXi/ZkvwrhlS0tjM58zu4nQz6rd/WSpo0IrUxq/L+InlTSivF+L9iRvlo8ts3MNO3u6rL+YDclSfTBdRmqOJxcstqb73/ANEYxXifTU9xAx8x7z7231uGr7KjlXS0NSh8P1551Wo+b8svMiGJ8Q66uuGvbC3ujbv6XOufVZQutNmzQ5EwlPVOT7X6K3qRsmbFn/4k8n88jv8AUqPNs00qVCO6K7kiQYdkCvrrExiIHtlcB9lt3esBdqjNmdW5awlPLa2uC9XZG/puFDiPfKkA9zYyfaXD7lIsP1sz5/Ecf6U/F/g81ORZ8suZVU8vTGFwe5mgtcWj4QbYm92ki3iUdJw+pbj2HLFLGReHqx2drJO91fdfS2ZaLTqVo+UPqAIAgCAIAgCAIAgCAIAgCAIAgCAIAgCAIAgCAIAgCAIAgCAIAgCAIAgCAIAgCAIAgCAIAgCAICKZkyHT47IZdT4pD8IstZ/ZdzSOe3MWUU6MZO5r4LlmvhofLspR3X3cGRvAeH9HizNYqJiA5zXNtG1zHNJBa4WdY7KKFGMs7mliuWsTQlsuEdLp5tNPetCVUGRaCh36APPfIS/2OOn2KVUYLcZNXljGVctu3DL7ZmXWZhosFGl00TLfEZYkfyMufYunOEd5DTwWKxDvGDfa/dkYxPilDFcU8T5D3vtG3/V3sCiliFuRq0Ph2rLOrJLhm/ReZEMVz7XYjt0gib3RDT9o3d6iFC602bNDkbCUs9naf+3tkjRU1JNizz0bJJnnmQHPP8zv/wBK4SctC/OpSoR+pqK7l4L2JXhXDSrq7GYshb3E63fVb1ftKWNCT1yMivy/hoZU05PwXnn5ExwrhxR0VjIHTO/9w2b9Rthbz3UyoRWpjV+XcVUyjaK7NfF+ljd1OIUeXWaXPhhaOTRpaTbuY3c+gLtyjDsKEKGJxcrpOT6/yyM4lxRpoNoY5JT3n3tvrd1vsqOWIW41KPw9XlnUko+b9vMi2IcSq2pv0fRxDs0t1OHpfcfZUTryehrUuQcLDnXlxdl5e5oqjNNZMbuqpfQ/R7G2CjdSXWX4cnYWK+mmvC/3ubDL2eKnDJWl8z5YrjWx7tfV7S0ncEc11CtJPUr4zkihWptRgoy3NZZ9peDHiQAg3BAIPeCrx8I007M9IeBAEAQBAEAQBAEAQBAEAQBAEAQBAEAQBAEAQBAEAQBAEAQBAEAQBAEAQBAEAQBAEAQBAEAQBAVBn/AJ8Jqn1FOJBHKdRdEXAscfhB2jcAnrX5blU6sHGV0fY8k42jXoKjVttRys7Zrda/gRGSqnreq580ngXSP9hJUV2zZjTo080oruSM+gylW1vwKaQDvcBGPtkLpU5PRFerylhafOqLuz+1yT4bwsml3nmYwdzAXn1mwHtUkcO97Mqt8RUllSg3xy9/QlmF8PaGgsXMMzu+U6h9QWb6wplRgjJr8t4urknsrs99fM2dfjlHgDdL5I47cmNtf0RsF/YunOMSpSwmKxTvGLfa/d5ESxTinGy4p4XP8A3pDoHnDRcn02UUsQtyNih8OzedWduxZ/j7kNxXOlbid9UxY35MXvY9Y63rKglVm95tUOSsJR0hd9bz/HkavDsKnxU+8xSSEndwBIv4vO3rK5UXLQt1sTRoL/ACSUf3q1JbhfDCpqbGd7IR3D3x3m2s32lTRoSepj1/iChDKmnLyXv5IlmHcNaKlt0gfMf33ED6rLbeBupVQitTIrcvYqfNtHgvV3JHRYLTUH6qCJnzWNB9drqRQitEZtXFV6vPm3xbPWI4TBibCyWNr2kEbgXHiDzB8QjimrM8o4mrRltU5NM+4RRHDYI4i8v6NobqIsSBsL+iyRWykjzEVfm1ZVLWu72MxdEIQBAEAQBAEAQBAEAQBAEAQBAEAQBAEAQBAEAQBAEAQBAEAQBAEAQBAEAQBAEAQBAEAQBAEAQBAQXGM3OytWyRzsdJDIGyRlttTARpc0A2BGppPO4v4qCVTYk0zew/JkcbhozpNKSunfR70/BnmTinSgdWKcnxEY9usp/Iier4dxG+UfP2NLX8VJpLiGBjPF7i8+puke1cPEPci9S+Haa6SbfBW9yLYnmusxK/SVD9PyWHo2+azLXHnuonUk9WatDk3C0eZBX7c/v6GPhmA1OK/qYJHg/GtZp/ndZvtXihJ6Ikr4yhR6SaX38FmS/CuFs01jUStjHyWDW71mwB9aljh3vMev8Q0o5Uot8cl7/YmWFZDocNsei6Vw+NKdfp0/BHoCmVGC3GLX5YxdbLa2V/rl56+ZJGMEYsAAByA2AUpmNtu7PSHgQBAEAQBAEAQBAEAQBAEAQBAEAQBAEAQBAEAQBAEAQBAEAQBAEAQBAEAQBAEAQBAEAQBAEAQBAEAQBAEAQGizXliLMsbWvJa9hJY9tiW35gg8wbDbwCjqU1Mv4DlCpg5txzT1X7vIV/dRJf8AamW/hH7tah/jvrNz/wDSQt0b/wDr8GzouFlPH+tmlk8G6WD7ifaulh1vZVq/EVZ8yKXn7LyJLhuU6LDLGOnZqHJzhrcPM59yPQpVTitEZlblLFVspzduzJeCsbpdlEIAgCAIAgCAIAgCAIAgCAIAgCAIAgCAIAgCAIAgCAIAgCAIAgCAIAgCAIAgCAIAgCAIAgCAIAgCAIAgCAIAgCAIAgCAIAgCAIAgCAIAgCAIAgCAIAgCAIAgCAIAgCAIAgCAIAgCAIAgCAIAgCAICtMxcR6zLDg2qw0AOvoe2pux1uYBEPPwNir1PC06i+mfl+SKVRx1Rg4bxhmxaVkMGHB0khs1vunmbE73h5AAk+AK7lgYxW1KeXD8niq3dkiey11cyl6QUsbqi/6kT9XT39IWDfwt6VTUae3a+XXb0JbuxXtVxoko3ujlw7Q9hs5rqggtI7COhV1YBNXU/L8kTrWyaNll7iVWZmc5tLhodptrc6pAa297XJiG5sdhvso6mEp01eU/L8nsajloixMPkkljYZmBkhA1Ma7WGnuDrC/nsqUrXyJSHZuznW5XL3vw8SU4dZsragDYmwL29GS2+3hva6tUaFOrkpZ8PyRym452NVgHEyszI8spcM1lttTjU2Yy/wApxiAuewc/BSVMJCmryn5fk8jUctEWXESWjULGwuAb2PaLqgSntAEAQBAEAQBAEAQBAEAQBAEAQBAEAQEUzJj+IYO57osPFRC0XDmVAa8iwJJj6MnY3FhfkrFKnSnk5WfD8nMm1uIP/fiT/wACP/k/9lW//HL/AJeX5Ivn9hvMPzni+LxiSDCm6HAFjnTtAcDyIDg0kKGWHoQdpT8jtTk1kjDqeKtRgkojxDDnxXF7skDiR2loIDXDzP2XawUZq9Od+79+x46ltUT7LuYafMkXS00geBs4cnMPc5p3B+/sVOpSlTdpIkjJNXRtVGehAEAQBAEAQBAEAQBAEAQBAEAQBAEAQBAEAQBAEAQBARriLgf6fw+aMC72t6SPv1sFwB5xdv8AMVPhqny6ificTjeJztlnF/0JVwVI5Rva4+LD1XgedjnBbVWG3Bx6yrF7LudWMeJACDcEXB77r54ulP8AHjAA0xVrBz96l8eZjcftN+r3LSwFTWD4ogrR3mBwHxYU1VNTOO0zA9vzo+YHiWuJ/kXePheKl1HNF52LxWUWSEcYcS9w4ZIwbvqHMiYOZOo6nWHzGuHnIVrBw2qqfVmR1HaJuMjZfGWaKKGw121SkfGkdu70D4I8GhR16vzJuXgdQjsqxuayE1Eb2Ne5hc0gPbbUwkW1NuCLjnuFEnZ3OioOINdi2THRObiD5YpNQBdDAC0tsdLupvcG4O3I7d+lh40ayacbNdrIKkpRPXD/ABfFc6GcDEBD0Ii/4aKTV0mv5trdH43v4JiIUaNvovftYpuUt5KKjLGM2JZjNz2A0cLR67uI9SrqtQ30/NktpdZBazHMbwOvpqesqHWfNCAWti0StMrWu0ubGCdnWI5i423Ctxp4edNygtz68suJFtTTsy9Vkk4QEAz/AEmI4TDLVUlfJoju90L44CA29zoeWXs0X2N9hzVzDulKShOOu/MjntJXRXOEZ7xjGp46eKpGuV2lt44QBtcknRyABPoV2eGoQi5NacSFTm3ZFz5cweqw86qqukqXaSNPRxRsBJB1AMbquLW3Padll1JwlzY28Syk95vlEehAEBX+f6XEcIhlq6Wvk0MJe6F8ULgGl1zofovZoPI32HPbe5h3SnJQlHXfdkc9pK6K6wfPOMY3PHTxVI1yu0tJjhAGxJcepyDQT6Fdnh6EIuTWnEhjObdkXPl3BqrDzqqq6SpdpI09HFGwEkG4DG6ri1t3dp2WZUqQlzY28Syk95vlCehAEAQHJeNRiGpqGjYNnmaPMJHAewL6KGcE+xfYpTVpM6U4feS6L6ND+ALDxPSy4suR0NXxewtuIYXM4ga4dMjD2ts4B3rYXD/wpMHNxqrtyOKivEp3hjjLsGxKDSerM5sTx2ODzZvpDy0j0960sVTU6T7MyCnK0jpZYZbCAiuec8QZQYA4dJM8XZEDYkctTzvpbfttvY2BsbWKGHlVfYcTmokIy9WYzxBLpBUCkpgS3VGy2o9oZc6iRyLtQAPiCBaqRoUMrXZHFzn2IlH93brXGK4nr7/dHVv83Ty8LqD+Uv8AhHwJdntItjuLYzw8e10szaymcbBz223tfS4jrMcRe1y4behWKcKFdZLZf7+7iKUpQ1zRP8lZxgzdEXR9SRtukicRqZftB+M09jvuOyp16EqTs9CWMlJEjUB0EBWHEFmJZWgFRT4hLJG1zWvbLHTlwDjpa7U2MXGogEW7eav4f5VWWzKGfF+5FPaSuiK5TzXi+a6plMys6O4c5z+hhOlrRubad9yB6QrFWjQpQ2nG/eyOE5ydi6cGw+TD2uElRLUOcQdUgjGmwtZojY0ALLnJS0ViwjYLg9ILmPBcXg1yUNeXjciCWKG/O9mSad+4Bw9Kt0qlB5Tj33f2I5KW5lVUvE7E6eVr31Bka113RuZE0OHa0lrARtft2Wg8JRasl9yFVpF+ZcxyLMVOyeE3a7mDzY4c2OHYQf8AQjYhZFSm6ctllmMlJXR8x/DZsRYBBVSUzxezmNjeHX+U2RpuBbsISnKMX9SuGuoqcYtjjcSGGmsAeT+t6GIjRoL+kA0fJB2+ULX7Vo7GH+V83Z834EF57WzctrBMOlw9p6apkqHG3WkbG0Nt8lsbG2vftv2LNnJS0VidGyXB6UdhOLY5mGsqIaSpcGRyyAue2LRG3pHBoLjGSTYbDnsVqyhh6cFKcdV2+5ApTbaRts4S4xlClE78SEt5Gs0inibbU0m+q3Lq93ao6KoVZbKhbvZ7Ucoq9zW5Ix7Fs5SSRNrxCWMDtXQRPv1rWtYWUlenQopNxv3s5pylJ6n65yfj+V4+kfW9LDyMkccQLL7DW0x3bflcE79o2XlH+NVdlGz4v3PZuccy08q1D6uhppJHFz3wROc483EsBJNvFZ9VJTaXWSxd0jaqM6CA5fz/AIL+gcQniAswu1x92iTrADwBJb/Kt7D1NummU6kbSLs4R41+mMNjBN3wEwu/kALD/wAtzN++6y8ZT2Kr7cyzTd4mLxdmdWQQUEIDpqyUBoPY2IiRzr9liG79111g0lJ1HpFfc8qXasijsv4m7AauGexBhkBcLb2+C9tu8tLh6Vq1IbcHHrK0XZnVkUgmaHNNw4Ag94IuCvntC6QLEGf2nx2OLnDhzBJJ3GaSxY0+YBrh81wVyP8Ajw7e+WXctSN5y4FgKmSBAVZx/wD2Wm/ju/Lcr/J/PfD1Ia3NNf8A7Pfwq7zUv3zKTlDSPf6HlDRk24kZtZlajkLXgVD2uELdi7URbpNJ+K3nvtsB2qrhqDqzXVvJJysjOx3AW5jgg1nTJFJBMx+m9nMcHEWuPhDUPSD2KOnUdNu29NHTVzfqI9CAj3EPyXW/R5fwFT4bpo8UeS0KJ4W+V6T58n5Ei1sV0Mv3eirS5x0usIthAEAQEf4g+S636PN+AqbD9LHijx6FFcKvLFJ86X+nkWtiuhl+70VqPOOlVhloIAgCAIDk7MH7ZU/SKj81y+hp8yPBfYpT5zOkeH3kui+jw/gCxMT0suLLkdCMcZ8zR0NG6ka4GafSC0EEsYCHFzh2XtpHfcnsKnwVFyntvREdWSSsVrwtwCTG8QicGnooHtkkd2N0nUxt/lFwG3cCexXsVUUKbW95ENKN5XOkViFs/OomFO1z3GzWgknuAFyfUF6ld2BytimIS5pqzI79ZUSNDQTszU4NYweABA9vavoIxjShZaIpNuUjqLCcOZhMEcMYsyNoaPQOZ8TzPiVgTk5ScnvLiVlYy1yemszLhDcepZqd/KRhAPyXc2uHiHAH0KSlNwmpLceNXVjmrKeNPy1WRT7jQ7TKO9hNpGn0b+cA9i3KtNVIOPh6FOD2ZHU4N18+XT6gIVxj8j1Hzqf+ojVrBdMu/wCzOKnNZWfA/wAqf5eX8cavY7ou9epDR1OgVjlkIAgKFwzIn9o8JE9OB7qjln25dO0SHqG+2ofFPoPeNeWJ+XW2ZaWXdkV/l7UbrU0OQ83SZPqbkOMLiGzxbg7G2oA8nt327dwewiavQVWPbu/eo4hNxdjpGhrGYhGyWJwex4DmuHIg9qw5RcXZlshFZBozNC75VA71tkdv6nBWk/8A1Wv9vQ4/uT5VDsICPZGy+7LtMWSaTLJLLLI5tyHOe8kbkAmzdI9Cmr1fmSutErHMVZEb46+TWfSI/wAD1PgOl7iOtzSJ8Av2uo/gt/MCscocxcTihqy6MSomYlDJDILskY5jvM4WP3rMjJxaa3Fhq5h5Vw9+E0VPBKWl8UTGOLblp0i1xcA9i6qyUpuS3sLQ2qjPQgKk494LrZBVtG7CYpPmu6zD5g4OH860cBUzcO8grRyuaHgbjPuGtfTuPVqGdX58d3D1sL/UFNjqe1Da6vU5ovOxPMuN/tFjFVWHeKkHuWHu1jrSuHiC61+5yp1P8dGMN7zfoTLOVyq+K2C/obEpbCzJrTM7uvfWPPrDj5iFoYSpt0l2ZFerG0izOGeamDBnPld+xNe1/foY3VHb+Qho7y0qjiqL+dZf2J6crxNvwyw59NSGeYe/1j3VEnh0huxu/YGW27CSo8VNOezHSOSOoLIlyrHQQFWcf/2Wm/ju/Lcr/J/PfD1Ia3NI3wXwNmNOq9ck7NAp7dDNJFq1dL8LQRqtp2vyue9T42o4KNrb9VfqOaKyZ74lcMzg0L6qnllma0XlbKQ94HLWHgC4G1wdwN77JhcXtyUJK3VYTpb0XfSO1xsPe1v3LKepYP1XgCAj3EPyXW/R5fwFT4bpo8UeS0KJ4W+V6T58n5Ei1sV0Mv3eirS5x0usIthAEAQEf4heS636PN+AqbD9LHijx6FFcKvLFJ86X+nkWtiuhl+70VqPOOlVhloIAgCAIDk7MH7ZU/SKj81y+hp8yPBfYpT5zLiyrw8psRw+mlbLVQPlhie8wTuaHucwEktdqbv4BZtbFTjUkmk7PeiyoKxlUnBugidqkkqJrm5D5GgOPeTGxrr+lcvH1Hokjz5USdYXhkOERiKCNsbBya0WHiT3nxO6qSnKbvJ3JEraGWuT00+cml2H1gbzNNPbt/wnKWj0keKOZ81nNeUyBX0d+Xuql/PYtyr0cuD+xUp85HVi+eLoQBAck484OqKgt+D0s5Hm6R1vYvoqfNjwRSlzsjqzCmlsEQdzEbL+fSLr5+WrLiMpcnpCuMfkeo+dT/1EatYLpl3/AGZxU5rKz4H+VP8ALy/jjV7HdF3r1IaOp0CscshAEBBeDPkwfxp/zCrWN6XuX2OKfNI/xgyJ04dXUzesBedjR8MD/FaB8YD4XeN+YN58Hibf45d3sR1ad80RnhVnn+zsnued3+7SO2J5QPPxvmHt7jv33nxeH+YtqOq8zmlUtkyzMQN8fpPodR+NqoR6CXFepPvJoqx0EAQFdcdfJrPpEf4Hq7gOl7iGtzSJ8Av2uo/gt/MCscocxcTihqy8VlFkIAgCA1ObMHGPUc9PteRhDSex46zD6HBpUlKexNSOZK6scvYfUy4dMx8V2zRvBaLbh4PwbefYjt5LekoyTT0KaunkdOZLwMZdooYObmtvIeeqRx1PN+3rE+gBYVap8ybkXYqyIfx0wb3ZRsqWjrU77O+ZIQ0+p+g+tWcBUtNx6yOsrxuVdkSlkxioFE0+81DozUDvZA7pN+7u87gr9eShHb3rTvyIad27HTbRpFhyCwi2fUAQFWcf/wBlpv45/Lcr/J/PfD1Ia3NNf/s9/CrvNS/fMpOUNI9/oeUNGW9V0zKyN0cjQ5j2lrmnk4OFiD5wVmptO6JzFxbFIMAgdLM8MjYP+ga0cyTyAC6hCU5WjqeNpGi4fV8+OsmrZi5rJ32giJ2jiju0G3y3O1Ents22ylxEYwagt2vE5g75ksVc7I9xD8l1v0eX8BU+G6aPFHktCieFvlek+fJ+RItbFdDL93oq0ucdLrCLZiYriUWEQvmmcGRsF3E/cO8k7AdpK6hBzeyjxtJXZH+HtbPjMUtZMXBtRITDEeUUTOoyw+U6xcT23BU2IjGElCO7XieQd1clarnRH+IXkut+jzfgKmw/Sx4o8ehRXCryxSfOl/p5FrYroZfu9FajzjpVYZaMLGMUiwWF807wyNguSfYAO0k7ADmV1CDnLZjqeN2NFw9q58XhkrJy4CpkLoYidoom9RgA73aS4kc7gqbERjCShHdr2s8jnmSpVzoIDk3HzerqfpE/5rl9DT5keC+xSnzmdJcPvJdF9Hh/AFiYnpZcWXI6EgUJ6EAQHmRgkBBFwQQR3goDlrMuCy5SrHRG4Mbg+J5+M0OvG/2WPiCF9BSqKrDa69fUpSTjI6Vy7jEeP00VRGbtkaCR8l3JzT4h1x6FhVIOEnFlxO6ubJcHppc5Y63LlHLO47taRGPlPdsxvr59wBPYpaNN1JqJzJ2VznnIeXn5mrY4rEsaQ+Z3YGA3Nz3uI0jxPcCtnEVVTg34FWEdpnUCwS4EBCuMfkeo+dT/ANRGrWC6Zd/2ZxU5rKz4H+VP8vL+ONXsd0XevUho6nQKxyyEB8cdIugIDwOk6TCWG9z0st/OXX39YPpVzHK1ZnFPQn6pnZQPFnJH6Al90QN/3aV24HKF5+L4Md2dx2+StjCYj5i2ZarzK1WFs0ZPCXGJcTxGnZKdXQU07GOPPSXNIaT26eQ8LLjF01Gm2t7Xqe0pNuxeqyiwEAQFdcdfJrPpEf4Hq7gOl7iGtzSJ8Av2uo/gt/MCscocxcTihqy8TssosnhsrXAEEEHluN/MlgfdYPaPWgPSAICn6XKcbszPG3RsHusNt8ZxAA9EpL/QFpOu/wCL26fvdkQ7H+QuBZpMYmLUDMVglhf8GVjmHzOFrjxF7rqEnGSktx41cq/gRgog91TusXtf0At2BtnPI+cS36qv4+pfZitNSGjG12W2s4nCA/CtldDG9zAHOa1xaHEtBIFwC4AkC/bY+ZexSbzBUuccCxPPMkYd7kjZHq0MEkx3Nrlzui3NgANhbfvWjRqUaKerv2L3IZxcz3lHJmM5RMhp30B6XRrEjp3DqatNtMbSPhuStiKFW21fLgewg4kkrZsf0Et/RjbAkkGpcfRdtr+dQRWGvnteR19RX2MZPxXMUgdU1MMhvYXe+zL/ACWNiDR6BurkK9GmvpT/AHvInCUtWXnh1GzDoo4oxZkbGsaPBosPuWTKTk22WEZC8BXmdqjEcYimpYmUsbHlzC90sjnOZe3wehs0uAsdza5t2FXaCpQam2/D8kcm2rIh2WeHOJ4XNHVQvoy+MuLRI+Yt3aWG4bEDyce1WamLoyi4Svnw9ziFNp3J7VVGPMYSBhgsCb6qo+oaQqaWGv8A28iT6iAZiy1jGZXA1NTA4A3a0Pe1jD3hjYrX8Tc+KuU61CnzU/3vIpRlLVl24ZRNw2GOFmzImMY3zNaGj7llyk5ScnvJ0rGSuT0rzO8+I4zFNSwspo43FzC90srnOZci2kQ2aSBvueZHirlBUoNTlfw/JHO7VkQ/LHDrE8JnjqoH0ZfGXaRI+Yt3YWG4bGDyce3uVqriqMouEr58Pc4hTadyd1dRjzGEgYYLduqqPqGkbqnFYa/9vIk+ogOYMsYvmZwNTUwOAPVaHvaxl+1rBEBffmd/FXKdahTX0p/veRSjKWrLuw+kbh8UcTBZsbGsaO4NFh7AsqUnJtssLIyF4CIZnxfEI3SR0kdM3kGyyySEi4Fz0bYrAi5t1iOXmVmlClk5t93/AGcSb3FXt4RYhONXSUp1b3Mktzfe59557q//ADqSys/Be5D8l9ZMsquxXK8QpntpJmR3DPfZmOaL306uhIIB5beCq1fk1HtK6v2L3JI3irFlsOoAnuCokp6QBAEBos2ZUp81xaJ2nU2+iRuz4ye493K4OxsO4KWjWlSd4nMoKWpWbsIxDhbrlhnhmpnEl0bw9pdYc9IBDXWAGoO3sLjYK/8AMpYmykmmRWdPNH6u44O07UQ1W/8AWNr/APLuvP8Ax3+3l+Tz5/YeGZcr+Jbmz1VRFHAD1I4w46L87NIA1ED4RcfNbZPm0sOtmCuz3ZlPNstDLGW6fLEPRU7bA7ucTd0htbU49/gNh2AKhVqyqSvIljFRVkbdRnR8cbICsM2UmK5zj9ztFHDFcOeOlmcX6SCAXdCLDVY7DsG/ffoyo0XtO7fBe5HJOSsaLAeH+K5VmFTFJRlzAQWl8xD2u2LT7yPA8+YClqYqjVjstPy9ziNNxd7lsZdrp6+MmojjY4OsBFI6QHYG93MaRz5b+dZ9SMYv6WTJ3Nqoz0gGYZ8XxrpIKb3JA12tpeZJnPLb22PRWaSPA27D2q5TVGFpSu/D3I3d5I0eVMu4vkdrgx1FJC9wLo3Pm+FptqaRELGzQDzGw2UtarQra3v3e55GMolo4ZO+piY+RrWvI6zWuLmg+Di1pPqCoSSTsiVDE6CPFInwzNDo5Glrge0H7iOYPYQkZOLujxq+RTHDrCDgGYJaYu1dFHKA75QIY5pPjpcL+N1p4me3h1Lr/JDCOzOxeKyicID8qmQxMc5oBIaSATYEgXAJsbDxsvVqCr854bieeAyECkhjY7XbpZXFzgC0Eu6EbAOO1u3wCv0Z0qN5Zt8F7kUk55Gtyvk3E8kz9Ox1I8OBY9hkm6wJ1c+h2ILRv7F3Vr0a0dl38F7nMYODuWPO5+N0EzZ4mNL2SNcxkry0tIsffOjaQSCfi7eKpK0Ki2X5EuqI3BhE1UIrSN1xyvlgmc1oktqjYelaxoY5xY2oYSLXBYedyJnOKvlqrNeOnl5nNmZmAPfgcPQMiiLGyTlnWNwx8z3sB6nMNcAfEdvNc1LTltN9X2PVkrH/2Q==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839075" y="6429541"/>
            <a:ext cx="0" cy="279123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  <p:sldLayoutId id="2147483940" r:id="rId13"/>
    <p:sldLayoutId id="2147483941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w&amp;url=http://www.dreamstime.com/royalty-free-stock-image-compliance-thinker-confused-rules-regulations-guidelines-related-words-like-laws-audit-procedure-laws-thought-clouds-image37435046&amp;ei=bzpYVI-1GJKHyASwz4C4Cw&amp;bvm=bv.78677474,d.aWw&amp;psig=AFQjCNHPBGmBBs6PRXZFeAnUqHvvQA5EIA&amp;ust=141515462618395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19101" y="4383428"/>
            <a:ext cx="8284633" cy="572305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0099CC"/>
                </a:solidFill>
                <a:latin typeface="+mj-lt"/>
                <a:ea typeface="Verdana" pitchFamily="34" charset="0"/>
                <a:cs typeface="Verdana" pitchFamily="34" charset="0"/>
              </a:rPr>
              <a:t>November 5th, </a:t>
            </a:r>
            <a:r>
              <a:rPr lang="en-US" sz="2400" dirty="0">
                <a:solidFill>
                  <a:srgbClr val="0099CC"/>
                </a:solidFill>
                <a:latin typeface="+mj-lt"/>
                <a:ea typeface="Verdana" pitchFamily="34" charset="0"/>
                <a:cs typeface="Verdana" pitchFamily="34" charset="0"/>
              </a:rPr>
              <a:t>2014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58289" y="2294958"/>
            <a:ext cx="8284633" cy="2760367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Patch or Rebuild: A Comparative Analysis of Multi-Agency Regime vs. Single-Agency Regime within US Domestic Space Traffic Management Regulation</a:t>
            </a:r>
          </a:p>
          <a:p>
            <a:r>
              <a:rPr lang="en-US" sz="2400" dirty="0" smtClean="0"/>
              <a:t>                                          Susan L. Willshire</a:t>
            </a:r>
          </a:p>
          <a:p>
            <a:r>
              <a:rPr lang="en-US" sz="3600" dirty="0" smtClean="0">
                <a:solidFill>
                  <a:srgbClr val="00B0F0"/>
                </a:solidFill>
                <a:latin typeface="+mj-lt"/>
                <a:ea typeface="Verdana" pitchFamily="34" charset="0"/>
                <a:cs typeface="Verdana" pitchFamily="34" charset="0"/>
              </a:rPr>
              <a:t>			</a:t>
            </a:r>
          </a:p>
        </p:txBody>
      </p:sp>
    </p:spTree>
    <p:extLst>
      <p:ext uri="{BB962C8B-B14F-4D97-AF65-F5344CB8AC3E}">
        <p14:creationId xmlns="" xmlns:p14="http://schemas.microsoft.com/office/powerpoint/2010/main" val="19752849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500" dirty="0" smtClean="0"/>
              <a:t>Conclusions and Recommendations</a:t>
            </a:r>
            <a:endParaRPr lang="en-US" sz="2500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305550"/>
            <a:ext cx="539750" cy="500063"/>
          </a:xfrm>
        </p:spPr>
        <p:txBody>
          <a:bodyPr/>
          <a:lstStyle/>
          <a:p>
            <a:fld id="{B32AB80A-78BA-6B42-BA0D-B44ACF890F5A}" type="slidenum">
              <a:rPr lang="en-US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en-US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4360" y="678873"/>
            <a:ext cx="3928276" cy="856237"/>
          </a:xfrm>
          <a:prstGeom prst="roundRect">
            <a:avLst>
              <a:gd name="adj" fmla="val 9101"/>
            </a:avLst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2060"/>
            </a:solidFill>
            <a:prstDash val="solid"/>
          </a:ln>
          <a:effectLst/>
        </p:spPr>
        <p:txBody>
          <a:bodyPr tIns="91440" bIns="0" rtlCol="0" anchor="t" anchorCtr="0"/>
          <a:lstStyle/>
          <a:p>
            <a:pPr algn="ctr"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+mj-lt"/>
                <a:cs typeface="Calibri" pitchFamily="34" charset="0"/>
              </a:rPr>
              <a:t>Conclusions </a:t>
            </a:r>
            <a:endParaRPr lang="en-US" sz="1400" b="1" kern="0" dirty="0">
              <a:solidFill>
                <a:sysClr val="window" lastClr="FFFFFF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4360" y="1093347"/>
            <a:ext cx="3928276" cy="5764653"/>
          </a:xfrm>
          <a:prstGeom prst="roundRect">
            <a:avLst>
              <a:gd name="adj" fmla="val 3840"/>
            </a:avLst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ysClr val="window" lastClr="FFFFFF"/>
              </a:gs>
            </a:gsLst>
            <a:lin ang="16200000" scaled="1"/>
            <a:tileRect/>
          </a:gradFill>
          <a:ln w="9525" cap="flat" cmpd="sng" algn="ctr">
            <a:solidFill>
              <a:schemeClr val="tx2">
                <a:lumMod val="75000"/>
              </a:schemeClr>
            </a:solidFill>
            <a:prstDash val="solid"/>
          </a:ln>
          <a:effectLst/>
        </p:spPr>
        <p:txBody>
          <a:bodyPr rtlCol="0" anchor="t" anchorCtr="0"/>
          <a:lstStyle/>
          <a:p>
            <a:pPr marL="114300" indent="-1143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en-US" sz="1400" dirty="0" smtClean="0"/>
              <a:t>. A single-agency scheme would be superior for overall administrative simplification, predictability, clarity of roles, transparency, and ease of access and understanding (likely to drive more economic growth)</a:t>
            </a:r>
          </a:p>
          <a:p>
            <a:pPr marL="114300" indent="-1143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en-US" sz="1400" dirty="0" smtClean="0"/>
              <a:t>the established subject matter expertise and already-built infrastructure within the multi-agency scheme favors quality, public safety, thoroughness, sufficient training, and scientific advancement</a:t>
            </a:r>
            <a:endParaRPr lang="en-US" sz="1400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Calibri" pitchFamily="34" charset="0"/>
            </a:endParaRPr>
          </a:p>
          <a:p>
            <a:pPr marL="114300" indent="-1143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en-US" sz="1400" dirty="0" smtClean="0"/>
              <a:t>. The technical expertise at each participating agency, built up over decades, is an irreplaceable asset that adds immeasurably to the success of the United States space position </a:t>
            </a:r>
          </a:p>
          <a:p>
            <a:pPr marL="114300" indent="-1143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en-US" sz="1400" kern="0" dirty="0" smtClean="0">
                <a:solidFill>
                  <a:sysClr val="windowText" lastClr="000000"/>
                </a:solidFill>
                <a:latin typeface="+mj-lt"/>
                <a:ea typeface="Verdana" pitchFamily="34" charset="0"/>
                <a:cs typeface="Calibri" pitchFamily="34" charset="0"/>
              </a:rPr>
              <a:t>Without solving for administrative simplification, the US may begin to lag competitively against international market in the private sector</a:t>
            </a:r>
            <a:endParaRPr lang="en-US" sz="1400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Calibri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621364" y="647694"/>
            <a:ext cx="3928276" cy="1070296"/>
          </a:xfrm>
          <a:prstGeom prst="roundRect">
            <a:avLst>
              <a:gd name="adj" fmla="val 6601"/>
            </a:avLst>
          </a:prstGeom>
          <a:gradFill flip="none" rotWithShape="1">
            <a:gsLst>
              <a:gs pos="0">
                <a:srgbClr val="9BBB59">
                  <a:lumMod val="75000"/>
                  <a:shade val="30000"/>
                  <a:satMod val="115000"/>
                </a:srgbClr>
              </a:gs>
              <a:gs pos="50000">
                <a:srgbClr val="9BBB59">
                  <a:lumMod val="75000"/>
                  <a:shade val="67500"/>
                  <a:satMod val="115000"/>
                </a:srgbClr>
              </a:gs>
              <a:gs pos="100000">
                <a:srgbClr val="9BBB59">
                  <a:lumMod val="75000"/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9BBB59"/>
            </a:solidFill>
            <a:prstDash val="solid"/>
            <a:headEnd type="none" w="med" len="med"/>
            <a:tailEnd type="none" w="med" len="med"/>
          </a:ln>
          <a:effectLst/>
        </p:spPr>
        <p:txBody>
          <a:bodyPr tIns="91440" bIns="0"/>
          <a:lstStyle/>
          <a:p>
            <a:pPr algn="ctr" defTabSz="895350">
              <a:buClr>
                <a:srgbClr val="1F497D"/>
              </a:buClr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+mj-lt"/>
                <a:cs typeface="Calibri" pitchFamily="34" charset="0"/>
              </a:rPr>
              <a:t>Recommendations</a:t>
            </a:r>
            <a:endParaRPr lang="en-US" sz="1400" b="1" kern="0" dirty="0">
              <a:solidFill>
                <a:sysClr val="window" lastClr="FFFFFF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621364" y="1099574"/>
            <a:ext cx="3928276" cy="5758426"/>
          </a:xfrm>
          <a:prstGeom prst="roundRect">
            <a:avLst>
              <a:gd name="adj" fmla="val 4171"/>
            </a:avLst>
          </a:prstGeom>
          <a:gradFill flip="none" rotWithShape="1">
            <a:gsLst>
              <a:gs pos="0">
                <a:srgbClr val="9BBB59">
                  <a:lumMod val="40000"/>
                  <a:lumOff val="60000"/>
                </a:srgbClr>
              </a:gs>
              <a:gs pos="50000">
                <a:srgbClr val="9BBB59">
                  <a:lumMod val="20000"/>
                  <a:lumOff val="80000"/>
                </a:srgbClr>
              </a:gs>
              <a:gs pos="100000">
                <a:sysClr val="window" lastClr="FFFFFF"/>
              </a:gs>
            </a:gsLst>
            <a:lin ang="16200000" scaled="1"/>
            <a:tileRect/>
          </a:gradFill>
          <a:ln w="9525" cap="flat" cmpd="sng" algn="ctr">
            <a:solidFill>
              <a:srgbClr val="9BBB59"/>
            </a:solidFill>
            <a:prstDash val="solid"/>
          </a:ln>
          <a:effectLst/>
        </p:spPr>
        <p:txBody>
          <a:bodyPr rtlCol="0" anchor="t" anchorCtr="0"/>
          <a:lstStyle/>
          <a:p>
            <a:pPr marL="285750" lvl="0" indent="-285750"/>
            <a:r>
              <a:rPr lang="en-US" sz="1400" dirty="0" smtClean="0"/>
              <a:t>Nearer Term:</a:t>
            </a:r>
            <a:endParaRPr lang="en-US" sz="1400" dirty="0"/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Empower central management point to hold accountability (partner agreements, quality /throughput/turnaround time measures)  </a:t>
            </a:r>
            <a:endParaRPr lang="en-US" sz="1400" dirty="0"/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Examine from a customer-centric perspective and add ease of use components like checklists, etc. </a:t>
            </a:r>
          </a:p>
          <a:p>
            <a:pPr marL="285750" lvl="0" indent="-285750">
              <a:lnSpc>
                <a:spcPct val="150000"/>
              </a:lnSpc>
            </a:pPr>
            <a:r>
              <a:rPr lang="en-US" sz="1400" dirty="0" smtClean="0"/>
              <a:t>Longer Term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Efficiency Analysis-Eliminate redundancy 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Assess best central management long-term</a:t>
            </a:r>
            <a:endParaRPr lang="en-US" sz="1400" dirty="0"/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Gap Analyses , first end to end process then customer perspective ; mind the gaps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Pre-establish prioritization rules to  allow for solution of competing priorities without undue delay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Reexamine and tune overall system effectiveness , ongoing basis and formal annual review</a:t>
            </a:r>
            <a:endParaRPr lang="en-US" sz="1200" dirty="0"/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endParaRPr lang="en-US" sz="1400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175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464987" cy="52670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500" dirty="0" smtClean="0"/>
              <a:t>Next Steps </a:t>
            </a:r>
            <a:endParaRPr lang="en-US" sz="2500" dirty="0"/>
          </a:p>
        </p:txBody>
      </p:sp>
      <p:sp>
        <p:nvSpPr>
          <p:cNvPr id="4" name="Rectangle 3"/>
          <p:cNvSpPr/>
          <p:nvPr/>
        </p:nvSpPr>
        <p:spPr>
          <a:xfrm>
            <a:off x="483326" y="485522"/>
            <a:ext cx="82687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-1714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246710" y="791528"/>
            <a:ext cx="8624454" cy="5457825"/>
          </a:xfrm>
          <a:prstGeom prst="roundRect">
            <a:avLst>
              <a:gd name="adj" fmla="val 397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49000">
                <a:schemeClr val="tx2">
                  <a:lumMod val="20000"/>
                  <a:lumOff val="80000"/>
                </a:schemeClr>
              </a:gs>
              <a:gs pos="100000">
                <a:sysClr val="window" lastClr="FFFFFF"/>
              </a:gs>
            </a:gsLst>
            <a:lin ang="16200000" scaled="1"/>
          </a:gradFill>
          <a:ln w="9525" algn="ctr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285750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400">
                <a:solidFill>
                  <a:prstClr val="black"/>
                </a:solidFill>
                <a:latin typeface="+mj-lt"/>
              </a:defRPr>
            </a:lvl1pPr>
            <a:lvl2pPr marL="742950" lvl="1" indent="-285750" defTabSz="91440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»"/>
              <a:defRPr sz="1400">
                <a:latin typeface="+mj-lt"/>
              </a:defRPr>
            </a:lvl2pPr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marL="0" indent="0" algn="ctr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33303" y="1580606"/>
            <a:ext cx="53035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Continue to improve the existing system through careful planning to ensure the future success and brilliance of US space activity is not hindered solely by regulatory density.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30257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39647" y="6305131"/>
            <a:ext cx="539195" cy="50102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/>
            <a:fld id="{B32AB80A-78BA-6B42-BA0D-B44ACF890F5A}" type="slidenum">
              <a:rPr lang="en-US" sz="105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12</a:t>
            </a:fld>
            <a:endParaRPr lang="en-US" sz="105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 anchor="ctr">
            <a:normAutofit/>
          </a:bodyPr>
          <a:lstStyle/>
          <a:p>
            <a:pPr algn="ctr"/>
            <a:endParaRPr lang="en-US" sz="2000" dirty="0" smtClean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000" dirty="0" smtClean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000" dirty="0" smtClean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THANK YOU</a:t>
            </a:r>
          </a:p>
          <a:p>
            <a:pPr algn="ctr"/>
            <a:endParaRPr lang="en-US" sz="2000" dirty="0" smtClean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000" dirty="0" smtClean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Please send questions or comments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to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susan.willshire@mail.mcgill.ca</a:t>
            </a:r>
          </a:p>
        </p:txBody>
      </p:sp>
    </p:spTree>
    <p:extLst>
      <p:ext uri="{BB962C8B-B14F-4D97-AF65-F5344CB8AC3E}">
        <p14:creationId xmlns="" xmlns:p14="http://schemas.microsoft.com/office/powerpoint/2010/main" val="35534752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142460" y="1811947"/>
            <a:ext cx="4202074" cy="3443236"/>
            <a:chOff x="3957637" y="1354806"/>
            <a:chExt cx="4202074" cy="3443236"/>
          </a:xfrm>
        </p:grpSpPr>
        <p:sp>
          <p:nvSpPr>
            <p:cNvPr id="43" name="Donut 42"/>
            <p:cNvSpPr/>
            <p:nvPr/>
          </p:nvSpPr>
          <p:spPr bwMode="auto">
            <a:xfrm>
              <a:off x="3957637" y="1354806"/>
              <a:ext cx="381960" cy="381960"/>
            </a:xfrm>
            <a:prstGeom prst="donu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  <a:ea typeface="ＭＳ Ｐゴシック" pitchFamily="-12" charset="-128"/>
                <a:cs typeface="Calibri" panose="020F050202020403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 bwMode="auto">
            <a:xfrm>
              <a:off x="4410671" y="1361120"/>
              <a:ext cx="3749040" cy="615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prstTxWarp prst="textNoShape">
                <a:avLst/>
              </a:prstTxWarp>
              <a:spAutoFit/>
            </a:bodyPr>
            <a:lstStyle/>
            <a:p>
              <a:pPr eaLnBrk="0" hangingPunct="0">
                <a:buClr>
                  <a:srgbClr val="6DB33F"/>
                </a:buClr>
                <a:defRPr/>
              </a:pPr>
              <a:r>
                <a:rPr lang="en-US" kern="0" dirty="0" smtClean="0">
                  <a:solidFill>
                    <a:srgbClr val="000000"/>
                  </a:solidFill>
                  <a:ea typeface="ＭＳ Ｐゴシック"/>
                  <a:cs typeface="Arial" panose="020B0604020202020204" pitchFamily="34" charset="0"/>
                </a:rPr>
                <a:t>I</a:t>
              </a:r>
              <a:r>
                <a:rPr lang="en-US" sz="1600" kern="0" dirty="0" smtClean="0">
                  <a:solidFill>
                    <a:srgbClr val="000000"/>
                  </a:solidFill>
                  <a:ea typeface="ＭＳ Ｐゴシック"/>
                  <a:cs typeface="Arial" panose="020B0604020202020204" pitchFamily="34" charset="0"/>
                </a:rPr>
                <a:t>.  CURRENT US REGULATORY REGIME: IT TAKES A VILLAGE TO RAISE A SPACECRAFT </a:t>
              </a:r>
              <a:endParaRPr lang="en-US" sz="16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 bwMode="auto">
            <a:xfrm>
              <a:off x="4410671" y="1934464"/>
              <a:ext cx="374904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prstTxWarp prst="textNoShape">
                <a:avLst/>
              </a:prstTxWarp>
              <a:spAutoFit/>
            </a:bodyPr>
            <a:lstStyle/>
            <a:p>
              <a:pPr eaLnBrk="0" hangingPunct="0">
                <a:buClr>
                  <a:srgbClr val="6DB33F"/>
                </a:buClr>
                <a:defRPr/>
              </a:pPr>
              <a:r>
                <a:rPr lang="en-US" sz="1600" kern="0" dirty="0" smtClean="0">
                  <a:solidFill>
                    <a:srgbClr val="000000"/>
                  </a:solidFill>
                  <a:ea typeface="ＭＳ Ｐゴシック"/>
                  <a:cs typeface="Arial" panose="020B0604020202020204" pitchFamily="34" charset="0"/>
                </a:rPr>
                <a:t>II.  DOMESTIC IMPACTS OF THE  REGULATORY DESIGN </a:t>
              </a:r>
              <a:endParaRPr lang="en-US" sz="16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 bwMode="auto">
            <a:xfrm>
              <a:off x="4410671" y="3081152"/>
              <a:ext cx="374904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prstTxWarp prst="textNoShape">
                <a:avLst/>
              </a:prstTxWarp>
              <a:spAutoFit/>
            </a:bodyPr>
            <a:lstStyle/>
            <a:p>
              <a:pPr eaLnBrk="0" hangingPunct="0">
                <a:buClr>
                  <a:srgbClr val="6DB33F"/>
                </a:buClr>
                <a:defRPr/>
              </a:pPr>
              <a:r>
                <a:rPr lang="en-US" sz="1600" kern="0" dirty="0" smtClean="0">
                  <a:solidFill>
                    <a:srgbClr val="000000"/>
                  </a:solidFill>
                  <a:ea typeface="ＭＳ Ｐゴシック"/>
                  <a:cs typeface="Arial" panose="020B0604020202020204" pitchFamily="34" charset="0"/>
                </a:rPr>
                <a:t>IV.  CONSIDERING THE INTERNATIONAL LANDSCAPE</a:t>
              </a:r>
              <a:endParaRPr lang="en-US" sz="16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 bwMode="auto">
            <a:xfrm>
              <a:off x="4410671" y="2507808"/>
              <a:ext cx="374904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prstTxWarp prst="textNoShape">
                <a:avLst/>
              </a:prstTxWarp>
              <a:spAutoFit/>
            </a:bodyPr>
            <a:lstStyle/>
            <a:p>
              <a:pPr eaLnBrk="0" hangingPunct="0">
                <a:buClr>
                  <a:srgbClr val="6DB33F"/>
                </a:buClr>
                <a:defRPr/>
              </a:pPr>
              <a:r>
                <a:rPr lang="en-US" sz="1600" kern="0" dirty="0" smtClean="0">
                  <a:solidFill>
                    <a:srgbClr val="000000"/>
                  </a:solidFill>
                  <a:ea typeface="ＭＳ Ｐゴシック"/>
                  <a:cs typeface="Arial" panose="020B0604020202020204" pitchFamily="34" charset="0"/>
                </a:rPr>
                <a:t>III.  CHARACTERISTICS OF A PROPERLY DESIGNED REGULATORY SCHEME</a:t>
              </a:r>
              <a:endParaRPr lang="en-US" sz="16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endParaRPr>
            </a:p>
          </p:txBody>
        </p:sp>
        <p:sp>
          <p:nvSpPr>
            <p:cNvPr id="48" name="Donut 47"/>
            <p:cNvSpPr/>
            <p:nvPr/>
          </p:nvSpPr>
          <p:spPr bwMode="auto">
            <a:xfrm>
              <a:off x="3957637" y="1928150"/>
              <a:ext cx="381960" cy="381960"/>
            </a:xfrm>
            <a:prstGeom prst="donut">
              <a:avLst/>
            </a:prstGeom>
            <a:solidFill>
              <a:srgbClr val="4BC4C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  <a:ea typeface="ＭＳ Ｐゴシック" pitchFamily="-12" charset="-128"/>
                <a:cs typeface="Calibri" panose="020F0502020204030204" pitchFamily="34" charset="0"/>
              </a:endParaRPr>
            </a:p>
          </p:txBody>
        </p:sp>
        <p:sp>
          <p:nvSpPr>
            <p:cNvPr id="49" name="Donut 48"/>
            <p:cNvSpPr/>
            <p:nvPr/>
          </p:nvSpPr>
          <p:spPr bwMode="auto">
            <a:xfrm>
              <a:off x="3957637" y="2501494"/>
              <a:ext cx="381960" cy="381960"/>
            </a:xfrm>
            <a:prstGeom prst="donu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  <a:ea typeface="ＭＳ Ｐゴシック" pitchFamily="-12" charset="-128"/>
                <a:cs typeface="Calibri" panose="020F0502020204030204" pitchFamily="34" charset="0"/>
              </a:endParaRPr>
            </a:p>
          </p:txBody>
        </p:sp>
        <p:sp>
          <p:nvSpPr>
            <p:cNvPr id="50" name="Donut 49"/>
            <p:cNvSpPr/>
            <p:nvPr/>
          </p:nvSpPr>
          <p:spPr bwMode="auto">
            <a:xfrm>
              <a:off x="3957637" y="3648182"/>
              <a:ext cx="381960" cy="381960"/>
            </a:xfrm>
            <a:prstGeom prst="donu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  <a:ea typeface="ＭＳ Ｐゴシック" pitchFamily="-12" charset="-128"/>
                <a:cs typeface="Calibri" panose="020F050202020403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 bwMode="auto">
            <a:xfrm>
              <a:off x="4410671" y="3683784"/>
              <a:ext cx="374904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prstTxWarp prst="textNoShape">
                <a:avLst/>
              </a:prstTxWarp>
              <a:spAutoFit/>
            </a:bodyPr>
            <a:lstStyle/>
            <a:p>
              <a:pPr eaLnBrk="0" hangingPunct="0">
                <a:buClr>
                  <a:srgbClr val="6DB33F"/>
                </a:buClr>
                <a:defRPr/>
              </a:pPr>
              <a:r>
                <a:rPr lang="en-US" sz="1600" kern="0" dirty="0" smtClean="0">
                  <a:solidFill>
                    <a:srgbClr val="000000"/>
                  </a:solidFill>
                  <a:ea typeface="ＭＳ Ｐゴシック"/>
                  <a:cs typeface="Arial" panose="020B0604020202020204" pitchFamily="34" charset="0"/>
                </a:rPr>
                <a:t>V.  ANALYSIS </a:t>
              </a:r>
              <a:endParaRPr lang="en-US" sz="16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endParaRPr>
            </a:p>
          </p:txBody>
        </p:sp>
        <p:sp>
          <p:nvSpPr>
            <p:cNvPr id="52" name="Donut 51"/>
            <p:cNvSpPr/>
            <p:nvPr/>
          </p:nvSpPr>
          <p:spPr bwMode="auto">
            <a:xfrm>
              <a:off x="3957637" y="3074838"/>
              <a:ext cx="381960" cy="381960"/>
            </a:xfrm>
            <a:prstGeom prst="donut">
              <a:avLst/>
            </a:prstGeom>
            <a:solidFill>
              <a:srgbClr val="4BC4C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  <a:ea typeface="ＭＳ Ｐゴシック" pitchFamily="-12" charset="-128"/>
                <a:cs typeface="Calibri" panose="020F050202020403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 bwMode="auto">
            <a:xfrm>
              <a:off x="4410671" y="4213267"/>
              <a:ext cx="374904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prstTxWarp prst="textNoShape">
                <a:avLst/>
              </a:prstTxWarp>
              <a:spAutoFit/>
            </a:bodyPr>
            <a:lstStyle/>
            <a:p>
              <a:pPr eaLnBrk="0" hangingPunct="0">
                <a:buClr>
                  <a:srgbClr val="6DB33F"/>
                </a:buClr>
                <a:defRPr/>
              </a:pPr>
              <a:r>
                <a:rPr lang="en-US" sz="1600" kern="0" dirty="0" smtClean="0">
                  <a:solidFill>
                    <a:srgbClr val="000000"/>
                  </a:solidFill>
                  <a:ea typeface="ＭＳ Ｐゴシック"/>
                  <a:cs typeface="Arial" panose="020B0604020202020204" pitchFamily="34" charset="0"/>
                </a:rPr>
                <a:t>VI.  CONCLUSION AND RECOMMENDATIONS </a:t>
              </a:r>
              <a:endParaRPr lang="en-US" sz="16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endParaRPr>
            </a:p>
          </p:txBody>
        </p:sp>
        <p:sp>
          <p:nvSpPr>
            <p:cNvPr id="54" name="Donut 53"/>
            <p:cNvSpPr/>
            <p:nvPr/>
          </p:nvSpPr>
          <p:spPr bwMode="auto">
            <a:xfrm>
              <a:off x="3957637" y="4206953"/>
              <a:ext cx="381960" cy="381960"/>
            </a:xfrm>
            <a:prstGeom prst="donut">
              <a:avLst/>
            </a:prstGeom>
            <a:solidFill>
              <a:srgbClr val="4BC4C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  <a:ea typeface="ＭＳ Ｐゴシック" pitchFamily="-12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55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 </a:t>
            </a:r>
            <a:endParaRPr lang="en-US" dirty="0"/>
          </a:p>
        </p:txBody>
      </p:sp>
      <p:pic>
        <p:nvPicPr>
          <p:cNvPr id="17" name="Picture 2" descr="https://encrypted-tbn1.gstatic.com/images?q=tbn:ANd9GcQZvpTovesjD_SCw7ZappN3jDIli4qCpbZtWTLVuVEpZ38MaU4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220" y="2042161"/>
            <a:ext cx="3683916" cy="27593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097336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ent Arrow 7"/>
          <p:cNvSpPr/>
          <p:nvPr/>
        </p:nvSpPr>
        <p:spPr bwMode="auto">
          <a:xfrm flipV="1">
            <a:off x="3641635" y="4426964"/>
            <a:ext cx="835980" cy="1135474"/>
          </a:xfrm>
          <a:prstGeom prst="bentArrow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2" charset="0"/>
              <a:ea typeface="ＭＳ Ｐゴシック" pitchFamily="-12" charset="-128"/>
              <a:cs typeface="ＭＳ Ｐゴシック" pitchFamily="-12" charset="-12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468880" y="653143"/>
            <a:ext cx="3918857" cy="718457"/>
          </a:xfrm>
          <a:prstGeom prst="roundRect">
            <a:avLst>
              <a:gd name="adj" fmla="val 9008"/>
            </a:avLst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182880" rIns="0" bIns="548640" anchor="ctr" anchorCtr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Current </a:t>
            </a:r>
            <a:r>
              <a:rPr lang="en-US" sz="1400" b="1" kern="0" dirty="0" smtClean="0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Multi-Agency US Regulatory Scheme</a:t>
            </a:r>
            <a:endParaRPr lang="en-US" sz="1400" b="1" kern="0" dirty="0">
              <a:solidFill>
                <a:srgbClr val="FFFFFF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2400" y="1018903"/>
            <a:ext cx="8714509" cy="3226526"/>
          </a:xfrm>
          <a:prstGeom prst="roundRect">
            <a:avLst>
              <a:gd name="adj" fmla="val 7676"/>
            </a:avLst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49000">
                <a:schemeClr val="tx2">
                  <a:lumMod val="20000"/>
                  <a:lumOff val="80000"/>
                </a:schemeClr>
              </a:gs>
              <a:gs pos="100000">
                <a:sysClr val="window" lastClr="FFFFFF"/>
              </a:gs>
            </a:gsLst>
            <a:lin ang="16200000" scaled="1"/>
          </a:gra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anchor="t"/>
          <a:lstStyle/>
          <a:p>
            <a:pPr marL="171450" indent="-171450" fontAlgn="base">
              <a:lnSpc>
                <a:spcPct val="200000"/>
              </a:lnSpc>
              <a:spcBef>
                <a:spcPts val="3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rgbClr val="141414"/>
                </a:solidFill>
                <a:ea typeface="ＭＳ Ｐゴシック" pitchFamily="34" charset="-128"/>
                <a:cs typeface="Arial" pitchFamily="34" charset="0"/>
              </a:rPr>
              <a:t>Does work, but is administratively cumbersome, confusing for new market entrants, and not fully positioned for future growth . </a:t>
            </a:r>
          </a:p>
          <a:p>
            <a:pPr marL="171450" indent="-171450" fontAlgn="base">
              <a:lnSpc>
                <a:spcPct val="200000"/>
              </a:lnSpc>
              <a:spcBef>
                <a:spcPts val="300"/>
              </a:spcBef>
              <a:spcAft>
                <a:spcPct val="0"/>
              </a:spcAft>
            </a:pPr>
            <a:r>
              <a:rPr lang="en-US" sz="1200" kern="0" dirty="0" smtClean="0">
                <a:solidFill>
                  <a:srgbClr val="141414"/>
                </a:solidFill>
                <a:ea typeface="ＭＳ Ｐゴシック" pitchFamily="34" charset="-128"/>
                <a:cs typeface="Arial" pitchFamily="34" charset="0"/>
              </a:rPr>
              <a:t>      Highlights ( NOT all-inclusive list)</a:t>
            </a:r>
            <a:endParaRPr lang="en-US" sz="1200" kern="0" dirty="0">
              <a:solidFill>
                <a:srgbClr val="141414"/>
              </a:solidFill>
              <a:ea typeface="ＭＳ Ｐゴシック" pitchFamily="34" charset="-128"/>
              <a:cs typeface="Arial" pitchFamily="34" charset="0"/>
            </a:endParaRPr>
          </a:p>
          <a:p>
            <a:pPr marL="171450" indent="-171450" fontAlgn="base">
              <a:lnSpc>
                <a:spcPct val="200000"/>
              </a:lnSpc>
              <a:spcBef>
                <a:spcPts val="3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rgbClr val="141414"/>
                </a:solidFill>
                <a:ea typeface="ＭＳ Ｐゴシック" pitchFamily="34" charset="-128"/>
                <a:cs typeface="Arial" pitchFamily="34" charset="0"/>
              </a:rPr>
              <a:t>Department of Transportation (FAA and Office of Commercial Space Transportation (AST)  </a:t>
            </a:r>
            <a:endParaRPr lang="en-US" sz="1200" kern="0" dirty="0">
              <a:solidFill>
                <a:srgbClr val="141414"/>
              </a:solidFill>
              <a:ea typeface="ＭＳ Ｐゴシック" pitchFamily="34" charset="-128"/>
              <a:cs typeface="Arial" pitchFamily="34" charset="0"/>
            </a:endParaRPr>
          </a:p>
          <a:p>
            <a:pPr marL="171450" indent="-171450" fontAlgn="base">
              <a:lnSpc>
                <a:spcPct val="200000"/>
              </a:lnSpc>
              <a:spcBef>
                <a:spcPts val="3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rgbClr val="141414"/>
                </a:solidFill>
                <a:ea typeface="ＭＳ Ｐゴシック" pitchFamily="34" charset="-128"/>
                <a:cs typeface="Arial" pitchFamily="34" charset="0"/>
              </a:rPr>
              <a:t>Department of Commerce (NOAA, Office of Space Commercialization, International Trade Administration, National Telecommunications and Information Administration, Bureau of Industry and Security) </a:t>
            </a:r>
            <a:endParaRPr lang="en-US" sz="1200" kern="0" dirty="0">
              <a:solidFill>
                <a:srgbClr val="141414"/>
              </a:solidFill>
              <a:ea typeface="ＭＳ Ｐゴシック" pitchFamily="34" charset="-128"/>
              <a:cs typeface="Arial" pitchFamily="34" charset="0"/>
            </a:endParaRPr>
          </a:p>
          <a:p>
            <a:pPr marL="171450" indent="-171450" fontAlgn="base">
              <a:lnSpc>
                <a:spcPct val="200000"/>
              </a:lnSpc>
              <a:spcBef>
                <a:spcPts val="3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rgbClr val="141414"/>
                </a:solidFill>
                <a:ea typeface="ＭＳ Ｐゴシック" pitchFamily="34" charset="-128"/>
                <a:cs typeface="Arial" pitchFamily="34" charset="0"/>
              </a:rPr>
              <a:t>Department of State (Export Controls. Bureau of Political-Military Affairs acts as  liaison with DOD (which has over 44  defense-related support units)</a:t>
            </a:r>
            <a:endParaRPr lang="en-US" sz="1200" kern="0" dirty="0">
              <a:solidFill>
                <a:srgbClr val="141414"/>
              </a:solidFill>
              <a:ea typeface="ＭＳ Ｐゴシック" pitchFamily="34" charset="-128"/>
              <a:cs typeface="Arial" pitchFamily="34" charset="0"/>
            </a:endParaRPr>
          </a:p>
          <a:p>
            <a:pPr marL="171450" indent="-171450" fontAlgn="base">
              <a:lnSpc>
                <a:spcPct val="200000"/>
              </a:lnSpc>
              <a:spcBef>
                <a:spcPts val="3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rgbClr val="141414"/>
                </a:solidFill>
                <a:ea typeface="ＭＳ Ｐゴシック" pitchFamily="34" charset="-128"/>
                <a:cs typeface="Arial" pitchFamily="34" charset="0"/>
              </a:rPr>
              <a:t>Multiple other agencies with relevant regulations (EPA, FCC,  etc.)</a:t>
            </a:r>
            <a:endParaRPr lang="en-US" sz="1200" kern="0" dirty="0">
              <a:solidFill>
                <a:srgbClr val="141414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464987" cy="526703"/>
          </a:xfrm>
        </p:spPr>
        <p:txBody>
          <a:bodyPr>
            <a:normAutofit/>
          </a:bodyPr>
          <a:lstStyle/>
          <a:p>
            <a:r>
              <a:rPr lang="en-US" sz="2500" dirty="0" smtClean="0"/>
              <a:t>It Takes a Village to Raise a Spacecraft</a:t>
            </a:r>
            <a:endParaRPr lang="en-US" sz="2500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305550"/>
            <a:ext cx="539750" cy="500063"/>
          </a:xfrm>
        </p:spPr>
        <p:txBody>
          <a:bodyPr/>
          <a:lstStyle/>
          <a:p>
            <a:fld id="{B32AB80A-78BA-6B42-BA0D-B44ACF890F5A}" type="slidenum">
              <a:rPr lang="en-US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en-US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1202" name="AutoShape 2" descr="data:image/jpeg;base64,/9j/4AAQSkZJRgABAQAAAQABAAD/2wCEAAkGBxQTEhQUExQWFhUXFxcZFxcXGBgdHRwcHB4eGB4gHB0cHCogHh8mHxkcITEhJSkrLi4uGiA1ODMsNygtLysBCgoKDg0OGxAQGzQmICYyNzQ0LjIsLzQyNzA0LDIsLjQ0LDQsLywsNCwsLTQsLDQsLCwsLyw0LCwsLCwsLCwsLP/AABEIAOIA3wMBEQACEQEDEQH/xAAbAAABBQEBAAAAAAAAAAAAAAAAAwQFBgcCAf/EAEYQAAIBAwMCBAMEBwYEBAcBAAECAwAEEQUSIQYxEyJBUQdhkRQycYEjQlJTYqHSFZKxwdHwM3KC8QgkouEWNENjssLDF//EABoBAQADAQEBAAAAAAAAAAAAAAABAwQCBQb/xAAzEQACAgECAwUGBwEAAwAAAAAAAQIDEQQhEjFBBRNRYYEiMpGhwdEUQnGx4fDxFTNSkv/aAAwDAQACEQMRAD8A3GgCgCgCgKDr/U13c3j6fpexXiANzdSDcsWeyqMYZ/xyO49CQA2/+Hdbtj40WpJdkctBNCEVx6qGBO0+x8vOM8UAtF1Pql6qvp9nFDEQD4t8WG448wWNPNgHjceD6UA1brHU7GaNdVt4DbSOqfabYttRm4G8MScdu4XjOM4xQGl0AUAUAUBn+vdYXsl5JZaXbxyPDt8eeYnw0LDO3gjJx8yc544JoDoavrdt57q1trmEff8AsbSCRR6kLJ9/H7K80A0S11bUwLiO8Gn2z+aCNYw8jIfuvISRgsMHaDwCOM0ADX77Spoo9TlS5tJm2LdqoRo3PYSqONpx39gTnjFAaTQBQBQBQGd33XV5PczW2lWaziBiktxK22MOO6jkZx24OfljkgLHrC/tPNqViBAAd1xav4gT/mjPmC+7Z4oBsbXXrzEy3MNhGwzHD4ayOAeR4hZSN2PQH8qAc6J1Xd293HY6qse+bP2a5iyI5cd1YH7r/TuBjkEgX6gCgCgCgCgAmgMgsdVv9duphbXD2mnQvs8SLiSQj2buCRz6BQwyCe4Fyh6NkhXNtqF4JAO88vjoxH7aOMYPrsKn50B58Num5LSCVrgL9puJ5ZpypyMljgKe+3Hm55y5oC3UAUBF9UaMt5aT2zEASoV3Ebtp7q2MjO1gD3HagKxN8MIJQTcXV7NIf12nIwf4VUbVHywaAryi80S+tYjcSXWn3UgiAlO54nbCjn8weOCN3lBANAPOrdQvNQ1NtLtJmtooY1e5mTIfzBWCqRz2ZRgEZy2eBigJK2+FFsi+W5vhJ++W4YPn34G3+VAWLpHp37FFIhkMzyTSSvKwAZi5/WxwSAAMjA47DtQE5QBQEF1voAvrGe2Pd0yh9nXzIf7wGflmgIjTOlbmaCP7dezh9igxWz+EiYAGCy+d245JbGScDGKAqvVEGpaJi6t7qW8sww8aG5beygnHDnkD0yMYJGQwzQHJ6hvNdu3g0+drWxiVDLOoIkYsM4HYg5yMAj7pJJyBQFjtvhs0Xmh1TUVkHYvMrpn+KMphh8iaAsfR+hCytUg3B2BdnkAxvdmLMxHpnPb0wB6UBMsoIIIyD3BoD2gKj8TunXvLP9CM3EEiTQc4JdDyM/MZ/PHtQHrdN3k6hrnUJonPPh2YjjjQ+wLIzvj3JGfYUBT9U1zUtEnjN3Mb3T5XC+IygSR+vJHJbHPOQwU42mgNbRwQCDkEZB+VAdUA01bUoraGSeZwkcalmY+g/Lkk9gBySQKApOk9VX2pxu9naRRWzblSa5kYM/dSVSNTjB474+ecgAT3w96dNhYQ2zlS67y7JkgszFsgkA9iByPSgLEWoAU0B7QBQBQDfUL2OCJ5ZWCRxqWdj2AHJ/7UBk91fX+vNDJaQxW9pb3CyxTXBJaR48gEIvoCTkdsj73BFAW7pPpm6gvbi6upoZWnjjRjHGUOY+ASOQeDjOfQUBcqAKAKAKAKA5LUAz1mwFxbzQsARLG6c/xKR/nQGW9K6HqOgW8z+DDdxMQ8ohkcSIFGCVDR4YAc470Bo/S3U0F/brcW7ZQ8MGwGRhyVcZ4IyPlggjigJWGZXAZGDA9ipBB/MVLTWzApUAM0AUAUBAde6Eb2wuLdQC7p5MnADqQynPpyBQFbk6mu9Lt4Be2W+3jjjje4t5vEKlQE3OjRoQCfXOB2zyMgXfSNTiuYUngcPFIMqw+nbuCDkEHkEEUBnH/iKdxpsYXOw3CCTHttcjPy3AfmBQGjaJbpHbwpFjw1jQJj9kKMfyoDzWdTS2iaVwxVSoO0AnzEKO5A7kVdRTK6xVx5v7ZLaanbNQjzIPT+uIJzIqK4kSNnVHAG8KM4BBP+/wADWy3su2pRlJrDeMrp+xps7PsrScmsN4yuhH//AB6xjtJFhAWeVo3yxOzayjg4GSQ2fyrR/wAlKVkHLeKytuez+xd/zkpWRcvdWeXPYe6F1DPPLfxMEUwEiIqD7uATknPZTVOp0ddVdNiy+Ln8v5Kr9NXXCqa/Nz+RW+mupb2SOed7iN9kMuyHyh9ygMG2Koyo/GvQ1mi00JwqjBrLWZb4w9sZzz9DbqtLRCUa4xay1vvjH65Jf4Y3ssqyPJc+MWwSjE7oyCR2PowweOOKy9sV11yjGFfDjr0f+ee5n7TrhCSjGGMdfH/B78U9JkutOlijBY7omZR3ZFdWYD54GcfKvFPLHPw/vYpdPt/BwAiCNlH6rp5WUj33An55B9aATj1WcmSfj7PGJBs4yWXIBzjPPHr615MdTc3K78izt+h1hchHSNcny4nI80BmjIAGByQOPTAPf2qvTay7LV3WPEiWl0IxOqbjw0zJ5vEbcdqfdATA7e5NYo9p393FuW+fBctvuTwokNQ1+eO4kxgwxyIpUgZww9D39DWy7XX13yS91NL4kJLA4k1uUQXcmRmKbYnA7bgvPvwaslrbVTbPrGWF8SMbnWoa7Ik1ui4wyxmTj9o449uxrq7WWQtrhHk8Z9WEhDU+pJI3uVG3MezZkfMBs88/eFV39ozrlZFY9nGPr+4UR7JrUrXPhRICibfFY+mfbn0/Psfar3q7Zaju647LmxjY96X1Se4y0qII8eVlHc5wRyx/wqOz9TfenKxLHTH+iSSMOsVlii6ijtgRAkqrhewQTuvHy8MEH+EV9F2Zw/iocX9fQrn7pODpO3e80yO2mlSNrV7h2JG5IS7SoOADnc5QknsPlXp/i7I02uyKb4seuMP9slfCsrBKdL9W3Mh1a5aR9mxXt0Y5CCRmWPCtkDhVOOx/OqdRpKo9zWlvyfnjDZKk92SVl8QrjwtxRXIisgpwRvmnQuwGPQBW4HY1VPs+HFjON5eiTwieNk2/xEgj06K+mRxvZUMS4LByMkDJAOACfTis67PnLUOmL5dfInjWMkpcdZ2cc8VvJL4csqIyKyt+vnaCwBUHjsTVMdJdKDsispf39SeJZwS1vqMUjvGkqM6HDorAsp/iAOR+dUOEkk2tmTk7vrVJY3jkAZHVlYHsVYYIP5GuSTK//DpI/wBkukyTElx+jPzKjdj6KfzoC+de/Zf7PuftozbhPPjG7ORt2Z/X3bdvzxQER8IVuBpsRnYFCP8AywI84h/U3kHBO3GMDgY/ICZ61i3WNz8oy393zf5Vs7PljUw/X99jToni+H6mddEP4t7beOwXbbskOBw4AdME578v/dr6DtFKrTT7tZzLMvLk/t8T2tcuCifB1lv5cn9iGN0EtFg58eO7LBMHttCke2d69u/NbO7ctQ7fyOHP1z+zNPBxXOz8rjz9fsWyLWkstXuvEDFZdg8oHDNsYE5I48zZrynpp6rs+txe8c/BZPPdEr9HBx6Z+pG9FJ4Fy6C2d5d0iJNltijBXzKBhskepHetHaL76lSc0o4Tcdsv16bF2ul3lSbmksJ42yTnQmkzfbpblrb7LGUK+HyBuO3O0H0ypPtyMVj7S1FX4aNKnxvOc+W/3wZdddX3EalPieeZoteAeOZd0HO2oaleXkYWC3ikMSiIbWnI/WmIOG45GRkbgAeDkCcs4phHcWZjbOHZX5wcY2jtg5I759TXhVRu4LNK4+OH+x2/EaQCR1kkaNkEVr4PIPLfd9vmfw4qiCsnGU3Frhhw+pLIyeyIWQ4OBFCRx6uEP+tY5adqMm1yjH54JyWKy0pLi8uGcthHRgo7Nwe/0/ma9SrTRv1VkpdGng5zhDORX8G8iMUuXlMgbYdpG9eB7n149KpkrO6ur4HvLOcbc0PAa63cPvlKr5Y/BVmz93aBj6nNVauyfHNxWy4Vnwx/JKE9eXMlxIO3iqp/BgSP5oKr10czsmvFL4rP0ESctLv7Pd3EbqczFShGMY5PPy5/ka9Gq3uNVZCS97DXzIxlEPpEcps7kWL7bwx8F1BUd8befvEdicgHHBrnsZV4ljPF18PITK50j00l/pMKafctB+kkF6ZBl5HdQGB2kArtPA9QRnBzn6jR6mFEnKUeLw/UqkmyY6g6Su42umtYtw+ww2Vrh1z4ZI8QtkjBAB/HP41sp1dUlBWP8zlLbr0OXF9CrWegXlv4ttKrlpbzToBIqMEMUYfzKSoBUYQE++ck+u2eopsxZDpGbxnfL9fgcJNbEbpGvCCCymnVQHupJmKLyVt41RBj0LMzLn2/OrbaHZOcIdIpf/Ty/gtyE8JZGOv3u22gtpyfFWGS4K88zXDjaGGOCsHn57ZxVlFebJWQ5ZS9Irf4y2De2Cf1aI3msy2yop3TQRrKxAMaWygyhPme/Htj1yMtTVOjVjfRvHi5cskveWBHQp2W+iv4SzSXL6pLt5wY0RjGCPm4b6D2rq5J0OiXKPAvVvf5Bc8kvpP2waHd3dvctPJON0xkLbogu4TeGucb8HOeMj5gV5najSt7tRUeH5roWQ5ZNA+GVvax6bb/AGIlomBYswAcueH3gdmBGMc4wAMgV5h2OPiHoLX2n3Fshw7qCmexZGDgH2BK4z86Aqnwx65hS3jsb1ha3VsBEUm/RhlXhcFuM4wMZ57jg0Bo11Ak0TITlJEKkqe6sMcH8D3ruubhNTXNPPwOoTcJKS5oiLbo61QQjYxMBJjYuwIJbd3UjPPOD861z7Rvk5vPvc9l4Y/Y0y1t0nJ597nt6EidHgMvjeDH4vffsXdn3zjv86z/AIi3g7vifD4Z2Ke+s4eDiePDI6+zrndtXce5wM/Wq+J4xnYr4njApXJAUAUBlup6HNohvL+0njNs/wCkktZlbG4nA8N1PBJbA47EA5wDQGh6Dfm4toJyAplijk2g5A3qGwD64z3oB+TQDaW5HpQCDT0Bz49AdCaowBaN1PBA+gpwrwA4KA9wKYQKV1f19ZWMT+E8UtyfLHDFtZi54AYL90A+/Ptk1ChFckBr8E+mZbKwPjgrLPIZSjd1GAqhv4jjJHpnB5BroGg0AUAyvNIt5SplgikKnKl40bB75GRwc1ZC2cM8MmvUjCIjVuh7O48YvGQ07RvI4Y7iY/u43ZC+2ABmrq9ZdXw4fLOPXmQ4pkS/w5VJlngnZZBJeSkuobLXMfh/qlcBSAfnz+NX/wDQcoOE45WIr0i8+fMjg8CB0r4cXljDLLBOkt2qpHb5G1EjEolcebIy/mGOPvNzzWm3tGq+ajOOIc34t4wvgcqDQ2vdWh0nSGsvFjmvrgSDwoSGw83lzhewUEADHmI4Htg1uoV9rmuXJHcVhFy+FOgSWWmwxTDEh3SMv7O85Cn5gYz881kOi30BSPjJpbT6Tc7EDOoRxwM7UdXbHr90E/lQEh8OeoYr2wgeNhuSNEkQd0dQAQR7HGR7gigFut+q49OgEjK0kjsEhhX70jnsBwcD3OD+ZIBAq/2DqOYCX7VaWpPItxGGA9cO5Rjn0O0n5UAvH1zeR5tZrBpdRGCEgOIXjOcS+I3Eakgrg85H0A4v+p9bgUyyaXFJEOWWGfLgfzz+SmgLh0vr8V9bR3MOdjg8N3Ug4Kn5gj/OgOOr9a+x2c9z5cxIWUMcAt2VfzJA/OgKt1Ta6nqNm1sLW0jSZULSPcSPgcPwvgKQwIHvyPWgDpHTdX0+JbUpbXcKcRSGZ4mVfZsxPkD0A7DjJGMATOia7LcQs00YicSyx7VJIIjcpkEgEglTzgfhQDhp6A5M1AeeNQHomoBRZ6AXvtdit4JJ53CRxjLE/wAgPck8ADuaAzH4OXN1sublbHelzcSSpL4sa7ecMuD58Z4yoPY8cUBpXRmvi/s4boKE8QNlAd20hipGcDPb2FATdAFAcQyqyhlIZWAKsCCCDyCCOCCPWgO6AKAiOq9ais7SaeYgKiHA9WYjyqPck8UBTPgToqppsUzwoJXaRlcoocpnAy2N2OCR8iKA0qgCgM++JPWs1vLDY2MYkvbjkZGQikkZx2J4Y88AKSaAiNA+DZizM9/PFcucu1rtiQEnJUALyM/gPkKAW0LoK5XVYpbuRriK3jd453d2aR3OFDIzEIUGT5eDhT3JwBqVAchRnOBk4BPrgZx/ifqaA6oCgj4eSeJcBdQuLe3lmaZYbbbGVZwN2ZCC2CR90YA/OgKp198N7mKDxoby4u4oCJXtrt2kDBOSRggHjOVwCRnBzwQLNb60t9HaXc8slvYvASQkrxqJ1cqwllQqwQAELkqpIOedooB7pXUEQvPCtZ/tFqIGaVvEMqxSblWMCck5aTcw8MsT5VIA5yA7kuMkn35oBFp6A5M1AeeNQHomoDtZ6AZa7olteokd2CY0cPw23nBXlvbzf4UBATdXiwvFstNWW/UR7TbBtwhZSoXbLtJ27S24HIBA5HNAQULazpksk9vZPFBNIGNozLOm9zg7DF5k7+uB2BLcCgL1Amv3HmZ7SxU9kCmaQf8AMSdn0P5UA113StbaLwnnhngJHjfZ18K5aP8AWVN58MZHrkGgGthFdzzSR6PKbWxUBXaZNwSXuyW8TruQrnDKSFDFgACOQJRvh7cty2s3+/3Vgq5/5Bxj5UBUupejdYs2e8gvZLs7VDkFklCJkgKmWRwMnggnJJC5NAS3TnQ8OpxwXt3e3N7Gw3JFJhFUg4Ksqk8ggg7SM49RQGpxRBVCqAqqAAAMAAcAADsKA7oCma11+iXX2K0ge8uxnciMFSPHfxJDkLjIzwe+O/FAI9P9PXLarLqF3FHGTbrFGqS+JtORuOSi4OB7epoC80AUAUAUAUAUA31CNmikVQCzIwUHtkggZ+WaAzbQdN13TrWOCKHT5oogQEV5RI2SWPmbamSSaAf6R1TBqMctvJC1tdWzLI9u3BDIQ25TgblzjPAPI9waAUknoBEz0ByZ6A8NxQHn2qgHVjIHYDPHrQFojtYmXaY0ZSMEMoOfxz3oCP6V6TtdPaY2yFTMwZsncQAMBVJ525ycEnlj8sAWUGgPaAKA8VQOwx60AE0B7QFLsuiJoIDFbajND5pGQLFblFLsX5VkLEAtjG8dvSgGPw86supLu603UApubcbhIgwHTKjJA4Gd6MMAcN2GKA0KgMk/8O1uGtbu4bzTSXBV2PcgKrjP4tIxoDWWkAxkgZ7ZPeoyicMbz6jEpYM6gqAWGckA4xkDn1H1rl2wWU3yOlXJ4wuY3fW4hnzE4j8TgE+Xv9ee1VvUVrr0z6HSpn88eoytOrYJY5Xj3ExIzlCMMVHqPSqoa2qcZOPRZwWy0lkJJS67ZIxuuD4LSi3IUSIuWY4IYMSQduDjbjHzqn/oexx8G2UXfgfb4OLfA81jXpY7iWFQmBbPKhIJJZQTg84x5TxVl2pnCxwX/rlFdWnhKtTf/tgh7XqieZoQrhd8UysAo4lRWYHJGe2w4+dZq9ZZY44fNP4r+o0T0sIKWVya+D/rGEGs3Bs55ftO9zsG0HDRjcVJ4GBu4GR71THUWvTynx5f7b/UtlTWrox4cLf9Ht9C6dKtm1T9N433sSHOSCc4bJJBGcYPtXqaT/xL2uLzPO1P/kfs48jOtbjM/UsKW3Ijg/8ANMvZSVkXz49drRjn+H2rSZx5LMQSD3HBoBE3FAcNc0Ai91QBFJkZOeTgAYyccnk8ACgJGwkAUsP8QQQO+CPbPagLJZ3nlFAO0vs0A5vtdit4TNM21AQCQCeTwOBzXMpKKyy6iid8+CtZZzpXVdpcRySRTKViBaTIZSoAzkhgDjg81EbIyWUyy7RX0yUZx3fIIerbJgSt1DgDJ84GBkDJz25IH5iitg+olotRHZwfwH/9oRHaBKh3qGTzr5lPYrzyD7iusoodU1n2Xtz2F4pFPIYH8CDUnLTXMUoQFAULqXp27guLnUrCSNp3iUNDNHkFIwPKjqwIJ25wc5OORigJr4f9VLqVmlwF2NkpImcgOvfB9iCCPxoCm9Hp4WuXsWnkPa/evFbhYpiTxCRnLZ3AggAYYZ8ooB91aiSXs3js4SGFWXZgkEsg4BIHdz9B7V4ms4ZXy7xvEV0/Vfc9fSuUaY8C3b+j+wo1+ry5TdiazYq0mC26PePNjuf0eeK6dilPbrDr5Z+xyq3GO/SXTzx9xOylG6328+LayRjGcfo/F9+TyAKitpuGOsWvhkmcXiWekk/jgj9GVWe0C43SQ3EcgHqP0gGfyx/dFU0JOVaXNpp/MuubSnnkmmvkJ2rl9PmUzBsbGWLnKASYJ9ud9cxbelknLPl4b/yTJY1EWo+O/jt/BNTX0dxd2joch4pIWyCPNsORz85BWp2RturlHqmvl/JmVcq6pxfRp/P+CE6fgKy2UgyVeQq2B2bO059vKy/Q1k00Wp1yXJvH99DVfJONkfBf35kj0zDNEs0a2hLlW/SOr7WAZfIQRtwRu5z61fpY2QUoqG/i+T8vAp1MoTcZOe3gunmSth07cmwmijla0mkZmjK7SV4wAeCQDjup3Djn0r0NFTKuD4ljLzgw6u1WTWHnC5jX4NalHLayp4CQXEMpjuQvJdx+uzElmJ5BJJ5B9K2GUR65sDDN4gHklOfwb1H59/r7UBVWuqARa6oBtLd0B7DqKldrHaRuwTnBDDBBxyPxoBY60saEDkcnIGFGQF9ee2efU0BebOXMSH3VT9RmgFVloCC+ItwTYFR28WPP4c/54rPqfcPY7Dx+K38GQuiQs6apeCNYUW2a38JSMhiqKeAB+xknHJb5GqIrKlLltg9W+SjKijPE+JSz5Zf3+B5oGmrJpd0TatG6xIftBZ/0q+KJDtDAIMBAMikI5re3qTqbnHWVpTysv2dtnjH69Rbp6X7RK83eOy05Qp/iEJUZ/NpPpUwfE89EvocamPdQVfWyz5cX+ELfbV07TlYkI81y7lfvABkTI+eM/Sq37kfU115equa5pRS+DZZXlSzk0yWGWVoDHcNl+CwXc/mA443/AOFW5UHFp7bnnKMtRG+E4rizHl6Lb4EXpOuXT28FsLiYTS3oG/e24IUQYyTnbl92PlXEZyaUc75NV+mojbO3gXDGHLG2cv7YNN+Il5dx2bizhaSRwULg58JSMF9oy7kDsFBPrg4wfQPkBH4V2FtBp0UdrMs65JeRfWRuWyO644GDzgDNAUXpnUBo2sXsF7+jgvHMkM7fc+8zDLenEhUk9io9DmgL51BobXLie0mQM0Zjc7sqyHPYqD6E/wAu2KwarSzslx1vDxh/obdNqYwjwTWVnPqeXfRQeGBFlKSRKV3gZ3BsluMg9yfXsT3rmegUoRipYa6kw1rU5NrKfQe2/SsafZsO3/lw+OB5t5yc/mTx86ujo4R4MP3fqVy1UpceV730O9D6TgtW3puZ8YDOQcZ74AAFKNFVS+KPPzIu1dlqw+Qra9MWse7bCPMNrZLNkZBwdxPqB9K6ho6YZ4Y8yJaq2XOQ9ttMhjxsijXBJGEUYJxk9u/A5+Qq2NUI+6kvQqlbOXNsdKoHYY/CrDgMUBTequqLhLxNPtI4fHmhaWOWeRggwWBGxUJJAXPcCgIH4eaXcWdlPPAsdy0rtM8srtH423P/AAwEOEPJV25YsTgAigJmbW470okxaG2ltYbiPI80rSbiVDYPmjAXyJ5jv9RwQM+1vR7m2RZJYmWNhkHvtz2D4+62McH3xQEA9/QCEl6Pfn2/zoDi3kLsFUFmJwAASSfYAcmgNW6I6FZcT3a7QOViPc/N/Yfw/X2oCQmagEN1AcXemrdIYXJCsRyMZGDu9fwricFNYZo0uolp7FZHmh9L0GGF74c5QXmCylMhSH35HmGe7DH8Xy5rdPvYfM2w7Ua7rijng8/LHh+gpo3Rk0Nrc2z3PirLCY4shgI/KwztLkDuDxjtSNTUXFsi/tCuy6FsYYaeXy33XXC+YhoHQ8ltp93bh42mnDjdyFwV2qDxnjLHt61EKXGDXVnep7Sjdqa7cNRjjb1yyBvuh75YbBYkid7bxGYFhtLNJ4g4YDIwBVbpniOOhtr7S00rLXNtKePksD7rzpq7urOzCwqZ49wkVCihdwGcc4xkDgZrq2uUorbcp7O1lFF9mZey+TeehxovScqa00rRsLeMFo2/VJ2Kgx8+Sf8AppGpq3PQX66EtAoJ+0+fxbNOrUeCZF0m4XqfUFtj+haMmcL93xAEyeON3iM/zyXoDVb6wimXZNGkqfsyKrD6MCKAy74OXaW93qenuBHKLl5EXAUMnbCj2ACkAejccCgNZoAoAoDlZASQCCRwQD24zz7cHNAdUAUBUIesJpHult7Jp/s87QZSaJcsqhjnxCu3k443dqAhemukbybU21PUvDRghjgt423bFIK+Zu3Cs3bOS5PGAKAs0HSYWBbU3EzWyjYI/ICY+wjZ1UMUA44IJAwSecgWGKMKAqgBQAABwABwAB7UB6ygggjIPcGgKpqnw406c7jBsb3iZkH91Tt/lQEZF8IdOByRO3yMzD/8cH+dAOda6OghijFvCY4hKpuRDu8WSEKwKhh+kYbijFQclVYDJ4ICa3VtCyf2fJvRy8c0SSF40GxjvwSfCdWCqVGM7zlSQCoCEzUAluoBezl2sCfSgLhpt0GHFAP6AKAKAKAhOtdSktrG5niIEkUZddwyMjnBHz7fnQFSgsdavreN/wC0La3imjVw1vC5cq6hh98+U4P6pB+dAWfo3o+306JkgBZ3OZZXOXkPzPsMnAHAyfUkkCw0BUOsvh9bX7rNukguUxtnhO1uO273x6Hg/OgKl1ppl1a2oilvrq+luW+zwQjEQ3MD5pGQ73CgdiwBJG7jOAH+lfDS5kjT+0dTunIUDwoZSqAAYwWIy592wCaAfj4U2ycwXN7A/o8dw2c/PI5oCtJpGq6deAW7/aXm53srbZ1DZb7Q279HJGH8r58ygKM4C0BbZOm9TnO6fUzDkf8ACtYVCr8hI5Lt+JA/AUA1j0XUYZNr6o0tuw8wMKLMPkrgHGexbuB2APIAlLGKOBBHCionfC+pPcse7MfVjkmgHUU59DQDsXrj1z+NAejVW9VB+ooDr+2P4P5/+1AeHWR+wfqKARk1tvRAPxOf9KAYXOrSH9bA/h4/n3oCKEmWJoBCRqATFAdk8UBIWWsxW+DPKkSMdoaRgq7sEgZJx2B+lAXCzukkUNG6up7MjBh9RxQCiSqSwBBKnDAEcHAbB9jgg/gRQHssgUFmICgEkngADkkn2oDPdN+Id08InOmTywOXMUlsQ5ZA5UFoz51OB86Ahtfl1TWwLVLR7CzZgZpJ+JGUEHGwgHvzgZyQMsBmgNU02ySCKOGMYSNFRR/CoCj+QoBzQBQGW6xf3uo6xLp8M8lra2yK00kR2yOWCtw2MqTuwMcYBJzwKAtsPRcKy28vi3LtA7OnizvKCWQxnPiZI4OfKRyKAstAFAFAcSnigKvqdz5yKAYtPQC1tPQC5noDky0ByZaA4aWgEnloBlPPQHNq3lJ+ePp/3oDljQHGaAWiFAOLfTIbg7J4klQc7XUMM9gcH1wTz8zQHOofD5YN1zpRa1ulGdisTDNgfckjYkYPYEYwTnvzQEf058MJH33Go3dw1xPgzpDIY1PsshX7+3sMYUdgPUgPrv4N6ayMsSzQMwwXjmckj2IcsCD6jFAK6L0zqlvE1ol9EsCbRBOYA0yoBymzITjjznce/HbAELr93rOkD7S9wuoWgI8VWjWN0BPfy9h6ZyR8qA0jQtWju7eK4hOY5VDL7j0IPzByD8waAf0BQvip1XcWn2W2tNouLuTw0kcAhOVXODxndIvcEYB4oCX6Y6S+zTSXMtxJcXMyIk0jCNVbbjGERRjGMcknFAWRZASQCCR3APb8anDIyhmdWh8XwfEXxO2zPOcbv8Oa77qfDx428Tjvq+Pgzv4EdN1dbLHLJuZhE4RwFIIY5A4bHsfpV0dHa5KOOe6KJa2qMZSzy2Z5J1bCJXj2thIfGL8YK4DDHOSTuFFpJuCl4vAesgpuPgs+gjoHUxuxJmFogoBUk53gkjI8o7Eeme9TqdL3GPaz9CNJq/xGfZx9SNvfvMfnWQ2EdO5FAK6VuKZwe5oB1voA30B4XoDktQCEj0AwuZKAdWq/o1+eT9ef9KA4dqA5BoBzCeKAm+nYs5b3P+FAWhBxQHuaA9oAoBlrdp4tvPFtDeJFIm0453KRjn8aAzDo3qX+xba3stSt54PNIBP5Hh8zM/3kYkcHtgn5YoDWopAwDKQVIBBByCDyCD6igM8+LcVvOsFuHf8AtBXEtokKh5Nw9SCQFQ7eWYgDbnnaRQF06fa5NvH9rWNZ8ecRMSuffkDBPtyB7mgKx0j+j1HUI/2jv/8AUT//AEr09X7Wmql6f34HlaP2dVbH1/vxK3qd8UvZrhT/AMK6UMPceYH+UeM/xYrZVXxUxrfWP9/cw228N8rV0kvr9hXqu12XkkS/cu2hkBHuWwT9S5/MVzpZcVKm+cMr5f4dauHDe61ynh/P/Q6RjEstwJgQqWbRPjuNu1ePmAv8qat8EIuHWWUNGlZOanyUcP8AvoPOjr1kmltVlE0CoWRgDgcr2z2B3cjtkVRr4KVStccSzuX9nWSjbKlS4opbMmp1zXkntEdNDyM9sjNAJaeeWBwW3tnPfvwB7DBzmgHk55/37kD+VAJ5oDzNAcMaARlNAR1wM/hQEhM2AAOwwPpxQDctQHqmgHCHgAdycCgDXNSuFmgsbMhZZBuZzjgc+4OOFZicZ7YrJfbPiVcObMWotnxqqvmx6+vXVt4FkxWe9fexY/dxltnbbnIXPOMY5qHbOGIc5EO6yGK3vJjiw613WfjvGDIsixuoO0ZI3E85K4GeD+zXUdTmvia3O4arNfE1uSGi9YwTxTOQyGBN8qHkgbd3GO/Yj3yO3au69RGab8DuvUwmm+WOY60Xqq1uiVhlyyqWKlWUhRgE+YAY5FdV3Qn7rOq9RXZtFkrb3KSDcjq491II+oqxNPkWpp8isfFWCJ9JvPGxtWJmUn0kH/Dx89+B8849akkS+EKSjSLQTZ3bGK7u+wuxj/LZtx8sUBUelJRD1PqC3PEsyHwGbjK+Vgq57+QAcfu2FAa+aApmodPXZvXnt5I41fbkkncRhQwwFIwSg+dehXqae5Vdibx/P3PMs0t/fuytpJ/x5eQkfh8rmd5ZPPI5ZGUHyZYscjPmznFd/wDSlFRUVsl8Th9lxk5OT3b+H3Je46TjkFr4juWtgArLtG7G0jdkH9kdvc1njq5R4+Fe8apaKEuDib9n+/QeWPT8MUk0iqd02d+TkcnJwPTk1VPUTnGMW9lyLK9NXCUpJby5jZ9Kht0fwY1TI5x3OO2SefyqLLrLPfeTuqiur3FgiLebIqotF/BDUAhJprd0fGe4P+vcUA3e3de6n8RzQCeaA8JoDk0AjIKAjbqTzKPTcP8AGgF3moDjdQHSvQE509Zl23nsOF+fuf8AKgGnU9lc21/HfQQGdfD2Mi5JBwV7AEgYIIOD2OaxXKcLVZFZPPvjZC5WxWdhh1JqDWeprdzRkhrfyY7CTZtIyfY5z64btXFsu7t45LocXTdV/eSXT5kHfxSR2VrHOxU3M5kbdwRGoVAW/vFufTFUyTjXFS6sokpRqjGfV/LkLXF4H/ta6j4jcLChxgNvdR9dqE/9XzqXLPeTXLkS5Z72xcuQ6h0m4XS5j9nSNtsfmQeeSHO9i2GOf1Se3AIrpVzVL2w/odquaofs4fzaLf8ADC1gFsZYNw8QjerEEq6DaQCO4J8w/wCb8q06VR4Mx6mvRxhwcUeo5+IvTX26zdFZlljzLCQx2+IoyoZfusDjHIOM8VqNY3+F3VbajYLK4AlRjHLgYBYAHcB6ZVlOB2OR6UA+6v6MttQVfGVlkTmOaM7ZEPfg+2ecHP1oCi9aWGpaXYyzx6vLIkewLHJBEzncypzKxJ4BznHpQGsWxyinO7yjze/Hf86AUoAoBO4nWNWd2VEUEszEAADkkk8AD3oDPNT+KVm7NHax3N4w7/Z4SwHp3OCR8wCDQCWm3hZVYo8ZIzskUq6/JgeQaAmIJqAfRS0AuGFAcSQK3cA0A2k0xD2yPwNAN30r2b60A2l0p/cUBHXWgSH9YD60BDXheJtrgj2PoaASF8PegHmjSxTPIGlRUiUPLlwNqn1OTwPmfl70BO2/xL0iI7Pta8ceWOYqP+oJjHzHFAXjTdQinjWWCRZI2+66EEHHB5HqDxj0oBw6A9wD+NAR+r6Db3OPHiWTHAJyCPwIINcTrjP3kV2VQs95ZGGrdIW81stsoMMauHAjwMkAjzZBz3/HgVxOiMocHJFdmmhOHByXkQlz0FKIVjgvHUq8hywPKuqrt8rcAbTx283piqnppcOIyKXpJKPDGZZumNEWzt0hVt2MlmIxuY9zj09gPYCr6q1XHhRppqVUFFEb8QurYtPtJHdx4rKwhjz5mcjA477QTkn0/EirC0h/gn05JZ6cPGUrJM5lKEYKghVUEehwu7HcbsHkUBoFARfU+hR3trLbS52SLjI7qQQysPmGAP5UBQNFGu6aotvs0WoQINsUiyrG4UcANvPoMcYOO248UA+verdQt5LWa+ggtLR5hFIPE8WRd6PtZnACKgYDJoCxdS9bWdkyJNITLJgpFGpd2ycDCr7ngZxn0oCs9ZO2pmxtDBdwwSz7rjxImTKIpcKzDKjLDsTnODjigL7YaZFBEIoI1jjXsqAAfy7n59zQFf6j0onzoPMPT3Ht+NAQFtd0BJQ3NAOkuaAVW4oBQT0B749AeeNQHPiCgG15bI4IYAg+9AV246Xt87tpHyDMB9M4oCwP0VaXJgeeIN4QwF7BhwQrgfeUEAhTxmgLM2kQGPwjBEY8Y2eGu3HttxjFAZ9Y2NzpV5dQafZyXEE6xTRrvEcULkukgMj++1TtGTgLQCuqdZ6tZgy3Wlo0C8u0E24ovqSOTwOc4A47igLr0zr8N9bpcW7Eo2eCMMpHBVh6Ef8AuMgg0BIzTKg3MwUcckgDk4HJ+ZxQHdAZx8ctcWKwNqvmnumWNEHLYDAsce3AX8WoCyaJ0VZW5SRbWITALmQruYMBgkFskH5igLHQBQBQBQEL1itm1pKt+yLbsAGLnHPcYPfdkZGOeKAzL4S9OwLqdxPCZp7aOFBaXE0cgGCAGAZ0Ubl5UbR90n3oDZ6AKATlizQFY1zpsSHeh2P7jsf+Yf5/40BVbmO4h/4kZx+0vmX+XI/MCgOYdZU+tAOU1Ue9Ad/2uPegPDrA96A4Otj3oDhtfX3oDqLqFfegJnSojOwb/wCmOc/tH/SgLjbx4FALUAUB4RQGN9CdUWmlnUIpvFSM305j2wyMgjGFU5UY7DGPYCgHvWnUsOrGz0+xkEyXEqyXJXcNsMZDEPkAqSRn0PlH7QoC1zdN30a7LXUmRMYUXECTMg9NsmVJx6bwx9yaAY9PfDVIrn7beXEl7dA5V5AFVT6FUBOCPTnA7gA0Be6AKAKAKAKAyn46W53abPKC1nFcD7SoBIwxTBYAcjarr/1Y9aA1G0lR0VoyrIygoVIKlSOCMcYxQCtAV3qTrS1spI4p2YM4BGFyACduSewGQfpWinS2WpyguR3GEpcjzUurUivorIxuZJIzIrZULgBzjvnJ8Mjt6ikNPKVTtzsn9vuFBuOSoXfxUc2S3UdsvM7QlWkJxhA4OQo7gnj5Vsj2cu97ty6Z5eeCxU+1jIN19JNZXbLCIb222bo2BIwXCMQDg5GSCD2OO+aj8FGNsU3mMuvoR3SUl4MrHUBvZTaO0kSx3aRhD4ceQ+2NX3HZuUeI57E8fkKvrq0y4k45cc/DfHXwO4xhvlcjSIuh4NiB184VQxV3ALAAEjn1NeNJpttcjMzg9Bwf/c/vmoBn/SunfbdWvIAWW1tSylc+ZmB8MZbvgkO3GOwHvQFq6m6TghjTYpDySKgJd/XPu34fWgIa20uPYirEjymZ0BJYhgoU+rY7t39qAmYJbOOCKX7JGZX3YRVH6pwWyQSB9f5ZoC1x65bpbxzMdqv91cZORwRgexHftQDyLX7dmVBIAzBCqkEE7wCvcdyCOPnQD63uUcZR1ce6kEfUUArQBQHh+dAY98TNOTTL201Gz2wu0hSaJMKsoJBPlHGSN2fc7T3GaA2KgCgCgCgCgCgPCaAz651RtTvriwR9lrACtwV4kkbO0pllOEJ3DK8+Q88jAF10jSobaJYbeNY417Kv8z7kn3PNAPaAxD4wGOTUHWRguyyGzPq4ZnAHzOcV7fZ/FGlNL83yNNOeHbxPbvW1afQ76QgAoYpXPoY28Nyfl5y34Gkamo3VL9V+4UdpRK60IbSrxU5SK+R1YdiGV4+Py2n6VozjUQzzcf5O/wA6z4E7YSfbbnVbuJW8E2TAk8ZcJGcfiWjY1RNd1XVXLnxfLL+5y/ZUU/E91ESS6LpssSPI8Vw4wiktgM5HAyf1VpDhjqrIyeE19iNlOWTcVORXhmY9oDJ3j/sfW3mcE2mpHGVBLJOTuwVHJBYt2H6/yoC5dU6a1xPaxlW8LLmRh2HHHPp2I/OgIbqPTUiZY4hgRQswyT6sA5Yjk8EUB5eGKFwyrhRZt4JGeS4J7emdzHP40AnoNkpuLeKcDbHbFwr4xudi3IPrhv8A0fKgOIyPtN1L4O5It+yTzAIYlKqBjjJwvBoBto+bYkqT57JpGHzJOz/9f7x96AdW1/LGFAlfEdk0hG44LyE7cg8HHiJj8KAd6f1NcJHP4xV2SKORDgcb9uA23H7Y+hoCf0nU55IHkkgxIPuRg7S4wCMFzgZzjk+lAUrpeOPWbv7VdtiSycqtiVx4DbvvSMeZCSg7BQCmMcUBqNAFAFAFAFAFAeEUBmPUNnc6XqD6hb273NvOMXKR8unrlVA5G4l8892BwMGgJWD4u6SVy1yUPqjxTbgfYgIQT+BNAXiNwQCOxAI/OgKve9CW01693PmUsgTwnClBgBcgYzngnOfU1qjq7I1KuO3n1O1Y0sI7segrKO1+yshli3l8SMSQxAUlWXBXgemO596iWrtdneZw/IOyWeIkLfpy0jg+zrbx+DkExldwJ45bdnceByc9hVcr7HPjcnnxIcm3kf2dlHEuyONEX9lFCj6AYriUnJ5k8kN55jgCuSAoCB1rq62tZhBKZDK0fiBI4ZZCVyVz+jU45HrQGZaVr/2jqZHuY5YUMJWzS4QowOMbtp7byJcH1yBQG10BxJGCMEAg9waAbzabE+3dGp2fdyBwO2B8vlQDXU9AhnljlfIeMgjBHO07gGyDkZ9sd6AhT0dIqzqlwSJRjawIGSysScHBOFI7etAIp0jKtvOC4ed0RFx2CoVIUE47hQPQcCgIy50q5EEryR4eUwRKqjO1UxycE4HkUd+/4igG7xxxWsqHhjdbGbkkonmH86AttvrFpZWkTS3AWNs7GfIZ8nOFX7xOCBgD24oCm/D63ludZvtSWKSK1kjEaeIpUyEeGNwUjt+jLZ/iA75oDVaAKAKAKAKAKAKAKAo/xk095dJuhEm5wEZsDzbFdWb6AZ/AGgJjozqu31C3SSF1LbR4keRuRvUEd8Z7HsaAlptRiWRImkQSSZ2IWG5sAscL3OACaAdUB5igPaAgLjq+1jvfsUkgSXw1cFiApLFsJnPD4Xdg9weKAkNZ1iC1iaa4lWONRklj3+QHdj8hkmgM3+G1zLqWqXWqsjJbiL7PbhvUbgf5YJPoDJjJxQFz6y6KttRVPG3JJGcxzRna6evBwQRkdiPwxQFb6M1q5TV7rTJ7lp44IVaNpFQOxIiY5ZQM4EmOeT3oDSKAKAKAKAKAKAh9U1iySTwbiaBXKhwkzICVORkB+/3T29qAzXqzXF1HUNOs9NxIttOk0s0YzGgUjADDy4ChvkSVA5yKA2KgCgCgCgCgCgCgCgCgCgKXq3ws0yeQyNb7HJyTE7oCffap2g/MAUBEdQ/D+OzhS40mAC6t5lm5LM0qgFXj3MScMrdhjOOOTQC9n8X7MjE0NzDN2MJhZmz7DHf88fgKA6//ANDljdZ7uzlttPfKLLIpMivwQ0sa5KI3KjGTkexFASGpfE/TIoy63KStjyxxZZ2PoAPQn54FAMPh7028iXd3qMSmW/cO0EihgkS58NWVh3APYjIAXODkACUX4Z6UH8T7FFu9jvK/3C23+VAWm3gVFCIqqqjCqoAAA9ABwBQClAZ58QOibiW5i1HTnVLyIYKtwsqjPBPbOCVOeCCORigHWk9TarJiOTSfDk7NI1wgiHu3AZsfwjd+PrQDVPiBPaEx6rZyxkMR9pt0LwMueD3LLxjjk++OwAdx/FbTpDtt2muH9I4beYsfw3KB9TQHuoa7qEJW8ktj9l5V7WPDzoh5EzEHBIIwY1zgHOTztAf2HxE0yZQy3sCj2kcRn6Pg0A01n4o6Zbrn7SszfqpB+kLH2BHlH5kUAy6GtLi7uLnUL2DwlmRIYIHGSIlJbLg+pJzyPfjGMgXu3t0QYRVUeygAfQUArQBQBQBQBQEFq91LG6ojk7lJ5CcY7n7vbFebrdTdXZGFeN11OW3nYbR38/iIrOcMwGQoH8mQEfT/AAqiGr1KtjGeMN+D+uCMsftf4Jy0vBI4VD6keifX24z359k7PJNRAzlphxn7qfP+H/fFAdNe4AO6XBzziP0x38vz/L1oBxasXzh5RjH3ljHf/p+VAL+A37x/on9H+80AeA37x/on9H+80BxLZ7lKs7MpGCCIyCPmCnNARmn9I2kD74YYo3/aSGBSPwIjyKAlvAb94/0T+j/eKAPAb94/0T+j/eKAPAb94/0T+igDwG/eP9E/ooA8Bv3j/RP6KAPAb94/0T+j/eaAPAb94/0T+j/eaA4NswB2yMD+CY/ktQ842AyEkwO1ycnJBUpjH5x9+fbmsquti+GUd/J/wRkQv+kLSdt80ETse7PDAW+vh5/7VrJFNO6Xtrc5gijiPvHFCp+ojz/2oCT8Bv3j/RP6KA4mUqrMZHwoJPCenP7NczkoRcn0A2iuwQSZJFwceYR+gB9FPof8a4qtVibSxjxITPRdpnHjt3x2Xv8A3Pkf51aSO/Ab94/0T+j/AHmgDwG/eP8ARP6KAPAb94/0T+igInX7eXekka7wFYMB35/n9K8vXV3d5GytZwmmjl55kdpkMskkZEZWNWDEnjtn5DPc9hWTTwutsi+DEU87/wCL9iFlkk1vOpYi4YecnHhFhgknGTk9uOCB8hmvfOzzwrjA/wDMt6Z/QfX9X2/nQHUcM4P/AMySMjgw/PJ5xntx/sYA6KzEki4IGTwIe3OfUe3+FASEU+FAYszAAEhG5PqcY96A7+1L8/7rf6UAC5X+L2+63+lALUAUAUAUAUAUAUAUAUByyA4yO3aocU+YOqkBQBQCN4f0b8bvK3lIznjtj1zVdu0JYWduQGGmykIcQ485GEXZ6Lzhvpn5VRo/cfs8O/RY6LoQh39of903bPdf8jWskDcP+6b8mXH8zmgBbh/WJvqv+tALQuSOVK/iQf8ACgFKAKAKAKAKAKAKAKAKAKAKAKAKAKAKAKAKAKAKAKAKAKAKAKAKAKAKAKA/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975" y="-1790700"/>
            <a:ext cx="36861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9" name="Picture 9" descr="C:\Users\Slwynn\Documents\Untitled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" y="4263116"/>
            <a:ext cx="2612907" cy="2438130"/>
          </a:xfrm>
          <a:prstGeom prst="rect">
            <a:avLst/>
          </a:prstGeom>
          <a:noFill/>
        </p:spPr>
      </p:pic>
      <p:pic>
        <p:nvPicPr>
          <p:cNvPr id="51210" name="Picture 10" descr="C:\Users\Slwynn\Documents\Untitled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40122" y="4452579"/>
            <a:ext cx="3480471" cy="24054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600295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500" dirty="0" smtClean="0"/>
              <a:t>Why does the Regulatory Scheme Matter? Domestic Impacts:</a:t>
            </a:r>
            <a:endParaRPr lang="en-US" sz="2500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305550"/>
            <a:ext cx="539750" cy="500063"/>
          </a:xfrm>
        </p:spPr>
        <p:txBody>
          <a:bodyPr/>
          <a:lstStyle/>
          <a:p>
            <a:pPr>
              <a:defRPr/>
            </a:pPr>
            <a:fld id="{79334EC3-DEE9-4F00-8E9F-B95713FB0F9C}" type="slidenum">
              <a:rPr lang="en-US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>
                <a:defRPr/>
              </a:pPr>
              <a:t>4</a:t>
            </a:fld>
            <a:endParaRPr lang="en-US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05815" y="2401124"/>
            <a:ext cx="2159754" cy="984151"/>
          </a:xfrm>
          <a:prstGeom prst="roundRect">
            <a:avLst>
              <a:gd name="adj" fmla="val 9101"/>
            </a:avLst>
          </a:prstGeom>
          <a:gradFill flip="none"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/>
        </p:spPr>
        <p:txBody>
          <a:bodyPr tIns="91440" bIns="0" rtlCol="0" anchor="t" anchorCtr="0"/>
          <a:lstStyle/>
          <a:p>
            <a:pPr algn="ctr"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+mj-lt"/>
                <a:cs typeface="Calibri" pitchFamily="34" charset="0"/>
              </a:rPr>
              <a:t>Scientific </a:t>
            </a:r>
            <a:endParaRPr lang="en-US" sz="1400" b="1" kern="0" dirty="0">
              <a:solidFill>
                <a:sysClr val="window" lastClr="FFFFFF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205814" y="2962577"/>
            <a:ext cx="2159754" cy="3122698"/>
          </a:xfrm>
          <a:prstGeom prst="roundRect">
            <a:avLst>
              <a:gd name="adj" fmla="val 3840"/>
            </a:avLst>
          </a:prstGeom>
          <a:gradFill flip="none" rotWithShape="1">
            <a:gsLst>
              <a:gs pos="0">
                <a:srgbClr val="4BACC6">
                  <a:lumMod val="40000"/>
                  <a:lumOff val="60000"/>
                </a:srgbClr>
              </a:gs>
              <a:gs pos="50000">
                <a:srgbClr val="4BACC6">
                  <a:lumMod val="20000"/>
                  <a:lumOff val="80000"/>
                </a:srgbClr>
              </a:gs>
              <a:gs pos="100000">
                <a:sysClr val="window" lastClr="FFFFFF"/>
              </a:gs>
            </a:gsLst>
            <a:lin ang="16200000" scaled="1"/>
            <a:tileRect/>
          </a:gradFill>
          <a:ln w="9525" cap="flat" cmpd="sng" algn="ctr">
            <a:solidFill>
              <a:srgbClr val="4BACC6">
                <a:lumMod val="75000"/>
              </a:srgbClr>
            </a:solidFill>
            <a:prstDash val="solid"/>
          </a:ln>
          <a:effectLst/>
        </p:spPr>
        <p:txBody>
          <a:bodyPr rtlCol="0" anchor="t" anchorCtr="0"/>
          <a:lstStyle/>
          <a:p>
            <a:pPr defTabSz="457200">
              <a:lnSpc>
                <a:spcPct val="150000"/>
              </a:lnSpc>
              <a:defRPr/>
            </a:pPr>
            <a:r>
              <a:rPr lang="en-US" sz="1200" b="1" u="sng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Pure Science </a:t>
            </a:r>
          </a:p>
          <a:p>
            <a:pPr marL="285750" indent="-171450" defTabSz="4572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Pure Theory</a:t>
            </a:r>
          </a:p>
          <a:p>
            <a:pPr marL="285750" indent="-171450" defTabSz="4572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Origin of the Cosmos</a:t>
            </a:r>
          </a:p>
          <a:p>
            <a:pPr marL="285750" indent="-171450" defTabSz="4572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Cosmic Forces/Dark Energy/Expansion/Gravitational Waves </a:t>
            </a:r>
          </a:p>
          <a:p>
            <a:pPr marL="285750" indent="-171450" defTabSz="4572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Academic Research</a:t>
            </a:r>
          </a:p>
          <a:p>
            <a:pPr defTabSz="457200">
              <a:lnSpc>
                <a:spcPct val="150000"/>
              </a:lnSpc>
              <a:defRPr/>
            </a:pPr>
            <a:r>
              <a:rPr lang="en-US" sz="1200" b="1" u="sng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Scientific Advancement </a:t>
            </a:r>
          </a:p>
          <a:p>
            <a:pPr marL="228600" indent="-228600" defTabSz="4572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Technology  Advancement</a:t>
            </a:r>
          </a:p>
          <a:p>
            <a:pPr marL="228600" indent="-228600" defTabSz="4572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Inventions </a:t>
            </a:r>
            <a:endParaRPr lang="en-US" sz="1200" kern="0" dirty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5" name="Slide Number Placeholder 1"/>
          <p:cNvSpPr txBox="1">
            <a:spLocks/>
          </p:cNvSpPr>
          <p:nvPr/>
        </p:nvSpPr>
        <p:spPr>
          <a:xfrm>
            <a:off x="-74653" y="5868891"/>
            <a:ext cx="544056" cy="462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9334EC3-DEE9-4F00-8E9F-B95713FB0F9C}" type="slidenum">
              <a:rPr lang="en-US" smtClean="0">
                <a:solidFill>
                  <a:prstClr val="white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pPr>
                <a:defRPr/>
              </a:pPr>
              <a:t>4</a:t>
            </a:fld>
            <a:endParaRPr lang="en-US" dirty="0">
              <a:solidFill>
                <a:prstClr val="white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6" name="Straight Arrow Connector 41"/>
          <p:cNvCxnSpPr>
            <a:cxnSpLocks noChangeShapeType="1"/>
          </p:cNvCxnSpPr>
          <p:nvPr/>
        </p:nvCxnSpPr>
        <p:spPr bwMode="auto">
          <a:xfrm>
            <a:off x="121087" y="6186573"/>
            <a:ext cx="8839783" cy="0"/>
          </a:xfrm>
          <a:prstGeom prst="straightConnector1">
            <a:avLst/>
          </a:prstGeom>
          <a:noFill/>
          <a:ln w="19050" algn="ctr">
            <a:solidFill>
              <a:srgbClr val="595959"/>
            </a:solidFill>
            <a:round/>
            <a:headEnd/>
            <a:tailEnd type="triangle" w="med" len="med"/>
          </a:ln>
        </p:spPr>
      </p:cxnSp>
      <p:cxnSp>
        <p:nvCxnSpPr>
          <p:cNvPr id="37" name="Straight Arrow Connector 41"/>
          <p:cNvCxnSpPr>
            <a:cxnSpLocks noChangeShapeType="1"/>
          </p:cNvCxnSpPr>
          <p:nvPr/>
        </p:nvCxnSpPr>
        <p:spPr bwMode="auto">
          <a:xfrm flipV="1">
            <a:off x="109133" y="991642"/>
            <a:ext cx="1" cy="5194932"/>
          </a:xfrm>
          <a:prstGeom prst="straightConnector1">
            <a:avLst/>
          </a:prstGeom>
          <a:noFill/>
          <a:ln w="19050" algn="ctr">
            <a:solidFill>
              <a:srgbClr val="595959"/>
            </a:solidFill>
            <a:round/>
            <a:headEnd/>
            <a:tailEnd type="triangle" w="med" len="med"/>
          </a:ln>
        </p:spPr>
      </p:cxnSp>
      <p:sp>
        <p:nvSpPr>
          <p:cNvPr id="38" name="Rectangle 37"/>
          <p:cNvSpPr/>
          <p:nvPr/>
        </p:nvSpPr>
        <p:spPr>
          <a:xfrm>
            <a:off x="3065104" y="5555157"/>
            <a:ext cx="8646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i="1" cap="all" dirty="0">
                <a:solidFill>
                  <a:prstClr val="white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Phase 2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222205" y="5574470"/>
            <a:ext cx="12043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i="1" cap="all" dirty="0">
                <a:solidFill>
                  <a:prstClr val="white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Phase 3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623825" y="5535469"/>
            <a:ext cx="73129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i="1" cap="all" dirty="0">
                <a:solidFill>
                  <a:prstClr val="white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Phase 4</a:t>
            </a:r>
          </a:p>
        </p:txBody>
      </p:sp>
      <p:sp>
        <p:nvSpPr>
          <p:cNvPr id="41" name="Curved Down Arrow 40"/>
          <p:cNvSpPr/>
          <p:nvPr/>
        </p:nvSpPr>
        <p:spPr>
          <a:xfrm rot="20689981">
            <a:off x="724862" y="1467891"/>
            <a:ext cx="2066539" cy="674645"/>
          </a:xfrm>
          <a:prstGeom prst="curvedDown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Curved Down Arrow 41"/>
          <p:cNvSpPr/>
          <p:nvPr/>
        </p:nvSpPr>
        <p:spPr>
          <a:xfrm rot="21164201">
            <a:off x="3368700" y="1246902"/>
            <a:ext cx="2257105" cy="674645"/>
          </a:xfrm>
          <a:prstGeom prst="curvedDown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" name="Curved Down Arrow 44"/>
          <p:cNvSpPr/>
          <p:nvPr/>
        </p:nvSpPr>
        <p:spPr>
          <a:xfrm rot="20955314">
            <a:off x="6113186" y="752407"/>
            <a:ext cx="2075948" cy="616665"/>
          </a:xfrm>
          <a:prstGeom prst="curvedDown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370375" y="1950214"/>
            <a:ext cx="841897" cy="30777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457200">
              <a:defRPr/>
            </a:pPr>
            <a:r>
              <a:rPr lang="en-US" sz="14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Phase </a:t>
            </a:r>
            <a:r>
              <a:rPr lang="en-US" sz="14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lang="en-US" sz="1400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2417568" y="1830733"/>
            <a:ext cx="2159754" cy="977254"/>
          </a:xfrm>
          <a:prstGeom prst="roundRect">
            <a:avLst>
              <a:gd name="adj" fmla="val 9101"/>
            </a:avLst>
          </a:prstGeom>
          <a:gradFill flip="none" rotWithShape="1">
            <a:gsLst>
              <a:gs pos="0">
                <a:srgbClr val="9BBB59">
                  <a:lumMod val="75000"/>
                  <a:shade val="30000"/>
                  <a:satMod val="115000"/>
                </a:srgbClr>
              </a:gs>
              <a:gs pos="50000">
                <a:srgbClr val="9BBB59">
                  <a:lumMod val="75000"/>
                  <a:shade val="67500"/>
                  <a:satMod val="115000"/>
                </a:srgbClr>
              </a:gs>
              <a:gs pos="100000">
                <a:srgbClr val="9BBB59">
                  <a:lumMod val="75000"/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9BBB59"/>
            </a:solidFill>
            <a:prstDash val="solid"/>
            <a:headEnd type="none" w="med" len="med"/>
            <a:tailEnd type="none" w="med" len="med"/>
          </a:ln>
          <a:effectLst/>
        </p:spPr>
        <p:txBody>
          <a:bodyPr tIns="91440" bIns="0"/>
          <a:lstStyle/>
          <a:p>
            <a:pPr algn="ctr" defTabSz="895350">
              <a:buClr>
                <a:srgbClr val="1F497D"/>
              </a:buClr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+mj-lt"/>
                <a:cs typeface="Calibri" pitchFamily="34" charset="0"/>
              </a:rPr>
              <a:t>Social/Public Safety</a:t>
            </a:r>
            <a:endParaRPr lang="en-US" sz="1100" kern="0" dirty="0">
              <a:solidFill>
                <a:sysClr val="window" lastClr="FFFFFF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2417567" y="2385288"/>
            <a:ext cx="2159754" cy="3714639"/>
          </a:xfrm>
          <a:prstGeom prst="roundRect">
            <a:avLst>
              <a:gd name="adj" fmla="val 3840"/>
            </a:avLst>
          </a:prstGeom>
          <a:gradFill flip="none" rotWithShape="1">
            <a:gsLst>
              <a:gs pos="0">
                <a:srgbClr val="9BBB59">
                  <a:lumMod val="40000"/>
                  <a:lumOff val="60000"/>
                </a:srgbClr>
              </a:gs>
              <a:gs pos="50000">
                <a:srgbClr val="9BBB59">
                  <a:lumMod val="20000"/>
                  <a:lumOff val="80000"/>
                </a:srgbClr>
              </a:gs>
              <a:gs pos="100000">
                <a:sysClr val="window" lastClr="FFFFFF"/>
              </a:gs>
            </a:gsLst>
            <a:lin ang="16200000" scaled="1"/>
            <a:tileRect/>
          </a:gradFill>
          <a:ln w="9525" cap="flat" cmpd="sng" algn="ctr">
            <a:solidFill>
              <a:srgbClr val="9BBB59"/>
            </a:solidFill>
            <a:prstDash val="solid"/>
          </a:ln>
          <a:effectLst/>
        </p:spPr>
        <p:txBody>
          <a:bodyPr rtlCol="0" anchor="t" anchorCtr="0"/>
          <a:lstStyle/>
          <a:p>
            <a:pPr defTabSz="457200">
              <a:lnSpc>
                <a:spcPct val="150000"/>
              </a:lnSpc>
            </a:pPr>
            <a:r>
              <a:rPr lang="en-US" sz="1200" b="1" u="sng" kern="0" dirty="0" smtClean="0">
                <a:solidFill>
                  <a:sysClr val="windowText" lastClr="00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Public Safety</a:t>
            </a:r>
            <a:endParaRPr lang="en-US" sz="1200" b="1" u="sng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Arial" panose="020B0604020202020204" pitchFamily="34" charset="0"/>
            </a:endParaRP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Air Travel  </a:t>
            </a: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Disaster Management</a:t>
            </a:r>
            <a:endParaRPr lang="en-US" sz="1200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Arial" panose="020B0604020202020204" pitchFamily="34" charset="0"/>
            </a:endParaRP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Planetary Protection</a:t>
            </a: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Environmental Concerns</a:t>
            </a: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Geolocation/Utilization of data and advancements for all mankind.</a:t>
            </a:r>
            <a:endParaRPr lang="en-US" sz="1200" b="1" u="sng" kern="0" dirty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defTabSz="457200">
              <a:defRPr/>
            </a:pPr>
            <a:r>
              <a:rPr lang="en-US" sz="1200" b="1" u="sng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Human Impacts</a:t>
            </a:r>
            <a:endParaRPr lang="en-US" sz="1200" b="1" u="sng" kern="0" dirty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defTabSz="457200">
              <a:defRPr/>
            </a:pPr>
            <a:endParaRPr lang="en-US" sz="1200" b="1" u="sng" kern="0" dirty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28600" indent="-22860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Communication</a:t>
            </a:r>
          </a:p>
          <a:p>
            <a:pPr marL="228600" indent="-22860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Inspiration &amp; Challenge </a:t>
            </a:r>
          </a:p>
          <a:p>
            <a:pPr marL="228600" indent="-22860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Vision &amp; Wonder</a:t>
            </a:r>
          </a:p>
          <a:p>
            <a:pPr marL="228600" indent="-22860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 National Pride as Spacefarers</a:t>
            </a:r>
            <a:endParaRPr lang="en-US" sz="1200" kern="0" dirty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28600" indent="-228600" defTabSz="457200">
              <a:buFont typeface="Wingdings" panose="05000000000000000000" pitchFamily="2" charset="2"/>
              <a:buChar char="§"/>
              <a:defRPr/>
            </a:pPr>
            <a:endParaRPr lang="en-US" sz="1200" kern="0" dirty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1200" b="1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Arial" panose="020B0604020202020204" pitchFamily="34" charset="0"/>
            </a:endParaRPr>
          </a:p>
          <a:p>
            <a:pPr defTabSz="457200">
              <a:lnSpc>
                <a:spcPct val="150000"/>
              </a:lnSpc>
            </a:pPr>
            <a:endParaRPr lang="en-US" sz="1200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4652335" y="1426880"/>
            <a:ext cx="2159754" cy="957996"/>
          </a:xfrm>
          <a:prstGeom prst="roundRect">
            <a:avLst>
              <a:gd name="adj" fmla="val 9101"/>
            </a:avLst>
          </a:prstGeom>
          <a:gradFill flip="none"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/>
        </p:spPr>
        <p:txBody>
          <a:bodyPr tIns="91440" bIns="0" rtlCol="0" anchor="t" anchorCtr="0"/>
          <a:lstStyle/>
          <a:p>
            <a:pPr algn="ctr"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+mj-lt"/>
                <a:cs typeface="Calibri" pitchFamily="34" charset="0"/>
              </a:rPr>
              <a:t>Political </a:t>
            </a:r>
            <a:endParaRPr lang="en-US" sz="1100" kern="0" dirty="0">
              <a:solidFill>
                <a:sysClr val="window" lastClr="FFFFFF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4652334" y="1962177"/>
            <a:ext cx="2159754" cy="4137751"/>
          </a:xfrm>
          <a:prstGeom prst="roundRect">
            <a:avLst>
              <a:gd name="adj" fmla="val 3840"/>
            </a:avLst>
          </a:prstGeom>
          <a:gradFill flip="none" rotWithShape="1">
            <a:gsLst>
              <a:gs pos="0">
                <a:srgbClr val="4BACC6">
                  <a:lumMod val="40000"/>
                  <a:lumOff val="60000"/>
                </a:srgbClr>
              </a:gs>
              <a:gs pos="50000">
                <a:srgbClr val="4BACC6">
                  <a:lumMod val="20000"/>
                  <a:lumOff val="80000"/>
                </a:srgbClr>
              </a:gs>
              <a:gs pos="100000">
                <a:sysClr val="window" lastClr="FFFFFF"/>
              </a:gs>
            </a:gsLst>
            <a:lin ang="16200000" scaled="1"/>
            <a:tileRect/>
          </a:gradFill>
          <a:ln w="9525" cap="flat" cmpd="sng" algn="ctr">
            <a:solidFill>
              <a:srgbClr val="4BACC6">
                <a:lumMod val="75000"/>
              </a:srgbClr>
            </a:solidFill>
            <a:prstDash val="solid"/>
          </a:ln>
          <a:effectLst/>
        </p:spPr>
        <p:txBody>
          <a:bodyPr rtlCol="0" anchor="t" anchorCtr="0"/>
          <a:lstStyle/>
          <a:p>
            <a:pPr marL="171450" indent="-171450" defTabSz="457200">
              <a:lnSpc>
                <a:spcPct val="150000"/>
              </a:lnSpc>
              <a:defRPr/>
            </a:pPr>
            <a:r>
              <a:rPr lang="en-US" sz="1200" b="1" u="sng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Increased Collaboration</a:t>
            </a:r>
          </a:p>
          <a:p>
            <a:pPr marL="171450" indent="-17145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Joint missions/exercises with other spacefaring nations</a:t>
            </a:r>
            <a:endParaRPr lang="en-US" sz="1200" kern="0" dirty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71450" indent="-171450" defTabSz="4572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Policy Debate</a:t>
            </a:r>
            <a:endParaRPr lang="en-US" sz="1200" kern="0" dirty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71450" indent="-171450" defTabSz="4572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Future of Exploration  Roadmaps</a:t>
            </a:r>
          </a:p>
          <a:p>
            <a:pPr marL="171450" indent="-171450" defTabSz="457200">
              <a:lnSpc>
                <a:spcPct val="150000"/>
              </a:lnSpc>
              <a:defRPr/>
            </a:pPr>
            <a:r>
              <a:rPr lang="en-US" sz="1200" b="1" u="sng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Defense</a:t>
            </a:r>
          </a:p>
          <a:p>
            <a:pPr marL="171450" indent="-17145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Create rules of the road</a:t>
            </a:r>
          </a:p>
          <a:p>
            <a:pPr marL="171450" indent="-171450" defTabSz="457200">
              <a:defRPr/>
            </a:pPr>
            <a:endParaRPr lang="en-US" sz="1200" kern="0" dirty="0" smtClean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71450" indent="-17145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Strengthen US Capabilities</a:t>
            </a:r>
          </a:p>
          <a:p>
            <a:pPr marL="171450" indent="-171450" defTabSz="457200">
              <a:defRPr/>
            </a:pPr>
            <a:endParaRPr lang="en-US" sz="1200" kern="0" dirty="0" smtClean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71450" indent="-17145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Create New Partnerships  </a:t>
            </a:r>
          </a:p>
          <a:p>
            <a:pPr marL="171450" indent="-171450" defTabSz="457200">
              <a:defRPr/>
            </a:pPr>
            <a:endParaRPr lang="en-US" sz="1200" kern="0" dirty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71450" indent="-17145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Bolster Deterrence</a:t>
            </a:r>
          </a:p>
          <a:p>
            <a:pPr marL="171450" indent="-171450" defTabSz="457200">
              <a:buFont typeface="Wingdings" panose="05000000000000000000" pitchFamily="2" charset="2"/>
              <a:buChar char="§"/>
              <a:defRPr/>
            </a:pPr>
            <a:endParaRPr lang="en-US" sz="1200" kern="0" dirty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909593" y="1209303"/>
            <a:ext cx="2159754" cy="1016263"/>
          </a:xfrm>
          <a:prstGeom prst="roundRect">
            <a:avLst>
              <a:gd name="adj" fmla="val 9101"/>
            </a:avLst>
          </a:prstGeom>
          <a:gradFill flip="none" rotWithShape="1">
            <a:gsLst>
              <a:gs pos="0">
                <a:srgbClr val="9BBB59">
                  <a:lumMod val="75000"/>
                  <a:shade val="30000"/>
                  <a:satMod val="115000"/>
                </a:srgbClr>
              </a:gs>
              <a:gs pos="50000">
                <a:srgbClr val="9BBB59">
                  <a:lumMod val="75000"/>
                  <a:shade val="67500"/>
                  <a:satMod val="115000"/>
                </a:srgbClr>
              </a:gs>
              <a:gs pos="100000">
                <a:srgbClr val="9BBB59">
                  <a:lumMod val="75000"/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9BBB59"/>
            </a:solidFill>
            <a:prstDash val="solid"/>
            <a:headEnd type="none" w="med" len="med"/>
            <a:tailEnd type="none" w="med" len="med"/>
          </a:ln>
          <a:effectLst/>
        </p:spPr>
        <p:txBody>
          <a:bodyPr tIns="91440" bIns="0"/>
          <a:lstStyle/>
          <a:p>
            <a:pPr algn="ctr" defTabSz="895350">
              <a:buClr>
                <a:srgbClr val="1F497D"/>
              </a:buClr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+mj-lt"/>
                <a:cs typeface="Calibri" pitchFamily="34" charset="0"/>
              </a:rPr>
              <a:t>Economic </a:t>
            </a:r>
            <a:endParaRPr lang="en-US" sz="1100" kern="0" dirty="0">
              <a:solidFill>
                <a:sysClr val="window" lastClr="FFFFFF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6909592" y="1802866"/>
            <a:ext cx="2159754" cy="4282409"/>
          </a:xfrm>
          <a:prstGeom prst="roundRect">
            <a:avLst>
              <a:gd name="adj" fmla="val 3840"/>
            </a:avLst>
          </a:prstGeom>
          <a:gradFill flip="none" rotWithShape="1">
            <a:gsLst>
              <a:gs pos="0">
                <a:srgbClr val="9BBB59">
                  <a:lumMod val="40000"/>
                  <a:lumOff val="60000"/>
                </a:srgbClr>
              </a:gs>
              <a:gs pos="50000">
                <a:srgbClr val="9BBB59">
                  <a:lumMod val="20000"/>
                  <a:lumOff val="80000"/>
                </a:srgbClr>
              </a:gs>
              <a:gs pos="100000">
                <a:sysClr val="window" lastClr="FFFFFF"/>
              </a:gs>
            </a:gsLst>
            <a:lin ang="16200000" scaled="1"/>
            <a:tileRect/>
          </a:gradFill>
          <a:ln w="9525" cap="flat" cmpd="sng" algn="ctr">
            <a:solidFill>
              <a:srgbClr val="9BBB59"/>
            </a:solidFill>
            <a:prstDash val="solid"/>
          </a:ln>
          <a:effectLst/>
        </p:spPr>
        <p:txBody>
          <a:bodyPr rtlCol="0" anchor="t" anchorCtr="0"/>
          <a:lstStyle/>
          <a:p>
            <a:pPr defTabSz="457200">
              <a:lnSpc>
                <a:spcPct val="150000"/>
              </a:lnSpc>
            </a:pPr>
            <a:r>
              <a:rPr lang="en-US" sz="1200" b="1" u="sng" kern="0" dirty="0" smtClean="0">
                <a:solidFill>
                  <a:sysClr val="windowText" lastClr="00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Corporate Development </a:t>
            </a:r>
            <a:endParaRPr lang="en-US" sz="1200" b="1" u="sng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Arial" panose="020B0604020202020204" pitchFamily="34" charset="0"/>
            </a:endParaRP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Increased Market Share </a:t>
            </a:r>
            <a:endParaRPr lang="en-US" sz="1200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Arial" panose="020B0604020202020204" pitchFamily="34" charset="0"/>
            </a:endParaRP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Increased Revenue</a:t>
            </a: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Jobs for Citizens</a:t>
            </a: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Intellectual Property</a:t>
            </a:r>
            <a:endParaRPr lang="en-US" sz="1200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Arial" panose="020B0604020202020204" pitchFamily="34" charset="0"/>
            </a:endParaRPr>
          </a:p>
          <a:p>
            <a:pPr defTabSz="457200">
              <a:defRPr/>
            </a:pPr>
            <a:r>
              <a:rPr lang="en-US" sz="1200" b="1" u="sng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Industries</a:t>
            </a:r>
            <a:endParaRPr lang="en-US" sz="1200" b="1" u="sng" kern="0" dirty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defTabSz="457200">
              <a:defRPr/>
            </a:pPr>
            <a:endParaRPr lang="en-US" sz="1200" b="1" u="sng" kern="0" dirty="0">
              <a:solidFill>
                <a:sysClr val="windowText" lastClr="000000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28600" indent="-22860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Aerospace</a:t>
            </a:r>
          </a:p>
          <a:p>
            <a:pPr marL="685800" lvl="1" indent="-2286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Design</a:t>
            </a:r>
          </a:p>
          <a:p>
            <a:pPr marL="685800" lvl="1" indent="-2286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Manufacture</a:t>
            </a:r>
          </a:p>
          <a:p>
            <a:pPr marL="685800" lvl="1" indent="-2286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Tourism</a:t>
            </a:r>
          </a:p>
          <a:p>
            <a:pPr marL="685800" lvl="1" indent="-2286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Payload </a:t>
            </a:r>
          </a:p>
          <a:p>
            <a:pPr marL="228600" indent="-22860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Energy</a:t>
            </a:r>
          </a:p>
          <a:p>
            <a:pPr marL="228600" indent="-22860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Biotech</a:t>
            </a:r>
          </a:p>
          <a:p>
            <a:pPr marL="228600" indent="-22860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Pharmaceutical(microgravity research(</a:t>
            </a:r>
          </a:p>
          <a:p>
            <a:pPr marL="228600" indent="-22860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Telecommunications</a:t>
            </a:r>
          </a:p>
          <a:p>
            <a:pPr marL="228600" indent="-22860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IT</a:t>
            </a:r>
          </a:p>
          <a:p>
            <a:pPr marL="228600" indent="-228600" defTabSz="457200">
              <a:buFont typeface="Wingdings" panose="05000000000000000000" pitchFamily="2" charset="2"/>
              <a:buChar char="§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Entertainment</a:t>
            </a:r>
          </a:p>
          <a:p>
            <a:pPr marL="228600" indent="-228600" defTabSz="457200">
              <a:defRPr/>
            </a:pPr>
            <a:endParaRPr lang="en-US" sz="1200" b="1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Arial" panose="020B0604020202020204" pitchFamily="34" charset="0"/>
            </a:endParaRPr>
          </a:p>
          <a:p>
            <a:pPr defTabSz="457200">
              <a:lnSpc>
                <a:spcPct val="150000"/>
              </a:lnSpc>
            </a:pPr>
            <a:endParaRPr lang="en-US" sz="1200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944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500" dirty="0" smtClean="0"/>
              <a:t>Characteristics of an Effective Regulatory Scheme </a:t>
            </a:r>
            <a:endParaRPr lang="en-US" sz="2500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305550"/>
            <a:ext cx="539750" cy="500063"/>
          </a:xfrm>
        </p:spPr>
        <p:txBody>
          <a:bodyPr/>
          <a:lstStyle/>
          <a:p>
            <a:fld id="{B32AB80A-78BA-6B42-BA0D-B44ACF890F5A}" type="slidenum">
              <a:rPr lang="en-US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en-US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773" y="700088"/>
            <a:ext cx="8624454" cy="5457825"/>
          </a:xfrm>
          <a:prstGeom prst="roundRect">
            <a:avLst>
              <a:gd name="adj" fmla="val 397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49000">
                <a:schemeClr val="tx2">
                  <a:lumMod val="20000"/>
                  <a:lumOff val="80000"/>
                </a:schemeClr>
              </a:gs>
              <a:gs pos="100000">
                <a:sysClr val="window" lastClr="FFFFFF"/>
              </a:gs>
            </a:gsLst>
            <a:lin ang="16200000" scaled="1"/>
          </a:gradFill>
          <a:ln w="9525" algn="ctr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black"/>
                </a:solidFill>
                <a:latin typeface="Calibri" pitchFamily="34" charset="0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14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0263" y="809897"/>
            <a:ext cx="8190411" cy="5450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 pitchFamily="18" charset="0"/>
              </a:rPr>
              <a:t> </a:t>
            </a:r>
            <a:r>
              <a:rPr lang="en-US" sz="1600" dirty="0" smtClean="0"/>
              <a:t>For selection of characteristics,  examined industries which are :</a:t>
            </a:r>
          </a:p>
          <a:p>
            <a:endParaRPr lang="en-US" sz="1600" dirty="0" smtClean="0"/>
          </a:p>
          <a:p>
            <a:r>
              <a:rPr lang="en-US" sz="1600" dirty="0" smtClean="0"/>
              <a:t>heavily regulated</a:t>
            </a:r>
          </a:p>
          <a:p>
            <a:r>
              <a:rPr lang="en-US" sz="1600" dirty="0" smtClean="0"/>
              <a:t>complex</a:t>
            </a:r>
          </a:p>
          <a:p>
            <a:r>
              <a:rPr lang="en-US" sz="1600" dirty="0" smtClean="0"/>
              <a:t>impact public safety</a:t>
            </a:r>
          </a:p>
          <a:p>
            <a:endParaRPr lang="en-US" sz="1600" dirty="0" smtClean="0"/>
          </a:p>
          <a:p>
            <a:r>
              <a:rPr lang="en-US" sz="1600" dirty="0" smtClean="0"/>
              <a:t>with</a:t>
            </a:r>
          </a:p>
          <a:p>
            <a:r>
              <a:rPr lang="en-US" sz="1600" dirty="0" smtClean="0"/>
              <a:t> </a:t>
            </a:r>
          </a:p>
          <a:p>
            <a:r>
              <a:rPr lang="en-US" sz="1600" dirty="0" smtClean="0"/>
              <a:t>registration </a:t>
            </a:r>
          </a:p>
          <a:p>
            <a:r>
              <a:rPr lang="en-US" sz="1600" dirty="0" smtClean="0"/>
              <a:t>clear licensure requirements and publication thereof</a:t>
            </a:r>
          </a:p>
          <a:p>
            <a:r>
              <a:rPr lang="en-US" sz="1600" dirty="0" smtClean="0"/>
              <a:t>unbiased information</a:t>
            </a:r>
          </a:p>
          <a:p>
            <a:r>
              <a:rPr lang="en-US" sz="1600" dirty="0" smtClean="0"/>
              <a:t>notification of market entry</a:t>
            </a:r>
          </a:p>
          <a:p>
            <a:r>
              <a:rPr lang="en-US" sz="1600" dirty="0" smtClean="0"/>
              <a:t>monitoring of safety and effectiveness</a:t>
            </a:r>
          </a:p>
          <a:p>
            <a:r>
              <a:rPr lang="en-US" sz="1600" dirty="0" smtClean="0"/>
              <a:t>quality control testing</a:t>
            </a:r>
          </a:p>
          <a:p>
            <a:r>
              <a:rPr lang="en-US" sz="1600" dirty="0" smtClean="0"/>
              <a:t>inspection of manufacturers</a:t>
            </a:r>
          </a:p>
          <a:p>
            <a:r>
              <a:rPr lang="en-US" sz="1600" dirty="0" smtClean="0"/>
              <a:t>inspecting distribution process</a:t>
            </a:r>
          </a:p>
          <a:p>
            <a:r>
              <a:rPr lang="en-US" sz="1600" dirty="0" smtClean="0"/>
              <a:t>performance evaluation (and reporting)</a:t>
            </a:r>
          </a:p>
          <a:p>
            <a:endParaRPr lang="en-US" sz="1600" dirty="0" smtClean="0"/>
          </a:p>
          <a:p>
            <a:r>
              <a:rPr lang="en-US" sz="1600" dirty="0" smtClean="0"/>
              <a:t> These steps are similar enough, in subset and in principle, to space registration and manufacture to warrant a parallel consideration in the overarching goals and elements of a proper regulatory scheme.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101561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204028" y="668512"/>
            <a:ext cx="2377440" cy="585523"/>
          </a:xfrm>
          <a:prstGeom prst="roundRect">
            <a:avLst>
              <a:gd name="adj" fmla="val 9008"/>
            </a:avLst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182880" rIns="0" bIns="548640" anchor="ctr" anchorCtr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b="1" kern="0" dirty="0" smtClean="0">
              <a:solidFill>
                <a:srgbClr val="FFFFFF"/>
              </a:solidFill>
              <a:ea typeface="ＭＳ Ｐゴシック" pitchFamily="34" charset="-128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b="1" kern="0" dirty="0" smtClean="0">
              <a:solidFill>
                <a:srgbClr val="FFFFFF"/>
              </a:solidFill>
              <a:ea typeface="ＭＳ Ｐゴシック" pitchFamily="34" charset="-128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Characteristics</a:t>
            </a:r>
            <a:endParaRPr lang="en-US" sz="1400" b="1" kern="0" dirty="0">
              <a:solidFill>
                <a:srgbClr val="FFFFFF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dirty="0" smtClean="0"/>
              <a:t>Effective Regulatory System </a:t>
            </a:r>
            <a:endParaRPr lang="en-US" sz="2500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305550"/>
            <a:ext cx="539750" cy="500063"/>
          </a:xfrm>
        </p:spPr>
        <p:txBody>
          <a:bodyPr/>
          <a:lstStyle/>
          <a:p>
            <a:fld id="{B32AB80A-78BA-6B42-BA0D-B44ACF890F5A}" type="slidenum">
              <a:rPr lang="en-US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en-US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09154" y="1488440"/>
          <a:ext cx="8229600" cy="4571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89082">
                <a:tc>
                  <a:txBody>
                    <a:bodyPr/>
                    <a:lstStyle/>
                    <a:p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Clarity of Rules and Regulations </a:t>
                      </a:r>
                      <a:endParaRPr lang="en-US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Due Process in Decision Making </a:t>
                      </a:r>
                    </a:p>
                    <a:p>
                      <a:endParaRPr lang="en-US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9229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Transparency/Public Participation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Independence 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9229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Ease of Access and Understanding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Predictability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9229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Consultation Procedures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Clarity of Roles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9229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Regulatory Impact Analysis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Completeness and Clarity of Rules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9229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Administrative Simplification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Proportionality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9082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“Dynamic Process” to evaluate and update regulations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Requisite Powers/Appropriate Institutional Characteristics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9229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Implementation and Compliance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Integrity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9229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Assessment of Performance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Responsiveness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9229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Outcome Orientation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Accountability 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377535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2639"/>
            <a:ext cx="8464987" cy="95410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500" dirty="0" smtClean="0"/>
              <a:t>Considering the International Landscape</a:t>
            </a:r>
            <a:endParaRPr lang="en-US" sz="2500" dirty="0"/>
          </a:p>
        </p:txBody>
      </p:sp>
      <p:sp>
        <p:nvSpPr>
          <p:cNvPr id="144" name="TextBox 143"/>
          <p:cNvSpPr txBox="1"/>
          <p:nvPr/>
        </p:nvSpPr>
        <p:spPr bwMode="auto">
          <a:xfrm>
            <a:off x="894188" y="681777"/>
            <a:ext cx="7727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0" hangingPunct="0">
              <a:buClrTx/>
              <a:buFontTx/>
              <a:buNone/>
              <a:defRPr sz="120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bg2"/>
              </a:buClr>
              <a:buFont typeface="Arial" charset="0"/>
              <a:buChar char="•"/>
              <a:defRPr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Font typeface="Arial" charset="0"/>
              <a:buChar char="•"/>
              <a:defRPr sz="20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Arial" charset="0"/>
              <a:buChar char="•"/>
              <a:defRPr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Arial" charset="0"/>
              <a:buChar char="•"/>
              <a:defRPr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Arial" charset="0"/>
              <a:buChar char="•"/>
              <a:defRPr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Arial" charset="0"/>
              <a:buChar char="•"/>
              <a:defRPr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Arial" charset="0"/>
              <a:buChar char="•"/>
              <a:defRPr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Arial" charset="0"/>
              <a:buChar char="•"/>
              <a:defRPr>
                <a:latin typeface="Verdana" pitchFamily="34" charset="0"/>
              </a:defRPr>
            </a:lvl9pPr>
          </a:lstStyle>
          <a:p>
            <a:r>
              <a:rPr lang="en-US" sz="1600" dirty="0" smtClean="0">
                <a:solidFill>
                  <a:srgbClr val="134575"/>
                </a:solidFill>
                <a:latin typeface="+mj-lt"/>
              </a:rPr>
              <a:t>                                    Domestic Mission or Vision Statement Examples </a:t>
            </a:r>
            <a:endParaRPr lang="en-US" sz="1600" dirty="0">
              <a:solidFill>
                <a:srgbClr val="134575"/>
              </a:solidFill>
              <a:latin typeface="+mj-lt"/>
            </a:endParaRPr>
          </a:p>
        </p:txBody>
      </p:sp>
      <p:sp>
        <p:nvSpPr>
          <p:cNvPr id="97" name="TextBox 96"/>
          <p:cNvSpPr txBox="1"/>
          <p:nvPr/>
        </p:nvSpPr>
        <p:spPr bwMode="auto">
          <a:xfrm>
            <a:off x="-3345997" y="2452865"/>
            <a:ext cx="402336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prstTxWarp prst="textNoShape">
              <a:avLst/>
            </a:prstTxWarp>
            <a:spAutoFit/>
          </a:bodyPr>
          <a:lstStyle/>
          <a:p>
            <a:pPr marL="342900" indent="-342900" defTabSz="457200">
              <a:lnSpc>
                <a:spcPct val="150000"/>
              </a:lnSpc>
              <a:buFontTx/>
              <a:buAutoNum type="arabicPeriod"/>
              <a:defRPr/>
            </a:pPr>
            <a:endParaRPr lang="en-US" sz="1400" b="0" dirty="0">
              <a:solidFill>
                <a:srgbClr val="000000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4869913" y="1110342"/>
            <a:ext cx="3928276" cy="1097280"/>
          </a:xfrm>
          <a:prstGeom prst="roundRect">
            <a:avLst>
              <a:gd name="adj" fmla="val 9101"/>
            </a:avLst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  <p:txBody>
          <a:bodyPr tIns="91440" bIns="0" rtlCol="0" anchor="t" anchorCtr="0"/>
          <a:lstStyle/>
          <a:p>
            <a:pPr algn="ctr"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+mj-lt"/>
                <a:cs typeface="Calibri" pitchFamily="34" charset="0"/>
              </a:rPr>
              <a:t>NOAA Office of Space Commercialization</a:t>
            </a:r>
            <a:endParaRPr lang="en-US" sz="1400" b="1" kern="0" dirty="0">
              <a:solidFill>
                <a:sysClr val="window" lastClr="FFFFFF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4869913" y="1619794"/>
            <a:ext cx="3928276" cy="2586446"/>
          </a:xfrm>
          <a:prstGeom prst="roundRect">
            <a:avLst>
              <a:gd name="adj" fmla="val 3840"/>
            </a:avLst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ysClr val="window" lastClr="FFFFFF"/>
              </a:gs>
            </a:gsLst>
            <a:lin ang="16200000" scaled="1"/>
            <a:tileRect/>
          </a:gradFill>
          <a:ln w="9525" cap="flat" cmpd="sng" algn="ctr">
            <a:solidFill>
              <a:schemeClr val="tx2">
                <a:lumMod val="75000"/>
              </a:schemeClr>
            </a:solidFill>
            <a:prstDash val="solid"/>
          </a:ln>
          <a:effectLst/>
        </p:spPr>
        <p:txBody>
          <a:bodyPr rtlCol="0" anchor="t" anchorCtr="0"/>
          <a:lstStyle/>
          <a:p>
            <a:pPr marL="234950" indent="-234950">
              <a:lnSpc>
                <a:spcPct val="150000"/>
              </a:lnSpc>
              <a:spcBef>
                <a:spcPts val="0"/>
              </a:spcBef>
              <a:defRPr/>
            </a:pPr>
            <a:endParaRPr lang="en-US" sz="1200" dirty="0" smtClean="0"/>
          </a:p>
          <a:p>
            <a:pPr marL="234950" indent="-234950">
              <a:lnSpc>
                <a:spcPct val="150000"/>
              </a:lnSpc>
              <a:spcBef>
                <a:spcPts val="0"/>
              </a:spcBef>
              <a:defRPr/>
            </a:pPr>
            <a:endParaRPr lang="en-US" sz="1200" dirty="0" smtClean="0"/>
          </a:p>
          <a:p>
            <a:pPr marL="234950" indent="-23495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600" dirty="0" smtClean="0"/>
              <a:t>“a robust and responsive U.S. industry that is the world leader in space commerce.”</a:t>
            </a:r>
            <a:endParaRPr lang="en-US" sz="1600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Calibri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548640" y="4506685"/>
            <a:ext cx="8223424" cy="992777"/>
          </a:xfrm>
          <a:prstGeom prst="roundRect">
            <a:avLst>
              <a:gd name="adj" fmla="val 6601"/>
            </a:avLst>
          </a:prstGeom>
          <a:gradFill flip="none" rotWithShape="1">
            <a:gsLst>
              <a:gs pos="0">
                <a:srgbClr val="9BBB59">
                  <a:lumMod val="75000"/>
                  <a:shade val="30000"/>
                  <a:satMod val="115000"/>
                </a:srgbClr>
              </a:gs>
              <a:gs pos="50000">
                <a:srgbClr val="9BBB59">
                  <a:lumMod val="75000"/>
                  <a:shade val="67500"/>
                  <a:satMod val="115000"/>
                </a:srgbClr>
              </a:gs>
              <a:gs pos="100000">
                <a:srgbClr val="9BBB59">
                  <a:lumMod val="75000"/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9BBB59"/>
            </a:solidFill>
            <a:prstDash val="solid"/>
            <a:headEnd type="none" w="med" len="med"/>
            <a:tailEnd type="none" w="med" len="med"/>
          </a:ln>
          <a:effectLst/>
        </p:spPr>
        <p:txBody>
          <a:bodyPr tIns="91440" bIns="0"/>
          <a:lstStyle/>
          <a:p>
            <a:pPr algn="ctr" defTabSz="895350">
              <a:buClr>
                <a:srgbClr val="1F497D"/>
              </a:buClr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+mj-lt"/>
                <a:cs typeface="Calibri" pitchFamily="34" charset="0"/>
              </a:rPr>
              <a:t>Department of Commerce</a:t>
            </a:r>
            <a:endParaRPr lang="en-US" sz="1400" b="1" kern="0" dirty="0">
              <a:solidFill>
                <a:sysClr val="window" lastClr="FFFFFF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106" name="Rounded Rectangle 105"/>
          <p:cNvSpPr/>
          <p:nvPr/>
        </p:nvSpPr>
        <p:spPr>
          <a:xfrm>
            <a:off x="535578" y="4976949"/>
            <a:ext cx="8249549" cy="1371600"/>
          </a:xfrm>
          <a:prstGeom prst="roundRect">
            <a:avLst>
              <a:gd name="adj" fmla="val 4171"/>
            </a:avLst>
          </a:prstGeom>
          <a:gradFill flip="none" rotWithShape="1">
            <a:gsLst>
              <a:gs pos="0">
                <a:srgbClr val="9BBB59">
                  <a:lumMod val="40000"/>
                  <a:lumOff val="60000"/>
                </a:srgbClr>
              </a:gs>
              <a:gs pos="50000">
                <a:srgbClr val="9BBB59">
                  <a:lumMod val="20000"/>
                  <a:lumOff val="80000"/>
                </a:srgbClr>
              </a:gs>
              <a:gs pos="100000">
                <a:sysClr val="window" lastClr="FFFFFF"/>
              </a:gs>
            </a:gsLst>
            <a:lin ang="16200000" scaled="1"/>
            <a:tileRect/>
          </a:gradFill>
          <a:ln w="9525" cap="flat" cmpd="sng" algn="ctr">
            <a:solidFill>
              <a:srgbClr val="9BBB59"/>
            </a:solidFill>
            <a:prstDash val="solid"/>
          </a:ln>
          <a:effectLst/>
        </p:spPr>
        <p:txBody>
          <a:bodyPr rtlCol="0" anchor="t" anchorCtr="0"/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defRPr/>
            </a:pPr>
            <a:endParaRPr lang="en-US" sz="1400" dirty="0" smtClean="0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600" dirty="0" smtClean="0"/>
              <a:t>       “help make American businesses more innovative at home and more competitive abroad”</a:t>
            </a:r>
            <a:endParaRPr lang="en-US" sz="1600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Calibri" pitchFamily="34" charset="0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463376" y="1132113"/>
            <a:ext cx="3928276" cy="1097280"/>
          </a:xfrm>
          <a:prstGeom prst="roundRect">
            <a:avLst>
              <a:gd name="adj" fmla="val 9101"/>
            </a:avLst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  <p:txBody>
          <a:bodyPr tIns="91440" bIns="0" rtlCol="0" anchor="t" anchorCtr="0"/>
          <a:lstStyle/>
          <a:p>
            <a:pPr algn="ctr"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+mj-lt"/>
                <a:cs typeface="Calibri" pitchFamily="34" charset="0"/>
              </a:rPr>
              <a:t>NASA </a:t>
            </a:r>
            <a:endParaRPr lang="en-US" sz="1400" b="1" kern="0" dirty="0">
              <a:solidFill>
                <a:sysClr val="window" lastClr="FFFFFF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463375" y="1667692"/>
            <a:ext cx="3928276" cy="2586446"/>
          </a:xfrm>
          <a:prstGeom prst="roundRect">
            <a:avLst>
              <a:gd name="adj" fmla="val 3840"/>
            </a:avLst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ysClr val="window" lastClr="FFFFFF"/>
              </a:gs>
            </a:gsLst>
            <a:lin ang="16200000" scaled="1"/>
            <a:tileRect/>
          </a:gradFill>
          <a:ln w="9525" cap="flat" cmpd="sng" algn="ctr">
            <a:solidFill>
              <a:schemeClr val="tx2">
                <a:lumMod val="75000"/>
              </a:schemeClr>
            </a:solidFill>
            <a:prstDash val="solid"/>
          </a:ln>
          <a:effectLst/>
        </p:spPr>
        <p:txBody>
          <a:bodyPr rtlCol="0" anchor="t" anchorCtr="0"/>
          <a:lstStyle/>
          <a:p>
            <a:pPr marL="234950" indent="-234950">
              <a:lnSpc>
                <a:spcPct val="150000"/>
              </a:lnSpc>
              <a:spcBef>
                <a:spcPts val="0"/>
              </a:spcBef>
              <a:defRPr/>
            </a:pPr>
            <a:endParaRPr lang="en-US" sz="1200" dirty="0" smtClean="0"/>
          </a:p>
          <a:p>
            <a:pPr marL="234950" indent="-234950">
              <a:lnSpc>
                <a:spcPct val="150000"/>
              </a:lnSpc>
              <a:spcBef>
                <a:spcPts val="0"/>
              </a:spcBef>
              <a:defRPr/>
            </a:pPr>
            <a:endParaRPr lang="en-US" sz="1200" dirty="0" smtClean="0"/>
          </a:p>
          <a:p>
            <a:pPr marL="234950" indent="-23495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600" dirty="0" smtClean="0"/>
              <a:t>“to reach for new heights and reveal the unknown so that what we do and learn will benefit all humankind ”</a:t>
            </a:r>
            <a:endParaRPr lang="en-US" sz="1600" kern="0" dirty="0">
              <a:solidFill>
                <a:sysClr val="windowText" lastClr="000000"/>
              </a:solidFill>
              <a:latin typeface="+mj-lt"/>
              <a:ea typeface="Verdana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5506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3551887" y="4386611"/>
            <a:ext cx="2339975" cy="67117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45713" tIns="45713" rIns="45713" bIns="45713" anchor="ctr" anchorCtr="1"/>
          <a:lstStyle/>
          <a:p>
            <a:pPr algn="ctr">
              <a:lnSpc>
                <a:spcPct val="95000"/>
              </a:lnSpc>
            </a:pPr>
            <a:r>
              <a:rPr lang="en-US" sz="1600" b="1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ITU </a:t>
            </a:r>
            <a:endParaRPr lang="en-US" sz="1600" b="1" dirty="0">
              <a:solidFill>
                <a:schemeClr val="bg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 smtClean="0"/>
              <a:t>International Landscape: Regulations and Relations </a:t>
            </a:r>
            <a:endParaRPr lang="en-US" sz="2400" dirty="0"/>
          </a:p>
        </p:txBody>
      </p:sp>
      <p:sp>
        <p:nvSpPr>
          <p:cNvPr id="39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305550"/>
            <a:ext cx="539750" cy="500063"/>
          </a:xfrm>
        </p:spPr>
        <p:txBody>
          <a:bodyPr/>
          <a:lstStyle/>
          <a:p>
            <a:pPr>
              <a:defRPr/>
            </a:pPr>
            <a:fld id="{79334EC3-DEE9-4F00-8E9F-B95713FB0F9C}" type="slidenum">
              <a:rPr lang="en-US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>
                <a:defRPr/>
              </a:pPr>
              <a:t>8</a:t>
            </a:fld>
            <a:endParaRPr lang="en-US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1347893" y="4410826"/>
            <a:ext cx="3881437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13" tIns="45713" rIns="45713" bIns="45713" anchor="ctr" anchorCtr="1"/>
          <a:lstStyle/>
          <a:p>
            <a:pPr algn="ctr">
              <a:lnSpc>
                <a:spcPct val="95000"/>
              </a:lnSpc>
            </a:pPr>
            <a:endParaRPr lang="en-US" sz="1600" b="1" dirty="0">
              <a:solidFill>
                <a:srgbClr val="0075D2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629453" y="5321015"/>
            <a:ext cx="1712965" cy="55469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45713" tIns="45713" rIns="45713" bIns="45713" anchor="ctr" anchorCtr="1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INTELSAT</a:t>
            </a:r>
            <a:endParaRPr lang="en-US" sz="1200" b="1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 Box 28"/>
          <p:cNvSpPr txBox="1">
            <a:spLocks noChangeArrowheads="1"/>
          </p:cNvSpPr>
          <p:nvPr/>
        </p:nvSpPr>
        <p:spPr bwMode="auto">
          <a:xfrm>
            <a:off x="2779354" y="5326046"/>
            <a:ext cx="1739669" cy="55469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45713" tIns="45713" rIns="45713" bIns="45713" anchor="ctr" anchorCtr="1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INMARSAT</a:t>
            </a:r>
            <a:endParaRPr lang="en-US" sz="1200" b="1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7024320" y="5299920"/>
            <a:ext cx="1452735" cy="55469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45713" tIns="45713" rIns="45713" bIns="45713" anchor="ctr" anchorCtr="1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NATO</a:t>
            </a:r>
            <a:endParaRPr lang="en-US" sz="1200" b="1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3277148" y="2696164"/>
            <a:ext cx="2139950" cy="336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13" tIns="45713" rIns="45713" bIns="45713" anchor="ctr" anchorCtr="1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Process Synergies</a:t>
            </a:r>
            <a:endParaRPr lang="en-US" sz="1400" b="1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2545032" y="3425951"/>
            <a:ext cx="4221528" cy="336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13" tIns="45713" rIns="45713" bIns="45713" anchor="ctr" anchorCtr="1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Analytics Driven </a:t>
            </a:r>
            <a:r>
              <a:rPr lang="en-US" sz="1400" b="1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olutions</a:t>
            </a:r>
            <a:endParaRPr lang="en-US" sz="1400" b="1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2342418" y="4213073"/>
            <a:ext cx="4221528" cy="336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13" tIns="45713" rIns="45713" bIns="45713" anchor="ctr" anchorCtr="1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Text Box 28"/>
          <p:cNvSpPr txBox="1">
            <a:spLocks noChangeArrowheads="1"/>
          </p:cNvSpPr>
          <p:nvPr/>
        </p:nvSpPr>
        <p:spPr bwMode="auto">
          <a:xfrm>
            <a:off x="5066364" y="5295672"/>
            <a:ext cx="1479427" cy="55469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45713" tIns="45713" rIns="45713" bIns="45713" anchor="ctr" anchorCtr="1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EUTELSAT</a:t>
            </a:r>
            <a:endParaRPr lang="en-US" sz="1200" b="1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Text Box 27"/>
          <p:cNvSpPr txBox="1">
            <a:spLocks noChangeArrowheads="1"/>
          </p:cNvSpPr>
          <p:nvPr/>
        </p:nvSpPr>
        <p:spPr bwMode="auto">
          <a:xfrm>
            <a:off x="856584" y="4369195"/>
            <a:ext cx="2339975" cy="67117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45713" tIns="45713" rIns="45713" bIns="45713" anchor="ctr" anchorCtr="1"/>
          <a:lstStyle/>
          <a:p>
            <a:pPr algn="ctr">
              <a:lnSpc>
                <a:spcPct val="95000"/>
              </a:lnSpc>
            </a:pPr>
            <a:r>
              <a:rPr lang="en-US" sz="1600" b="1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ICAO </a:t>
            </a:r>
            <a:endParaRPr lang="en-US" sz="1600" b="1" dirty="0">
              <a:solidFill>
                <a:schemeClr val="bg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0962" name="Picture 2" descr="https://encrypted-tbn3.gstatic.com/images?q=tbn:ANd9GcQNFNvcGRiP9o6aY1RYWM6N46ikkCJElw-OLNH30o_2jvj9KCkZQ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925" y="653778"/>
            <a:ext cx="5316583" cy="3461516"/>
          </a:xfrm>
          <a:prstGeom prst="rect">
            <a:avLst/>
          </a:prstGeom>
          <a:noFill/>
        </p:spPr>
      </p:pic>
      <p:sp>
        <p:nvSpPr>
          <p:cNvPr id="42" name="Text Box 27"/>
          <p:cNvSpPr txBox="1">
            <a:spLocks noChangeArrowheads="1"/>
          </p:cNvSpPr>
          <p:nvPr/>
        </p:nvSpPr>
        <p:spPr bwMode="auto">
          <a:xfrm>
            <a:off x="6286379" y="4377903"/>
            <a:ext cx="2339975" cy="67117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45713" tIns="45713" rIns="45713" bIns="45713" anchor="ctr" anchorCtr="1"/>
          <a:lstStyle/>
          <a:p>
            <a:pPr algn="ctr">
              <a:lnSpc>
                <a:spcPct val="95000"/>
              </a:lnSpc>
            </a:pPr>
            <a:r>
              <a:rPr lang="en-US" sz="1600" b="1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WTO</a:t>
            </a:r>
            <a:endParaRPr lang="en-US" sz="1600" b="1" dirty="0">
              <a:solidFill>
                <a:schemeClr val="bg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751267" y="6114277"/>
            <a:ext cx="1479427" cy="55469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45713" tIns="45713" rIns="45713" bIns="45713" anchor="ctr" anchorCtr="1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OECD</a:t>
            </a:r>
            <a:endParaRPr lang="en-US" sz="1200" b="1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2945828" y="6114277"/>
            <a:ext cx="1479427" cy="55469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45713" tIns="45713" rIns="45713" bIns="45713" anchor="ctr" anchorCtr="1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IAA</a:t>
            </a:r>
            <a:endParaRPr lang="en-US" sz="1200" b="1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 Box 28"/>
          <p:cNvSpPr txBox="1">
            <a:spLocks noChangeArrowheads="1"/>
          </p:cNvSpPr>
          <p:nvPr/>
        </p:nvSpPr>
        <p:spPr bwMode="auto">
          <a:xfrm>
            <a:off x="5075072" y="6088152"/>
            <a:ext cx="1479427" cy="55469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45713" tIns="45713" rIns="45713" bIns="45713" anchor="ctr" anchorCtr="1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ISO</a:t>
            </a:r>
            <a:endParaRPr lang="en-US" sz="1200" b="1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 Box 28"/>
          <p:cNvSpPr txBox="1">
            <a:spLocks noChangeArrowheads="1"/>
          </p:cNvSpPr>
          <p:nvPr/>
        </p:nvSpPr>
        <p:spPr bwMode="auto">
          <a:xfrm>
            <a:off x="7008375" y="6062026"/>
            <a:ext cx="1479427" cy="55469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45713" tIns="45713" rIns="45713" bIns="45713" anchor="ctr" anchorCtr="1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UN</a:t>
            </a:r>
            <a:endParaRPr lang="en-US" sz="1200" b="1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4058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 smtClean="0"/>
              <a:t> Analysis</a:t>
            </a:r>
            <a:endParaRPr lang="en-US" sz="2400" dirty="0"/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988544" y="1748196"/>
            <a:ext cx="8155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735952" y="4789066"/>
            <a:ext cx="8155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735953" y="3336414"/>
            <a:ext cx="8155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735955" y="4017789"/>
            <a:ext cx="8155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/>
          <p:nvPr/>
        </p:nvCxnSpPr>
        <p:spPr bwMode="auto">
          <a:xfrm>
            <a:off x="735947" y="5472220"/>
            <a:ext cx="8155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Rounded Rectangle 132"/>
          <p:cNvSpPr/>
          <p:nvPr/>
        </p:nvSpPr>
        <p:spPr>
          <a:xfrm rot="16200000">
            <a:off x="-944673" y="4643991"/>
            <a:ext cx="2663244" cy="346922"/>
          </a:xfrm>
          <a:prstGeom prst="round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117" name="TextBox 116"/>
          <p:cNvSpPr txBox="1"/>
          <p:nvPr/>
        </p:nvSpPr>
        <p:spPr>
          <a:xfrm>
            <a:off x="2556757" y="6434888"/>
            <a:ext cx="35374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* Source – Internal Cognizant research</a:t>
            </a:r>
            <a:endParaRPr lang="en-US" sz="900" b="1" dirty="0">
              <a:solidFill>
                <a:schemeClr val="bg1"/>
              </a:solidFill>
            </a:endParaRPr>
          </a:p>
        </p:txBody>
      </p:sp>
      <p:graphicFrame>
        <p:nvGraphicFramePr>
          <p:cNvPr id="132" name="Table 131"/>
          <p:cNvGraphicFramePr>
            <a:graphicFrameLocks noGrp="1"/>
          </p:cNvGraphicFramePr>
          <p:nvPr/>
        </p:nvGraphicFramePr>
        <p:xfrm>
          <a:off x="1515292" y="640080"/>
          <a:ext cx="6257108" cy="6196148"/>
        </p:xfrm>
        <a:graphic>
          <a:graphicData uri="http://schemas.openxmlformats.org/drawingml/2006/table">
            <a:tbl>
              <a:tblPr/>
              <a:tblGrid>
                <a:gridCol w="2459423"/>
                <a:gridCol w="1281427"/>
                <a:gridCol w="1339674"/>
                <a:gridCol w="1176584"/>
              </a:tblGrid>
              <a:tr h="4125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Times New Roman"/>
                        </a:rPr>
                        <a:t>Characteristics of a Proper Regulatory Scheme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Times New Roman"/>
                        </a:rPr>
                        <a:t>Multi-Agency Scheme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Times New Roman"/>
                        </a:rPr>
                        <a:t>Single-Agency-Scheme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Times New Roman"/>
                        </a:rPr>
                        <a:t>Equivalent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Clarity/Due Process in Decisions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Transparency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Ease of Access and Understanding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Consultation Process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Administrative Simplification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“Dynamic Process” for updating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Implementation and compliance: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            Ease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            Quality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Assessment of Performance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Ability to Effectively Train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Ability to Disseminate Information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Independence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Accountability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Public Participation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Predictability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Clarity of Roles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Completeness of Rules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Clarity of Rules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Proportionality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Requisite Powers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Integrity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Subject Matter Expertise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Outcome Orientation (throughput)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Times New Roman"/>
                        </a:rPr>
                        <a:t>Impacts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Scientific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Economic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Social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Public Safety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  Political (International Landscape)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779419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14508</TotalTime>
  <Words>989</Words>
  <Application>Microsoft Office PowerPoint</Application>
  <PresentationFormat>On-screen Show (4:3)</PresentationFormat>
  <Paragraphs>265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Overview </vt:lpstr>
      <vt:lpstr>It Takes a Village to Raise a Spacecraft</vt:lpstr>
      <vt:lpstr>Why does the Regulatory Scheme Matter? Domestic Impacts:</vt:lpstr>
      <vt:lpstr>Characteristics of an Effective Regulatory Scheme </vt:lpstr>
      <vt:lpstr>Effective Regulatory System </vt:lpstr>
      <vt:lpstr>Considering the International Landscape</vt:lpstr>
      <vt:lpstr>International Landscape: Regulations and Relations </vt:lpstr>
      <vt:lpstr> Analysis</vt:lpstr>
      <vt:lpstr>Conclusions and Recommendations</vt:lpstr>
      <vt:lpstr>Next Steps </vt:lpstr>
      <vt:lpstr>Slide 12</vt:lpstr>
    </vt:vector>
  </TitlesOfParts>
  <Company>CTS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C, Praveen (Cognizant)</dc:creator>
  <cp:lastModifiedBy>Slwynn</cp:lastModifiedBy>
  <cp:revision>1421</cp:revision>
  <dcterms:created xsi:type="dcterms:W3CDTF">2014-08-14T05:52:01Z</dcterms:created>
  <dcterms:modified xsi:type="dcterms:W3CDTF">2014-11-04T12:14:49Z</dcterms:modified>
</cp:coreProperties>
</file>