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72"/>
  </p:notesMasterIdLst>
  <p:sldIdLst>
    <p:sldId id="256" r:id="rId6"/>
    <p:sldId id="592" r:id="rId7"/>
    <p:sldId id="594" r:id="rId8"/>
    <p:sldId id="401" r:id="rId9"/>
    <p:sldId id="605" r:id="rId10"/>
    <p:sldId id="591" r:id="rId11"/>
    <p:sldId id="299" r:id="rId12"/>
    <p:sldId id="303" r:id="rId13"/>
    <p:sldId id="377" r:id="rId14"/>
    <p:sldId id="608" r:id="rId15"/>
    <p:sldId id="595" r:id="rId16"/>
    <p:sldId id="544" r:id="rId17"/>
    <p:sldId id="599" r:id="rId18"/>
    <p:sldId id="353" r:id="rId19"/>
    <p:sldId id="602" r:id="rId20"/>
    <p:sldId id="603" r:id="rId21"/>
    <p:sldId id="601" r:id="rId22"/>
    <p:sldId id="600" r:id="rId23"/>
    <p:sldId id="354" r:id="rId24"/>
    <p:sldId id="545" r:id="rId25"/>
    <p:sldId id="546" r:id="rId26"/>
    <p:sldId id="547" r:id="rId27"/>
    <p:sldId id="458" r:id="rId28"/>
    <p:sldId id="548" r:id="rId29"/>
    <p:sldId id="459" r:id="rId30"/>
    <p:sldId id="549" r:id="rId31"/>
    <p:sldId id="478" r:id="rId32"/>
    <p:sldId id="462" r:id="rId33"/>
    <p:sldId id="464" r:id="rId34"/>
    <p:sldId id="582" r:id="rId35"/>
    <p:sldId id="583" r:id="rId36"/>
    <p:sldId id="584" r:id="rId37"/>
    <p:sldId id="585" r:id="rId38"/>
    <p:sldId id="466" r:id="rId39"/>
    <p:sldId id="587" r:id="rId40"/>
    <p:sldId id="596" r:id="rId41"/>
    <p:sldId id="597" r:id="rId42"/>
    <p:sldId id="471" r:id="rId43"/>
    <p:sldId id="468" r:id="rId44"/>
    <p:sldId id="609" r:id="rId45"/>
    <p:sldId id="472" r:id="rId46"/>
    <p:sldId id="469" r:id="rId47"/>
    <p:sldId id="344" r:id="rId48"/>
    <p:sldId id="579" r:id="rId49"/>
    <p:sldId id="485" r:id="rId50"/>
    <p:sldId id="604" r:id="rId51"/>
    <p:sldId id="486" r:id="rId52"/>
    <p:sldId id="517" r:id="rId53"/>
    <p:sldId id="487" r:id="rId54"/>
    <p:sldId id="488" r:id="rId55"/>
    <p:sldId id="491" r:id="rId56"/>
    <p:sldId id="399" r:id="rId57"/>
    <p:sldId id="316" r:id="rId58"/>
    <p:sldId id="362" r:id="rId59"/>
    <p:sldId id="509" r:id="rId60"/>
    <p:sldId id="510" r:id="rId61"/>
    <p:sldId id="511" r:id="rId62"/>
    <p:sldId id="561" r:id="rId63"/>
    <p:sldId id="558" r:id="rId64"/>
    <p:sldId id="559" r:id="rId65"/>
    <p:sldId id="560" r:id="rId66"/>
    <p:sldId id="512" r:id="rId67"/>
    <p:sldId id="522" r:id="rId68"/>
    <p:sldId id="412" r:id="rId69"/>
    <p:sldId id="411" r:id="rId70"/>
    <p:sldId id="410" r:id="rId7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01" autoAdjust="0"/>
    <p:restoredTop sz="94674" autoAdjust="0"/>
  </p:normalViewPr>
  <p:slideViewPr>
    <p:cSldViewPr snapToGrid="0" snapToObjects="1">
      <p:cViewPr varScale="1">
        <p:scale>
          <a:sx n="111" d="100"/>
          <a:sy n="111" d="100"/>
        </p:scale>
        <p:origin x="54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077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9" d="100"/>
        <a:sy n="119" d="100"/>
      </p:scale>
      <p:origin x="0" y="4848"/>
    </p:cViewPr>
  </p:sorterViewPr>
  <p:notesViewPr>
    <p:cSldViewPr snapToGrid="0" snapToObjects="1">
      <p:cViewPr varScale="1">
        <p:scale>
          <a:sx n="162" d="100"/>
          <a:sy n="162" d="100"/>
        </p:scale>
        <p:origin x="-6680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tableStyles" Target="tableStyle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B1E068-C129-3246-92A9-983B10103D0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D4F41-16C4-C546-9E71-3F4E57EE4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002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I’m going to call sUAS because it’s easier.</a:t>
            </a:r>
          </a:p>
          <a:p>
            <a:endParaRPr lang="en-US" dirty="0"/>
          </a:p>
          <a:p>
            <a:r>
              <a:rPr lang="en-US" dirty="0"/>
              <a:t>Research funded by ERAU FIRST program</a:t>
            </a:r>
          </a:p>
          <a:p>
            <a:endParaRPr lang="en-US" dirty="0"/>
          </a:p>
          <a:p>
            <a:r>
              <a:rPr lang="en-US" dirty="0"/>
              <a:t>Only got access to funds on July 1</a:t>
            </a:r>
            <a:r>
              <a:rPr lang="en-US" baseline="30000" dirty="0"/>
              <a:t>st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Preliminary research on drone vulnerabilities for a single drone.</a:t>
            </a:r>
          </a:p>
          <a:p>
            <a:endParaRPr lang="en-US" dirty="0"/>
          </a:p>
          <a:p>
            <a:r>
              <a:rPr lang="en-US" dirty="0"/>
              <a:t>This is a replication and an extension of existing research, but it’s a learning experience for me.  Very new to aviation and drones, but much more experienced with cybersecurity.</a:t>
            </a:r>
          </a:p>
          <a:p>
            <a:endParaRPr lang="en-US" dirty="0"/>
          </a:p>
          <a:p>
            <a:r>
              <a:rPr lang="en-US" dirty="0"/>
              <a:t>Teaching, research, grants, program development since 2001.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95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So this is our setup.</a:t>
            </a:r>
          </a:p>
          <a:p>
            <a:endParaRPr lang="en-US" dirty="0"/>
          </a:p>
          <a:p>
            <a:r>
              <a:rPr lang="en-US" dirty="0"/>
              <a:t>We have our controlling device, the </a:t>
            </a:r>
            <a:r>
              <a:rPr lang="en-US" dirty="0" err="1"/>
              <a:t>macbook</a:t>
            </a:r>
            <a:r>
              <a:rPr lang="en-US" dirty="0"/>
              <a:t> PRO</a:t>
            </a:r>
          </a:p>
          <a:p>
            <a:endParaRPr lang="en-US" dirty="0"/>
          </a:p>
          <a:p>
            <a:r>
              <a:rPr lang="en-US" dirty="0"/>
              <a:t>We have our proxy and attack machine, the Raspberry PI</a:t>
            </a:r>
          </a:p>
          <a:p>
            <a:endParaRPr lang="en-US" dirty="0"/>
          </a:p>
          <a:p>
            <a:r>
              <a:rPr lang="en-US" dirty="0"/>
              <a:t>We have our controller (Google Pixel)</a:t>
            </a:r>
          </a:p>
          <a:p>
            <a:endParaRPr lang="en-US" dirty="0"/>
          </a:p>
          <a:p>
            <a:r>
              <a:rPr lang="en-US" dirty="0"/>
              <a:t>We have our victim, the AR.Drone 2.0</a:t>
            </a:r>
          </a:p>
          <a:p>
            <a:endParaRPr lang="en-US" dirty="0"/>
          </a:p>
          <a:p>
            <a:r>
              <a:rPr lang="en-US" dirty="0"/>
              <a:t>We have two </a:t>
            </a:r>
            <a:r>
              <a:rPr lang="en-US" dirty="0" err="1"/>
              <a:t>wi-fi</a:t>
            </a:r>
            <a:r>
              <a:rPr lang="en-US" dirty="0"/>
              <a:t> network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28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So this is our setup.</a:t>
            </a:r>
          </a:p>
          <a:p>
            <a:endParaRPr lang="en-US" dirty="0"/>
          </a:p>
          <a:p>
            <a:r>
              <a:rPr lang="en-US" dirty="0"/>
              <a:t>We have our controlling device, the </a:t>
            </a:r>
            <a:r>
              <a:rPr lang="en-US" dirty="0" err="1"/>
              <a:t>macbook</a:t>
            </a:r>
            <a:r>
              <a:rPr lang="en-US" dirty="0"/>
              <a:t> PRO</a:t>
            </a:r>
          </a:p>
          <a:p>
            <a:endParaRPr lang="en-US" dirty="0"/>
          </a:p>
          <a:p>
            <a:r>
              <a:rPr lang="en-US" dirty="0"/>
              <a:t>We have our proxy and attack machine, the Raspberry PI</a:t>
            </a:r>
          </a:p>
          <a:p>
            <a:endParaRPr lang="en-US" dirty="0"/>
          </a:p>
          <a:p>
            <a:r>
              <a:rPr lang="en-US" dirty="0"/>
              <a:t>We have our controller (Google Pixel)</a:t>
            </a:r>
          </a:p>
          <a:p>
            <a:endParaRPr lang="en-US" dirty="0"/>
          </a:p>
          <a:p>
            <a:r>
              <a:rPr lang="en-US" dirty="0"/>
              <a:t>We have our victim, the AR.Drone 2.0</a:t>
            </a:r>
          </a:p>
          <a:p>
            <a:endParaRPr lang="en-US" dirty="0"/>
          </a:p>
          <a:p>
            <a:r>
              <a:rPr lang="en-US" dirty="0"/>
              <a:t>We have two </a:t>
            </a:r>
            <a:r>
              <a:rPr lang="en-US" dirty="0" err="1"/>
              <a:t>wi-fi</a:t>
            </a:r>
            <a:r>
              <a:rPr lang="en-US" dirty="0"/>
              <a:t> network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281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998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9986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998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So this is our setup.</a:t>
            </a:r>
          </a:p>
          <a:p>
            <a:endParaRPr lang="en-US" dirty="0"/>
          </a:p>
          <a:p>
            <a:r>
              <a:rPr lang="en-US" dirty="0"/>
              <a:t>We have our controlling device, the </a:t>
            </a:r>
            <a:r>
              <a:rPr lang="en-US" dirty="0" err="1"/>
              <a:t>macbook</a:t>
            </a:r>
            <a:r>
              <a:rPr lang="en-US" dirty="0"/>
              <a:t> PRO</a:t>
            </a:r>
          </a:p>
          <a:p>
            <a:endParaRPr lang="en-US" dirty="0"/>
          </a:p>
          <a:p>
            <a:r>
              <a:rPr lang="en-US" dirty="0"/>
              <a:t>We have our proxy and attack machine, the Raspberry PI</a:t>
            </a:r>
          </a:p>
          <a:p>
            <a:endParaRPr lang="en-US" dirty="0"/>
          </a:p>
          <a:p>
            <a:r>
              <a:rPr lang="en-US" dirty="0"/>
              <a:t>We have our controller (Google Pixel)</a:t>
            </a:r>
          </a:p>
          <a:p>
            <a:endParaRPr lang="en-US" dirty="0"/>
          </a:p>
          <a:p>
            <a:r>
              <a:rPr lang="en-US" dirty="0"/>
              <a:t>We have our victim, the AR.Drone 2.0</a:t>
            </a:r>
          </a:p>
          <a:p>
            <a:endParaRPr lang="en-US" dirty="0"/>
          </a:p>
          <a:p>
            <a:r>
              <a:rPr lang="en-US" dirty="0"/>
              <a:t>We have two </a:t>
            </a:r>
            <a:r>
              <a:rPr lang="en-US" dirty="0" err="1"/>
              <a:t>wi-fi</a:t>
            </a:r>
            <a:r>
              <a:rPr lang="en-US" dirty="0"/>
              <a:t> network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281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So this is our setup.</a:t>
            </a:r>
          </a:p>
          <a:p>
            <a:endParaRPr lang="en-US" dirty="0"/>
          </a:p>
          <a:p>
            <a:r>
              <a:rPr lang="en-US" dirty="0"/>
              <a:t>We have our controlling device, the </a:t>
            </a:r>
            <a:r>
              <a:rPr lang="en-US" dirty="0" err="1"/>
              <a:t>macbook</a:t>
            </a:r>
            <a:r>
              <a:rPr lang="en-US" dirty="0"/>
              <a:t> PRO</a:t>
            </a:r>
          </a:p>
          <a:p>
            <a:endParaRPr lang="en-US" dirty="0"/>
          </a:p>
          <a:p>
            <a:r>
              <a:rPr lang="en-US" dirty="0"/>
              <a:t>We have our proxy and attack machine, the Raspberry PI</a:t>
            </a:r>
          </a:p>
          <a:p>
            <a:endParaRPr lang="en-US" dirty="0"/>
          </a:p>
          <a:p>
            <a:r>
              <a:rPr lang="en-US" dirty="0"/>
              <a:t>We have our controller (Google Pixel)</a:t>
            </a:r>
          </a:p>
          <a:p>
            <a:endParaRPr lang="en-US" dirty="0"/>
          </a:p>
          <a:p>
            <a:r>
              <a:rPr lang="en-US" dirty="0"/>
              <a:t>We have our victim, the AR.Drone 2.0</a:t>
            </a:r>
          </a:p>
          <a:p>
            <a:endParaRPr lang="en-US" dirty="0"/>
          </a:p>
          <a:p>
            <a:r>
              <a:rPr lang="en-US" dirty="0"/>
              <a:t>We have two </a:t>
            </a:r>
            <a:r>
              <a:rPr lang="en-US" dirty="0" err="1"/>
              <a:t>wi-fi</a:t>
            </a:r>
            <a:r>
              <a:rPr lang="en-US" dirty="0"/>
              <a:t> network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281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7056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7056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705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Let’s move to the meat of the presentation.</a:t>
            </a:r>
          </a:p>
          <a:p>
            <a:endParaRPr lang="en-US" dirty="0"/>
          </a:p>
          <a:p>
            <a:r>
              <a:rPr lang="en-US" dirty="0"/>
              <a:t>How many of you own drones?</a:t>
            </a:r>
          </a:p>
          <a:p>
            <a:endParaRPr lang="en-US" dirty="0"/>
          </a:p>
          <a:p>
            <a:r>
              <a:rPr lang="en-US" dirty="0"/>
              <a:t>How many have flown them?</a:t>
            </a:r>
          </a:p>
          <a:p>
            <a:endParaRPr lang="en-US" dirty="0"/>
          </a:p>
          <a:p>
            <a:r>
              <a:rPr lang="en-US" dirty="0"/>
              <a:t>Now, taking those components into account, what does this remind you of?</a:t>
            </a:r>
          </a:p>
          <a:p>
            <a:endParaRPr lang="en-US" dirty="0"/>
          </a:p>
          <a:p>
            <a:r>
              <a:rPr lang="en-US" dirty="0"/>
              <a:t>Let’s remove the aeronautical and flight controller.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1021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91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It get’s worse.  Look at these three </a:t>
            </a:r>
            <a:r>
              <a:rPr lang="en-US" dirty="0" err="1"/>
              <a:t>comands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Halt, power off, reboot.  It appears I can turnoff the drone!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79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72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5316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525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525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525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525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525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63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Let’s move to the meat of the presentation.</a:t>
            </a:r>
          </a:p>
          <a:p>
            <a:endParaRPr lang="en-US" dirty="0"/>
          </a:p>
          <a:p>
            <a:r>
              <a:rPr lang="en-US" dirty="0"/>
              <a:t>How many of you own drones?</a:t>
            </a:r>
          </a:p>
          <a:p>
            <a:endParaRPr lang="en-US" dirty="0"/>
          </a:p>
          <a:p>
            <a:r>
              <a:rPr lang="en-US" dirty="0"/>
              <a:t>How many have flown them?</a:t>
            </a:r>
          </a:p>
          <a:p>
            <a:endParaRPr lang="en-US" dirty="0"/>
          </a:p>
          <a:p>
            <a:r>
              <a:rPr lang="en-US" dirty="0"/>
              <a:t>Now, taking those components into account, what does this remind you of?</a:t>
            </a:r>
          </a:p>
          <a:p>
            <a:endParaRPr lang="en-US" dirty="0"/>
          </a:p>
          <a:p>
            <a:r>
              <a:rPr lang="en-US" dirty="0"/>
              <a:t>Let’s remove the aeronautical and flight controller.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1021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So this is our setup.</a:t>
            </a:r>
          </a:p>
          <a:p>
            <a:endParaRPr lang="en-US" dirty="0"/>
          </a:p>
          <a:p>
            <a:r>
              <a:rPr lang="en-US" dirty="0"/>
              <a:t>We have our controlling device, the </a:t>
            </a:r>
            <a:r>
              <a:rPr lang="en-US" dirty="0" err="1"/>
              <a:t>macbook</a:t>
            </a:r>
            <a:r>
              <a:rPr lang="en-US" dirty="0"/>
              <a:t> PRO</a:t>
            </a:r>
          </a:p>
          <a:p>
            <a:endParaRPr lang="en-US" dirty="0"/>
          </a:p>
          <a:p>
            <a:r>
              <a:rPr lang="en-US" dirty="0"/>
              <a:t>We have our proxy and attack machine, the Raspberry PI</a:t>
            </a:r>
          </a:p>
          <a:p>
            <a:endParaRPr lang="en-US" dirty="0"/>
          </a:p>
          <a:p>
            <a:r>
              <a:rPr lang="en-US" dirty="0"/>
              <a:t>We have our controller (Google Pixel)</a:t>
            </a:r>
          </a:p>
          <a:p>
            <a:endParaRPr lang="en-US" dirty="0"/>
          </a:p>
          <a:p>
            <a:r>
              <a:rPr lang="en-US" dirty="0"/>
              <a:t>We have our victim, the AR.Drone 2.0</a:t>
            </a:r>
          </a:p>
          <a:p>
            <a:endParaRPr lang="en-US" dirty="0"/>
          </a:p>
          <a:p>
            <a:r>
              <a:rPr lang="en-US" dirty="0"/>
              <a:t>We have two </a:t>
            </a:r>
            <a:r>
              <a:rPr lang="en-US" dirty="0" err="1"/>
              <a:t>wi-fi</a:t>
            </a:r>
            <a:r>
              <a:rPr lang="en-US" dirty="0"/>
              <a:t> network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281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So this is our setup.</a:t>
            </a:r>
          </a:p>
          <a:p>
            <a:endParaRPr lang="en-US" dirty="0"/>
          </a:p>
          <a:p>
            <a:r>
              <a:rPr lang="en-US" dirty="0"/>
              <a:t>We have our controlling device, the </a:t>
            </a:r>
            <a:r>
              <a:rPr lang="en-US" dirty="0" err="1"/>
              <a:t>macbook</a:t>
            </a:r>
            <a:r>
              <a:rPr lang="en-US" dirty="0"/>
              <a:t> PRO</a:t>
            </a:r>
          </a:p>
          <a:p>
            <a:endParaRPr lang="en-US" dirty="0"/>
          </a:p>
          <a:p>
            <a:r>
              <a:rPr lang="en-US" dirty="0"/>
              <a:t>We have our proxy and attack machine, the Raspberry PI</a:t>
            </a:r>
          </a:p>
          <a:p>
            <a:endParaRPr lang="en-US" dirty="0"/>
          </a:p>
          <a:p>
            <a:r>
              <a:rPr lang="en-US" dirty="0"/>
              <a:t>We have our controller (Google Pixel)</a:t>
            </a:r>
          </a:p>
          <a:p>
            <a:endParaRPr lang="en-US" dirty="0"/>
          </a:p>
          <a:p>
            <a:r>
              <a:rPr lang="en-US" dirty="0"/>
              <a:t>We have our victim, the AR.Drone 2.0</a:t>
            </a:r>
          </a:p>
          <a:p>
            <a:endParaRPr lang="en-US" dirty="0"/>
          </a:p>
          <a:p>
            <a:r>
              <a:rPr lang="en-US" dirty="0"/>
              <a:t>We have two </a:t>
            </a:r>
            <a:r>
              <a:rPr lang="en-US" dirty="0" err="1"/>
              <a:t>wi-fi</a:t>
            </a:r>
            <a:r>
              <a:rPr lang="en-US" dirty="0"/>
              <a:t> network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281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So this is our setup.</a:t>
            </a:r>
          </a:p>
          <a:p>
            <a:endParaRPr lang="en-US" dirty="0"/>
          </a:p>
          <a:p>
            <a:r>
              <a:rPr lang="en-US" dirty="0"/>
              <a:t>We have our controlling device, the </a:t>
            </a:r>
            <a:r>
              <a:rPr lang="en-US" dirty="0" err="1"/>
              <a:t>macbook</a:t>
            </a:r>
            <a:r>
              <a:rPr lang="en-US" dirty="0"/>
              <a:t> PRO</a:t>
            </a:r>
          </a:p>
          <a:p>
            <a:endParaRPr lang="en-US" dirty="0"/>
          </a:p>
          <a:p>
            <a:r>
              <a:rPr lang="en-US" dirty="0"/>
              <a:t>We have our proxy and attack machine, the Raspberry PI</a:t>
            </a:r>
          </a:p>
          <a:p>
            <a:endParaRPr lang="en-US" dirty="0"/>
          </a:p>
          <a:p>
            <a:r>
              <a:rPr lang="en-US" dirty="0"/>
              <a:t>We have our controller (Google Pixel)</a:t>
            </a:r>
          </a:p>
          <a:p>
            <a:endParaRPr lang="en-US" dirty="0"/>
          </a:p>
          <a:p>
            <a:r>
              <a:rPr lang="en-US" dirty="0"/>
              <a:t>We have our victim, the AR.Drone 2.0</a:t>
            </a:r>
          </a:p>
          <a:p>
            <a:endParaRPr lang="en-US" dirty="0"/>
          </a:p>
          <a:p>
            <a:r>
              <a:rPr lang="en-US" dirty="0"/>
              <a:t>We have two </a:t>
            </a:r>
            <a:r>
              <a:rPr lang="en-US" dirty="0" err="1"/>
              <a:t>wi-fi</a:t>
            </a:r>
            <a:r>
              <a:rPr lang="en-US" dirty="0"/>
              <a:t> network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281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9776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7766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So this is our setup.</a:t>
            </a:r>
          </a:p>
          <a:p>
            <a:endParaRPr lang="en-US" dirty="0"/>
          </a:p>
          <a:p>
            <a:r>
              <a:rPr lang="en-US" dirty="0"/>
              <a:t>We have our controlling device, the </a:t>
            </a:r>
            <a:r>
              <a:rPr lang="en-US" dirty="0" err="1"/>
              <a:t>macbook</a:t>
            </a:r>
            <a:r>
              <a:rPr lang="en-US" dirty="0"/>
              <a:t> PRO</a:t>
            </a:r>
          </a:p>
          <a:p>
            <a:endParaRPr lang="en-US" dirty="0"/>
          </a:p>
          <a:p>
            <a:r>
              <a:rPr lang="en-US" dirty="0"/>
              <a:t>We have our proxy and attack machine, the Raspberry PI</a:t>
            </a:r>
          </a:p>
          <a:p>
            <a:endParaRPr lang="en-US" dirty="0"/>
          </a:p>
          <a:p>
            <a:r>
              <a:rPr lang="en-US" dirty="0"/>
              <a:t>We have our controller (Google Pixel)</a:t>
            </a:r>
          </a:p>
          <a:p>
            <a:endParaRPr lang="en-US" dirty="0"/>
          </a:p>
          <a:p>
            <a:r>
              <a:rPr lang="en-US" dirty="0"/>
              <a:t>We have our victim, the AR.Drone 2.0</a:t>
            </a:r>
          </a:p>
          <a:p>
            <a:endParaRPr lang="en-US" dirty="0"/>
          </a:p>
          <a:p>
            <a:r>
              <a:rPr lang="en-US" dirty="0"/>
              <a:t>We have two </a:t>
            </a:r>
            <a:r>
              <a:rPr lang="en-US" dirty="0" err="1"/>
              <a:t>wi-fi</a:t>
            </a:r>
            <a:r>
              <a:rPr lang="en-US" dirty="0"/>
              <a:t> network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7107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0921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1320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50044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095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technical specifications could describe a desktop, laptop, smart phone, or pretty much any ‘computing device.’</a:t>
            </a:r>
          </a:p>
          <a:p>
            <a:endParaRPr lang="en-US" dirty="0"/>
          </a:p>
          <a:p>
            <a:r>
              <a:rPr lang="en-US" dirty="0"/>
              <a:t>I wasn’t the first one to note this, many have noted this </a:t>
            </a:r>
            <a:r>
              <a:rPr lang="is-IS" dirty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14415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0959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39704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Note the source and destinations  are between the drone and the controller.</a:t>
            </a:r>
          </a:p>
          <a:p>
            <a:endParaRPr lang="en-US" dirty="0"/>
          </a:p>
          <a:p>
            <a:r>
              <a:rPr lang="en-US" dirty="0"/>
              <a:t>Remember wlan0 doesn’t even have an IP address. It’s sniffing everything!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Because I have my wireless network card in monitor mode, I can ‘sniff’ all of the packets going to and from the drone and controller.  </a:t>
            </a:r>
          </a:p>
          <a:p>
            <a:endParaRPr lang="en-US" dirty="0"/>
          </a:p>
          <a:p>
            <a:r>
              <a:rPr lang="en-US" dirty="0"/>
              <a:t>PS: This is illegal if I carried out this attack on a public wireless network.</a:t>
            </a:r>
          </a:p>
          <a:p>
            <a:endParaRPr lang="en-US" dirty="0"/>
          </a:p>
          <a:p>
            <a:r>
              <a:rPr lang="en-US" dirty="0"/>
              <a:t>The federal wiretap statute prohibits sniffing of contents of communications by a device unless the contents are readily accessible to the general public.</a:t>
            </a:r>
          </a:p>
          <a:p>
            <a:endParaRPr lang="en-US" dirty="0"/>
          </a:p>
          <a:p>
            <a:r>
              <a:rPr lang="en-US" dirty="0"/>
              <a:t>Also note that all of the packets are going from the drone to the controller, not something you’d normally see.</a:t>
            </a:r>
          </a:p>
          <a:p>
            <a:endParaRPr lang="en-US" dirty="0"/>
          </a:p>
          <a:p>
            <a:r>
              <a:rPr lang="en-US" dirty="0"/>
              <a:t>Packets normally show a dialogue, back and forth.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But this is streaming video, so that’s why you see the one way communications</a:t>
            </a:r>
            <a:r>
              <a:rPr lang="is-IS" dirty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39704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15122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38872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8278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958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technical specifications could describe a desktop, laptop, smart phone, or pretty much any ‘computing device.’</a:t>
            </a:r>
          </a:p>
          <a:p>
            <a:endParaRPr lang="en-US" dirty="0"/>
          </a:p>
          <a:p>
            <a:r>
              <a:rPr lang="en-US" dirty="0"/>
              <a:t>I wasn’t the first one to note this, many have noted this </a:t>
            </a:r>
            <a:r>
              <a:rPr lang="is-IS" dirty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1441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2020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Quadcopter borrowed from Aeronautical Sciences</a:t>
            </a:r>
          </a:p>
          <a:p>
            <a:endParaRPr lang="en-US" dirty="0" smtClean="0"/>
          </a:p>
          <a:p>
            <a:r>
              <a:rPr lang="en-US" dirty="0" smtClean="0"/>
              <a:t>Controlled via Wi-Fi with app running on smartphone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9596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647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NEVER want to see RED or ORANGE vulnerabilities.</a:t>
            </a:r>
          </a:p>
          <a:p>
            <a:endParaRPr lang="en-US" dirty="0"/>
          </a:p>
          <a:p>
            <a:r>
              <a:rPr lang="en-US" dirty="0"/>
              <a:t>These are sever that would allow someone to take control of the device.</a:t>
            </a:r>
          </a:p>
          <a:p>
            <a:endParaRPr lang="en-US" dirty="0"/>
          </a:p>
          <a:p>
            <a:r>
              <a:rPr lang="en-US" dirty="0"/>
              <a:t>We will take advantage of that later when we do the actual attacks.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D4F41-16C4-C546-9E71-3F4E57EE46B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66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56437-6469-5C44-9E64-063C31FC2BF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95BC7-00EB-4A4F-B4FA-6D5CC923A73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70" b="39008"/>
          <a:stretch/>
        </p:blipFill>
        <p:spPr>
          <a:xfrm>
            <a:off x="141073" y="172996"/>
            <a:ext cx="3563419" cy="82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90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56437-6469-5C44-9E64-063C31FC2BF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95BC7-00EB-4A4F-B4FA-6D5CC923A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955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56437-6469-5C44-9E64-063C31FC2BF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95BC7-00EB-4A4F-B4FA-6D5CC923A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392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56437-6469-5C44-9E64-063C31FC2BF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95BC7-00EB-4A4F-B4FA-6D5CC923A73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70" b="39008"/>
          <a:stretch/>
        </p:blipFill>
        <p:spPr>
          <a:xfrm>
            <a:off x="9455058" y="6083974"/>
            <a:ext cx="2355942" cy="5447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2877" y="185738"/>
            <a:ext cx="1867388" cy="112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443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56437-6469-5C44-9E64-063C31FC2BF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95BC7-00EB-4A4F-B4FA-6D5CC923A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199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56437-6469-5C44-9E64-063C31FC2BF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95BC7-00EB-4A4F-B4FA-6D5CC923A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395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56437-6469-5C44-9E64-063C31FC2BF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95BC7-00EB-4A4F-B4FA-6D5CC923A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332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56437-6469-5C44-9E64-063C31FC2BF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95BC7-00EB-4A4F-B4FA-6D5CC923A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3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56437-6469-5C44-9E64-063C31FC2BF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95BC7-00EB-4A4F-B4FA-6D5CC923A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741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56437-6469-5C44-9E64-063C31FC2BF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95BC7-00EB-4A4F-B4FA-6D5CC923A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166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56437-6469-5C44-9E64-063C31FC2BF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95BC7-00EB-4A4F-B4FA-6D5CC923A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741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56437-6469-5C44-9E64-063C31FC2BF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95BC7-00EB-4A4F-B4FA-6D5CC923A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95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31730"/>
            <a:ext cx="9144000" cy="2387600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Arial Rounded MT Bold" charset="0"/>
                <a:ea typeface="Arial Rounded MT Bold" charset="0"/>
                <a:cs typeface="Arial Rounded MT Bold" charset="0"/>
              </a:rPr>
              <a:t> sUAS: Cybersecurity Threats, Vulnerabilities, and Exploits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9083" y="2853087"/>
            <a:ext cx="10244415" cy="3407324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J. Philip Craiger, Ph.D., CISSP, CCFP, CEH</a:t>
            </a:r>
          </a:p>
          <a:p>
            <a:r>
              <a:rPr lang="en-US" dirty="0"/>
              <a:t>Gary C. Kessler, Ph.D., CCE, CISSP</a:t>
            </a:r>
          </a:p>
          <a:p>
            <a:r>
              <a:rPr lang="en-US" sz="1900" dirty="0"/>
              <a:t>Dept. of Security Studies and International Affairs</a:t>
            </a:r>
          </a:p>
          <a:p>
            <a:r>
              <a:rPr lang="en-US" dirty="0"/>
              <a:t>&amp;</a:t>
            </a:r>
          </a:p>
          <a:p>
            <a:r>
              <a:rPr lang="en-US" dirty="0"/>
              <a:t>William E. Rose</a:t>
            </a:r>
          </a:p>
          <a:p>
            <a:r>
              <a:rPr lang="en-US" sz="1900" dirty="0"/>
              <a:t>Department of Aeronautical Sciences</a:t>
            </a:r>
          </a:p>
          <a:p>
            <a:r>
              <a:rPr lang="en-US" dirty="0"/>
              <a:t>Embry-Riddle Aeronautical University</a:t>
            </a:r>
          </a:p>
          <a:p>
            <a:endParaRPr lang="en-US" dirty="0"/>
          </a:p>
          <a:p>
            <a:r>
              <a:rPr lang="en-US" sz="2200" dirty="0"/>
              <a:t>Presentation for the 31st National Training Aircraft Symposium, Embry-Riddle Aeronautical University, Daytona Beach, FL, August </a:t>
            </a:r>
            <a:r>
              <a:rPr lang="en-US" sz="2200" dirty="0" smtClean="0"/>
              <a:t>13, 2018</a:t>
            </a:r>
            <a:endParaRPr lang="en-US" sz="22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70" b="39008"/>
          <a:stretch/>
        </p:blipFill>
        <p:spPr>
          <a:xfrm>
            <a:off x="141073" y="172996"/>
            <a:ext cx="4323923" cy="999795"/>
          </a:xfrm>
          <a:prstGeom prst="rect">
            <a:avLst/>
          </a:prstGeom>
        </p:spPr>
      </p:pic>
      <p:pic>
        <p:nvPicPr>
          <p:cNvPr id="6" name="Picture 5" descr="serveimage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566" y="172996"/>
            <a:ext cx="2293003" cy="1338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05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2018-08-10 10.29.4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" y="631139"/>
            <a:ext cx="12192000" cy="52774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69970" y="1839678"/>
            <a:ext cx="979217" cy="397608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707255" y="2947525"/>
            <a:ext cx="979217" cy="397608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764700" y="5143518"/>
            <a:ext cx="979217" cy="397608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853743" y="4067241"/>
            <a:ext cx="733765" cy="397608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06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2457" y="166589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Telnet and FTP provide </a:t>
            </a:r>
            <a:r>
              <a:rPr lang="en-US" b="1" dirty="0"/>
              <a:t>remote access</a:t>
            </a:r>
            <a:r>
              <a:rPr lang="en-US" dirty="0"/>
              <a:t> to the drone </a:t>
            </a:r>
            <a:r>
              <a:rPr lang="is-IS" dirty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836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0"/>
            <a:ext cx="12094375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7081" t="4500" r="17185" b="3169"/>
          <a:stretch/>
        </p:blipFill>
        <p:spPr>
          <a:xfrm rot="5400000">
            <a:off x="9771587" y="3479492"/>
            <a:ext cx="1204747" cy="23937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98588" y="5434061"/>
            <a:ext cx="186801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Controller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0355967" y="1723936"/>
            <a:ext cx="0" cy="2305556"/>
          </a:xfrm>
          <a:prstGeom prst="straightConnector1">
            <a:avLst/>
          </a:prstGeom>
          <a:ln w="76200" cmpd="sng">
            <a:solidFill>
              <a:srgbClr val="4472C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9518637">
            <a:off x="2568923" y="4166188"/>
            <a:ext cx="1408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Connect</a:t>
            </a:r>
          </a:p>
        </p:txBody>
      </p:sp>
      <p:sp>
        <p:nvSpPr>
          <p:cNvPr id="11" name="TextBox 10"/>
          <p:cNvSpPr txBox="1"/>
          <p:nvPr/>
        </p:nvSpPr>
        <p:spPr>
          <a:xfrm rot="19723032">
            <a:off x="6685672" y="2051628"/>
            <a:ext cx="1408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Connect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0053" y="3065017"/>
            <a:ext cx="1863481" cy="5341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ATTACKER!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7505" y="4940454"/>
            <a:ext cx="11196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Proxy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606875" y="188369"/>
            <a:ext cx="5863948" cy="538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2710177" y="1816850"/>
            <a:ext cx="6125244" cy="3001752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0490085" y="2640930"/>
            <a:ext cx="961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Wi-Fi</a:t>
            </a:r>
          </a:p>
        </p:txBody>
      </p:sp>
      <p:sp>
        <p:nvSpPr>
          <p:cNvPr id="24" name="TextBox 23"/>
          <p:cNvSpPr txBox="1"/>
          <p:nvPr/>
        </p:nvSpPr>
        <p:spPr>
          <a:xfrm rot="20107152">
            <a:off x="3532021" y="2747234"/>
            <a:ext cx="3987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Connect directly via Wi-Fi</a:t>
            </a:r>
          </a:p>
        </p:txBody>
      </p:sp>
    </p:spTree>
    <p:extLst>
      <p:ext uri="{BB962C8B-B14F-4D97-AF65-F5344CB8AC3E}">
        <p14:creationId xmlns:p14="http://schemas.microsoft.com/office/powerpoint/2010/main" val="3248394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0"/>
            <a:ext cx="12094375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7081" t="4500" r="17185" b="3169"/>
          <a:stretch/>
        </p:blipFill>
        <p:spPr>
          <a:xfrm rot="5400000">
            <a:off x="9771587" y="3479492"/>
            <a:ext cx="1204747" cy="23937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98588" y="5434061"/>
            <a:ext cx="186801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Controller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0355967" y="1723936"/>
            <a:ext cx="0" cy="2305556"/>
          </a:xfrm>
          <a:prstGeom prst="straightConnector1">
            <a:avLst/>
          </a:prstGeom>
          <a:ln w="76200" cmpd="sng">
            <a:solidFill>
              <a:srgbClr val="4472C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9518637">
            <a:off x="2437453" y="4227742"/>
            <a:ext cx="1671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Connect Wi-Fi</a:t>
            </a:r>
          </a:p>
        </p:txBody>
      </p:sp>
      <p:sp>
        <p:nvSpPr>
          <p:cNvPr id="11" name="TextBox 10"/>
          <p:cNvSpPr txBox="1"/>
          <p:nvPr/>
        </p:nvSpPr>
        <p:spPr>
          <a:xfrm rot="19723032">
            <a:off x="6554202" y="2113182"/>
            <a:ext cx="1671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Connect Wi-Fi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0053" y="3065017"/>
            <a:ext cx="1863481" cy="5341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ATTACKER!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1232" y="4092203"/>
            <a:ext cx="191230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MONITOR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82194" y="4849285"/>
            <a:ext cx="11196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Proxy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90085" y="2640930"/>
            <a:ext cx="961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Wi-Fi</a:t>
            </a:r>
          </a:p>
        </p:txBody>
      </p:sp>
    </p:spTree>
    <p:extLst>
      <p:ext uri="{BB962C8B-B14F-4D97-AF65-F5344CB8AC3E}">
        <p14:creationId xmlns:p14="http://schemas.microsoft.com/office/powerpoint/2010/main" val="1088225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8534" y="715945"/>
            <a:ext cx="54436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Connect to the Proxy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5" y="1982381"/>
            <a:ext cx="12114397" cy="363160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44791" y="2237288"/>
            <a:ext cx="3457603" cy="421346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51007" y="2302963"/>
            <a:ext cx="941878" cy="355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003407" y="3160228"/>
            <a:ext cx="941878" cy="355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285781" y="4977109"/>
            <a:ext cx="941878" cy="355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238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8534" y="715945"/>
            <a:ext cx="54436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Connect to the Proxy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5" y="1982381"/>
            <a:ext cx="12114397" cy="363160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8597" y="2567231"/>
            <a:ext cx="4548129" cy="421346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51007" y="2302963"/>
            <a:ext cx="941878" cy="355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003407" y="3160228"/>
            <a:ext cx="941878" cy="355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285781" y="4977109"/>
            <a:ext cx="941878" cy="355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76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8534" y="715945"/>
            <a:ext cx="54436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Connect to the Proxy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5" y="1982381"/>
            <a:ext cx="12114397" cy="363160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8597" y="4977109"/>
            <a:ext cx="1915120" cy="421346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51007" y="2302963"/>
            <a:ext cx="941878" cy="355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003407" y="3160228"/>
            <a:ext cx="941878" cy="355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285781" y="4977109"/>
            <a:ext cx="941878" cy="355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662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0"/>
            <a:ext cx="12094375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7081" t="4500" r="17185" b="3169"/>
          <a:stretch/>
        </p:blipFill>
        <p:spPr>
          <a:xfrm rot="5400000">
            <a:off x="9771587" y="3479492"/>
            <a:ext cx="1204747" cy="23937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98588" y="5434061"/>
            <a:ext cx="186801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Controller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0355967" y="1723936"/>
            <a:ext cx="0" cy="2305556"/>
          </a:xfrm>
          <a:prstGeom prst="straightConnector1">
            <a:avLst/>
          </a:prstGeom>
          <a:ln w="76200" cmpd="sng">
            <a:solidFill>
              <a:srgbClr val="4472C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9518637">
            <a:off x="2568923" y="4166188"/>
            <a:ext cx="1408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Connect</a:t>
            </a:r>
          </a:p>
        </p:txBody>
      </p:sp>
      <p:sp>
        <p:nvSpPr>
          <p:cNvPr id="11" name="TextBox 10"/>
          <p:cNvSpPr txBox="1"/>
          <p:nvPr/>
        </p:nvSpPr>
        <p:spPr>
          <a:xfrm rot="19723032">
            <a:off x="6685672" y="2051628"/>
            <a:ext cx="1408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Connect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0053" y="3065017"/>
            <a:ext cx="1863481" cy="5341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ATTACKER!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1232" y="4092203"/>
            <a:ext cx="191230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MONITOR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82194" y="4849285"/>
            <a:ext cx="11196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Proxy</a:t>
            </a:r>
          </a:p>
        </p:txBody>
      </p:sp>
      <p:sp>
        <p:nvSpPr>
          <p:cNvPr id="3" name="Rectangle 2"/>
          <p:cNvSpPr/>
          <p:nvPr/>
        </p:nvSpPr>
        <p:spPr>
          <a:xfrm>
            <a:off x="6325773" y="1780391"/>
            <a:ext cx="2430652" cy="9357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794159" y="2129248"/>
            <a:ext cx="2430652" cy="9357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001254" y="1050554"/>
            <a:ext cx="3383323" cy="4383507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14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0"/>
            <a:ext cx="12094375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7081" t="4500" r="17185" b="3169"/>
          <a:stretch/>
        </p:blipFill>
        <p:spPr>
          <a:xfrm rot="5400000">
            <a:off x="9771587" y="3479492"/>
            <a:ext cx="1204747" cy="23937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98588" y="5434061"/>
            <a:ext cx="186801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Controller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0355967" y="1723936"/>
            <a:ext cx="0" cy="2305556"/>
          </a:xfrm>
          <a:prstGeom prst="straightConnector1">
            <a:avLst/>
          </a:prstGeom>
          <a:ln w="76200" cmpd="sng">
            <a:solidFill>
              <a:srgbClr val="4472C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9518637">
            <a:off x="2568923" y="4166188"/>
            <a:ext cx="1408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Connect</a:t>
            </a:r>
          </a:p>
        </p:txBody>
      </p:sp>
      <p:sp>
        <p:nvSpPr>
          <p:cNvPr id="11" name="TextBox 10"/>
          <p:cNvSpPr txBox="1"/>
          <p:nvPr/>
        </p:nvSpPr>
        <p:spPr>
          <a:xfrm rot="19723032">
            <a:off x="6685672" y="2051628"/>
            <a:ext cx="1408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Connect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0053" y="3065017"/>
            <a:ext cx="1863481" cy="5341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ATTACKER!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1232" y="4092203"/>
            <a:ext cx="191230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MONITOR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82194" y="4849285"/>
            <a:ext cx="11196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Proxy</a:t>
            </a:r>
          </a:p>
        </p:txBody>
      </p:sp>
    </p:spTree>
    <p:extLst>
      <p:ext uri="{BB962C8B-B14F-4D97-AF65-F5344CB8AC3E}">
        <p14:creationId xmlns:p14="http://schemas.microsoft.com/office/powerpoint/2010/main" val="771588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957" y="299226"/>
            <a:ext cx="10515600" cy="1325563"/>
          </a:xfrm>
        </p:spPr>
        <p:txBody>
          <a:bodyPr/>
          <a:lstStyle/>
          <a:p>
            <a:r>
              <a:rPr lang="en-US" dirty="0"/>
              <a:t>Connect to Drone from Proxy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" y="1897156"/>
            <a:ext cx="11785600" cy="4000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74905" y="1845614"/>
            <a:ext cx="2661564" cy="311516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08860" y="2157130"/>
            <a:ext cx="692736" cy="56510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878648" y="3166795"/>
            <a:ext cx="837606" cy="64361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70412" y="4473715"/>
            <a:ext cx="1008236" cy="563638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0B6D5D2-74AE-F146-B477-42148726F1B2}"/>
              </a:ext>
            </a:extLst>
          </p:cNvPr>
          <p:cNvSpPr/>
          <p:nvPr/>
        </p:nvSpPr>
        <p:spPr>
          <a:xfrm>
            <a:off x="5007429" y="3166795"/>
            <a:ext cx="957942" cy="643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575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146" y="196202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Components of Consumer Drones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362" y="1300519"/>
            <a:ext cx="11268489" cy="4351338"/>
          </a:xfrm>
        </p:spPr>
        <p:txBody>
          <a:bodyPr>
            <a:noAutofit/>
          </a:bodyPr>
          <a:lstStyle/>
          <a:p>
            <a:r>
              <a:rPr lang="en-US" sz="3200" dirty="0"/>
              <a:t>Common figurations include: </a:t>
            </a:r>
          </a:p>
          <a:p>
            <a:pPr lvl="1"/>
            <a:r>
              <a:rPr lang="en-US" sz="2800" dirty="0"/>
              <a:t>CPU/RAM</a:t>
            </a:r>
          </a:p>
          <a:p>
            <a:pPr lvl="1"/>
            <a:r>
              <a:rPr lang="en-US" sz="2800" dirty="0"/>
              <a:t>Wi-Fi/RF communications</a:t>
            </a:r>
          </a:p>
          <a:p>
            <a:pPr lvl="1"/>
            <a:r>
              <a:rPr lang="en-US" sz="2800" dirty="0"/>
              <a:t>Camera</a:t>
            </a:r>
          </a:p>
          <a:p>
            <a:pPr lvl="1"/>
            <a:r>
              <a:rPr lang="en-US" sz="2800" dirty="0"/>
              <a:t>Storage</a:t>
            </a:r>
          </a:p>
          <a:p>
            <a:pPr lvl="1"/>
            <a:r>
              <a:rPr lang="en-US" sz="2800" dirty="0"/>
              <a:t>Sensors </a:t>
            </a:r>
          </a:p>
          <a:p>
            <a:pPr lvl="1"/>
            <a:r>
              <a:rPr lang="en-US" sz="2800" dirty="0"/>
              <a:t>Aeronautical hardware</a:t>
            </a:r>
          </a:p>
          <a:p>
            <a:pPr lvl="1"/>
            <a:r>
              <a:rPr lang="en-US" sz="2800" dirty="0"/>
              <a:t>A controller for manual flight operations</a:t>
            </a:r>
          </a:p>
          <a:p>
            <a:pPr lvl="1"/>
            <a:endParaRPr lang="en-US" sz="2800" dirty="0"/>
          </a:p>
        </p:txBody>
      </p:sp>
      <p:pic>
        <p:nvPicPr>
          <p:cNvPr id="4" name="Picture 3" descr="serveimage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692" y="305781"/>
            <a:ext cx="1576978" cy="92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99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320484" y="2118046"/>
            <a:ext cx="917571" cy="6102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957" y="299226"/>
            <a:ext cx="10515600" cy="1325563"/>
          </a:xfrm>
        </p:spPr>
        <p:txBody>
          <a:bodyPr/>
          <a:lstStyle/>
          <a:p>
            <a:r>
              <a:rPr lang="en-US" dirty="0"/>
              <a:t>Login from Raspberry PI to AR.Drone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" y="1897156"/>
            <a:ext cx="11785600" cy="4000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8154" y="2424570"/>
            <a:ext cx="3569639" cy="356067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77289" y="1741436"/>
            <a:ext cx="602836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Access doesn’t require </a:t>
            </a:r>
          </a:p>
          <a:p>
            <a:r>
              <a:rPr lang="en-US" sz="4400" b="1" dirty="0" smtClean="0"/>
              <a:t>a </a:t>
            </a:r>
            <a:r>
              <a:rPr lang="en-US" sz="4400" b="1" dirty="0"/>
              <a:t>user ID or a password!!</a:t>
            </a:r>
          </a:p>
        </p:txBody>
      </p:sp>
      <p:sp>
        <p:nvSpPr>
          <p:cNvPr id="8" name="Rectangle 7"/>
          <p:cNvSpPr/>
          <p:nvPr/>
        </p:nvSpPr>
        <p:spPr>
          <a:xfrm>
            <a:off x="5050163" y="3187986"/>
            <a:ext cx="917571" cy="6102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945488" y="3187986"/>
            <a:ext cx="917571" cy="6102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31174" y="4421499"/>
            <a:ext cx="917571" cy="6102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382801" y="2118046"/>
            <a:ext cx="794488" cy="6102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239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320484" y="2118046"/>
            <a:ext cx="917571" cy="6102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957" y="299226"/>
            <a:ext cx="10515600" cy="1325563"/>
          </a:xfrm>
        </p:spPr>
        <p:txBody>
          <a:bodyPr/>
          <a:lstStyle/>
          <a:p>
            <a:r>
              <a:rPr lang="en-US" dirty="0"/>
              <a:t>Login from Raspberry PI to AR.Drone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" y="1897156"/>
            <a:ext cx="11785600" cy="4000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2433" y="5519039"/>
            <a:ext cx="569725" cy="312629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050163" y="3187986"/>
            <a:ext cx="917571" cy="6102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945488" y="3187986"/>
            <a:ext cx="917571" cy="6102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31174" y="4421499"/>
            <a:ext cx="917571" cy="6102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59059" y="1687626"/>
            <a:ext cx="6738368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I’m now running as ‘root’ which is</a:t>
            </a:r>
          </a:p>
          <a:p>
            <a:r>
              <a:rPr lang="en-US" sz="3600" b="1" dirty="0"/>
              <a:t>the same as ‘Administrator’ under</a:t>
            </a:r>
          </a:p>
          <a:p>
            <a:r>
              <a:rPr lang="en-US" sz="3600" b="1" dirty="0"/>
              <a:t>Windows (“God”-like user)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99481" y="2118046"/>
            <a:ext cx="759578" cy="6102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9259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9310" y="1802922"/>
            <a:ext cx="9144000" cy="2387600"/>
          </a:xfrm>
        </p:spPr>
        <p:txBody>
          <a:bodyPr/>
          <a:lstStyle/>
          <a:p>
            <a:r>
              <a:rPr lang="en-US" dirty="0"/>
              <a:t>Let’s snoop around to see what we can find </a:t>
            </a:r>
            <a:r>
              <a:rPr lang="is-IS" dirty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3517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79672" y="4217036"/>
            <a:ext cx="516514" cy="3220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Screenshot 2018-07-26 12.54.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304" y="0"/>
            <a:ext cx="7495953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53642" y="2260428"/>
            <a:ext cx="966184" cy="230904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970379" y="2048242"/>
            <a:ext cx="1020389" cy="443090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622945" y="3713182"/>
            <a:ext cx="966184" cy="230904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0307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6376" y="255522"/>
            <a:ext cx="10515600" cy="1325563"/>
          </a:xfrm>
        </p:spPr>
        <p:txBody>
          <a:bodyPr/>
          <a:lstStyle/>
          <a:p>
            <a:r>
              <a:rPr lang="en-US" b="1" dirty="0"/>
              <a:t>Destructive commands</a:t>
            </a:r>
          </a:p>
        </p:txBody>
      </p:sp>
      <p:pic>
        <p:nvPicPr>
          <p:cNvPr id="6" name="Picture 5" descr="Screenshot 2018-07-30 13.52.03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62"/>
          <a:stretch/>
        </p:blipFill>
        <p:spPr>
          <a:xfrm>
            <a:off x="376376" y="1793552"/>
            <a:ext cx="11397242" cy="197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34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422400"/>
            <a:ext cx="11887200" cy="40005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93794" y="2005219"/>
            <a:ext cx="947954" cy="40104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93749" y="4484889"/>
            <a:ext cx="947954" cy="40104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044571" y="3616452"/>
            <a:ext cx="1013830" cy="989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977423" y="4484889"/>
            <a:ext cx="776358" cy="40104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58401" y="3894985"/>
            <a:ext cx="1525234" cy="589904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5319" y="4484889"/>
            <a:ext cx="1081157" cy="327636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3518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2018-07-30 12.35.00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56"/>
          <a:stretch/>
        </p:blipFill>
        <p:spPr>
          <a:xfrm>
            <a:off x="228061" y="1897774"/>
            <a:ext cx="11475993" cy="186353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5992" y="304361"/>
            <a:ext cx="10515600" cy="1325563"/>
          </a:xfrm>
        </p:spPr>
        <p:txBody>
          <a:bodyPr/>
          <a:lstStyle/>
          <a:p>
            <a:r>
              <a:rPr lang="en-US" dirty="0"/>
              <a:t>Destructive commands</a:t>
            </a:r>
          </a:p>
        </p:txBody>
      </p:sp>
    </p:spTree>
    <p:extLst>
      <p:ext uri="{BB962C8B-B14F-4D97-AF65-F5344CB8AC3E}">
        <p14:creationId xmlns:p14="http://schemas.microsoft.com/office/powerpoint/2010/main" val="18667345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Let’s perform some attacks </a:t>
            </a:r>
            <a:r>
              <a:rPr lang="is-IS" dirty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12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437" y="2752453"/>
            <a:ext cx="10689513" cy="2387600"/>
          </a:xfrm>
        </p:spPr>
        <p:txBody>
          <a:bodyPr>
            <a:normAutofit fontScale="90000"/>
          </a:bodyPr>
          <a:lstStyle/>
          <a:p>
            <a:r>
              <a:rPr lang="en-US" sz="7300" dirty="0"/>
              <a:t>Can we </a:t>
            </a:r>
            <a:r>
              <a:rPr lang="en-US" sz="7300" dirty="0" smtClean="0"/>
              <a:t>download/upload </a:t>
            </a:r>
            <a:r>
              <a:rPr lang="en-US" sz="7300" dirty="0"/>
              <a:t>files from the drone?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(via File Transfer Protocol)</a:t>
            </a:r>
          </a:p>
        </p:txBody>
      </p:sp>
      <p:sp>
        <p:nvSpPr>
          <p:cNvPr id="4" name="Rectangle 3"/>
          <p:cNvSpPr/>
          <p:nvPr/>
        </p:nvSpPr>
        <p:spPr>
          <a:xfrm>
            <a:off x="112758" y="89017"/>
            <a:ext cx="3762570" cy="1062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33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88900"/>
            <a:ext cx="11290300" cy="66802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602654" y="2248274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612164" y="4211448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692228" y="5026178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76893" y="5342641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76893" y="6169526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54170" y="297745"/>
            <a:ext cx="1549541" cy="419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30123" y="346356"/>
            <a:ext cx="2296967" cy="322050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752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146" y="196202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Components of Consumer Drones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362" y="1300519"/>
            <a:ext cx="11268489" cy="4351338"/>
          </a:xfrm>
        </p:spPr>
        <p:txBody>
          <a:bodyPr>
            <a:noAutofit/>
          </a:bodyPr>
          <a:lstStyle/>
          <a:p>
            <a:r>
              <a:rPr lang="en-US" sz="3200" dirty="0"/>
              <a:t>Common figurations include: </a:t>
            </a:r>
          </a:p>
          <a:p>
            <a:pPr lvl="1"/>
            <a:r>
              <a:rPr lang="en-US" sz="2800" dirty="0"/>
              <a:t>CPU/RAM</a:t>
            </a:r>
          </a:p>
          <a:p>
            <a:pPr lvl="1"/>
            <a:r>
              <a:rPr lang="en-US" sz="2800" dirty="0"/>
              <a:t>Wi-Fi/RF communications</a:t>
            </a:r>
          </a:p>
          <a:p>
            <a:pPr lvl="1"/>
            <a:r>
              <a:rPr lang="en-US" sz="2800" dirty="0"/>
              <a:t>Camera</a:t>
            </a:r>
          </a:p>
          <a:p>
            <a:pPr lvl="1"/>
            <a:r>
              <a:rPr lang="en-US" sz="2800" dirty="0"/>
              <a:t>Storage</a:t>
            </a:r>
          </a:p>
          <a:p>
            <a:pPr lvl="1"/>
            <a:r>
              <a:rPr lang="en-US" sz="2800" dirty="0"/>
              <a:t>Sensors </a:t>
            </a:r>
          </a:p>
          <a:p>
            <a:pPr lvl="1"/>
            <a:r>
              <a:rPr lang="en-US" sz="2800" strike="sngStrike" dirty="0"/>
              <a:t>Aeronautical hardware</a:t>
            </a:r>
          </a:p>
          <a:p>
            <a:pPr lvl="1"/>
            <a:r>
              <a:rPr lang="en-US" sz="2800" strike="sngStrike" dirty="0"/>
              <a:t>A controller for manual flight operations</a:t>
            </a:r>
          </a:p>
          <a:p>
            <a:pPr lvl="1"/>
            <a:endParaRPr lang="en-US" sz="2800" dirty="0"/>
          </a:p>
        </p:txBody>
      </p:sp>
      <p:pic>
        <p:nvPicPr>
          <p:cNvPr id="4" name="Picture 3" descr="serveimage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692" y="305781"/>
            <a:ext cx="1576978" cy="92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1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94976"/>
            <a:ext cx="11290300" cy="66802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602654" y="2248274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612164" y="4211448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692228" y="5026178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76893" y="5342641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76893" y="6169526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54170" y="297745"/>
            <a:ext cx="1549541" cy="419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44500" y="1209208"/>
            <a:ext cx="5097387" cy="614819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4508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88900"/>
            <a:ext cx="11290300" cy="66802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602654" y="2248274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612164" y="4211448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692228" y="5026178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76893" y="5342641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76893" y="6169526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54170" y="297745"/>
            <a:ext cx="1549541" cy="419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44500" y="4236242"/>
            <a:ext cx="5097387" cy="661353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424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88900"/>
            <a:ext cx="11290300" cy="66802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602654" y="2248274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612164" y="4211448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692228" y="5026178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76893" y="5342641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76893" y="6169526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54170" y="297745"/>
            <a:ext cx="1549541" cy="419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65988" y="5408993"/>
            <a:ext cx="6761900" cy="564129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3965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88900"/>
            <a:ext cx="11290300" cy="66802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602654" y="2248274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612164" y="4211448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692228" y="5026178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76893" y="5342641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76893" y="6169526"/>
            <a:ext cx="990490" cy="3828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54170" y="297745"/>
            <a:ext cx="1549541" cy="419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65988" y="6253579"/>
            <a:ext cx="6761900" cy="564129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0953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3792" y="1881971"/>
            <a:ext cx="10712046" cy="2450177"/>
          </a:xfrm>
        </p:spPr>
        <p:txBody>
          <a:bodyPr>
            <a:normAutofit/>
          </a:bodyPr>
          <a:lstStyle/>
          <a:p>
            <a:r>
              <a:rPr lang="en-US" dirty="0" smtClean="0"/>
              <a:t>Denial-of-Service through </a:t>
            </a:r>
            <a:br>
              <a:rPr lang="en-US" dirty="0" smtClean="0"/>
            </a:br>
            <a:r>
              <a:rPr lang="en-US" dirty="0" smtClean="0"/>
              <a:t>De</a:t>
            </a:r>
            <a:r>
              <a:rPr lang="en-US" dirty="0"/>
              <a:t>-</a:t>
            </a:r>
            <a:r>
              <a:rPr lang="en-US" dirty="0" smtClean="0"/>
              <a:t>authentication </a:t>
            </a:r>
            <a:r>
              <a:rPr lang="is-IS" dirty="0" smtClean="0"/>
              <a:t>…</a:t>
            </a:r>
            <a:r>
              <a:rPr lang="en-US" dirty="0"/>
              <a:t/>
            </a:r>
            <a:br>
              <a:rPr lang="en-US" dirty="0"/>
            </a:br>
            <a:r>
              <a:rPr lang="en-US" sz="4800" dirty="0"/>
              <a:t>(like hanging up a phone call)</a:t>
            </a:r>
          </a:p>
        </p:txBody>
      </p:sp>
    </p:spTree>
    <p:extLst>
      <p:ext uri="{BB962C8B-B14F-4D97-AF65-F5344CB8AC3E}">
        <p14:creationId xmlns:p14="http://schemas.microsoft.com/office/powerpoint/2010/main" val="126112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0"/>
            <a:ext cx="1209437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58647" y="4925568"/>
            <a:ext cx="11196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Proxy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7081" t="4500" r="17185" b="3169"/>
          <a:stretch/>
        </p:blipFill>
        <p:spPr>
          <a:xfrm rot="5400000">
            <a:off x="9771587" y="3479492"/>
            <a:ext cx="1204747" cy="23937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495814" y="5324686"/>
            <a:ext cx="186801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Controller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10293812" y="1652786"/>
            <a:ext cx="62155" cy="2376706"/>
          </a:xfrm>
          <a:prstGeom prst="straightConnector1">
            <a:avLst/>
          </a:prstGeom>
          <a:ln w="76200" cmpd="sng">
            <a:solidFill>
              <a:srgbClr val="4472C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9518637">
            <a:off x="2568923" y="4166188"/>
            <a:ext cx="1408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Connect</a:t>
            </a:r>
          </a:p>
        </p:txBody>
      </p:sp>
      <p:sp>
        <p:nvSpPr>
          <p:cNvPr id="11" name="TextBox 10"/>
          <p:cNvSpPr txBox="1"/>
          <p:nvPr/>
        </p:nvSpPr>
        <p:spPr>
          <a:xfrm rot="19723032">
            <a:off x="6825319" y="2051628"/>
            <a:ext cx="1129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Telnet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63792" y="2931025"/>
            <a:ext cx="1863481" cy="5341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ATTACKER!</a:t>
            </a:r>
          </a:p>
        </p:txBody>
      </p:sp>
      <p:sp>
        <p:nvSpPr>
          <p:cNvPr id="14" name="Rectangle 13"/>
          <p:cNvSpPr/>
          <p:nvPr/>
        </p:nvSpPr>
        <p:spPr>
          <a:xfrm rot="19982010">
            <a:off x="6561646" y="2024347"/>
            <a:ext cx="2303253" cy="688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508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0"/>
            <a:ext cx="1209437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58647" y="4925568"/>
            <a:ext cx="11196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Proxy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7081" t="4500" r="17185" b="3169"/>
          <a:stretch/>
        </p:blipFill>
        <p:spPr>
          <a:xfrm rot="5400000">
            <a:off x="9771587" y="3479492"/>
            <a:ext cx="1204747" cy="23937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495814" y="5324686"/>
            <a:ext cx="186801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Controller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10293812" y="1652786"/>
            <a:ext cx="62155" cy="2376706"/>
          </a:xfrm>
          <a:prstGeom prst="straightConnector1">
            <a:avLst/>
          </a:prstGeom>
          <a:ln w="76200" cmpd="sng">
            <a:solidFill>
              <a:srgbClr val="4472C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9518637">
            <a:off x="2568923" y="4166188"/>
            <a:ext cx="1408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Connect</a:t>
            </a:r>
          </a:p>
        </p:txBody>
      </p:sp>
      <p:sp>
        <p:nvSpPr>
          <p:cNvPr id="11" name="TextBox 10"/>
          <p:cNvSpPr txBox="1"/>
          <p:nvPr/>
        </p:nvSpPr>
        <p:spPr>
          <a:xfrm rot="19723032">
            <a:off x="6825319" y="2051628"/>
            <a:ext cx="1129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Telnet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63792" y="2931025"/>
            <a:ext cx="1863481" cy="5341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ATTACKER!</a:t>
            </a:r>
          </a:p>
        </p:txBody>
      </p:sp>
      <p:sp>
        <p:nvSpPr>
          <p:cNvPr id="14" name="Rectangle 13"/>
          <p:cNvSpPr/>
          <p:nvPr/>
        </p:nvSpPr>
        <p:spPr>
          <a:xfrm rot="19982010">
            <a:off x="6561646" y="2024347"/>
            <a:ext cx="2303253" cy="688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cxnSpLocks/>
          </p:cNvCxnSpPr>
          <p:nvPr/>
        </p:nvCxnSpPr>
        <p:spPr>
          <a:xfrm flipV="1">
            <a:off x="6854439" y="1768929"/>
            <a:ext cx="3273613" cy="1822236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Multiply 14"/>
          <p:cNvSpPr/>
          <p:nvPr/>
        </p:nvSpPr>
        <p:spPr>
          <a:xfrm>
            <a:off x="10002827" y="1455221"/>
            <a:ext cx="644123" cy="682459"/>
          </a:xfrm>
          <a:prstGeom prst="mathMultiply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 rot="19979068">
            <a:off x="7404190" y="2300465"/>
            <a:ext cx="1534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Hang up!</a:t>
            </a:r>
          </a:p>
        </p:txBody>
      </p:sp>
    </p:spTree>
    <p:extLst>
      <p:ext uri="{BB962C8B-B14F-4D97-AF65-F5344CB8AC3E}">
        <p14:creationId xmlns:p14="http://schemas.microsoft.com/office/powerpoint/2010/main" val="29183888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0"/>
            <a:ext cx="1209437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58647" y="4925568"/>
            <a:ext cx="11196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Proxy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7081" t="4500" r="17185" b="3169"/>
          <a:stretch/>
        </p:blipFill>
        <p:spPr>
          <a:xfrm rot="5400000">
            <a:off x="9771587" y="3479492"/>
            <a:ext cx="1204747" cy="23937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495814" y="5324686"/>
            <a:ext cx="186801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Controller</a:t>
            </a:r>
          </a:p>
        </p:txBody>
      </p:sp>
      <p:sp>
        <p:nvSpPr>
          <p:cNvPr id="10" name="TextBox 9"/>
          <p:cNvSpPr txBox="1"/>
          <p:nvPr/>
        </p:nvSpPr>
        <p:spPr>
          <a:xfrm rot="19518637">
            <a:off x="2568923" y="4166188"/>
            <a:ext cx="1408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Connect</a:t>
            </a:r>
          </a:p>
        </p:txBody>
      </p:sp>
      <p:sp>
        <p:nvSpPr>
          <p:cNvPr id="11" name="TextBox 10"/>
          <p:cNvSpPr txBox="1"/>
          <p:nvPr/>
        </p:nvSpPr>
        <p:spPr>
          <a:xfrm rot="19723032">
            <a:off x="6825319" y="2051628"/>
            <a:ext cx="1129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Telnet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63792" y="2931025"/>
            <a:ext cx="1863481" cy="5341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ATTACKER!</a:t>
            </a:r>
          </a:p>
        </p:txBody>
      </p:sp>
      <p:sp>
        <p:nvSpPr>
          <p:cNvPr id="14" name="Rectangle 13"/>
          <p:cNvSpPr/>
          <p:nvPr/>
        </p:nvSpPr>
        <p:spPr>
          <a:xfrm rot="19982010">
            <a:off x="6561646" y="2024347"/>
            <a:ext cx="2303253" cy="688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C39782-B304-1443-A327-E1AA9EDEB461}"/>
              </a:ext>
            </a:extLst>
          </p:cNvPr>
          <p:cNvSpPr txBox="1"/>
          <p:nvPr/>
        </p:nvSpPr>
        <p:spPr>
          <a:xfrm>
            <a:off x="8895895" y="2368824"/>
            <a:ext cx="28945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De-authentication</a:t>
            </a:r>
          </a:p>
          <a:p>
            <a:pPr algn="ctr"/>
            <a:r>
              <a:rPr lang="en-US" sz="2800" b="1" dirty="0"/>
              <a:t>Complete</a:t>
            </a:r>
          </a:p>
        </p:txBody>
      </p:sp>
    </p:spTree>
    <p:extLst>
      <p:ext uri="{BB962C8B-B14F-4D97-AF65-F5344CB8AC3E}">
        <p14:creationId xmlns:p14="http://schemas.microsoft.com/office/powerpoint/2010/main" val="29571278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_20180727-09533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2789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 2018-07-27 10.01.4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3" r="3646" b="87108"/>
          <a:stretch/>
        </p:blipFill>
        <p:spPr>
          <a:xfrm>
            <a:off x="148367" y="504948"/>
            <a:ext cx="11782064" cy="2902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26049" y="3065871"/>
            <a:ext cx="2400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Drone MAC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50109" y="3750936"/>
            <a:ext cx="31525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Controller MAC</a:t>
            </a:r>
          </a:p>
        </p:txBody>
      </p:sp>
      <p:pic>
        <p:nvPicPr>
          <p:cNvPr id="9" name="Picture 8" descr="Screenshot 2018-07-27 10.01.4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3" r="69250" b="87108"/>
          <a:stretch/>
        </p:blipFill>
        <p:spPr>
          <a:xfrm>
            <a:off x="76959" y="1490404"/>
            <a:ext cx="3871133" cy="516524"/>
          </a:xfrm>
          <a:prstGeom prst="rect">
            <a:avLst/>
          </a:prstGeom>
        </p:spPr>
      </p:pic>
      <p:pic>
        <p:nvPicPr>
          <p:cNvPr id="10" name="Picture 9" descr="Screenshot 2018-07-27 10.01.4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53" r="63211" b="87108"/>
          <a:stretch/>
        </p:blipFill>
        <p:spPr>
          <a:xfrm>
            <a:off x="148367" y="2292844"/>
            <a:ext cx="1540931" cy="497775"/>
          </a:xfrm>
          <a:prstGeom prst="rect">
            <a:avLst/>
          </a:prstGeom>
        </p:spPr>
      </p:pic>
      <p:pic>
        <p:nvPicPr>
          <p:cNvPr id="11" name="Picture 10" descr="Screenshot 2018-07-27 10.01.4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2" r="37356" b="87108"/>
          <a:stretch/>
        </p:blipFill>
        <p:spPr>
          <a:xfrm>
            <a:off x="76959" y="3160370"/>
            <a:ext cx="6102014" cy="470072"/>
          </a:xfrm>
          <a:prstGeom prst="rect">
            <a:avLst/>
          </a:prstGeom>
        </p:spPr>
      </p:pic>
      <p:pic>
        <p:nvPicPr>
          <p:cNvPr id="12" name="Picture 11" descr="Screenshot 2018-07-27 10.01.4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30" r="11829" b="87108"/>
          <a:stretch/>
        </p:blipFill>
        <p:spPr>
          <a:xfrm>
            <a:off x="76959" y="3922348"/>
            <a:ext cx="6047316" cy="474919"/>
          </a:xfrm>
          <a:prstGeom prst="rect">
            <a:avLst/>
          </a:prstGeom>
        </p:spPr>
      </p:pic>
      <p:pic>
        <p:nvPicPr>
          <p:cNvPr id="13" name="Picture 12" descr="Screenshot 2018-07-27 10.01.4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8" r="3646" b="87108"/>
          <a:stretch/>
        </p:blipFill>
        <p:spPr>
          <a:xfrm>
            <a:off x="76959" y="4785029"/>
            <a:ext cx="1986609" cy="52883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286397" y="4667534"/>
            <a:ext cx="4396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Wireless NIC on Proxy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86397" y="2144288"/>
            <a:ext cx="41273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Send de-</a:t>
            </a:r>
            <a:r>
              <a:rPr lang="en-US" sz="3600" b="1" dirty="0" err="1"/>
              <a:t>auth</a:t>
            </a:r>
            <a:r>
              <a:rPr lang="en-US" sz="3600" b="1" dirty="0"/>
              <a:t> packet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86397" y="1374364"/>
            <a:ext cx="21517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Command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0162B6B-EB64-7742-AF04-900BA266D93F}"/>
              </a:ext>
            </a:extLst>
          </p:cNvPr>
          <p:cNvSpPr/>
          <p:nvPr/>
        </p:nvSpPr>
        <p:spPr>
          <a:xfrm>
            <a:off x="76959" y="279400"/>
            <a:ext cx="11853472" cy="74506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034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412" y="94951"/>
            <a:ext cx="3998766" cy="1163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17" y="1258104"/>
            <a:ext cx="5686602" cy="42649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8496" y="1406466"/>
            <a:ext cx="3721027" cy="372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15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0"/>
            <a:ext cx="1209437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58647" y="4925568"/>
            <a:ext cx="11196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Proxy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7081" t="4500" r="17185" b="3169"/>
          <a:stretch/>
        </p:blipFill>
        <p:spPr>
          <a:xfrm rot="5400000">
            <a:off x="9771587" y="3479492"/>
            <a:ext cx="1204747" cy="23937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495814" y="5324686"/>
            <a:ext cx="186801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Controller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10293812" y="1652786"/>
            <a:ext cx="62155" cy="2376706"/>
          </a:xfrm>
          <a:prstGeom prst="straightConnector1">
            <a:avLst/>
          </a:prstGeom>
          <a:ln w="76200" cmpd="sng">
            <a:solidFill>
              <a:srgbClr val="4472C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9518637">
            <a:off x="2568923" y="4166188"/>
            <a:ext cx="1408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Connect</a:t>
            </a:r>
          </a:p>
        </p:txBody>
      </p:sp>
      <p:sp>
        <p:nvSpPr>
          <p:cNvPr id="11" name="TextBox 10"/>
          <p:cNvSpPr txBox="1"/>
          <p:nvPr/>
        </p:nvSpPr>
        <p:spPr>
          <a:xfrm rot="19723032">
            <a:off x="6825319" y="2051628"/>
            <a:ext cx="1129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Telnet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63792" y="2931025"/>
            <a:ext cx="1863481" cy="5341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ATTACKER!</a:t>
            </a:r>
          </a:p>
        </p:txBody>
      </p:sp>
      <p:sp>
        <p:nvSpPr>
          <p:cNvPr id="14" name="Rectangle 13"/>
          <p:cNvSpPr/>
          <p:nvPr/>
        </p:nvSpPr>
        <p:spPr>
          <a:xfrm rot="19982010">
            <a:off x="6561646" y="2024347"/>
            <a:ext cx="2303253" cy="688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cxnSpLocks/>
          </p:cNvCxnSpPr>
          <p:nvPr/>
        </p:nvCxnSpPr>
        <p:spPr>
          <a:xfrm flipV="1">
            <a:off x="6854439" y="1768929"/>
            <a:ext cx="3273613" cy="1822236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Multiply 14"/>
          <p:cNvSpPr/>
          <p:nvPr/>
        </p:nvSpPr>
        <p:spPr>
          <a:xfrm>
            <a:off x="10002827" y="1455221"/>
            <a:ext cx="644123" cy="682459"/>
          </a:xfrm>
          <a:prstGeom prst="mathMultiply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 rot="19979068">
            <a:off x="7404190" y="2300465"/>
            <a:ext cx="1534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Hang up!</a:t>
            </a:r>
          </a:p>
        </p:txBody>
      </p:sp>
    </p:spTree>
    <p:extLst>
      <p:ext uri="{BB962C8B-B14F-4D97-AF65-F5344CB8AC3E}">
        <p14:creationId xmlns:p14="http://schemas.microsoft.com/office/powerpoint/2010/main" val="20545683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shot 2018-07-27 10.19.0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0" y="759610"/>
            <a:ext cx="12146422" cy="514887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80982" y="680559"/>
            <a:ext cx="9728685" cy="382815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5745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_20180727-09583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673718" y="1269972"/>
            <a:ext cx="6015864" cy="875004"/>
            <a:chOff x="2673718" y="1269972"/>
            <a:chExt cx="6015864" cy="875004"/>
          </a:xfrm>
        </p:grpSpPr>
        <p:sp>
          <p:nvSpPr>
            <p:cNvPr id="4" name="Rectangle 3"/>
            <p:cNvSpPr/>
            <p:nvPr/>
          </p:nvSpPr>
          <p:spPr>
            <a:xfrm>
              <a:off x="2673718" y="1269972"/>
              <a:ext cx="6015864" cy="875004"/>
            </a:xfrm>
            <a:prstGeom prst="rect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Screenshot_20180727-095830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76" t="21619" r="30073" b="71647"/>
            <a:stretch/>
          </p:blipFill>
          <p:spPr>
            <a:xfrm>
              <a:off x="2849940" y="1482646"/>
              <a:ext cx="5675573" cy="4618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70048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8249" y="1522693"/>
            <a:ext cx="9144000" cy="2387600"/>
          </a:xfrm>
        </p:spPr>
        <p:txBody>
          <a:bodyPr>
            <a:normAutofit/>
          </a:bodyPr>
          <a:lstStyle/>
          <a:p>
            <a:r>
              <a:rPr lang="en-US" sz="7200" b="1" dirty="0"/>
              <a:t>Can we eavesdrop?</a:t>
            </a:r>
          </a:p>
        </p:txBody>
      </p:sp>
      <p:sp>
        <p:nvSpPr>
          <p:cNvPr id="3" name="Rectangle 2"/>
          <p:cNvSpPr/>
          <p:nvPr/>
        </p:nvSpPr>
        <p:spPr>
          <a:xfrm>
            <a:off x="53412" y="94951"/>
            <a:ext cx="3998766" cy="1163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6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5317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Let’s listen in on the video feed </a:t>
            </a:r>
            <a:r>
              <a:rPr lang="is-IS" dirty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699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412" y="94951"/>
            <a:ext cx="3998766" cy="1163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Screenshot 2018-07-27 12.30.1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2780"/>
            <a:ext cx="12192000" cy="3495836"/>
          </a:xfrm>
          <a:prstGeom prst="rect">
            <a:avLst/>
          </a:prstGeom>
        </p:spPr>
      </p:pic>
      <p:pic>
        <p:nvPicPr>
          <p:cNvPr id="5" name="Picture 4" descr="Screenshot 2018-07-27 12.30.1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0" t="28042" r="16567" b="64615"/>
          <a:stretch/>
        </p:blipFill>
        <p:spPr>
          <a:xfrm>
            <a:off x="275559" y="4241506"/>
            <a:ext cx="11623220" cy="45530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73643" y="1479734"/>
            <a:ext cx="10425136" cy="329496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40452" y="5029937"/>
            <a:ext cx="10156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Capture the communications from the drone on the video channel.</a:t>
            </a:r>
          </a:p>
        </p:txBody>
      </p:sp>
    </p:spTree>
    <p:extLst>
      <p:ext uri="{BB962C8B-B14F-4D97-AF65-F5344CB8AC3E}">
        <p14:creationId xmlns:p14="http://schemas.microsoft.com/office/powerpoint/2010/main" val="21858943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412" y="94951"/>
            <a:ext cx="3998766" cy="1163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Screenshot 2018-07-27 12.30.1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2780"/>
            <a:ext cx="12192000" cy="3495836"/>
          </a:xfrm>
          <a:prstGeom prst="rect">
            <a:avLst/>
          </a:prstGeom>
        </p:spPr>
      </p:pic>
      <p:pic>
        <p:nvPicPr>
          <p:cNvPr id="5" name="Picture 4" descr="Screenshot 2018-07-27 12.30.1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0" t="28042" r="16567" b="64615"/>
          <a:stretch/>
        </p:blipFill>
        <p:spPr>
          <a:xfrm>
            <a:off x="275559" y="4241506"/>
            <a:ext cx="11623220" cy="45530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1432" y="2426285"/>
            <a:ext cx="3804418" cy="413367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1366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2018-07-27 12.34.1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44" y="71213"/>
            <a:ext cx="116089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731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" y="1562100"/>
            <a:ext cx="11607800" cy="37211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57145" y="1067508"/>
            <a:ext cx="1105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Drone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20013" y="1038880"/>
            <a:ext cx="1690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Controller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50161" y="1030674"/>
            <a:ext cx="23073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Video channel</a:t>
            </a:r>
          </a:p>
        </p:txBody>
      </p:sp>
    </p:spTree>
    <p:extLst>
      <p:ext uri="{BB962C8B-B14F-4D97-AF65-F5344CB8AC3E}">
        <p14:creationId xmlns:p14="http://schemas.microsoft.com/office/powerpoint/2010/main" val="2755672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2018-07-27 12.34.5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951" y="0"/>
            <a:ext cx="82817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46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575" y="1189613"/>
            <a:ext cx="9946249" cy="2604472"/>
          </a:xfrm>
        </p:spPr>
        <p:txBody>
          <a:bodyPr/>
          <a:lstStyle/>
          <a:p>
            <a:r>
              <a:rPr lang="en-US" dirty="0"/>
              <a:t>A drone is a flying computer </a:t>
            </a:r>
            <a:r>
              <a:rPr lang="is-IS" dirty="0"/>
              <a:t>…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412" y="94951"/>
            <a:ext cx="3998766" cy="1163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18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2018-07-27 12.34.5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" t="5711" r="83160" b="89242"/>
          <a:stretch/>
        </p:blipFill>
        <p:spPr>
          <a:xfrm>
            <a:off x="1658364" y="250226"/>
            <a:ext cx="8360591" cy="240214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813047" y="2357546"/>
            <a:ext cx="10682373" cy="3043622"/>
          </a:xfrm>
        </p:spPr>
        <p:txBody>
          <a:bodyPr>
            <a:noAutofit/>
          </a:bodyPr>
          <a:lstStyle/>
          <a:p>
            <a:r>
              <a:rPr lang="en-US" sz="4400" dirty="0"/>
              <a:t>Video frames are wrapped by </a:t>
            </a:r>
            <a:br>
              <a:rPr lang="en-US" sz="4400" dirty="0"/>
            </a:br>
            <a:r>
              <a:rPr lang="en-US" sz="4400" b="1" dirty="0"/>
              <a:t>Parrot Video Encapsulation </a:t>
            </a:r>
            <a:r>
              <a:rPr lang="en-US" sz="4400" dirty="0"/>
              <a:t>(</a:t>
            </a:r>
            <a:r>
              <a:rPr lang="en-US" sz="4400" dirty="0" err="1"/>
              <a:t>PaVE</a:t>
            </a:r>
            <a:r>
              <a:rPr lang="en-US" sz="4400" dirty="0"/>
              <a:t>),</a:t>
            </a:r>
            <a:br>
              <a:rPr lang="en-US" sz="4400" dirty="0"/>
            </a:br>
            <a:r>
              <a:rPr lang="en-US" sz="4400" dirty="0"/>
              <a:t>proprietary encapsulation format</a:t>
            </a:r>
          </a:p>
        </p:txBody>
      </p:sp>
      <p:sp>
        <p:nvSpPr>
          <p:cNvPr id="4" name="Rectangle 3"/>
          <p:cNvSpPr/>
          <p:nvPr/>
        </p:nvSpPr>
        <p:spPr>
          <a:xfrm>
            <a:off x="1786529" y="467884"/>
            <a:ext cx="2503572" cy="1251743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28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68446"/>
            <a:ext cx="9144000" cy="2387600"/>
          </a:xfrm>
        </p:spPr>
        <p:txBody>
          <a:bodyPr/>
          <a:lstStyle/>
          <a:p>
            <a:r>
              <a:rPr lang="en-US" dirty="0"/>
              <a:t>Still working on ‘unwrapping’ the video</a:t>
            </a:r>
            <a:r>
              <a:rPr lang="is-IS" dirty="0"/>
              <a:t>…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455" y="3935973"/>
            <a:ext cx="1713376" cy="179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82699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004" y="1266485"/>
            <a:ext cx="10758792" cy="2741408"/>
          </a:xfrm>
        </p:spPr>
        <p:txBody>
          <a:bodyPr>
            <a:normAutofit/>
          </a:bodyPr>
          <a:lstStyle/>
          <a:p>
            <a:r>
              <a:rPr lang="en-US" dirty="0"/>
              <a:t>Let’s eavesdrop on ALL of the communications</a:t>
            </a:r>
            <a:r>
              <a:rPr lang="is-IS" dirty="0"/>
              <a:t>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412" y="94951"/>
            <a:ext cx="3998766" cy="1163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2819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2018-07-17 11.36.48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59" b="19105"/>
          <a:stretch/>
        </p:blipFill>
        <p:spPr>
          <a:xfrm>
            <a:off x="5699167" y="97216"/>
            <a:ext cx="6371293" cy="554777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9126" y="133680"/>
            <a:ext cx="5464401" cy="6495102"/>
          </a:xfrm>
        </p:spPr>
        <p:txBody>
          <a:bodyPr/>
          <a:lstStyle/>
          <a:p>
            <a:r>
              <a:rPr lang="en-US" dirty="0"/>
              <a:t>AT commands are instructions to control the drone</a:t>
            </a:r>
          </a:p>
        </p:txBody>
      </p:sp>
      <p:pic>
        <p:nvPicPr>
          <p:cNvPr id="4" name="Picture 3" descr="Screenshot 2018-07-24 11.29.48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75019" r="4440" b="11874"/>
          <a:stretch/>
        </p:blipFill>
        <p:spPr>
          <a:xfrm>
            <a:off x="382828" y="5772595"/>
            <a:ext cx="11340282" cy="61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39895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shot 2018-07-17 11.36.48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" t="5884" r="61573" b="80960"/>
          <a:stretch/>
        </p:blipFill>
        <p:spPr>
          <a:xfrm>
            <a:off x="1777057" y="611599"/>
            <a:ext cx="8230164" cy="2492441"/>
          </a:xfrm>
          <a:prstGeom prst="rect">
            <a:avLst/>
          </a:prstGeom>
        </p:spPr>
      </p:pic>
      <p:pic>
        <p:nvPicPr>
          <p:cNvPr id="2" name="Picture 1" descr="Screenshot 2018-07-24 11.20.39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46" b="60027"/>
          <a:stretch/>
        </p:blipFill>
        <p:spPr>
          <a:xfrm>
            <a:off x="140521" y="3593374"/>
            <a:ext cx="11727931" cy="126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813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7013" y="1958368"/>
            <a:ext cx="10632994" cy="958149"/>
          </a:xfrm>
        </p:spPr>
        <p:txBody>
          <a:bodyPr>
            <a:normAutofit fontScale="90000"/>
          </a:bodyPr>
          <a:lstStyle/>
          <a:p>
            <a:r>
              <a:rPr lang="en-US" dirty="0"/>
              <a:t>Finally, let’s turn the d*</a:t>
            </a:r>
            <a:r>
              <a:rPr lang="en-US" dirty="0" err="1"/>
              <a:t>mn</a:t>
            </a:r>
            <a:r>
              <a:rPr lang="en-US" dirty="0"/>
              <a:t> thing off</a:t>
            </a:r>
          </a:p>
        </p:txBody>
      </p:sp>
      <p:pic>
        <p:nvPicPr>
          <p:cNvPr id="4" name="Picture 3" descr="serveimage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624" y="3536538"/>
            <a:ext cx="3722216" cy="15607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412" y="94951"/>
            <a:ext cx="3998766" cy="1163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5194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_20180727-1149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2186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shot 2018-07-27 11.53.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1758"/>
            <a:ext cx="10948518" cy="658164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26162" y="689467"/>
            <a:ext cx="4395966" cy="451019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45252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shot 2018-07-27 11.53.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1758"/>
            <a:ext cx="10948518" cy="658164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764" y="1611824"/>
            <a:ext cx="5983588" cy="467443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5883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shot 2018-07-27 11.53.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1758"/>
            <a:ext cx="10948518" cy="658164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98511" y="5275726"/>
            <a:ext cx="2189886" cy="451019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212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57" y="166024"/>
            <a:ext cx="10515600" cy="1325563"/>
          </a:xfrm>
        </p:spPr>
        <p:txBody>
          <a:bodyPr/>
          <a:lstStyle/>
          <a:p>
            <a:r>
              <a:rPr lang="en-US" b="1" dirty="0"/>
              <a:t>Caveats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551" y="1346865"/>
            <a:ext cx="10515600" cy="4351338"/>
          </a:xfrm>
        </p:spPr>
        <p:txBody>
          <a:bodyPr/>
          <a:lstStyle/>
          <a:p>
            <a:r>
              <a:rPr lang="en-US" dirty="0"/>
              <a:t>This is </a:t>
            </a:r>
            <a:r>
              <a:rPr lang="en-US" b="1" dirty="0"/>
              <a:t>preliminary research</a:t>
            </a:r>
            <a:r>
              <a:rPr lang="en-US" dirty="0"/>
              <a:t>, much more to come</a:t>
            </a:r>
          </a:p>
          <a:p>
            <a:r>
              <a:rPr lang="en-US" dirty="0"/>
              <a:t>Experimenting with a </a:t>
            </a:r>
            <a:r>
              <a:rPr lang="en-US" b="1" dirty="0"/>
              <a:t>single, older (and no longer manufactured) drone </a:t>
            </a:r>
            <a:r>
              <a:rPr lang="en-US" dirty="0"/>
              <a:t>borrowed from Aeronautical Sciences</a:t>
            </a:r>
          </a:p>
          <a:p>
            <a:r>
              <a:rPr lang="en-US" dirty="0"/>
              <a:t>Results are </a:t>
            </a:r>
            <a:r>
              <a:rPr lang="en-US" b="1" dirty="0"/>
              <a:t>not necessarily generalizable </a:t>
            </a:r>
            <a:r>
              <a:rPr lang="en-US" dirty="0"/>
              <a:t>to other drones</a:t>
            </a:r>
          </a:p>
          <a:p>
            <a:r>
              <a:rPr lang="en-US" dirty="0"/>
              <a:t>This is a </a:t>
            </a:r>
            <a:r>
              <a:rPr lang="en-US" b="1" dirty="0"/>
              <a:t>replication</a:t>
            </a:r>
            <a:r>
              <a:rPr lang="en-US" dirty="0"/>
              <a:t> and </a:t>
            </a:r>
            <a:r>
              <a:rPr lang="en-US" b="1" dirty="0"/>
              <a:t>extension</a:t>
            </a:r>
            <a:r>
              <a:rPr lang="en-US" dirty="0"/>
              <a:t> of previously published research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serveimage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692" y="305781"/>
            <a:ext cx="1576978" cy="92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91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shot 2018-07-27 11.53.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1758"/>
            <a:ext cx="10948518" cy="658164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98510" y="5726745"/>
            <a:ext cx="7863413" cy="451019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34094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shot 2018-07-27 11.53.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1758"/>
            <a:ext cx="10948518" cy="658164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3848" y="6211495"/>
            <a:ext cx="2919777" cy="451019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7542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_20180727-115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673718" y="1269972"/>
            <a:ext cx="6015864" cy="875004"/>
            <a:chOff x="2673718" y="1269972"/>
            <a:chExt cx="6015864" cy="875004"/>
          </a:xfrm>
        </p:grpSpPr>
        <p:sp>
          <p:nvSpPr>
            <p:cNvPr id="4" name="Rectangle 3"/>
            <p:cNvSpPr/>
            <p:nvPr/>
          </p:nvSpPr>
          <p:spPr>
            <a:xfrm>
              <a:off x="2673718" y="1269972"/>
              <a:ext cx="6015864" cy="875004"/>
            </a:xfrm>
            <a:prstGeom prst="rect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Screenshot_20180727-095830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76" t="21619" r="30073" b="71647"/>
            <a:stretch/>
          </p:blipFill>
          <p:spPr>
            <a:xfrm>
              <a:off x="2849940" y="1482646"/>
              <a:ext cx="5675573" cy="4618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800956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45" y="0"/>
            <a:ext cx="10515600" cy="1325563"/>
          </a:xfrm>
        </p:spPr>
        <p:txBody>
          <a:bodyPr/>
          <a:lstStyle/>
          <a:p>
            <a:r>
              <a:rPr lang="en-US" b="1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380" y="1022853"/>
            <a:ext cx="11010848" cy="4351338"/>
          </a:xfrm>
        </p:spPr>
        <p:txBody>
          <a:bodyPr>
            <a:noAutofit/>
          </a:bodyPr>
          <a:lstStyle/>
          <a:p>
            <a:r>
              <a:rPr lang="en-US" sz="3600" dirty="0"/>
              <a:t>Using it’s default settings, the AR.Drone 2.0 has several security vulnerabilities</a:t>
            </a:r>
          </a:p>
          <a:p>
            <a:pPr lvl="1"/>
            <a:r>
              <a:rPr lang="en-US" sz="3200" dirty="0"/>
              <a:t>No authentication (username/password)</a:t>
            </a:r>
          </a:p>
          <a:p>
            <a:pPr lvl="1"/>
            <a:r>
              <a:rPr lang="en-US" sz="3200" dirty="0"/>
              <a:t>Commands are run as root (“God”)</a:t>
            </a:r>
          </a:p>
          <a:p>
            <a:pPr lvl="1"/>
            <a:r>
              <a:rPr lang="en-US" sz="3200" dirty="0"/>
              <a:t>Eavesdrop: No encryption of the data and controller links</a:t>
            </a:r>
          </a:p>
          <a:p>
            <a:pPr lvl="1"/>
            <a:r>
              <a:rPr lang="en-US" sz="3200" dirty="0"/>
              <a:t>Denial-of-service through de-authentication or </a:t>
            </a:r>
            <a:r>
              <a:rPr lang="en-US" sz="3200" dirty="0" err="1"/>
              <a:t>poweroff</a:t>
            </a:r>
            <a:endParaRPr lang="en-US" sz="3200" dirty="0"/>
          </a:p>
          <a:p>
            <a:pPr lvl="1"/>
            <a:r>
              <a:rPr lang="en-US" sz="3200" dirty="0"/>
              <a:t>Issues with system integrity as many destructive Linux commands are available</a:t>
            </a:r>
          </a:p>
          <a:p>
            <a:pPr lvl="1"/>
            <a:r>
              <a:rPr lang="en-US" sz="3200" dirty="0"/>
              <a:t>Files can be downloaded and uploaded </a:t>
            </a:r>
            <a:r>
              <a:rPr lang="en-US" sz="3200" dirty="0" smtClean="0"/>
              <a:t>to/from the drone</a:t>
            </a:r>
            <a:endParaRPr lang="en-US" sz="3200" dirty="0"/>
          </a:p>
          <a:p>
            <a:pPr lvl="1"/>
            <a:endParaRPr lang="en-US" sz="3200" dirty="0"/>
          </a:p>
          <a:p>
            <a:endParaRPr lang="en-US" sz="3600" dirty="0"/>
          </a:p>
        </p:txBody>
      </p:sp>
      <p:pic>
        <p:nvPicPr>
          <p:cNvPr id="4" name="Picture 3" descr="serveimage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568" y="172997"/>
            <a:ext cx="1776002" cy="103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90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890" y="269272"/>
            <a:ext cx="10515600" cy="1325563"/>
          </a:xfrm>
        </p:spPr>
        <p:txBody>
          <a:bodyPr/>
          <a:lstStyle/>
          <a:p>
            <a:r>
              <a:rPr lang="en-US" b="1" dirty="0"/>
              <a:t>Future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750" y="1410879"/>
            <a:ext cx="10515600" cy="4351338"/>
          </a:xfrm>
        </p:spPr>
        <p:txBody>
          <a:bodyPr>
            <a:normAutofit/>
          </a:bodyPr>
          <a:lstStyle/>
          <a:p>
            <a:r>
              <a:rPr lang="en-US" sz="3600" dirty="0"/>
              <a:t>Implement other exploits on the AR.Drone</a:t>
            </a:r>
          </a:p>
          <a:p>
            <a:pPr lvl="1"/>
            <a:r>
              <a:rPr lang="en-US" sz="3200" dirty="0"/>
              <a:t>GPS jamming and/or spoofing</a:t>
            </a:r>
          </a:p>
          <a:p>
            <a:pPr lvl="2"/>
            <a:r>
              <a:rPr lang="en-US" sz="2800" dirty="0"/>
              <a:t>Jamming is illegal </a:t>
            </a:r>
            <a:r>
              <a:rPr lang="is-IS" sz="2800" dirty="0"/>
              <a:t>… FCC “no muy bueno” ..</a:t>
            </a:r>
            <a:r>
              <a:rPr lang="is-IS" sz="2800" dirty="0" smtClean="0"/>
              <a:t>.</a:t>
            </a:r>
          </a:p>
          <a:p>
            <a:pPr lvl="2"/>
            <a:r>
              <a:rPr lang="is-IS" sz="2800" dirty="0" smtClean="0"/>
              <a:t>MITM</a:t>
            </a:r>
            <a:endParaRPr lang="en-US" sz="2800" dirty="0"/>
          </a:p>
          <a:p>
            <a:pPr lvl="2"/>
            <a:r>
              <a:rPr lang="en-US" sz="2800" dirty="0"/>
              <a:t>Unwrap the </a:t>
            </a:r>
            <a:r>
              <a:rPr lang="en-US" sz="2800" dirty="0" err="1"/>
              <a:t>PaVE</a:t>
            </a:r>
            <a:r>
              <a:rPr lang="en-US" sz="2800" dirty="0"/>
              <a:t> video</a:t>
            </a:r>
          </a:p>
          <a:p>
            <a:r>
              <a:rPr lang="en-US" sz="3600" dirty="0"/>
              <a:t>Vulnerability assessments on other drones</a:t>
            </a:r>
          </a:p>
          <a:p>
            <a:pPr lvl="1"/>
            <a:r>
              <a:rPr lang="en-US" sz="3200" dirty="0"/>
              <a:t>Parrot</a:t>
            </a:r>
            <a:endParaRPr lang="en-US" dirty="0"/>
          </a:p>
          <a:p>
            <a:pPr lvl="1"/>
            <a:r>
              <a:rPr lang="en-US" sz="3200" dirty="0"/>
              <a:t>DJI</a:t>
            </a:r>
          </a:p>
        </p:txBody>
      </p:sp>
      <p:pic>
        <p:nvPicPr>
          <p:cNvPr id="5" name="Picture 4" descr="serveimage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568" y="172997"/>
            <a:ext cx="1776002" cy="103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6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163" y="31903"/>
            <a:ext cx="10515600" cy="1325563"/>
          </a:xfrm>
        </p:spPr>
        <p:txBody>
          <a:bodyPr/>
          <a:lstStyle/>
          <a:p>
            <a:r>
              <a:rPr lang="en-US" b="1" dirty="0"/>
              <a:t>Thanks!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891" y="1284557"/>
            <a:ext cx="11527147" cy="4636161"/>
          </a:xfrm>
        </p:spPr>
        <p:txBody>
          <a:bodyPr>
            <a:normAutofit fontScale="70000" lnSpcReduction="20000"/>
          </a:bodyPr>
          <a:lstStyle/>
          <a:p>
            <a:r>
              <a:rPr lang="en-US" sz="3600" dirty="0"/>
              <a:t>ERAU FIRST grant program</a:t>
            </a:r>
          </a:p>
          <a:p>
            <a:pPr lvl="1"/>
            <a:r>
              <a:rPr lang="en-US" sz="3200" dirty="0"/>
              <a:t>Dr. Michael Hickey</a:t>
            </a:r>
          </a:p>
          <a:p>
            <a:pPr lvl="1"/>
            <a:r>
              <a:rPr lang="en-US" sz="3200" dirty="0"/>
              <a:t>Reviewers</a:t>
            </a:r>
          </a:p>
          <a:p>
            <a:pPr lvl="1"/>
            <a:r>
              <a:rPr lang="en-US" sz="3200" dirty="0"/>
              <a:t>Nancy McCaffrey</a:t>
            </a:r>
          </a:p>
          <a:p>
            <a:r>
              <a:rPr lang="en-US" sz="3600" dirty="0"/>
              <a:t>Aeronautical Sciences</a:t>
            </a:r>
          </a:p>
          <a:p>
            <a:pPr lvl="1"/>
            <a:r>
              <a:rPr lang="en-US" sz="3200" dirty="0"/>
              <a:t>Dr. Michael Wiggins</a:t>
            </a:r>
          </a:p>
          <a:p>
            <a:pPr lvl="1"/>
            <a:r>
              <a:rPr lang="en-US" sz="3200" dirty="0"/>
              <a:t>William E. Rose</a:t>
            </a:r>
          </a:p>
          <a:p>
            <a:r>
              <a:rPr lang="en-US" sz="3600" dirty="0"/>
              <a:t>Security Studies and International Affairs</a:t>
            </a:r>
          </a:p>
          <a:p>
            <a:pPr lvl="1"/>
            <a:r>
              <a:rPr lang="en-US" sz="3200" dirty="0"/>
              <a:t>Dr. Gary Kessler</a:t>
            </a:r>
          </a:p>
          <a:p>
            <a:r>
              <a:rPr lang="en-US" sz="3600" dirty="0"/>
              <a:t>Electrical, Computer, Software and Systems Engineering</a:t>
            </a:r>
          </a:p>
          <a:p>
            <a:pPr lvl="1"/>
            <a:r>
              <a:rPr lang="en-US" sz="3200" dirty="0"/>
              <a:t>Dr. Tim Wilson</a:t>
            </a:r>
          </a:p>
          <a:p>
            <a:r>
              <a:rPr lang="en-US" sz="3600" dirty="0"/>
              <a:t>NTAS</a:t>
            </a:r>
          </a:p>
          <a:p>
            <a:pPr lvl="1"/>
            <a:r>
              <a:rPr lang="en-US" sz="3200" dirty="0"/>
              <a:t>Nancy Riedel</a:t>
            </a:r>
          </a:p>
          <a:p>
            <a:pPr lvl="1"/>
            <a:endParaRPr lang="en-US" sz="3200" dirty="0"/>
          </a:p>
        </p:txBody>
      </p:sp>
      <p:pic>
        <p:nvPicPr>
          <p:cNvPr id="7" name="Picture 6" descr="serveimage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568" y="172997"/>
            <a:ext cx="1776002" cy="103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4811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65243"/>
            <a:ext cx="9144000" cy="2387600"/>
          </a:xfrm>
        </p:spPr>
        <p:txBody>
          <a:bodyPr>
            <a:normAutofit/>
          </a:bodyPr>
          <a:lstStyle/>
          <a:p>
            <a:r>
              <a:rPr lang="en-US" sz="9600" b="1" dirty="0"/>
              <a:t>Questions?</a:t>
            </a:r>
          </a:p>
        </p:txBody>
      </p:sp>
      <p:pic>
        <p:nvPicPr>
          <p:cNvPr id="3" name="Picture 2" descr="serveimage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568" y="172997"/>
            <a:ext cx="1776002" cy="103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731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1D8A1E6-A453-F541-88C6-52092FF84C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517" b="16842"/>
          <a:stretch/>
        </p:blipFill>
        <p:spPr>
          <a:xfrm>
            <a:off x="0" y="947287"/>
            <a:ext cx="12192000" cy="5910713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Parrot AR.Drone 2.0</a:t>
            </a:r>
          </a:p>
        </p:txBody>
      </p:sp>
    </p:spTree>
    <p:extLst>
      <p:ext uri="{BB962C8B-B14F-4D97-AF65-F5344CB8AC3E}">
        <p14:creationId xmlns:p14="http://schemas.microsoft.com/office/powerpoint/2010/main" val="234797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Step 1: Identify Vulnerabilities</a:t>
            </a:r>
            <a:endParaRPr lang="en-US" dirty="0"/>
          </a:p>
        </p:txBody>
      </p:sp>
      <p:pic>
        <p:nvPicPr>
          <p:cNvPr id="5" name="Picture 4" descr="serveimage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270" y="1004938"/>
            <a:ext cx="3722216" cy="156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99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2018-07-23 14.42.4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32" y="0"/>
            <a:ext cx="11457168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89971" y="2381956"/>
            <a:ext cx="1756147" cy="2092620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87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D44812FF314440A30713FF468CF0C0" ma:contentTypeVersion="7" ma:contentTypeDescription="Create a new document." ma:contentTypeScope="" ma:versionID="fc6cd4e56bfef2595ddfca8870e4027f">
  <xsd:schema xmlns:xsd="http://www.w3.org/2001/XMLSchema" xmlns:xs="http://www.w3.org/2001/XMLSchema" xmlns:p="http://schemas.microsoft.com/office/2006/metadata/properties" xmlns:ns2="584859f9-e04d-4b0e-a1f9-b1f19fe731fd" xmlns:ns3="8016b80d-d924-4ddc-8931-e65448ec5ff8" targetNamespace="http://schemas.microsoft.com/office/2006/metadata/properties" ma:root="true" ma:fieldsID="602340feb03b8b89bec760261add20ab" ns2:_="" ns3:_="">
    <xsd:import namespace="584859f9-e04d-4b0e-a1f9-b1f19fe731fd"/>
    <xsd:import namespace="8016b80d-d924-4ddc-8931-e65448ec5ff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4859f9-e04d-4b0e-a1f9-b1f19fe731f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16b80d-d924-4ddc-8931-e65448ec5f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0ECA5AB-1D5A-47FF-A75A-7C31226A62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4859f9-e04d-4b0e-a1f9-b1f19fe731fd"/>
    <ds:schemaRef ds:uri="8016b80d-d924-4ddc-8931-e65448ec5f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624B47D-F05E-4CB9-8EE3-861412314BDE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A639F9DB-D2B5-4DCD-8816-17064769F621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C47C2B1-B427-49A4-9471-F3B6B69741A1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8016b80d-d924-4ddc-8931-e65448ec5ff8"/>
    <ds:schemaRef ds:uri="http://schemas.microsoft.com/office/2006/documentManagement/types"/>
    <ds:schemaRef ds:uri="584859f9-e04d-4b0e-a1f9-b1f19fe731f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6815</TotalTime>
  <Words>1330</Words>
  <Application>Microsoft Office PowerPoint</Application>
  <PresentationFormat>Widescreen</PresentationFormat>
  <Paragraphs>367</Paragraphs>
  <Slides>66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1" baseType="lpstr">
      <vt:lpstr>Arial</vt:lpstr>
      <vt:lpstr>Arial Rounded MT Bold</vt:lpstr>
      <vt:lpstr>Calibri</vt:lpstr>
      <vt:lpstr>Calibri Light</vt:lpstr>
      <vt:lpstr>Office Theme</vt:lpstr>
      <vt:lpstr> sUAS: Cybersecurity Threats, Vulnerabilities, and Exploits</vt:lpstr>
      <vt:lpstr>Components of Consumer Drones</vt:lpstr>
      <vt:lpstr>Components of Consumer Drones</vt:lpstr>
      <vt:lpstr>PowerPoint Presentation</vt:lpstr>
      <vt:lpstr>A drone is a flying computer …</vt:lpstr>
      <vt:lpstr>Caveats</vt:lpstr>
      <vt:lpstr>Parrot AR.Drone 2.0</vt:lpstr>
      <vt:lpstr>Step 1: Identify Vulnerabilities</vt:lpstr>
      <vt:lpstr>PowerPoint Presentation</vt:lpstr>
      <vt:lpstr>PowerPoint Presentation</vt:lpstr>
      <vt:lpstr>Telnet and FTP provide remote access to the drone 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Connect to Drone from Proxy</vt:lpstr>
      <vt:lpstr>Login from Raspberry PI to AR.Drone</vt:lpstr>
      <vt:lpstr>Login from Raspberry PI to AR.Drone</vt:lpstr>
      <vt:lpstr>Let’s snoop around to see what we can find …</vt:lpstr>
      <vt:lpstr>PowerPoint Presentation</vt:lpstr>
      <vt:lpstr>Destructive commands</vt:lpstr>
      <vt:lpstr>PowerPoint Presentation</vt:lpstr>
      <vt:lpstr>Destructive commands</vt:lpstr>
      <vt:lpstr>Let’s perform some attacks …</vt:lpstr>
      <vt:lpstr>Can we download/upload files from the drone?  (via File Transfer Protocol)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Denial-of-Service through  De-authentication … (like hanging up a phone call)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we eavesdrop?</vt:lpstr>
      <vt:lpstr>Let’s listen in on the video feed 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Video frames are wrapped by  Parrot Video Encapsulation (PaVE), proprietary encapsulation format</vt:lpstr>
      <vt:lpstr>Still working on ‘unwrapping’ the video…</vt:lpstr>
      <vt:lpstr>Let’s eavesdrop on ALL of the communications…</vt:lpstr>
      <vt:lpstr>AT commands are instructions to control the drone</vt:lpstr>
      <vt:lpstr>PowerPoint Presentation</vt:lpstr>
      <vt:lpstr>Finally, let’s turn the d*mn thing off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Conclusions</vt:lpstr>
      <vt:lpstr>Future Research</vt:lpstr>
      <vt:lpstr>Thanks!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sUAS and Cybersecurity</dc:title>
  <dc:creator>Craiger, John P.</dc:creator>
  <cp:lastModifiedBy>Riedel, Nancy J.</cp:lastModifiedBy>
  <cp:revision>1085</cp:revision>
  <dcterms:created xsi:type="dcterms:W3CDTF">2017-11-14T15:20:17Z</dcterms:created>
  <dcterms:modified xsi:type="dcterms:W3CDTF">2018-08-22T14:58:54Z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0x010100AFD44812FF314440A30713FF468CF0C0</vt:lpwstr>
  </property>
</Properties>
</file>