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259" r:id="rId3"/>
    <p:sldId id="550" r:id="rId4"/>
    <p:sldId id="515" r:id="rId5"/>
    <p:sldId id="520" r:id="rId6"/>
    <p:sldId id="525" r:id="rId7"/>
    <p:sldId id="526" r:id="rId8"/>
    <p:sldId id="532" r:id="rId9"/>
    <p:sldId id="367" r:id="rId10"/>
    <p:sldId id="464" r:id="rId11"/>
    <p:sldId id="368" r:id="rId12"/>
    <p:sldId id="369" r:id="rId13"/>
    <p:sldId id="555" r:id="rId14"/>
    <p:sldId id="556" r:id="rId15"/>
    <p:sldId id="476" r:id="rId16"/>
    <p:sldId id="554" r:id="rId17"/>
    <p:sldId id="384" r:id="rId18"/>
    <p:sldId id="385" r:id="rId19"/>
    <p:sldId id="386" r:id="rId20"/>
    <p:sldId id="553" r:id="rId21"/>
    <p:sldId id="389" r:id="rId22"/>
    <p:sldId id="396" r:id="rId23"/>
    <p:sldId id="398" r:id="rId24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FFFF"/>
    <a:srgbClr val="FFFF66"/>
    <a:srgbClr val="CC9900"/>
    <a:srgbClr val="FFFFCC"/>
    <a:srgbClr val="3333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8" autoAdjust="0"/>
    <p:restoredTop sz="94663" autoAdjust="0"/>
  </p:normalViewPr>
  <p:slideViewPr>
    <p:cSldViewPr snapToGrid="0">
      <p:cViewPr varScale="1">
        <p:scale>
          <a:sx n="86" d="100"/>
          <a:sy n="8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notesViewPr>
    <p:cSldViewPr snapToGrid="0">
      <p:cViewPr varScale="1">
        <p:scale>
          <a:sx n="61" d="100"/>
          <a:sy n="61" d="100"/>
        </p:scale>
        <p:origin x="-159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049588" y="8709025"/>
            <a:ext cx="76041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8900" tIns="44450" rIns="88900" bIns="44450">
            <a:spAutoFit/>
          </a:bodyPr>
          <a:lstStyle/>
          <a:p>
            <a:pPr defTabSz="881063">
              <a:lnSpc>
                <a:spcPct val="90000"/>
              </a:lnSpc>
              <a:defRPr/>
            </a:pPr>
            <a:r>
              <a:rPr lang="en-US" sz="1200" dirty="0">
                <a:latin typeface="Arial" charset="0"/>
              </a:rPr>
              <a:t>Page </a:t>
            </a:r>
            <a:fld id="{BE3E2418-D735-4447-B0FF-929ABE39E010}" type="slidenum">
              <a:rPr lang="en-US" sz="1200">
                <a:latin typeface="Arial" charset="0"/>
              </a:rPr>
              <a:pPr defTabSz="881063">
                <a:lnSpc>
                  <a:spcPct val="90000"/>
                </a:lnSpc>
                <a:defRPr/>
              </a:pPr>
              <a:t>‹#›</a:t>
            </a:fld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474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049588" y="8709025"/>
            <a:ext cx="76041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8900" tIns="44450" rIns="88900" bIns="44450">
            <a:spAutoFit/>
          </a:bodyPr>
          <a:lstStyle/>
          <a:p>
            <a:pPr defTabSz="881063">
              <a:lnSpc>
                <a:spcPct val="90000"/>
              </a:lnSpc>
              <a:defRPr/>
            </a:pPr>
            <a:r>
              <a:rPr lang="en-US" sz="1200" dirty="0">
                <a:latin typeface="Arial" charset="0"/>
              </a:rPr>
              <a:t>Page </a:t>
            </a:r>
            <a:fld id="{8F3A9EEB-0DD6-4748-96E9-02E478104C3A}" type="slidenum">
              <a:rPr lang="en-US" sz="1200">
                <a:latin typeface="Arial" charset="0"/>
              </a:rPr>
              <a:pPr defTabSz="881063">
                <a:lnSpc>
                  <a:spcPct val="90000"/>
                </a:lnSpc>
                <a:defRPr/>
              </a:pPr>
              <a:t>‹#›</a:t>
            </a:fld>
            <a:endParaRPr lang="en-US" sz="1200" dirty="0">
              <a:latin typeface="Arial" charset="0"/>
            </a:endParaRPr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075" tIns="44450" rIns="92075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91525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37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26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4755" name="Rectangle 102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68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849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98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901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849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972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983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993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583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1024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1044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1054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8526" y="5899254"/>
            <a:ext cx="5045075" cy="2874677"/>
          </a:xfrm>
          <a:noFill/>
          <a:ln w="9525"/>
        </p:spPr>
        <p:txBody>
          <a:bodyPr lIns="95188" tIns="45953" rIns="95188" bIns="45953"/>
          <a:lstStyle/>
          <a:p>
            <a:pPr>
              <a:lnSpc>
                <a:spcPct val="87000"/>
              </a:lnSpc>
              <a:buFontTx/>
              <a:buChar char="•"/>
            </a:pPr>
            <a:r>
              <a:rPr lang="en-US" dirty="0" smtClean="0"/>
              <a:t> Shown here are the different launch vehicles we support</a:t>
            </a:r>
          </a:p>
          <a:p>
            <a:pPr lvl="1">
              <a:lnSpc>
                <a:spcPct val="87000"/>
              </a:lnSpc>
              <a:buFontTx/>
              <a:buChar char="•"/>
            </a:pPr>
            <a:r>
              <a:rPr lang="en-US" dirty="0" smtClean="0"/>
              <a:t> When Space Launch is mentioned, most people probably think of the Space Shuttle, but we support an array of unmanned rockets.</a:t>
            </a:r>
          </a:p>
          <a:p>
            <a:pPr>
              <a:lnSpc>
                <a:spcPct val="87000"/>
              </a:lnSpc>
              <a:buFontTx/>
              <a:buChar char="•"/>
            </a:pPr>
            <a:r>
              <a:rPr lang="en-US" dirty="0" smtClean="0"/>
              <a:t> And we average about 2 launches every 3 weeks</a:t>
            </a:r>
          </a:p>
        </p:txBody>
      </p:sp>
      <p:sp>
        <p:nvSpPr>
          <p:cNvPr id="501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6563" y="690563"/>
            <a:ext cx="6745287" cy="5059362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604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1727" tIns="44282" rIns="91727" bIns="44282"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645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686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696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16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lnSpc>
                <a:spcPct val="87000"/>
              </a:lnSpc>
            </a:pPr>
            <a:endParaRPr lang="en-US" dirty="0" smtClean="0"/>
          </a:p>
        </p:txBody>
      </p:sp>
      <p:sp>
        <p:nvSpPr>
          <p:cNvPr id="727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152400"/>
            <a:ext cx="2163762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342063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7702062" y="6629400"/>
            <a:ext cx="1441938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765931" y="6567854"/>
            <a:ext cx="378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2AAA4AB-35B3-41EA-999E-FF0A60FDA2D6}" type="slidenum">
              <a:rPr lang="en-US" sz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5448"/>
            <a:ext cx="9144000" cy="386438"/>
          </a:xfrm>
        </p:spPr>
        <p:txBody>
          <a:bodyPr/>
          <a:lstStyle>
            <a:lvl1pPr algn="ctr"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Reaching for the Stars!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5448"/>
            <a:ext cx="9144000" cy="386438"/>
          </a:xfrm>
        </p:spPr>
        <p:txBody>
          <a:bodyPr/>
          <a:lstStyle>
            <a:lvl1pPr algn="ctr"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Reaching for the Stars!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5448"/>
            <a:ext cx="9144000" cy="386438"/>
          </a:xfrm>
        </p:spPr>
        <p:txBody>
          <a:bodyPr/>
          <a:lstStyle>
            <a:lvl1pPr algn="ctr"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Reaching for the Stars!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0" y="5448"/>
            <a:ext cx="9144000" cy="3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Reaching for the Stars!</a:t>
            </a:r>
            <a:endParaRPr lang="en-US" kern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699375" y="6616700"/>
            <a:ext cx="14446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r">
              <a:defRPr/>
            </a:pPr>
            <a:fld id="{9A36D8A8-BB30-45D3-A3A8-EF99A9EA1255}" type="slidenum">
              <a:rPr lang="en-US" sz="1000">
                <a:latin typeface="Arial" charset="0"/>
              </a:rPr>
              <a:pPr algn="r">
                <a:defRPr/>
              </a:pPr>
              <a:t>‹#›</a:t>
            </a:fld>
            <a:endParaRPr lang="en-US" sz="1000" dirty="0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86400" y="152400"/>
            <a:ext cx="3629025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654925" y="6623050"/>
            <a:ext cx="1476375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5125" name="Group 17"/>
          <p:cNvGrpSpPr>
            <a:grpSpLocks/>
          </p:cNvGrpSpPr>
          <p:nvPr/>
        </p:nvGrpSpPr>
        <p:grpSpPr bwMode="auto">
          <a:xfrm>
            <a:off x="3175" y="862013"/>
            <a:ext cx="9140825" cy="161925"/>
            <a:chOff x="8" y="543"/>
            <a:chExt cx="5696" cy="121"/>
          </a:xfrm>
        </p:grpSpPr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3931" y="543"/>
              <a:ext cx="230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4218" y="543"/>
              <a:ext cx="216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4478" y="543"/>
              <a:ext cx="191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4713" y="543"/>
              <a:ext cx="167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4923" y="543"/>
              <a:ext cx="142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5106" y="543"/>
              <a:ext cx="132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" y="543"/>
              <a:ext cx="3879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621" y="543"/>
              <a:ext cx="33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5520" y="543"/>
              <a:ext cx="59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5400" y="543"/>
              <a:ext cx="81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5265" y="543"/>
              <a:ext cx="92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5695" y="543"/>
              <a:ext cx="9" cy="121"/>
            </a:xfrm>
            <a:prstGeom prst="rect">
              <a:avLst/>
            </a:prstGeom>
            <a:solidFill>
              <a:srgbClr val="00279F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pic>
        <p:nvPicPr>
          <p:cNvPr id="5126" name="Picture 19" descr="45WSMALL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475" y="47625"/>
            <a:ext cx="13557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00"/>
          </a:solidFill>
          <a:latin typeface="Times New Roman" pitchFamily="18" charset="0"/>
        </a:defRPr>
      </a:lvl9pPr>
    </p:titleStyle>
    <p:bodyStyle>
      <a:lvl1pPr marL="285750" indent="-2857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87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wmf"/><Relationship Id="rId5" Type="http://schemas.openxmlformats.org/officeDocument/2006/relationships/image" Target="../media/image44.emf"/><Relationship Id="rId10" Type="http://schemas.openxmlformats.org/officeDocument/2006/relationships/image" Target="../media/image4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png"/><Relationship Id="rId15" Type="http://schemas.openxmlformats.org/officeDocument/2006/relationships/image" Target="../media/image63.wmf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69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5.gif"/><Relationship Id="rId12" Type="http://schemas.openxmlformats.org/officeDocument/2006/relationships/image" Target="../media/image4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4.gi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40.png"/><Relationship Id="rId10" Type="http://schemas.openxmlformats.org/officeDocument/2006/relationships/image" Target="../media/image68.png"/><Relationship Id="rId4" Type="http://schemas.openxmlformats.org/officeDocument/2006/relationships/image" Target="../media/image1.png"/><Relationship Id="rId9" Type="http://schemas.openxmlformats.org/officeDocument/2006/relationships/image" Target="../media/image67.png"/><Relationship Id="rId1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3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W:\Library\ImageLibrary\Rockets\Delta\Delta IV\Delta-4 Heavy-10Nov07-Hi R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74902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152400" y="1828800"/>
            <a:ext cx="8915400" cy="1158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149" name="Group 15"/>
          <p:cNvGrpSpPr>
            <a:grpSpLocks/>
          </p:cNvGrpSpPr>
          <p:nvPr/>
        </p:nvGrpSpPr>
        <p:grpSpPr bwMode="auto">
          <a:xfrm>
            <a:off x="679450" y="0"/>
            <a:ext cx="908050" cy="6858000"/>
            <a:chOff x="428" y="8"/>
            <a:chExt cx="572" cy="4256"/>
          </a:xfrm>
        </p:grpSpPr>
        <p:sp>
          <p:nvSpPr>
            <p:cNvPr id="6154" name="Rectangle 3"/>
            <p:cNvSpPr>
              <a:spLocks noChangeArrowheads="1"/>
            </p:cNvSpPr>
            <p:nvPr/>
          </p:nvSpPr>
          <p:spPr bwMode="auto">
            <a:xfrm>
              <a:off x="428" y="2942"/>
              <a:ext cx="572" cy="178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5" name="Rectangle 4"/>
            <p:cNvSpPr>
              <a:spLocks noChangeArrowheads="1"/>
            </p:cNvSpPr>
            <p:nvPr/>
          </p:nvSpPr>
          <p:spPr bwMode="auto">
            <a:xfrm>
              <a:off x="428" y="3155"/>
              <a:ext cx="572" cy="159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6" name="Rectangle 5"/>
            <p:cNvSpPr>
              <a:spLocks noChangeArrowheads="1"/>
            </p:cNvSpPr>
            <p:nvPr/>
          </p:nvSpPr>
          <p:spPr bwMode="auto">
            <a:xfrm>
              <a:off x="428" y="3351"/>
              <a:ext cx="572" cy="138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7" name="Rectangle 6"/>
            <p:cNvSpPr>
              <a:spLocks noChangeArrowheads="1"/>
            </p:cNvSpPr>
            <p:nvPr/>
          </p:nvSpPr>
          <p:spPr bwMode="auto">
            <a:xfrm>
              <a:off x="428" y="3527"/>
              <a:ext cx="572" cy="121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8" name="Rectangle 7"/>
            <p:cNvSpPr>
              <a:spLocks noChangeArrowheads="1"/>
            </p:cNvSpPr>
            <p:nvPr/>
          </p:nvSpPr>
          <p:spPr bwMode="auto">
            <a:xfrm>
              <a:off x="428" y="3683"/>
              <a:ext cx="572" cy="103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9" name="Rectangle 8"/>
            <p:cNvSpPr>
              <a:spLocks noChangeArrowheads="1"/>
            </p:cNvSpPr>
            <p:nvPr/>
          </p:nvSpPr>
          <p:spPr bwMode="auto">
            <a:xfrm>
              <a:off x="428" y="3820"/>
              <a:ext cx="572" cy="86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0" name="Rectangle 9"/>
            <p:cNvSpPr>
              <a:spLocks noChangeArrowheads="1"/>
            </p:cNvSpPr>
            <p:nvPr/>
          </p:nvSpPr>
          <p:spPr bwMode="auto">
            <a:xfrm>
              <a:off x="428" y="8"/>
              <a:ext cx="572" cy="2897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1" name="Rectangle 10"/>
            <p:cNvSpPr>
              <a:spLocks noChangeArrowheads="1"/>
            </p:cNvSpPr>
            <p:nvPr/>
          </p:nvSpPr>
          <p:spPr bwMode="auto">
            <a:xfrm>
              <a:off x="428" y="4206"/>
              <a:ext cx="572" cy="21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>
              <a:off x="428" y="4131"/>
              <a:ext cx="572" cy="40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>
              <a:off x="428" y="4040"/>
              <a:ext cx="572" cy="56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4" name="Rectangle 13"/>
            <p:cNvSpPr>
              <a:spLocks noChangeArrowheads="1"/>
            </p:cNvSpPr>
            <p:nvPr/>
          </p:nvSpPr>
          <p:spPr bwMode="auto">
            <a:xfrm>
              <a:off x="428" y="3940"/>
              <a:ext cx="572" cy="65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65" name="Rectangle 14"/>
            <p:cNvSpPr>
              <a:spLocks noChangeArrowheads="1"/>
            </p:cNvSpPr>
            <p:nvPr/>
          </p:nvSpPr>
          <p:spPr bwMode="auto">
            <a:xfrm>
              <a:off x="428" y="4261"/>
              <a:ext cx="572" cy="3"/>
            </a:xfrm>
            <a:prstGeom prst="rect">
              <a:avLst/>
            </a:prstGeom>
            <a:gradFill rotWithShape="0">
              <a:gsLst>
                <a:gs pos="0">
                  <a:srgbClr val="00124A"/>
                </a:gs>
                <a:gs pos="50000">
                  <a:srgbClr val="00279F"/>
                </a:gs>
                <a:gs pos="100000">
                  <a:srgbClr val="00124A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150" name="Rectangle 16"/>
          <p:cNvSpPr>
            <a:spLocks noChangeArrowheads="1"/>
          </p:cNvSpPr>
          <p:nvPr/>
        </p:nvSpPr>
        <p:spPr bwMode="auto">
          <a:xfrm>
            <a:off x="1589087" y="3512717"/>
            <a:ext cx="7554913" cy="32106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200" b="1" i="1" dirty="0" smtClean="0">
                <a:solidFill>
                  <a:srgbClr val="000000"/>
                </a:solidFill>
              </a:rPr>
              <a:t>Weather Research </a:t>
            </a:r>
            <a:r>
              <a:rPr lang="en-US" sz="3200" b="1" i="1" dirty="0">
                <a:solidFill>
                  <a:srgbClr val="000000"/>
                </a:solidFill>
              </a:rPr>
              <a:t>Requirements</a:t>
            </a:r>
            <a:br>
              <a:rPr lang="en-US" sz="3200" b="1" i="1" dirty="0">
                <a:solidFill>
                  <a:srgbClr val="000000"/>
                </a:solidFill>
              </a:rPr>
            </a:br>
            <a:r>
              <a:rPr lang="en-US" sz="3200" b="1" i="1" dirty="0" smtClean="0">
                <a:solidFill>
                  <a:srgbClr val="000000"/>
                </a:solidFill>
              </a:rPr>
              <a:t>to Improve Space Launch</a:t>
            </a:r>
            <a:br>
              <a:rPr lang="en-US" sz="3200" b="1" i="1" dirty="0" smtClean="0">
                <a:solidFill>
                  <a:srgbClr val="000000"/>
                </a:solidFill>
              </a:rPr>
            </a:br>
            <a:r>
              <a:rPr lang="en-US" sz="3200" b="1" i="1" dirty="0" smtClean="0">
                <a:solidFill>
                  <a:srgbClr val="000000"/>
                </a:solidFill>
              </a:rPr>
              <a:t>from Cape Canaveral AFS and NASA KSC</a:t>
            </a:r>
            <a:endParaRPr lang="en-US" sz="3200" b="1" i="1" dirty="0">
              <a:solidFill>
                <a:srgbClr val="000000"/>
              </a:solidFill>
            </a:endParaRPr>
          </a:p>
          <a:p>
            <a:pPr algn="l">
              <a:spcBef>
                <a:spcPts val="24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   William </a:t>
            </a:r>
            <a:r>
              <a:rPr lang="en-US" b="1" dirty="0">
                <a:solidFill>
                  <a:srgbClr val="000000"/>
                </a:solidFill>
              </a:rPr>
              <a:t>P. </a:t>
            </a:r>
            <a:r>
              <a:rPr lang="en-US" b="1" dirty="0" smtClean="0">
                <a:solidFill>
                  <a:srgbClr val="000000"/>
                </a:solidFill>
              </a:rPr>
              <a:t>Roeder, </a:t>
            </a:r>
            <a:r>
              <a:rPr lang="en-US" sz="2000" b="1" dirty="0" smtClean="0">
                <a:solidFill>
                  <a:srgbClr val="000000"/>
                </a:solidFill>
              </a:rPr>
              <a:t>45th Weather Squadron, </a:t>
            </a:r>
            <a:r>
              <a:rPr lang="en-US" sz="1800" b="1" dirty="0" smtClean="0">
                <a:solidFill>
                  <a:srgbClr val="000000"/>
                </a:solidFill>
              </a:rPr>
              <a:t>Patrick AFB</a:t>
            </a:r>
          </a:p>
          <a:p>
            <a:pPr algn="l">
              <a:spcBef>
                <a:spcPts val="3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   Lisa L. Huddleston, </a:t>
            </a:r>
            <a:r>
              <a:rPr lang="en-US" sz="2000" b="1" dirty="0" smtClean="0">
                <a:solidFill>
                  <a:srgbClr val="000000"/>
                </a:solidFill>
              </a:rPr>
              <a:t>NASA, Kennedy, </a:t>
            </a:r>
            <a:r>
              <a:rPr lang="en-US" sz="1800" b="1" dirty="0" smtClean="0">
                <a:solidFill>
                  <a:srgbClr val="000000"/>
                </a:solidFill>
              </a:rPr>
              <a:t>Space Center </a:t>
            </a:r>
            <a:endParaRPr lang="en-US" b="1" dirty="0" smtClean="0">
              <a:solidFill>
                <a:srgbClr val="000000"/>
              </a:solidFill>
            </a:endParaRPr>
          </a:p>
          <a:p>
            <a:pPr algn="l">
              <a:spcBef>
                <a:spcPts val="3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   William H. Bauman, </a:t>
            </a:r>
            <a:r>
              <a:rPr lang="en-US" sz="2000" b="1" dirty="0" smtClean="0">
                <a:solidFill>
                  <a:srgbClr val="000000"/>
                </a:solidFill>
              </a:rPr>
              <a:t>Applied Meteorology Unit, </a:t>
            </a:r>
            <a:r>
              <a:rPr lang="en-US" sz="1800" b="1" dirty="0" smtClean="0">
                <a:solidFill>
                  <a:srgbClr val="000000"/>
                </a:solidFill>
              </a:rPr>
              <a:t>ENSCO, Inc. </a:t>
            </a:r>
            <a:endParaRPr lang="en-US" b="1" dirty="0" smtClean="0">
              <a:solidFill>
                <a:srgbClr val="000000"/>
              </a:solidFill>
            </a:endParaRPr>
          </a:p>
          <a:p>
            <a:pPr algn="l">
              <a:spcBef>
                <a:spcPts val="3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   Kelly B. Doser, </a:t>
            </a:r>
            <a:r>
              <a:rPr lang="en-US" sz="2000" b="1" dirty="0" smtClean="0">
                <a:solidFill>
                  <a:srgbClr val="000000"/>
                </a:solidFill>
              </a:rPr>
              <a:t>45th Weather Squadron, </a:t>
            </a:r>
            <a:r>
              <a:rPr lang="en-US" sz="1800" b="1" dirty="0" smtClean="0">
                <a:solidFill>
                  <a:srgbClr val="000000"/>
                </a:solidFill>
              </a:rPr>
              <a:t>Patrick AFB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6151" name="Rectangle 22"/>
          <p:cNvSpPr>
            <a:spLocks noChangeArrowheads="1"/>
          </p:cNvSpPr>
          <p:nvPr/>
        </p:nvSpPr>
        <p:spPr bwMode="auto">
          <a:xfrm>
            <a:off x="5818188" y="1454150"/>
            <a:ext cx="22796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sz="2800" b="1" dirty="0">
                <a:solidFill>
                  <a:srgbClr val="FC0128"/>
                </a:solidFill>
                <a:latin typeface="Arial" charset="0"/>
              </a:rPr>
              <a:t>Unclassified</a:t>
            </a:r>
          </a:p>
        </p:txBody>
      </p:sp>
      <p:sp>
        <p:nvSpPr>
          <p:cNvPr id="6152" name="Rectangle 23"/>
          <p:cNvSpPr>
            <a:spLocks noChangeArrowheads="1"/>
          </p:cNvSpPr>
          <p:nvPr/>
        </p:nvSpPr>
        <p:spPr bwMode="auto">
          <a:xfrm>
            <a:off x="2743200" y="173038"/>
            <a:ext cx="6291264" cy="1028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2000" i="1" u="sng" dirty="0" smtClean="0">
                <a:solidFill>
                  <a:srgbClr val="000000"/>
                </a:solidFill>
              </a:rPr>
              <a:t>1st Annual Space Transportation</a:t>
            </a:r>
            <a:br>
              <a:rPr lang="en-US" sz="2000" i="1" u="sng" dirty="0" smtClean="0">
                <a:solidFill>
                  <a:srgbClr val="000000"/>
                </a:solidFill>
              </a:rPr>
            </a:br>
            <a:r>
              <a:rPr lang="en-US" sz="2000" i="1" u="sng" dirty="0" smtClean="0">
                <a:solidFill>
                  <a:srgbClr val="000000"/>
                </a:solidFill>
              </a:rPr>
              <a:t>Management Conference</a:t>
            </a:r>
          </a:p>
          <a:p>
            <a:pPr algn="r">
              <a:spcBef>
                <a:spcPts val="600"/>
              </a:spcBef>
            </a:pPr>
            <a:r>
              <a:rPr lang="en-US" sz="1600" i="1" dirty="0" smtClean="0">
                <a:solidFill>
                  <a:srgbClr val="000000"/>
                </a:solidFill>
              </a:rPr>
              <a:t>(5-6 Nov 14</a:t>
            </a:r>
            <a:r>
              <a:rPr lang="en-US" sz="1600" i="1" dirty="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6153" name="Picture 25" descr="45WSTRAN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873375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04788" y="1546225"/>
            <a:ext cx="8939212" cy="5121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228600" indent="-228600" algn="l">
              <a:spcBef>
                <a:spcPct val="500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14 Main Topics </a:t>
            </a:r>
            <a:r>
              <a:rPr lang="en-US" sz="1800" i="1" dirty="0">
                <a:solidFill>
                  <a:srgbClr val="000000"/>
                </a:solidFill>
                <a:latin typeface="Arial" charset="0"/>
              </a:rPr>
              <a:t>(con’t.)</a:t>
            </a:r>
            <a:br>
              <a:rPr lang="en-US" sz="1800" i="1" dirty="0">
                <a:solidFill>
                  <a:srgbClr val="000000"/>
                </a:solidFill>
                <a:latin typeface="Arial" charset="0"/>
              </a:rPr>
            </a:b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(many projects under many of these topics)</a:t>
            </a:r>
            <a:endParaRPr lang="en-US" sz="2000" i="1" dirty="0">
              <a:solidFill>
                <a:srgbClr val="000000"/>
              </a:solidFill>
              <a:latin typeface="Arial" charset="0"/>
            </a:endParaRPr>
          </a:p>
          <a:p>
            <a:pPr marL="914400" lvl="1" indent="-457200" algn="l">
              <a:spcBef>
                <a:spcPts val="1200"/>
              </a:spcBef>
              <a:buFont typeface="+mj-lt"/>
              <a:buAutoNum type="arabicParenR" startAt="9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Probability of Tropical Cyclone Impacts Tools</a:t>
            </a:r>
            <a:endParaRPr lang="en-US" sz="2200" i="1" dirty="0">
              <a:solidFill>
                <a:srgbClr val="0000FF"/>
              </a:solidFill>
              <a:latin typeface="Arial" charset="0"/>
            </a:endParaRPr>
          </a:p>
          <a:p>
            <a:pPr marL="914400" lvl="1" indent="-568325" algn="l">
              <a:spcBef>
                <a:spcPts val="600"/>
              </a:spcBef>
              <a:buFontTx/>
              <a:buAutoNum type="arabicParenR" startAt="9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Improved Local Lightning Detection, Warnings, and  Reporting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14400" lvl="1" indent="-566738" algn="l">
              <a:spcBef>
                <a:spcPts val="600"/>
              </a:spcBef>
              <a:buFontTx/>
              <a:buAutoNum type="arabicParenR" startAt="9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Optimized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Lightning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Aloft Flash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Algorithm</a:t>
            </a:r>
          </a:p>
          <a:p>
            <a:pPr marL="914400" lvl="1" indent="-566738" algn="l">
              <a:spcBef>
                <a:spcPts val="600"/>
              </a:spcBef>
              <a:buFontTx/>
              <a:buAutoNum type="arabicParenR" startAt="9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Rocket Amplification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of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Ambient Electric Fields</a:t>
            </a:r>
          </a:p>
          <a:p>
            <a:pPr marL="914400" lvl="1" indent="-566738" algn="l">
              <a:spcBef>
                <a:spcPts val="600"/>
              </a:spcBef>
              <a:buFontTx/>
              <a:buAutoNum type="arabicParenR" startAt="9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Data Visualization</a:t>
            </a:r>
          </a:p>
          <a:p>
            <a:pPr marL="914400" lvl="1" indent="-566738" algn="l">
              <a:spcBef>
                <a:spcPts val="600"/>
              </a:spcBef>
              <a:buFontTx/>
              <a:buAutoNum type="arabicParenR" startAt="9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Statistical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Process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Control Applications</a:t>
            </a:r>
          </a:p>
          <a:p>
            <a:pPr marL="233362" indent="-342900" algn="l"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Two high interest topics:  potential to improve several topics</a:t>
            </a:r>
          </a:p>
          <a:p>
            <a:pPr marL="690562" lvl="1" indent="-34290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Local modeling</a:t>
            </a:r>
          </a:p>
          <a:p>
            <a:pPr marL="690562" lvl="1" indent="-34290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Dual polarization radar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pic>
        <p:nvPicPr>
          <p:cNvPr id="21508" name="Picture 6" descr="LTG-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0853" y="1133477"/>
            <a:ext cx="1069250" cy="15114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76200" y="1625600"/>
            <a:ext cx="9067800" cy="51065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marL="457200" indent="-457200" algn="l">
              <a:spcBef>
                <a:spcPct val="30000"/>
              </a:spcBef>
              <a:buFontTx/>
              <a:buAutoNum type="arabicParenR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NOWCASTING LIGHTNING CESSATION</a:t>
            </a:r>
          </a:p>
          <a:p>
            <a:pPr marL="966788" lvl="1" indent="-288925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45 WS’s #1 technical challenge</a:t>
            </a:r>
          </a:p>
          <a:p>
            <a:pPr marL="966788" lvl="1" indent="-288925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Lightning advisories not ended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quickly enough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(after the fact analysis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1423988" lvl="2" indent="-288925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Safe</a:t>
            </a:r>
          </a:p>
          <a:p>
            <a:pPr marL="1423988" lvl="2" indent="-288925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But loses ground processing time</a:t>
            </a:r>
          </a:p>
          <a:p>
            <a:pPr marL="966788" lvl="1" indent="-288925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Total lightning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428750" lvl="2" indent="-285750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Lightning aloft and cloud-to-ground lightning</a:t>
            </a:r>
          </a:p>
          <a:p>
            <a:pPr marL="973138" lvl="1" indent="-287338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Current Approach</a:t>
            </a:r>
          </a:p>
          <a:p>
            <a:pPr marL="1430338" lvl="2" indent="-287338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Statistical wait-times since last lightning and radar</a:t>
            </a:r>
          </a:p>
          <a:p>
            <a:pPr marL="1430338" lvl="2" indent="-287338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Field mills not useful so far; further research needed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030288" lvl="1" indent="-234950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Greatest Promise:  Dual-Polarization radar</a:t>
            </a: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Some research done &amp; in-progress, much more needed</a:t>
            </a:r>
          </a:p>
        </p:txBody>
      </p:sp>
      <p:pic>
        <p:nvPicPr>
          <p:cNvPr id="22531" name="Picture 7" descr="Ltg-Bella Mead NJ-20Dec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1286" y="1203325"/>
            <a:ext cx="1920240" cy="13865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grpSp>
        <p:nvGrpSpPr>
          <p:cNvPr id="22533" name="Group 36"/>
          <p:cNvGrpSpPr>
            <a:grpSpLocks/>
          </p:cNvGrpSpPr>
          <p:nvPr/>
        </p:nvGrpSpPr>
        <p:grpSpPr bwMode="auto">
          <a:xfrm>
            <a:off x="7021286" y="2740482"/>
            <a:ext cx="1916339" cy="1530023"/>
            <a:chOff x="560" y="2694"/>
            <a:chExt cx="1418" cy="1155"/>
          </a:xfrm>
        </p:grpSpPr>
        <p:pic>
          <p:nvPicPr>
            <p:cNvPr id="22534" name="Picture 37" descr="Radar LWO-McNamara-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60" y="2694"/>
              <a:ext cx="1418" cy="115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2535" name="Rectangle 38"/>
            <p:cNvSpPr>
              <a:spLocks noChangeArrowheads="1"/>
            </p:cNvSpPr>
            <p:nvPr/>
          </p:nvSpPr>
          <p:spPr bwMode="auto">
            <a:xfrm>
              <a:off x="1814" y="3738"/>
              <a:ext cx="160" cy="6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76200" y="1625600"/>
            <a:ext cx="7780338" cy="38985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457200" indent="-457200" algn="l">
              <a:spcBef>
                <a:spcPct val="30000"/>
              </a:spcBef>
              <a:buFontTx/>
              <a:buAutoNum type="arabicParenR" startAt="2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NOWCASTING LIGHTNING ONSET</a:t>
            </a:r>
          </a:p>
          <a:p>
            <a:pPr marL="909638" lvl="1" indent="-231775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Lightning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advisories are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45 WS’s</a:t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most issued product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Safety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25,000+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personnel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Protection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of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$20B+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of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Facilities</a:t>
            </a: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Again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Based on </a:t>
            </a:r>
            <a:r>
              <a:rPr lang="en-US" sz="2200" b="1" u="sng" dirty="0" smtClean="0">
                <a:solidFill>
                  <a:srgbClr val="000000"/>
                </a:solidFill>
                <a:latin typeface="Arial" charset="0"/>
              </a:rPr>
              <a:t>Total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Lightning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Tool</a:t>
            </a:r>
          </a:p>
          <a:p>
            <a:pPr marL="1030288" lvl="1" indent="-234950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Current Approach</a:t>
            </a: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Radar</a:t>
            </a:r>
          </a:p>
          <a:p>
            <a:pPr marL="1030288" lvl="1" indent="-234950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Greatest promise</a:t>
            </a:r>
          </a:p>
          <a:p>
            <a:pPr marL="1487488" lvl="2" indent="-234950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Dual-Polarization radar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4579" name="Picture 4" descr="LTG-0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6306" y="3867935"/>
            <a:ext cx="2108041" cy="25853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580" name="Rectangle 11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pic>
        <p:nvPicPr>
          <p:cNvPr id="7" name="Picture 1" descr="W:\New W Drive\DOR\Range Ring Consolidation\Tools and References\Full View of Rings without Inner Circl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234" y="1153160"/>
            <a:ext cx="2112603" cy="2530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6194" y="1625225"/>
            <a:ext cx="9067805" cy="52527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marL="457200" indent="-457200" algn="l">
              <a:spcBef>
                <a:spcPts val="1200"/>
              </a:spcBef>
              <a:buFont typeface="+mj-lt"/>
              <a:buAutoNum type="arabicParenR" startAt="3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LOCAL NUMERICAL MODELING</a:t>
            </a: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Likely solution to many 45 WS needs</a:t>
            </a: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Local model being evaluated and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transitioned from AMU </a:t>
            </a:r>
          </a:p>
          <a:p>
            <a:pPr marL="1654175" lvl="3" indent="-282575" algn="l">
              <a:spcBef>
                <a:spcPts val="3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Study in-progress designing best model configuration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and measuring its performance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2111375" lvl="4" indent="-282575" algn="l">
              <a:spcBef>
                <a:spcPts val="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Find best compromise between grid spacing, 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forecast interval, update cycle, run-time and 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forecast performance of operationally phenomena</a:t>
            </a: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Greatest Needs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654175" lvl="3" indent="-282575" algn="l">
              <a:spcBef>
                <a:spcPts val="3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Temperatures for Indian and Banana Rivers</a:t>
            </a:r>
          </a:p>
          <a:p>
            <a:pPr marL="1654175" lvl="3" indent="-282575" algn="l">
              <a:spcBef>
                <a:spcPts val="3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Rapid updates of soil moisture in local area</a:t>
            </a:r>
          </a:p>
          <a:p>
            <a:pPr marL="1654175" lvl="3" indent="-282575" algn="l">
              <a:spcBef>
                <a:spcPts val="3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Runoff of WRF lightning algorithms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654175" lvl="3" indent="-282575" algn="l">
              <a:spcBef>
                <a:spcPts val="3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Long-Range:  develop ensemble forecast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771" name="Rectangle 8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8"/>
          <a:stretch/>
        </p:blipFill>
        <p:spPr>
          <a:xfrm>
            <a:off x="6433805" y="1201257"/>
            <a:ext cx="2544443" cy="1855707"/>
          </a:xfrm>
          <a:ln w="12700">
            <a:solidFill>
              <a:schemeClr val="tx1"/>
            </a:solidFill>
          </a:ln>
        </p:spPr>
      </p:pic>
      <p:pic>
        <p:nvPicPr>
          <p:cNvPr id="5" name="Picture 4" descr="AMU-logo-no-tag-white-on-blue-b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08316" y="1332379"/>
            <a:ext cx="1408783" cy="6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676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6201" y="1625600"/>
            <a:ext cx="6997839" cy="58344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457200" indent="-457200" algn="l">
              <a:spcBef>
                <a:spcPct val="30000"/>
              </a:spcBef>
              <a:buFont typeface="Times New Roman" pitchFamily="18" charset="0"/>
              <a:buAutoNum type="arabicParenR" startAt="4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FORECASTING CONVECTIVE WINDS</a:t>
            </a:r>
          </a:p>
          <a:p>
            <a:pPr marL="909638" lvl="1" indent="-231775" algn="l">
              <a:spcBef>
                <a:spcPts val="600"/>
              </a:spcBef>
              <a:buFontTx/>
              <a:buChar char="•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45 WS’s #2 Operational Challenge</a:t>
            </a:r>
          </a:p>
          <a:p>
            <a:pPr marL="1487488" lvl="2" indent="-230188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175+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warnings per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Year</a:t>
            </a:r>
          </a:p>
          <a:p>
            <a:pPr marL="1543050" lvl="2" indent="-28575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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35 Kt,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desired lead-time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30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Min</a:t>
            </a:r>
          </a:p>
          <a:p>
            <a:pPr marL="1543050" lvl="2" indent="-28575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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50 Kt,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desired lead-time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60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Min</a:t>
            </a:r>
          </a:p>
          <a:p>
            <a:pPr marL="914400" lvl="1" indent="-228600" algn="l">
              <a:spcBef>
                <a:spcPts val="6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Current Approach</a:t>
            </a:r>
          </a:p>
          <a:p>
            <a:pPr marL="1485900" lvl="2" indent="-22860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Climatology</a:t>
            </a:r>
          </a:p>
          <a:p>
            <a:pPr marL="1485900" lvl="2" indent="-22860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Radar</a:t>
            </a:r>
          </a:p>
          <a:p>
            <a:pPr marL="914400" lvl="1" indent="-228600" algn="l">
              <a:spcBef>
                <a:spcPts val="6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Greatest Needs</a:t>
            </a:r>
          </a:p>
          <a:p>
            <a:pPr marL="1485900" lvl="2" indent="-22860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Which cells will produce downbursts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and which will be ≥ 50kt</a:t>
            </a:r>
          </a:p>
          <a:p>
            <a:pPr marL="1485900" lvl="2" indent="-228600" algn="l">
              <a:spcBef>
                <a:spcPts val="3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Frequency of occurrence at any point</a:t>
            </a:r>
          </a:p>
          <a:p>
            <a:pPr marL="914400" lvl="1" indent="-228600" algn="l">
              <a:spcBef>
                <a:spcPts val="600"/>
              </a:spcBef>
              <a:buFontTx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Greatest Promises:  See paper</a:t>
            </a:r>
          </a:p>
          <a:p>
            <a:pPr marL="1485900" lvl="2" indent="-228600" algn="l">
              <a:spcBef>
                <a:spcPts val="300"/>
              </a:spcBef>
              <a:buFontTx/>
              <a:buChar char="•"/>
              <a:defRPr/>
            </a:pPr>
            <a:endParaRPr lang="en-US" sz="2200" b="1" dirty="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1371600" lvl="2" indent="-228600" algn="l">
              <a:spcBef>
                <a:spcPct val="15000"/>
              </a:spcBef>
              <a:buFontTx/>
              <a:buChar char="•"/>
              <a:defRPr/>
            </a:pPr>
            <a:endParaRPr lang="en-US" sz="2200" b="1" dirty="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</p:txBody>
      </p:sp>
      <p:pic>
        <p:nvPicPr>
          <p:cNvPr id="27658" name="Picture 11" descr="OUTFLW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4838" y="1143000"/>
            <a:ext cx="2036762" cy="163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7653" name="Rectangle 14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3325" y="2965757"/>
            <a:ext cx="27082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Radra Site-Just After Radome Installed-Dec0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10442" y="4672627"/>
            <a:ext cx="1325555" cy="2034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5404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1589088"/>
            <a:ext cx="8915400" cy="5260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342900" indent="-342900" algn="l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See paper for details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5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Dual polarization radar applications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Tools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for daily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24-hour and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Weekly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planning forecasts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Elevated point peak winds at launch pads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Improved Lightning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LCC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Probability of tropical cyclone impacts tools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Improved lightning detection, warnings,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reporting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Optimized lightning aloft flash algorithm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Rocket amplification of ambient electric fields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Data visualization</a:t>
            </a:r>
          </a:p>
          <a:p>
            <a:pPr marL="457200" indent="-457200" algn="l">
              <a:spcBef>
                <a:spcPts val="600"/>
              </a:spcBef>
              <a:buFont typeface="+mj-lt"/>
              <a:buAutoNum type="arabicParenR" startAt="6"/>
              <a:defRPr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Applications of statistical process control</a:t>
            </a:r>
            <a:endParaRPr lang="en-US" sz="2200" b="1" dirty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326439"/>
              </p:ext>
            </p:extLst>
          </p:nvPr>
        </p:nvGraphicFramePr>
        <p:xfrm>
          <a:off x="7066846" y="5177665"/>
          <a:ext cx="1897345" cy="1420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Slide" r:id="rId4" imgW="5373360" imgH="4018680" progId="PowerPoint.Slide.8">
                  <p:embed/>
                </p:oleObj>
              </mc:Choice>
              <mc:Fallback>
                <p:oleObj name="Slide" r:id="rId4" imgW="5373360" imgH="4018680" progId="PowerPoint.Slide.8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6846" y="5177665"/>
                        <a:ext cx="1897345" cy="142084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426437" y="3256386"/>
            <a:ext cx="2537754" cy="1713722"/>
            <a:chOff x="6426437" y="3256386"/>
            <a:chExt cx="2537754" cy="1713722"/>
          </a:xfrm>
        </p:grpSpPr>
        <p:grpSp>
          <p:nvGrpSpPr>
            <p:cNvPr id="9" name="Group 8"/>
            <p:cNvGrpSpPr/>
            <p:nvPr/>
          </p:nvGrpSpPr>
          <p:grpSpPr>
            <a:xfrm>
              <a:off x="7388720" y="3256386"/>
              <a:ext cx="1575471" cy="1713722"/>
              <a:chOff x="7506940" y="3678937"/>
              <a:chExt cx="1575471" cy="1713722"/>
            </a:xfrm>
          </p:grpSpPr>
          <p:pic>
            <p:nvPicPr>
              <p:cNvPr id="11" name="Picture 14"/>
              <p:cNvPicPr>
                <a:picLocks noChangeArrowheads="1"/>
              </p:cNvPicPr>
              <p:nvPr/>
            </p:nvPicPr>
            <p:blipFill>
              <a:blip r:embed="rId6" cstate="email"/>
              <a:srcRect l="3899" t="2632" r="6416" b="2632"/>
              <a:stretch>
                <a:fillRect/>
              </a:stretch>
            </p:blipFill>
            <p:spPr bwMode="auto">
              <a:xfrm>
                <a:off x="8171387" y="3678937"/>
                <a:ext cx="911024" cy="171372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2" name="Picture 15"/>
              <p:cNvPicPr>
                <a:picLocks noChangeArrowheads="1"/>
              </p:cNvPicPr>
              <p:nvPr/>
            </p:nvPicPr>
            <p:blipFill>
              <a:blip r:embed="rId7" cstate="email"/>
              <a:srcRect l="5424" t="3023" r="24068" b="6297"/>
              <a:stretch>
                <a:fillRect/>
              </a:stretch>
            </p:blipFill>
            <p:spPr bwMode="auto">
              <a:xfrm>
                <a:off x="7506940" y="3678937"/>
                <a:ext cx="664447" cy="17125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pic>
          <p:nvPicPr>
            <p:cNvPr id="13" name="Picture 16"/>
            <p:cNvPicPr>
              <a:picLocks noChangeArrowheads="1"/>
            </p:cNvPicPr>
            <p:nvPr/>
          </p:nvPicPr>
          <p:blipFill>
            <a:blip r:embed="rId8" cstate="email"/>
            <a:srcRect l="2913" t="4228" r="5826" b="7399"/>
            <a:stretch>
              <a:fillRect/>
            </a:stretch>
          </p:blipFill>
          <p:spPr bwMode="auto">
            <a:xfrm>
              <a:off x="6426437" y="3256386"/>
              <a:ext cx="1097595" cy="66656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703" y="1888279"/>
            <a:ext cx="1573599" cy="1171108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8" name="Picture 5" descr="Radra Site-Just After Radome Installed-Dec08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732881" y="1159312"/>
            <a:ext cx="1231310" cy="18895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6194" y="1625225"/>
            <a:ext cx="9067805" cy="5214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marL="511175" indent="-341313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Two Special Interests Topics:  1) Dual-polarization radar,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                                                  2) Local numerical model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Both have promising potential to improve several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parts 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of 45 WS operations</a:t>
            </a: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Dual-polarization radar</a:t>
            </a:r>
          </a:p>
          <a:p>
            <a:pPr marL="1654175" lvl="3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Lightning cessation, lightning onset,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convective winds, eventually design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and evaluation of Lightning Launch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Commit Criteria</a:t>
            </a:r>
          </a:p>
          <a:p>
            <a:pPr marL="1196975" lvl="2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Local numerical model</a:t>
            </a:r>
          </a:p>
          <a:p>
            <a:pPr marL="1654175" lvl="3" indent="-282575" algn="l">
              <a:spcBef>
                <a:spcPts val="600"/>
              </a:spcBef>
              <a:buFont typeface="Arial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Sea-breeze front onset,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time and location of first lightning,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lightning warnings, winds, 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temperatures, precipitation, etc. </a:t>
            </a:r>
          </a:p>
        </p:txBody>
      </p:sp>
      <p:sp>
        <p:nvSpPr>
          <p:cNvPr id="32771" name="Rectangle 8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  <p:pic>
        <p:nvPicPr>
          <p:cNvPr id="4" name="Picture 5" descr="Radra Site-Just After Radome Installed-Dec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57711" y="2867605"/>
            <a:ext cx="1231310" cy="18895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8"/>
          <a:stretch/>
        </p:blipFill>
        <p:spPr>
          <a:xfrm>
            <a:off x="6730409" y="4914396"/>
            <a:ext cx="2285915" cy="1667157"/>
          </a:xfrm>
          <a:ln w="12700">
            <a:solidFill>
              <a:schemeClr val="tx1"/>
            </a:solidFill>
          </a:ln>
        </p:spPr>
      </p:pic>
      <p:pic>
        <p:nvPicPr>
          <p:cNvPr id="6" name="Picture 5" descr="AMU-logo-no-tag-white-on-blue-bi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90328" y="4998524"/>
            <a:ext cx="1408783" cy="6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769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015163" y="212725"/>
            <a:ext cx="19478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Incentives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92938" y="1603000"/>
            <a:ext cx="8761412" cy="51065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Unique Dense Data, Free &amp; Fast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Routinely Available Data, Plus Many Field Experiments</a:t>
            </a:r>
          </a:p>
          <a:p>
            <a:pPr algn="l">
              <a:spcBef>
                <a:spcPts val="12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Well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defined topics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Operationally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significant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meteorologically challenging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,</a:t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intellectually exciting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high-visibility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&amp;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high-impact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Many preliminary experiment designs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algn="l">
              <a:spcBef>
                <a:spcPts val="12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Research liaison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Operational meteorologists with decades local experience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R2O meteorologists with decades of local experience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Synergy with other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45 WS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research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Documentation on forecast techniques, training, 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 instrumentation, and research projects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Real-Time Flag Of Interesting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Events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265113" y="1624013"/>
            <a:ext cx="6869112" cy="50449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Extremely Dense Array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Of Weather Sensors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Cloud-to-ground lightning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(6 sensors)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Lightning aloft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(9 sensors)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Weather radar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(2)</a:t>
            </a:r>
            <a:endParaRPr lang="en-US" sz="2000" b="1" dirty="0" smtClean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Weather balloon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(1 release facility)</a:t>
            </a:r>
            <a:endParaRPr lang="en-US" sz="2000" b="1" dirty="0" smtClean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Weather towers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(28 towers, up to 500 ft)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915 MHz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boundary layer profiler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(5)</a:t>
            </a:r>
            <a:endParaRPr lang="en-US" sz="20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  50 MHz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tropospheric profiler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(1)</a:t>
            </a:r>
            <a:endParaRPr lang="en-US" sz="20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Surface stations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(3)</a:t>
            </a:r>
            <a:endParaRPr lang="en-US" sz="2200" b="1" dirty="0" smtClean="0">
              <a:latin typeface="Arial" charset="0"/>
            </a:endParaRP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Electric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field mills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(31)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Rain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gauges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(33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7015163" y="212725"/>
            <a:ext cx="19478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Incentives</a:t>
            </a:r>
          </a:p>
        </p:txBody>
      </p:sp>
      <p:sp>
        <p:nvSpPr>
          <p:cNvPr id="2" name="AutoShape 2" descr="https://peterson.mail.us.af.mil/OWA/attachment.ashx?id=RgAAAAAxZVTbAQaaTo85mAwsCj3EBwDZQzvD9V2NT6NDDjFD7cHFAAAASKyGAABHHMFdFIFgTYfgQjWkxQEaAACHUML5AAAJ&amp;attcnt=1&amp;attid0=BAAAAAAA&amp;attcid0=image001.jpg%4001CFE9EE.DC58D050"/>
          <p:cNvSpPr>
            <a:spLocks noChangeAspect="1" noChangeArrowheads="1"/>
          </p:cNvSpPr>
          <p:nvPr/>
        </p:nvSpPr>
        <p:spPr bwMode="auto">
          <a:xfrm>
            <a:off x="63500" y="-136525"/>
            <a:ext cx="5410200" cy="73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AutoShape 4" descr="https://peterson.mail.us.af.mil/OWA/attachment.ashx?id=RgAAAAAxZVTbAQaaTo85mAwsCj3EBwDZQzvD9V2NT6NDDjFD7cHFAAAASKyGAABHHMFdFIFgTYfgQjWkxQEaAACHUML5AAAJ&amp;attcnt=1&amp;attid0=BAAAAAAA&amp;attcid0=image001.jpg%4001CFE9EE.DC58D050"/>
          <p:cNvSpPr>
            <a:spLocks noChangeAspect="1" noChangeArrowheads="1"/>
          </p:cNvSpPr>
          <p:nvPr/>
        </p:nvSpPr>
        <p:spPr bwMode="auto">
          <a:xfrm>
            <a:off x="215900" y="15875"/>
            <a:ext cx="5410200" cy="73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0178" name="Picture 2" descr="C:\Users\William\Desktop\1STM\All Sensor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946" y="2225074"/>
            <a:ext cx="3208042" cy="43808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1599902"/>
            <a:ext cx="9067800" cy="423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2200" b="1" u="sng" dirty="0">
                <a:solidFill>
                  <a:srgbClr val="000000"/>
                </a:solidFill>
                <a:latin typeface="Arial" charset="0"/>
              </a:rPr>
              <a:t>World’s Most Unique / Dense Operational Lightning Sensors</a:t>
            </a:r>
          </a:p>
        </p:txBody>
      </p:sp>
      <p:sp>
        <p:nvSpPr>
          <p:cNvPr id="46088" name="Rectangle 33"/>
          <p:cNvSpPr>
            <a:spLocks noChangeArrowheads="1"/>
          </p:cNvSpPr>
          <p:nvPr/>
        </p:nvSpPr>
        <p:spPr bwMode="auto">
          <a:xfrm>
            <a:off x="7015163" y="212725"/>
            <a:ext cx="19478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Incentives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7785" y="2211388"/>
            <a:ext cx="8508430" cy="4595812"/>
            <a:chOff x="317785" y="2211388"/>
            <a:chExt cx="8508430" cy="4595812"/>
          </a:xfrm>
        </p:grpSpPr>
        <p:pic>
          <p:nvPicPr>
            <p:cNvPr id="3" name="Picture 2" descr="C:\Users\William\Desktop\1STM\All Lightning Sensors &amp; Rada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9672" y="2900523"/>
              <a:ext cx="3084657" cy="3099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084" name="Group 34"/>
            <p:cNvGrpSpPr>
              <a:grpSpLocks/>
            </p:cNvGrpSpPr>
            <p:nvPr/>
          </p:nvGrpSpPr>
          <p:grpSpPr bwMode="auto">
            <a:xfrm>
              <a:off x="658255" y="2235200"/>
              <a:ext cx="3106738" cy="1766888"/>
              <a:chOff x="319088" y="2235200"/>
              <a:chExt cx="3107400" cy="1766383"/>
            </a:xfrm>
          </p:grpSpPr>
          <p:pic>
            <p:nvPicPr>
              <p:cNvPr id="46106" name="Picture 31" descr="4DLSS-Satellite Blvd.jpg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319088" y="2235200"/>
                <a:ext cx="1873250" cy="14049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46107" name="Rectangle 11"/>
              <p:cNvSpPr>
                <a:spLocks noChangeArrowheads="1"/>
              </p:cNvSpPr>
              <p:nvPr/>
            </p:nvSpPr>
            <p:spPr bwMode="auto">
              <a:xfrm>
                <a:off x="825500" y="3607883"/>
                <a:ext cx="860425" cy="3937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LDAR</a:t>
                </a:r>
              </a:p>
            </p:txBody>
          </p:sp>
          <p:pic>
            <p:nvPicPr>
              <p:cNvPr id="46108" name="Picture 12" descr="All-Panels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2046287" y="2376898"/>
                <a:ext cx="1380201" cy="112154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6085" name="Group 16"/>
            <p:cNvGrpSpPr>
              <a:grpSpLocks/>
            </p:cNvGrpSpPr>
            <p:nvPr/>
          </p:nvGrpSpPr>
          <p:grpSpPr bwMode="auto">
            <a:xfrm>
              <a:off x="1573128" y="5272088"/>
              <a:ext cx="1905000" cy="1522412"/>
              <a:chOff x="835" y="3321"/>
              <a:chExt cx="1200" cy="959"/>
            </a:xfrm>
          </p:grpSpPr>
          <p:sp>
            <p:nvSpPr>
              <p:cNvPr id="46103" name="Rectangle 17"/>
              <p:cNvSpPr>
                <a:spLocks noChangeArrowheads="1"/>
              </p:cNvSpPr>
              <p:nvPr/>
            </p:nvSpPr>
            <p:spPr bwMode="auto">
              <a:xfrm>
                <a:off x="878" y="4032"/>
                <a:ext cx="657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CGLSS</a:t>
                </a:r>
              </a:p>
            </p:txBody>
          </p:sp>
          <p:pic>
            <p:nvPicPr>
              <p:cNvPr id="46104" name="Picture 18" descr="LLP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835" y="3321"/>
                <a:ext cx="743" cy="73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46105" name="Picture 19" descr="LLP2"/>
              <p:cNvPicPr>
                <a:picLocks noChangeAspect="1" noChangeArrowheads="1"/>
              </p:cNvPicPr>
              <p:nvPr/>
            </p:nvPicPr>
            <p:blipFill>
              <a:blip r:embed="rId7" cstate="email">
                <a:lum bright="-12000" contrast="12000"/>
              </a:blip>
              <a:srcRect/>
              <a:stretch>
                <a:fillRect/>
              </a:stretch>
            </p:blipFill>
            <p:spPr bwMode="auto">
              <a:xfrm>
                <a:off x="1498" y="3398"/>
                <a:ext cx="537" cy="47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6086" name="Group 20"/>
            <p:cNvGrpSpPr>
              <a:grpSpLocks/>
            </p:cNvGrpSpPr>
            <p:nvPr/>
          </p:nvGrpSpPr>
          <p:grpSpPr bwMode="auto">
            <a:xfrm>
              <a:off x="5822393" y="5267325"/>
              <a:ext cx="2128837" cy="1539875"/>
              <a:chOff x="3619" y="3318"/>
              <a:chExt cx="1341" cy="970"/>
            </a:xfrm>
          </p:grpSpPr>
          <p:sp>
            <p:nvSpPr>
              <p:cNvPr id="46100" name="Rectangle 21"/>
              <p:cNvSpPr>
                <a:spLocks noChangeArrowheads="1"/>
              </p:cNvSpPr>
              <p:nvPr/>
            </p:nvSpPr>
            <p:spPr bwMode="auto">
              <a:xfrm>
                <a:off x="3725" y="4040"/>
                <a:ext cx="657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LPLWS</a:t>
                </a:r>
              </a:p>
            </p:txBody>
          </p:sp>
          <p:pic>
            <p:nvPicPr>
              <p:cNvPr id="46101" name="Picture 22" descr="FLDMILL2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619" y="3318"/>
                <a:ext cx="868" cy="72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46102" name="Picture 23" descr="LPLWS-4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4319" y="3373"/>
                <a:ext cx="641" cy="51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6087" name="Group 28"/>
            <p:cNvGrpSpPr>
              <a:grpSpLocks/>
            </p:cNvGrpSpPr>
            <p:nvPr/>
          </p:nvGrpSpPr>
          <p:grpSpPr bwMode="auto">
            <a:xfrm>
              <a:off x="7095840" y="2986292"/>
              <a:ext cx="1730375" cy="2227272"/>
              <a:chOff x="4536" y="1915"/>
              <a:chExt cx="1090" cy="1403"/>
            </a:xfrm>
          </p:grpSpPr>
          <p:sp>
            <p:nvSpPr>
              <p:cNvPr id="46097" name="Rectangle 29"/>
              <p:cNvSpPr>
                <a:spLocks noChangeArrowheads="1"/>
              </p:cNvSpPr>
              <p:nvPr/>
            </p:nvSpPr>
            <p:spPr bwMode="auto">
              <a:xfrm>
                <a:off x="4536" y="3070"/>
                <a:ext cx="835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WSR-88D</a:t>
                </a:r>
              </a:p>
            </p:txBody>
          </p:sp>
          <p:pic>
            <p:nvPicPr>
              <p:cNvPr id="46098" name="Picture 30" descr="NEXRAD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4646" y="2163"/>
                <a:ext cx="615" cy="90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46099" name="Picture 31" descr="88D-PUP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5070" y="1915"/>
                <a:ext cx="556" cy="39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6089" name="Group 35"/>
            <p:cNvGrpSpPr>
              <a:grpSpLocks/>
            </p:cNvGrpSpPr>
            <p:nvPr/>
          </p:nvGrpSpPr>
          <p:grpSpPr bwMode="auto">
            <a:xfrm>
              <a:off x="317785" y="4149725"/>
              <a:ext cx="2212975" cy="1314450"/>
              <a:chOff x="177730" y="4149968"/>
              <a:chExt cx="2213778" cy="1314243"/>
            </a:xfrm>
          </p:grpSpPr>
          <p:sp>
            <p:nvSpPr>
              <p:cNvPr id="46094" name="Rectangle 14"/>
              <p:cNvSpPr>
                <a:spLocks noChangeArrowheads="1"/>
              </p:cNvSpPr>
              <p:nvPr/>
            </p:nvSpPr>
            <p:spPr bwMode="auto">
              <a:xfrm>
                <a:off x="321167" y="5066666"/>
                <a:ext cx="883256" cy="39754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NLDN</a:t>
                </a:r>
              </a:p>
            </p:txBody>
          </p:sp>
          <p:pic>
            <p:nvPicPr>
              <p:cNvPr id="46095" name="Picture 33" descr="NLDN-Map.jpg"/>
              <p:cNvPicPr>
                <a:picLocks noChangeAspect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177730" y="4149968"/>
                <a:ext cx="1379728" cy="94454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46096" name="Picture 29" descr="NLDN Display-New.JPG"/>
              <p:cNvPicPr>
                <a:picLocks noChangeAspect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1461407" y="4250200"/>
                <a:ext cx="930101" cy="74408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6090" name="Group 37"/>
            <p:cNvGrpSpPr>
              <a:grpSpLocks/>
            </p:cNvGrpSpPr>
            <p:nvPr/>
          </p:nvGrpSpPr>
          <p:grpSpPr bwMode="auto">
            <a:xfrm>
              <a:off x="5767759" y="2211388"/>
              <a:ext cx="1858963" cy="1949820"/>
              <a:chOff x="5987435" y="2210637"/>
              <a:chExt cx="1860328" cy="1949789"/>
            </a:xfrm>
          </p:grpSpPr>
          <p:sp>
            <p:nvSpPr>
              <p:cNvPr id="46091" name="Rectangle 25"/>
              <p:cNvSpPr>
                <a:spLocks noChangeArrowheads="1"/>
              </p:cNvSpPr>
              <p:nvPr/>
            </p:nvSpPr>
            <p:spPr bwMode="auto">
              <a:xfrm>
                <a:off x="5987435" y="3766726"/>
                <a:ext cx="1325562" cy="3937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US" sz="2000" u="sng" dirty="0">
                    <a:solidFill>
                      <a:schemeClr val="tx2"/>
                    </a:solidFill>
                    <a:latin typeface="Arial" charset="0"/>
                  </a:rPr>
                  <a:t>WSR-74C</a:t>
                </a:r>
              </a:p>
            </p:txBody>
          </p:sp>
          <p:pic>
            <p:nvPicPr>
              <p:cNvPr id="46092" name="Picture 30" descr="W:\SY\74C Replacement\Pictures\Radar Site-Just After Radome Installed-Dec08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6146361" y="2210637"/>
                <a:ext cx="1007710" cy="154624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46093" name="Picture 27"/>
              <p:cNvPicPr>
                <a:picLocks noChangeArrowheads="1"/>
              </p:cNvPicPr>
              <p:nvPr/>
            </p:nvPicPr>
            <p:blipFill>
              <a:blip r:embed="rId15" cstate="email"/>
              <a:srcRect r="1047" b="1585"/>
              <a:stretch>
                <a:fillRect/>
              </a:stretch>
            </p:blipFill>
            <p:spPr bwMode="auto">
              <a:xfrm>
                <a:off x="6890759" y="2301315"/>
                <a:ext cx="957004" cy="8036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1905000"/>
            <a:ext cx="4486835" cy="2870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75000"/>
              </a:spcBef>
            </a:pPr>
            <a:r>
              <a:rPr lang="en-US" sz="2600" dirty="0" smtClean="0">
                <a:solidFill>
                  <a:srgbClr val="000000"/>
                </a:solidFill>
                <a:latin typeface="Arial" charset="0"/>
              </a:rPr>
              <a:t>45 WS Mission</a:t>
            </a:r>
          </a:p>
          <a:p>
            <a:pPr>
              <a:lnSpc>
                <a:spcPct val="100000"/>
              </a:lnSpc>
              <a:spcBef>
                <a:spcPct val="75000"/>
              </a:spcBef>
            </a:pPr>
            <a:r>
              <a:rPr lang="en-US" sz="2600" dirty="0" smtClean="0">
                <a:solidFill>
                  <a:srgbClr val="000000"/>
                </a:solidFill>
                <a:latin typeface="Arial" charset="0"/>
              </a:rPr>
              <a:t>Research Requirements</a:t>
            </a:r>
          </a:p>
          <a:p>
            <a:pPr>
              <a:lnSpc>
                <a:spcPct val="100000"/>
              </a:lnSpc>
              <a:spcBef>
                <a:spcPct val="75000"/>
              </a:spcBef>
            </a:pPr>
            <a:r>
              <a:rPr lang="en-US" sz="2600" dirty="0" smtClean="0">
                <a:solidFill>
                  <a:srgbClr val="000000"/>
                </a:solidFill>
                <a:latin typeface="Arial" charset="0"/>
              </a:rPr>
              <a:t>Incentives</a:t>
            </a:r>
          </a:p>
          <a:p>
            <a:pPr>
              <a:lnSpc>
                <a:spcPct val="100000"/>
              </a:lnSpc>
              <a:spcBef>
                <a:spcPct val="175000"/>
              </a:spcBef>
              <a:buFontTx/>
              <a:buNone/>
            </a:pPr>
            <a:endParaRPr lang="en-US" sz="2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503988" y="209550"/>
            <a:ext cx="2613025" cy="601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OVERVIEW</a:t>
            </a:r>
          </a:p>
        </p:txBody>
      </p:sp>
      <p:pic>
        <p:nvPicPr>
          <p:cNvPr id="8196" name="Picture 5" descr="DELTALT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3378" y="1214160"/>
            <a:ext cx="4199272" cy="53121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28600" y="1676400"/>
            <a:ext cx="8915400" cy="49988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285750" indent="-285750" algn="l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Consultation with: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Operational meteorologists with decades local experience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R2O meteorologists with decades local experience</a:t>
            </a:r>
          </a:p>
          <a:p>
            <a:pPr marL="1200150" lvl="2" indent="-285750" algn="l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Including Applied Meteorology Unit</a:t>
            </a:r>
          </a:p>
          <a:p>
            <a:pPr marL="1657350" lvl="3" indent="-285750" algn="l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NASA contractor for R2O to improve space launch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(operating for 23 years)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Civil servant to facilitate R2O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Access to documentation on: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Forecast procedures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Training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Instrumentation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Past research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8" descr="45WSMALL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0643" y="1108809"/>
            <a:ext cx="882196" cy="96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7015163" y="212725"/>
            <a:ext cx="19478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Incentives</a:t>
            </a:r>
          </a:p>
        </p:txBody>
      </p:sp>
      <p:pic>
        <p:nvPicPr>
          <p:cNvPr id="11" name="Picture 10" descr="AMU-logo-no-tag-white-on-blue-bi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89011" y="1287769"/>
            <a:ext cx="1408783" cy="602784"/>
          </a:xfrm>
          <a:prstGeom prst="rect">
            <a:avLst/>
          </a:prstGeom>
        </p:spPr>
      </p:pic>
      <p:pic>
        <p:nvPicPr>
          <p:cNvPr id="12" name="Picture 11" descr="KSC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73966" y="1102722"/>
            <a:ext cx="972879" cy="972879"/>
          </a:xfrm>
          <a:prstGeom prst="rect">
            <a:avLst/>
          </a:prstGeom>
        </p:spPr>
      </p:pic>
      <p:pic>
        <p:nvPicPr>
          <p:cNvPr id="13" name="Picture 12" descr="NWS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823018" y="1154057"/>
            <a:ext cx="887789" cy="87020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336118" y="4735495"/>
            <a:ext cx="5603265" cy="1909856"/>
            <a:chOff x="3336118" y="4735495"/>
            <a:chExt cx="5603265" cy="1909856"/>
          </a:xfrm>
        </p:grpSpPr>
        <p:pic>
          <p:nvPicPr>
            <p:cNvPr id="48130" name="Picture 2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997302" y="4939077"/>
              <a:ext cx="3941136" cy="17062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8134" name="Picture 6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0406" y="5249555"/>
              <a:ext cx="1078977" cy="13957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8131" name="Picture 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6422056" y="4735495"/>
              <a:ext cx="1438351" cy="19098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aphicFrame>
          <p:nvGraphicFramePr>
            <p:cNvPr id="4813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6250645"/>
                </p:ext>
              </p:extLst>
            </p:nvPr>
          </p:nvGraphicFramePr>
          <p:xfrm>
            <a:off x="5252484" y="5781968"/>
            <a:ext cx="1158956" cy="863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61" name="Slide" r:id="rId11" imgW="5373360" imgH="4018680" progId="PowerPoint.Slide.8">
                    <p:embed/>
                  </p:oleObj>
                </mc:Choice>
                <mc:Fallback>
                  <p:oleObj name="Slide" r:id="rId11" imgW="5373360" imgH="4018680" progId="PowerPoint.Slide.8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2484" y="5781968"/>
                          <a:ext cx="1158956" cy="86338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8132" name="Picture 4"/>
            <p:cNvPicPr>
              <a:picLocks noChangeAspect="1" noChangeArrowheads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2056" y="6081351"/>
              <a:ext cx="1438351" cy="56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" name="Picture 1028" descr="BOLT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3336118" y="5478538"/>
              <a:ext cx="2168525" cy="116681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6885918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OUTFLW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27478" y="3804684"/>
            <a:ext cx="2878676" cy="2304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2" name="Picture 3" descr="W:\New W Drive\DOR\LIBRARY\IMAGES\WEATHER\Lightning\Climo-CONUS-NLDN (1997-2010)-km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7499" y="3804736"/>
            <a:ext cx="3666731" cy="23021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51202" name="Rectangle 3"/>
          <p:cNvSpPr>
            <a:spLocks noChangeArrowheads="1"/>
          </p:cNvSpPr>
          <p:nvPr/>
        </p:nvSpPr>
        <p:spPr bwMode="auto">
          <a:xfrm>
            <a:off x="458788" y="1677988"/>
            <a:ext cx="7008812" cy="19856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i="1" u="sng" dirty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place on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Earth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to study Thunderstorms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 and associated phenomena!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ct val="2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‘Thunderstorm Capital’ of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U.S.</a:t>
            </a:r>
          </a:p>
          <a:p>
            <a:pPr lvl="1" algn="l">
              <a:spcBef>
                <a:spcPct val="2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Unique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and dense data available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ct val="2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Operationally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significant impact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1204" name="Picture 6" descr="Ltg-1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90207" y="5434013"/>
            <a:ext cx="1891393" cy="122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1205" name="Picture 7" descr="DELTALTN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66817" y="2266449"/>
            <a:ext cx="3161284" cy="23910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07" name="Rectangle 21"/>
          <p:cNvSpPr>
            <a:spLocks noChangeArrowheads="1"/>
          </p:cNvSpPr>
          <p:nvPr/>
        </p:nvSpPr>
        <p:spPr bwMode="auto">
          <a:xfrm>
            <a:off x="7015163" y="212725"/>
            <a:ext cx="19478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Incentives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052"/>
          <p:cNvGrpSpPr>
            <a:grpSpLocks/>
          </p:cNvGrpSpPr>
          <p:nvPr/>
        </p:nvGrpSpPr>
        <p:grpSpPr bwMode="auto">
          <a:xfrm>
            <a:off x="1955800" y="1131888"/>
            <a:ext cx="5954713" cy="5602287"/>
            <a:chOff x="2733" y="1691"/>
            <a:chExt cx="2700" cy="2482"/>
          </a:xfrm>
        </p:grpSpPr>
        <p:pic>
          <p:nvPicPr>
            <p:cNvPr id="53255" name="Picture 2053" descr="STSLT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77" y="2042"/>
              <a:ext cx="1474" cy="186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53256" name="Picture 2054" descr="erect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733" y="3134"/>
              <a:ext cx="823" cy="103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53257" name="Picture 2055" descr="srmeract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597" y="3131"/>
              <a:ext cx="836" cy="104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53258" name="Picture 2056" descr="Uprstage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800" y="1703"/>
              <a:ext cx="688" cy="8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53259" name="Picture 2057" descr="TITNROLL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695" y="1691"/>
              <a:ext cx="641" cy="90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53251" name="Rectangle 2059"/>
          <p:cNvSpPr>
            <a:spLocks noChangeArrowheads="1"/>
          </p:cNvSpPr>
          <p:nvPr/>
        </p:nvSpPr>
        <p:spPr bwMode="auto">
          <a:xfrm>
            <a:off x="0" y="1017588"/>
            <a:ext cx="9144000" cy="5840412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2" name="Rectangle 20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25" y="1585913"/>
            <a:ext cx="8956675" cy="5013325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00000"/>
              </a:lnSpc>
              <a:spcBef>
                <a:spcPct val="20000"/>
              </a:spcBef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Weather is the leading source of impacts on space launch</a:t>
            </a:r>
            <a:br>
              <a:rPr lang="en-US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at CCAFS/KSC:  ground processing, through launch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Want to improve space launch?  Improve the weather support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!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Operational research required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	1)  Lightning Cessation		            8)  Improved Lightning LCC 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	2)  Lightning Onset			            9)  Tools for Probability of</a:t>
            </a:r>
            <a:br>
              <a:rPr lang="en-US" sz="16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3)  Local Numerical Model for 45 WS                      Tropical Cyclone Impacts                     </a:t>
            </a:r>
            <a:br>
              <a:rPr lang="en-US" sz="16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4)  Convective Winds	                           10)  Improved Lightning Detection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	5)  Dual-Pol Radar Applications                        11) 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ightning Aloft Flash Algorithm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	6)  Tools for Daily 24-Hour and Weekly            12)  Rocket Amplification of E-fields</a:t>
            </a:r>
            <a:br>
              <a:rPr lang="en-US" sz="16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Planning Forecasts                                       13)  Data Visualization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	7)  Elevated Point Peak Winds in Winter          14)  Statistical Process Control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Two high-return topics:  dual-pol radar, local numerical model     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Dense And Unique Data Available Quickly &amp; Free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 smtClean="0">
                <a:solidFill>
                  <a:srgbClr val="000000"/>
                </a:solidFill>
                <a:latin typeface="Arial" charset="0"/>
              </a:rPr>
              <a:t>Expert Advisors And Research Liaison</a:t>
            </a:r>
          </a:p>
        </p:txBody>
      </p:sp>
      <p:sp>
        <p:nvSpPr>
          <p:cNvPr id="53253" name="Rectangle 2051"/>
          <p:cNvSpPr>
            <a:spLocks noChangeArrowheads="1"/>
          </p:cNvSpPr>
          <p:nvPr/>
        </p:nvSpPr>
        <p:spPr bwMode="auto">
          <a:xfrm>
            <a:off x="6554788" y="260350"/>
            <a:ext cx="251142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SUMMARY</a:t>
            </a:r>
          </a:p>
        </p:txBody>
      </p:sp>
      <p:pic>
        <p:nvPicPr>
          <p:cNvPr id="53254" name="Picture 2060" descr="45WSMALL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475" y="47625"/>
            <a:ext cx="13557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OUTFLW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64595" y="4621164"/>
            <a:ext cx="2476205" cy="198212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53988" y="1754188"/>
            <a:ext cx="8836025" cy="27982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Interested In Operational Research With 45 WS?</a:t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William P. Roeder</a:t>
            </a:r>
          </a:p>
          <a:p>
            <a:pPr lvl="1" algn="l">
              <a:spcBef>
                <a:spcPct val="10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william.roeder@us.af.mil</a:t>
            </a:r>
          </a:p>
          <a:p>
            <a:pPr lvl="1" algn="l">
              <a:spcBef>
                <a:spcPct val="1000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(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321)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853-8410, DSN 467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41325" y="2536825"/>
            <a:ext cx="4731310" cy="229515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658938" y="-28585"/>
            <a:ext cx="7254875" cy="9515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/>
            <a:r>
              <a:rPr lang="en-US" sz="2800" b="1" i="1" dirty="0" smtClean="0">
                <a:solidFill>
                  <a:schemeClr val="tx2"/>
                </a:solidFill>
              </a:rPr>
              <a:t>Weather Research Requirements to</a:t>
            </a:r>
            <a:br>
              <a:rPr lang="en-US" sz="2800" b="1" i="1" dirty="0" smtClean="0">
                <a:solidFill>
                  <a:schemeClr val="tx2"/>
                </a:solidFill>
              </a:rPr>
            </a:br>
            <a:r>
              <a:rPr lang="en-US" sz="2800" b="1" i="1" dirty="0" smtClean="0">
                <a:solidFill>
                  <a:schemeClr val="tx2"/>
                </a:solidFill>
              </a:rPr>
              <a:t>Improve Space Launch from CCAFS and KSC</a:t>
            </a:r>
            <a:endParaRPr lang="en-US" sz="2800" b="1" i="1" dirty="0">
              <a:solidFill>
                <a:schemeClr val="tx2"/>
              </a:solidFill>
            </a:endParaRPr>
          </a:p>
        </p:txBody>
      </p:sp>
      <p:pic>
        <p:nvPicPr>
          <p:cNvPr id="54277" name="Picture 7" descr="upstreamer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62890" y="2759905"/>
            <a:ext cx="1763823" cy="23511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4279" name="Picture 1" descr="W:\Library\ImageLibrary\Rockets\Delta\Delta IV\Delta-4 Heavy-10Nov07-Hi R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02549" y="1135062"/>
            <a:ext cx="1838251" cy="254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APE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24010"/>
            <a:ext cx="9144000" cy="583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1884363" y="1089025"/>
            <a:ext cx="6589712" cy="1074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“Exploit the Weather to Assure</a:t>
            </a:r>
            <a:br>
              <a:rPr lang="en-US" sz="3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3200" b="1" u="sng" dirty="0">
                <a:solidFill>
                  <a:srgbClr val="000000"/>
                </a:solidFill>
                <a:latin typeface="Arial" charset="0"/>
              </a:rPr>
              <a:t>Safe</a:t>
            </a: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 Access to Air and Space”</a:t>
            </a:r>
          </a:p>
        </p:txBody>
      </p:sp>
      <p:sp>
        <p:nvSpPr>
          <p:cNvPr id="10246" name="Rectangle 9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90600" y="2800350"/>
            <a:ext cx="7481888" cy="356235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3200" b="0" dirty="0" smtClean="0"/>
              <a:t> </a:t>
            </a:r>
          </a:p>
        </p:txBody>
      </p:sp>
      <p:sp>
        <p:nvSpPr>
          <p:cNvPr id="553994" name="Rectangle 10"/>
          <p:cNvSpPr>
            <a:spLocks noChangeArrowheads="1"/>
          </p:cNvSpPr>
          <p:nvPr/>
        </p:nvSpPr>
        <p:spPr bwMode="auto">
          <a:xfrm>
            <a:off x="599019" y="4902674"/>
            <a:ext cx="1682496" cy="385763"/>
          </a:xfrm>
          <a:prstGeom prst="rect">
            <a:avLst/>
          </a:prstGeom>
          <a:solidFill>
            <a:srgbClr val="C0C0C0">
              <a:alpha val="49803"/>
            </a:srgbClr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4D4D4D"/>
                </a:solidFill>
              </a:rPr>
              <a:t>Delta</a:t>
            </a:r>
          </a:p>
        </p:txBody>
      </p:sp>
      <p:sp>
        <p:nvSpPr>
          <p:cNvPr id="553996" name="Rectangle 12"/>
          <p:cNvSpPr>
            <a:spLocks noChangeArrowheads="1"/>
          </p:cNvSpPr>
          <p:nvPr/>
        </p:nvSpPr>
        <p:spPr bwMode="auto">
          <a:xfrm>
            <a:off x="2852813" y="5539028"/>
            <a:ext cx="1709928" cy="385762"/>
          </a:xfrm>
          <a:prstGeom prst="rect">
            <a:avLst/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4D4D4D"/>
                </a:solidFill>
              </a:rPr>
              <a:t>Atlas</a:t>
            </a:r>
          </a:p>
        </p:txBody>
      </p:sp>
      <p:sp>
        <p:nvSpPr>
          <p:cNvPr id="553997" name="Rectangle 13"/>
          <p:cNvSpPr>
            <a:spLocks noChangeArrowheads="1"/>
          </p:cNvSpPr>
          <p:nvPr/>
        </p:nvSpPr>
        <p:spPr bwMode="auto">
          <a:xfrm>
            <a:off x="7047067" y="6284302"/>
            <a:ext cx="1527048" cy="333375"/>
          </a:xfrm>
          <a:prstGeom prst="rect">
            <a:avLst/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4D4D4D"/>
                </a:solidFill>
              </a:rPr>
              <a:t>Trident</a:t>
            </a:r>
          </a:p>
        </p:txBody>
      </p:sp>
      <p:pic>
        <p:nvPicPr>
          <p:cNvPr id="554000" name="Picture 16" descr="Atlas 5-first launch-21Aug02-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2813" y="2963985"/>
            <a:ext cx="1705472" cy="2560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54001" name="Picture 17" descr="TRIDENT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47067" y="4255476"/>
            <a:ext cx="1524290" cy="20116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1" name="Picture 14" descr="W:\Library\ImageLibrary\Rockets\Delta\Delta IV\Delta-4 Heavy-10Nov07-Lo Re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9020" y="2329718"/>
            <a:ext cx="1681150" cy="2560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61" name="Picture 21" descr="W:\Library\ImageLibrary\Rockets\Space-X Falcon-9\static fire 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30928" y="3606801"/>
            <a:ext cx="1343496" cy="201168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5130927" y="5630123"/>
            <a:ext cx="1344168" cy="336550"/>
          </a:xfrm>
          <a:prstGeom prst="rect">
            <a:avLst/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4D4D4D"/>
                </a:solidFill>
              </a:rPr>
              <a:t>Falcon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9144000" y="3625361"/>
            <a:ext cx="0" cy="1072661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765931" y="6567854"/>
            <a:ext cx="378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2AAA4AB-35B3-41EA-999E-FF0A60FDA2D6}" type="slidenum">
              <a:rPr lang="en-US" sz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pPr/>
              <a:t>3</a:t>
            </a:fld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6490" y="5705"/>
            <a:ext cx="1441969" cy="153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572000" y="209550"/>
            <a:ext cx="4545013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/>
            <a:r>
              <a:rPr lang="en-US" sz="3200" b="1" i="1" dirty="0" smtClean="0">
                <a:solidFill>
                  <a:schemeClr val="tx1"/>
                </a:solidFill>
              </a:rPr>
              <a:t>45 WS Mission Statement</a:t>
            </a:r>
            <a:endParaRPr lang="en-US" sz="3200" b="1" i="1" dirty="0">
              <a:solidFill>
                <a:schemeClr val="tx1"/>
              </a:solidFill>
            </a:endParaRPr>
          </a:p>
        </p:txBody>
      </p: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4662488" y="712788"/>
            <a:ext cx="4340225" cy="44450"/>
            <a:chOff x="2688" y="449"/>
            <a:chExt cx="2908" cy="28"/>
          </a:xfrm>
        </p:grpSpPr>
        <p:sp>
          <p:nvSpPr>
            <p:cNvPr id="18" name="Line 5"/>
            <p:cNvSpPr>
              <a:spLocks noChangeShapeType="1"/>
            </p:cNvSpPr>
            <p:nvPr/>
          </p:nvSpPr>
          <p:spPr bwMode="auto">
            <a:xfrm>
              <a:off x="2688" y="463"/>
              <a:ext cx="2908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Line 6"/>
            <p:cNvSpPr>
              <a:spLocks noChangeShapeType="1"/>
            </p:cNvSpPr>
            <p:nvPr/>
          </p:nvSpPr>
          <p:spPr bwMode="auto">
            <a:xfrm>
              <a:off x="2688" y="449"/>
              <a:ext cx="290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>
              <a:off x="2688" y="477"/>
              <a:ext cx="2908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1597025"/>
            <a:ext cx="9144000" cy="428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2200" b="1" u="sng" dirty="0">
                <a:solidFill>
                  <a:srgbClr val="000000"/>
                </a:solidFill>
                <a:latin typeface="Arial" charset="0"/>
              </a:rPr>
              <a:t>45 WS Provides Weather Services </a:t>
            </a:r>
            <a:r>
              <a:rPr lang="en-US" sz="2200" b="1" u="sng" dirty="0" smtClean="0">
                <a:solidFill>
                  <a:srgbClr val="000000"/>
                </a:solidFill>
                <a:latin typeface="Arial" charset="0"/>
              </a:rPr>
              <a:t>to </a:t>
            </a:r>
            <a:r>
              <a:rPr lang="en-US" sz="2200" b="1" u="sng" dirty="0">
                <a:solidFill>
                  <a:srgbClr val="000000"/>
                </a:solidFill>
                <a:latin typeface="Arial" charset="0"/>
              </a:rPr>
              <a:t>CCAFS, KSC, </a:t>
            </a:r>
            <a:r>
              <a:rPr lang="en-US" sz="2200" b="1" u="sng" dirty="0" smtClean="0">
                <a:solidFill>
                  <a:srgbClr val="000000"/>
                </a:solidFill>
                <a:latin typeface="Arial" charset="0"/>
              </a:rPr>
              <a:t>and </a:t>
            </a:r>
            <a:r>
              <a:rPr lang="en-US" sz="2200" b="1" u="sng" dirty="0">
                <a:solidFill>
                  <a:srgbClr val="000000"/>
                </a:solidFill>
                <a:latin typeface="Arial" charset="0"/>
              </a:rPr>
              <a:t>PAFB</a:t>
            </a:r>
          </a:p>
        </p:txBody>
      </p:sp>
      <p:sp>
        <p:nvSpPr>
          <p:cNvPr id="1029" name="Rectangle 48"/>
          <p:cNvSpPr>
            <a:spLocks noChangeArrowheads="1"/>
          </p:cNvSpPr>
          <p:nvPr/>
        </p:nvSpPr>
        <p:spPr bwMode="auto">
          <a:xfrm>
            <a:off x="6257925" y="209550"/>
            <a:ext cx="27336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45 WS Mission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20800" y="2228718"/>
            <a:ext cx="6502401" cy="4311651"/>
            <a:chOff x="1320800" y="2185988"/>
            <a:chExt cx="6502401" cy="4311651"/>
          </a:xfrm>
        </p:grpSpPr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1473200" y="4254501"/>
              <a:ext cx="3554413" cy="2243138"/>
              <a:chOff x="243" y="2680"/>
              <a:chExt cx="2239" cy="1413"/>
            </a:xfrm>
          </p:grpSpPr>
          <p:graphicFrame>
            <p:nvGraphicFramePr>
              <p:cNvPr id="1026" name="Object 5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243" y="2680"/>
              <a:ext cx="2239" cy="1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" name="Clip" r:id="rId4" imgW="3554413" imgH="2243138" progId="">
                      <p:embed/>
                    </p:oleObj>
                  </mc:Choice>
                  <mc:Fallback>
                    <p:oleObj name="Clip" r:id="rId4" imgW="3554413" imgH="2243138" progId="">
                      <p:embed/>
                      <p:pic>
                        <p:nvPicPr>
                          <p:cNvPr id="0" name="Picture 29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3" y="2680"/>
                            <a:ext cx="2239" cy="14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bg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56038" name="AutoShape 6"/>
              <p:cNvSpPr>
                <a:spLocks noChangeArrowheads="1"/>
              </p:cNvSpPr>
              <p:nvPr/>
            </p:nvSpPr>
            <p:spPr bwMode="auto">
              <a:xfrm>
                <a:off x="1728" y="3168"/>
                <a:ext cx="288" cy="288"/>
              </a:xfrm>
              <a:prstGeom prst="star5">
                <a:avLst/>
              </a:prstGeom>
              <a:solidFill>
                <a:schemeClr val="hlink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1038" name="Group 43"/>
            <p:cNvGrpSpPr>
              <a:grpSpLocks/>
            </p:cNvGrpSpPr>
            <p:nvPr/>
          </p:nvGrpSpPr>
          <p:grpSpPr bwMode="auto">
            <a:xfrm>
              <a:off x="1320800" y="3603626"/>
              <a:ext cx="2535238" cy="1468438"/>
              <a:chOff x="147" y="2270"/>
              <a:chExt cx="1597" cy="925"/>
            </a:xfrm>
          </p:grpSpPr>
          <p:grpSp>
            <p:nvGrpSpPr>
              <p:cNvPr id="1039" name="Group 44"/>
              <p:cNvGrpSpPr>
                <a:grpSpLocks/>
              </p:cNvGrpSpPr>
              <p:nvPr/>
            </p:nvGrpSpPr>
            <p:grpSpPr bwMode="auto">
              <a:xfrm>
                <a:off x="147" y="2270"/>
                <a:ext cx="1520" cy="288"/>
                <a:chOff x="147" y="2292"/>
                <a:chExt cx="1520" cy="288"/>
              </a:xfrm>
            </p:grpSpPr>
            <p:sp>
              <p:nvSpPr>
                <p:cNvPr id="1041" name="Rectangle 45"/>
                <p:cNvSpPr>
                  <a:spLocks noChangeArrowheads="1"/>
                </p:cNvSpPr>
                <p:nvPr/>
              </p:nvSpPr>
              <p:spPr bwMode="auto">
                <a:xfrm>
                  <a:off x="147" y="2312"/>
                  <a:ext cx="1520" cy="24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spAutoFit/>
                </a:bodyPr>
                <a:lstStyle/>
                <a:p>
                  <a:r>
                    <a:rPr lang="en-US" sz="2000" dirty="0"/>
                    <a:t>Thunderstorm Capital</a:t>
                  </a:r>
                </a:p>
              </p:txBody>
            </p:sp>
            <p:sp>
              <p:nvSpPr>
                <p:cNvPr id="1042" name="Rectangle 46"/>
                <p:cNvSpPr>
                  <a:spLocks noChangeArrowheads="1"/>
                </p:cNvSpPr>
                <p:nvPr/>
              </p:nvSpPr>
              <p:spPr bwMode="auto">
                <a:xfrm>
                  <a:off x="163" y="2292"/>
                  <a:ext cx="1488" cy="288"/>
                </a:xfrm>
                <a:prstGeom prst="rect">
                  <a:avLst/>
                </a:prstGeom>
                <a:noFill/>
                <a:ln w="12700">
                  <a:solidFill>
                    <a:schemeClr val="hlink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040" name="Line 47"/>
              <p:cNvSpPr>
                <a:spLocks noChangeShapeType="1"/>
              </p:cNvSpPr>
              <p:nvPr/>
            </p:nvSpPr>
            <p:spPr bwMode="auto">
              <a:xfrm>
                <a:off x="948" y="2558"/>
                <a:ext cx="796" cy="637"/>
              </a:xfrm>
              <a:prstGeom prst="line">
                <a:avLst/>
              </a:prstGeom>
              <a:noFill/>
              <a:ln w="25400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362450" y="2185988"/>
              <a:ext cx="3460751" cy="3224213"/>
              <a:chOff x="4362450" y="2185988"/>
              <a:chExt cx="3460751" cy="3224213"/>
            </a:xfrm>
          </p:grpSpPr>
          <p:grpSp>
            <p:nvGrpSpPr>
              <p:cNvPr id="1059" name="Group 8"/>
              <p:cNvGrpSpPr>
                <a:grpSpLocks/>
              </p:cNvGrpSpPr>
              <p:nvPr/>
            </p:nvGrpSpPr>
            <p:grpSpPr bwMode="auto">
              <a:xfrm>
                <a:off x="4362450" y="2289176"/>
                <a:ext cx="3203575" cy="2892425"/>
                <a:chOff x="2063" y="1452"/>
                <a:chExt cx="2018" cy="1822"/>
              </a:xfrm>
            </p:grpSpPr>
            <p:sp>
              <p:nvSpPr>
                <p:cNvPr id="106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202" y="3008"/>
                  <a:ext cx="1879" cy="26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06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202" y="1452"/>
                  <a:ext cx="1879" cy="16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069" name="Rectangle 11"/>
                <p:cNvSpPr>
                  <a:spLocks noChangeArrowheads="1"/>
                </p:cNvSpPr>
                <p:nvPr/>
              </p:nvSpPr>
              <p:spPr bwMode="auto">
                <a:xfrm>
                  <a:off x="2063" y="3104"/>
                  <a:ext cx="139" cy="17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07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063" y="1452"/>
                  <a:ext cx="315" cy="16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071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063" y="3213"/>
                  <a:ext cx="315" cy="6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4770438" y="2185988"/>
                <a:ext cx="3052763" cy="3224213"/>
                <a:chOff x="4770438" y="2185988"/>
                <a:chExt cx="3052763" cy="3224213"/>
              </a:xfrm>
            </p:grpSpPr>
            <p:pic>
              <p:nvPicPr>
                <p:cNvPr id="1061" name="Picture 15"/>
                <p:cNvPicPr>
                  <a:picLocks noChangeArrowheads="1"/>
                </p:cNvPicPr>
                <p:nvPr/>
              </p:nvPicPr>
              <p:blipFill>
                <a:blip r:embed="rId6" cstate="email"/>
                <a:srcRect/>
                <a:stretch>
                  <a:fillRect/>
                </a:stretch>
              </p:blipFill>
              <p:spPr bwMode="auto">
                <a:xfrm>
                  <a:off x="4770438" y="2185988"/>
                  <a:ext cx="3052763" cy="32242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62" name="Rectangle 16"/>
                <p:cNvSpPr>
                  <a:spLocks noChangeArrowheads="1"/>
                </p:cNvSpPr>
                <p:nvPr/>
              </p:nvSpPr>
              <p:spPr bwMode="auto">
                <a:xfrm>
                  <a:off x="6359683" y="3935413"/>
                  <a:ext cx="952186" cy="36676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spAutoFit/>
                </a:bodyPr>
                <a:lstStyle/>
                <a:p>
                  <a:r>
                    <a:rPr lang="en-US" sz="1800" b="1" dirty="0" smtClean="0"/>
                    <a:t>CCAFS</a:t>
                  </a:r>
                  <a:endParaRPr lang="en-US" sz="1800" b="1" dirty="0"/>
                </a:p>
              </p:txBody>
            </p:sp>
            <p:sp>
              <p:nvSpPr>
                <p:cNvPr id="1037" name="Rectangle 42"/>
                <p:cNvSpPr>
                  <a:spLocks noChangeArrowheads="1"/>
                </p:cNvSpPr>
                <p:nvPr/>
              </p:nvSpPr>
              <p:spPr bwMode="auto">
                <a:xfrm>
                  <a:off x="5880097" y="3379788"/>
                  <a:ext cx="657232" cy="36676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spAutoFit/>
                </a:bodyPr>
                <a:lstStyle/>
                <a:p>
                  <a:r>
                    <a:rPr lang="en-US" sz="1800" b="1" dirty="0"/>
                    <a:t>KSC</a:t>
                  </a:r>
                </a:p>
              </p:txBody>
            </p:sp>
            <p:sp>
              <p:nvSpPr>
                <p:cNvPr id="49" name="Rectangle 16"/>
                <p:cNvSpPr>
                  <a:spLocks noChangeArrowheads="1"/>
                </p:cNvSpPr>
                <p:nvPr/>
              </p:nvSpPr>
              <p:spPr bwMode="auto">
                <a:xfrm>
                  <a:off x="6507717" y="4828725"/>
                  <a:ext cx="768353" cy="36676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spAutoFit/>
                </a:bodyPr>
                <a:lstStyle/>
                <a:p>
                  <a:r>
                    <a:rPr lang="en-US" sz="1800" b="1" dirty="0" smtClean="0"/>
                    <a:t>PAFB</a:t>
                  </a:r>
                  <a:endParaRPr lang="en-US" sz="1800" b="1" dirty="0"/>
                </a:p>
              </p:txBody>
            </p:sp>
          </p:grpSp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ckground"/>
          <p:cNvPicPr>
            <a:picLocks noChangeAspect="1" noChangeArrowheads="1"/>
          </p:cNvPicPr>
          <p:nvPr/>
        </p:nvPicPr>
        <p:blipFill>
          <a:blip r:embed="rId3" cstate="email">
            <a:lum bright="12000" contrast="12000"/>
          </a:blip>
          <a:srcRect/>
          <a:stretch>
            <a:fillRect/>
          </a:stretch>
        </p:blipFill>
        <p:spPr bwMode="auto">
          <a:xfrm>
            <a:off x="0" y="1015015"/>
            <a:ext cx="9144000" cy="584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6200" y="1498600"/>
            <a:ext cx="7905750" cy="5337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>
              <a:spcBef>
                <a:spcPct val="300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Launch Support –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Weather Leading Source Scrubs/Delays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45 WS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makes Go/No Go decisions on: 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2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Lightning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Launch Commit Criteria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Rules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to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a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void natural &amp; triggered lightning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2" algn="l">
              <a:spcBef>
                <a:spcPts val="6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‘User’ Launch Commit Criteria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Launch Pad Winds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Ceiling /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Visibility</a:t>
            </a:r>
          </a:p>
          <a:p>
            <a:pPr lvl="1" algn="l">
              <a:spcBef>
                <a:spcPts val="12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Advises other Go/No Go deciders</a:t>
            </a:r>
          </a:p>
          <a:p>
            <a:pPr lvl="2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Aerodynamic Loading (“Loads”) -- Upper winds</a:t>
            </a:r>
          </a:p>
          <a:p>
            <a:pPr lvl="2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Range Safety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Toxics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Sonic overpressure (‘Blast’)</a:t>
            </a:r>
          </a:p>
          <a:p>
            <a:pPr lvl="3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Debris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65252" name="Picture 4" descr="sts94launc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48600" y="5257800"/>
            <a:ext cx="1066800" cy="1371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65253" name="Picture 5"/>
          <p:cNvPicPr>
            <a:picLocks noChangeArrowheads="1"/>
          </p:cNvPicPr>
          <p:nvPr/>
        </p:nvPicPr>
        <p:blipFill>
          <a:blip r:embed="rId5" cstate="email"/>
          <a:srcRect l="7465" t="4849" r="10420" b="7878"/>
          <a:stretch>
            <a:fillRect/>
          </a:stretch>
        </p:blipFill>
        <p:spPr bwMode="auto">
          <a:xfrm>
            <a:off x="7924800" y="3784600"/>
            <a:ext cx="9144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65254" name="Picture 6"/>
          <p:cNvPicPr>
            <a:picLocks noChangeArrowheads="1"/>
          </p:cNvPicPr>
          <p:nvPr/>
        </p:nvPicPr>
        <p:blipFill>
          <a:blip r:embed="rId6" cstate="email"/>
          <a:srcRect l="12991" t="4384" r="15561" b="21095"/>
          <a:stretch>
            <a:fillRect/>
          </a:stretch>
        </p:blipFill>
        <p:spPr bwMode="auto">
          <a:xfrm>
            <a:off x="7962900" y="2387600"/>
            <a:ext cx="8382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65255" name="Picture 7"/>
          <p:cNvPicPr>
            <a:picLocks noChangeArrowheads="1"/>
          </p:cNvPicPr>
          <p:nvPr/>
        </p:nvPicPr>
        <p:blipFill>
          <a:blip r:embed="rId7" cstate="email"/>
          <a:srcRect l="29448" t="4189" r="21472" b="32985"/>
          <a:stretch>
            <a:fillRect/>
          </a:stretch>
        </p:blipFill>
        <p:spPr bwMode="auto">
          <a:xfrm>
            <a:off x="8001000" y="1143000"/>
            <a:ext cx="7620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20" name="Picture 8" descr="45WSMALL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475" y="47625"/>
            <a:ext cx="13557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6257925" y="209550"/>
            <a:ext cx="27336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45 WS Mission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06551" y="1139825"/>
            <a:ext cx="7537449" cy="16471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>
              <a:spcBef>
                <a:spcPct val="3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Pre-Launch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Support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-- 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Weather Even More Important!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Rockets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&amp; payloads being readied at launch pads</a:t>
            </a:r>
            <a:br>
              <a:rPr lang="en-US" sz="2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   weeks to months before launch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5,000+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ground processing operations per year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147638" y="2524125"/>
            <a:ext cx="8864600" cy="4184650"/>
            <a:chOff x="93" y="1590"/>
            <a:chExt cx="5584" cy="2636"/>
          </a:xfrm>
        </p:grpSpPr>
        <p:pic>
          <p:nvPicPr>
            <p:cNvPr id="16389" name="Picture 4" descr="Rollout pad view back to VAB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41" y="2118"/>
              <a:ext cx="2605" cy="210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0" name="Picture 5" descr="erect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93" y="1590"/>
              <a:ext cx="1114" cy="13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1" name="Picture 6" descr="srmeract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620" y="2385"/>
              <a:ext cx="1263" cy="15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2" name="Picture 7" descr="CASSINI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716" y="1921"/>
              <a:ext cx="1173" cy="8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3" name="Picture 8" descr="TITNROLL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515" y="1816"/>
              <a:ext cx="892" cy="9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4" name="Picture 9" descr="bostroffload2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318" y="1781"/>
              <a:ext cx="1126" cy="72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5" name="Picture 10" descr="satpad2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779" y="3057"/>
              <a:ext cx="752" cy="11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6" name="Picture 11" descr="DEL3PAD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286" y="3036"/>
              <a:ext cx="726" cy="108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7" name="Picture 12" descr="centaur2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966" y="2882"/>
              <a:ext cx="810" cy="125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6398" name="Picture 13" descr="Uprstage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5058" y="2336"/>
              <a:ext cx="619" cy="82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16388" name="Rectangle 14"/>
          <p:cNvSpPr>
            <a:spLocks noChangeArrowheads="1"/>
          </p:cNvSpPr>
          <p:nvPr/>
        </p:nvSpPr>
        <p:spPr bwMode="auto">
          <a:xfrm>
            <a:off x="6257925" y="209550"/>
            <a:ext cx="27336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45 WS Mission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04800" y="1557338"/>
            <a:ext cx="8150225" cy="24673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Forecasts, Weather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Warnings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/ Watches / Advisories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Safety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Over 25,000 People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Resource Protection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Over $20 Billion Facilities</a:t>
            </a:r>
          </a:p>
          <a:p>
            <a:pPr lvl="2" algn="l">
              <a:spcBef>
                <a:spcPts val="3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Boosters / Payloads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not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Included (More $Billions)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2,500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+ Lightning Advisories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per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Year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175+ Convective Wind Warnings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per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Year</a:t>
            </a:r>
            <a:endParaRPr lang="en-US" sz="2200" b="1" dirty="0">
              <a:latin typeface="Arial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257925" y="209550"/>
            <a:ext cx="27336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45 WS Mission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23783" y="4201160"/>
            <a:ext cx="2262187" cy="2551482"/>
            <a:chOff x="6823783" y="4201160"/>
            <a:chExt cx="2262187" cy="2551482"/>
          </a:xfrm>
        </p:grpSpPr>
        <p:sp>
          <p:nvSpPr>
            <p:cNvPr id="17415" name="Rectangle 12"/>
            <p:cNvSpPr>
              <a:spLocks noChangeArrowheads="1"/>
            </p:cNvSpPr>
            <p:nvPr/>
          </p:nvSpPr>
          <p:spPr bwMode="auto">
            <a:xfrm>
              <a:off x="6823783" y="6510524"/>
              <a:ext cx="2262187" cy="242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b="1" dirty="0" smtClean="0">
                  <a:solidFill>
                    <a:schemeClr val="tx2"/>
                  </a:solidFill>
                </a:rPr>
                <a:t>Ten 5-6 NM  </a:t>
              </a:r>
              <a:r>
                <a:rPr lang="en-US" sz="1100" b="1" dirty="0">
                  <a:solidFill>
                    <a:schemeClr val="tx2"/>
                  </a:solidFill>
                </a:rPr>
                <a:t>Ltg Warning Circles</a:t>
              </a:r>
              <a:endParaRPr lang="en-US" sz="1100" dirty="0">
                <a:solidFill>
                  <a:schemeClr val="tx2"/>
                </a:solidFill>
                <a:latin typeface="Arial" charset="0"/>
              </a:endParaRPr>
            </a:p>
          </p:txBody>
        </p:sp>
        <p:pic>
          <p:nvPicPr>
            <p:cNvPr id="84993" name="Picture 1" descr="W:\New W Drive\DOR\Range Ring Consolidation\Tools and References\Full View of Rings without Inner Circles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993574" y="4201160"/>
              <a:ext cx="1908712" cy="2286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</p:grpSp>
      <p:pic>
        <p:nvPicPr>
          <p:cNvPr id="84995" name="Picture 3" descr="W:\New W Drive\DOR\LIBRARY\IMAGES\WEATHER\Lightning\Climo-CONUS-NLDN (1997-2010)-km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6460" y="4201160"/>
            <a:ext cx="3641008" cy="22860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84994" name="Picture 2" descr="W:\New W Drive\DOR\LIBRARY\IMAGES\WEATHER\Lightning\Climo-FL-NLDN (1997-2010)-km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13928" y="4201160"/>
            <a:ext cx="2643186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68275" y="1524000"/>
            <a:ext cx="8607425" cy="22442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>
              <a:spcBef>
                <a:spcPct val="3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Weather Impacts: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WA/WW:  40% False Alarms, 10% Fail Desired Lead-Time</a:t>
            </a:r>
          </a:p>
          <a:p>
            <a:pPr lvl="1" algn="l">
              <a:spcBef>
                <a:spcPts val="6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35% Launches Delayed / Scrubbed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due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to Weather</a:t>
            </a:r>
          </a:p>
          <a:p>
            <a:pPr algn="l">
              <a:spcBef>
                <a:spcPts val="12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Bottom-Line:  Always Room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Improvement!</a:t>
            </a:r>
          </a:p>
          <a:p>
            <a:pPr algn="l">
              <a:spcBef>
                <a:spcPts val="12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  Huge Impact If We’re Wrong!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685800" y="3850820"/>
            <a:ext cx="3276600" cy="2590800"/>
            <a:chOff x="288" y="2448"/>
            <a:chExt cx="2004" cy="1579"/>
          </a:xfrm>
        </p:grpSpPr>
        <p:pic>
          <p:nvPicPr>
            <p:cNvPr id="19464" name="Picture 4" descr="A20BLOW1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8" y="2976"/>
              <a:ext cx="1548" cy="10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9465" name="Picture 5" descr="A20BLOW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96" y="2448"/>
              <a:ext cx="996" cy="13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grpSp>
        <p:nvGrpSpPr>
          <p:cNvPr id="19460" name="Group 6"/>
          <p:cNvGrpSpPr>
            <a:grpSpLocks/>
          </p:cNvGrpSpPr>
          <p:nvPr/>
        </p:nvGrpSpPr>
        <p:grpSpPr bwMode="auto">
          <a:xfrm>
            <a:off x="4724400" y="3546020"/>
            <a:ext cx="4038600" cy="3216275"/>
            <a:chOff x="2976" y="2208"/>
            <a:chExt cx="2544" cy="2026"/>
          </a:xfrm>
        </p:grpSpPr>
        <p:sp>
          <p:nvSpPr>
            <p:cNvPr id="19462" name="Rectangle 7"/>
            <p:cNvSpPr>
              <a:spLocks noChangeArrowheads="1"/>
            </p:cNvSpPr>
            <p:nvPr/>
          </p:nvSpPr>
          <p:spPr bwMode="auto">
            <a:xfrm>
              <a:off x="2976" y="4042"/>
              <a:ext cx="254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solidFill>
                    <a:schemeClr val="tx2"/>
                  </a:solidFill>
                </a:rPr>
                <a:t>AC-67 destroyed due to triggered lightning (1987)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pic>
          <p:nvPicPr>
            <p:cNvPr id="19463" name="Picture 8" descr="AC67C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76" y="2208"/>
              <a:ext cx="2544" cy="183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6257925" y="209550"/>
            <a:ext cx="27336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sz="3200" b="1" i="1" dirty="0"/>
              <a:t>45 WS Mission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204788" y="1546225"/>
            <a:ext cx="8939212" cy="5091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225425" indent="-225425" algn="l">
              <a:spcBef>
                <a:spcPct val="30000"/>
              </a:spcBef>
              <a:buFontTx/>
              <a:buChar char="•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GOAL:  Improve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all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perations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225425" indent="-225425" algn="l">
              <a:spcBef>
                <a:spcPts val="1200"/>
              </a:spcBef>
              <a:buFontTx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14 Main Topics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2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(many projects under most of these topics)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09638" lvl="1" indent="-449263" algn="l">
              <a:spcBef>
                <a:spcPts val="1200"/>
              </a:spcBef>
              <a:buFontTx/>
              <a:buAutoNum type="arabicParenR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Nowcasting Lightning Cessation</a:t>
            </a: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Nowcasting Lightning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Onset</a:t>
            </a: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Local Numerical Model for 45 WS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Forecasting </a:t>
            </a: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Convective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Winds</a:t>
            </a: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Dual Polarization Radar Applications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>
                <a:solidFill>
                  <a:srgbClr val="000000"/>
                </a:solidFill>
                <a:latin typeface="Arial" charset="0"/>
              </a:rPr>
              <a:t>Tools for Daily 24-Hour and Weekly Planning </a:t>
            </a: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Forecasts</a:t>
            </a: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Elevated Pont Peak Winds at Launch Pads in Winter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09638" lvl="1" indent="-449263" algn="l">
              <a:spcBef>
                <a:spcPts val="600"/>
              </a:spcBef>
              <a:buFontTx/>
              <a:buAutoNum type="arabicParenR"/>
            </a:pPr>
            <a:r>
              <a:rPr lang="en-US" sz="2200" b="1" dirty="0" smtClean="0">
                <a:solidFill>
                  <a:srgbClr val="000000"/>
                </a:solidFill>
                <a:latin typeface="Arial" charset="0"/>
              </a:rPr>
              <a:t>Improved Lightning Launch Commit Criteria</a:t>
            </a:r>
            <a:endParaRPr lang="en-US" sz="2200" b="1" dirty="0">
              <a:solidFill>
                <a:srgbClr val="000000"/>
              </a:solidFill>
              <a:latin typeface="Arial" charset="0"/>
            </a:endParaRPr>
          </a:p>
          <a:p>
            <a:pPr marL="909638" lvl="1" indent="-449263" algn="l">
              <a:spcBef>
                <a:spcPts val="12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          </a:t>
            </a:r>
            <a:r>
              <a:rPr lang="en-US" sz="2000" i="1" dirty="0">
                <a:solidFill>
                  <a:srgbClr val="000000"/>
                </a:solidFill>
                <a:latin typeface="Arial" charset="0"/>
              </a:rPr>
              <a:t>(continued on next page)</a:t>
            </a:r>
            <a:endParaRPr lang="en-US" sz="2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483" name="Picture 7" descr="LTG-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5268" y="1133474"/>
            <a:ext cx="2575605" cy="3643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484" name="Rectangle 12"/>
          <p:cNvSpPr>
            <a:spLocks noChangeArrowheads="1"/>
          </p:cNvSpPr>
          <p:nvPr/>
        </p:nvSpPr>
        <p:spPr bwMode="auto">
          <a:xfrm>
            <a:off x="2649538" y="222250"/>
            <a:ext cx="62928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 i="1" dirty="0"/>
              <a:t>Operational Research Requirements</a:t>
            </a:r>
            <a:endParaRPr lang="en-US" sz="32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s">
  <a:themeElements>
    <a:clrScheme name="">
      <a:dk1>
        <a:srgbClr val="414141"/>
      </a:dk1>
      <a:lt1>
        <a:srgbClr val="FFFFFF"/>
      </a:lt1>
      <a:dk2>
        <a:srgbClr val="414141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363636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m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m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b:\ams.ppt</Template>
  <TotalTime>990</TotalTime>
  <Pages>49</Pages>
  <Words>633</Words>
  <Application>Microsoft Office PowerPoint</Application>
  <PresentationFormat>On-screen Show (4:3)</PresentationFormat>
  <Paragraphs>217</Paragraphs>
  <Slides>23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ams</vt:lpstr>
      <vt:lpstr>Clip</vt:lpstr>
      <vt:lpstr>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45 WS/DOS</dc:creator>
  <cp:lastModifiedBy>roederw</cp:lastModifiedBy>
  <cp:revision>325</cp:revision>
  <cp:lastPrinted>1999-02-07T23:36:54Z</cp:lastPrinted>
  <dcterms:created xsi:type="dcterms:W3CDTF">1998-09-26T22:17:08Z</dcterms:created>
  <dcterms:modified xsi:type="dcterms:W3CDTF">2014-11-04T20:08:11Z</dcterms:modified>
</cp:coreProperties>
</file>