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 ContentType="image/tif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13" r:id="rId1"/>
  </p:sldMasterIdLst>
  <p:notesMasterIdLst>
    <p:notesMasterId r:id="rId12"/>
  </p:notesMasterIdLst>
  <p:handoutMasterIdLst>
    <p:handoutMasterId r:id="rId13"/>
  </p:handoutMasterIdLst>
  <p:sldIdLst>
    <p:sldId id="256" r:id="rId2"/>
    <p:sldId id="274" r:id="rId3"/>
    <p:sldId id="275" r:id="rId4"/>
    <p:sldId id="277" r:id="rId5"/>
    <p:sldId id="278" r:id="rId6"/>
    <p:sldId id="262" r:id="rId7"/>
    <p:sldId id="268" r:id="rId8"/>
    <p:sldId id="266" r:id="rId9"/>
    <p:sldId id="270" r:id="rId10"/>
    <p:sldId id="273" r:id="rId11"/>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08" autoAdjust="0"/>
    <p:restoredTop sz="72978" autoAdjust="0"/>
  </p:normalViewPr>
  <p:slideViewPr>
    <p:cSldViewPr snapToGrid="0" snapToObjects="1">
      <p:cViewPr varScale="1">
        <p:scale>
          <a:sx n="41" d="100"/>
          <a:sy n="41" d="100"/>
        </p:scale>
        <p:origin x="1296" y="3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88" d="100"/>
          <a:sy n="88" d="100"/>
        </p:scale>
        <p:origin x="3822" y="6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308256F-6D42-46FF-A1CF-1D9D698561AD}" type="doc">
      <dgm:prSet loTypeId="urn:microsoft.com/office/officeart/2005/8/layout/matrix1" loCatId="matrix" qsTypeId="urn:microsoft.com/office/officeart/2005/8/quickstyle/simple1" qsCatId="simple" csTypeId="urn:microsoft.com/office/officeart/2005/8/colors/accent1_2" csCatId="accent1" phldr="1"/>
      <dgm:spPr/>
      <dgm:t>
        <a:bodyPr/>
        <a:lstStyle/>
        <a:p>
          <a:endParaRPr lang="en-US"/>
        </a:p>
      </dgm:t>
    </dgm:pt>
    <dgm:pt modelId="{2B118D18-A355-47F1-8796-E465484FF7AC}">
      <dgm:prSet phldrT="[Text]" custT="1"/>
      <dgm:spPr>
        <a:solidFill>
          <a:srgbClr val="7EC234"/>
        </a:solidFill>
      </dgm:spPr>
      <dgm:t>
        <a:bodyPr/>
        <a:lstStyle/>
        <a:p>
          <a:pPr>
            <a:spcAft>
              <a:spcPct val="35000"/>
            </a:spcAft>
          </a:pPr>
          <a:r>
            <a:rPr lang="en-US" sz="2800" dirty="0" smtClean="0">
              <a:solidFill>
                <a:schemeClr val="bg1"/>
              </a:solidFill>
              <a:latin typeface="PBS Explorer Regular" pitchFamily="2" charset="0"/>
            </a:rPr>
            <a:t>Broadcast</a:t>
          </a:r>
        </a:p>
        <a:p>
          <a:pPr>
            <a:spcAft>
              <a:spcPts val="0"/>
            </a:spcAft>
          </a:pPr>
          <a:r>
            <a:rPr lang="en-US" sz="1800" dirty="0" smtClean="0">
              <a:solidFill>
                <a:schemeClr val="bg1"/>
              </a:solidFill>
              <a:latin typeface="PBS Explorer Regular" pitchFamily="2" charset="0"/>
            </a:rPr>
            <a:t>Daily programming</a:t>
          </a:r>
        </a:p>
        <a:p>
          <a:pPr>
            <a:spcAft>
              <a:spcPts val="0"/>
            </a:spcAft>
          </a:pPr>
          <a:r>
            <a:rPr lang="en-US" sz="1800" dirty="0" smtClean="0">
              <a:solidFill>
                <a:schemeClr val="bg1"/>
              </a:solidFill>
              <a:latin typeface="PBS Explorer Regular" pitchFamily="2" charset="0"/>
            </a:rPr>
            <a:t> on (Local Station)</a:t>
          </a:r>
          <a:endParaRPr lang="en-US" sz="1800" dirty="0">
            <a:solidFill>
              <a:schemeClr val="bg1"/>
            </a:solidFill>
            <a:latin typeface="PBS Explorer Regular" pitchFamily="2" charset="0"/>
          </a:endParaRPr>
        </a:p>
      </dgm:t>
    </dgm:pt>
    <dgm:pt modelId="{6AA48B35-8E9A-4164-A418-607A19F8AE32}" type="parTrans" cxnId="{BDF1DF15-E1D0-45D2-96B8-69E5AA9DAA65}">
      <dgm:prSet/>
      <dgm:spPr/>
      <dgm:t>
        <a:bodyPr/>
        <a:lstStyle/>
        <a:p>
          <a:endParaRPr lang="en-US" sz="2000">
            <a:latin typeface="PBS Explorer Regular" pitchFamily="2" charset="0"/>
          </a:endParaRPr>
        </a:p>
      </dgm:t>
    </dgm:pt>
    <dgm:pt modelId="{BA7F7DF3-1D4D-487E-879C-EFC68B7C9C82}" type="sibTrans" cxnId="{BDF1DF15-E1D0-45D2-96B8-69E5AA9DAA65}">
      <dgm:prSet/>
      <dgm:spPr/>
      <dgm:t>
        <a:bodyPr/>
        <a:lstStyle/>
        <a:p>
          <a:endParaRPr lang="en-US" sz="2000">
            <a:latin typeface="PBS Explorer Regular" pitchFamily="2" charset="0"/>
          </a:endParaRPr>
        </a:p>
      </dgm:t>
    </dgm:pt>
    <dgm:pt modelId="{B06AE110-E373-4E8B-961C-6DE049C3C0D8}">
      <dgm:prSet phldrT="[Text]" custT="1"/>
      <dgm:spPr>
        <a:solidFill>
          <a:srgbClr val="0070C0"/>
        </a:solidFill>
      </dgm:spPr>
      <dgm:t>
        <a:bodyPr/>
        <a:lstStyle/>
        <a:p>
          <a:r>
            <a:rPr lang="en-US" sz="2800" dirty="0" smtClean="0">
              <a:solidFill>
                <a:schemeClr val="bg1"/>
              </a:solidFill>
              <a:latin typeface="PBS Explorer Regular" pitchFamily="2" charset="0"/>
            </a:rPr>
            <a:t>Online &amp; Mobile</a:t>
          </a:r>
        </a:p>
        <a:p>
          <a:r>
            <a:rPr lang="en-US" sz="1800" dirty="0" smtClean="0">
              <a:solidFill>
                <a:schemeClr val="bg1"/>
              </a:solidFill>
              <a:latin typeface="PBS Explorer Regular" pitchFamily="2" charset="0"/>
            </a:rPr>
            <a:t>Interactive and mobile games, video and parent and teacher resources</a:t>
          </a:r>
          <a:endParaRPr lang="en-US" sz="1800" dirty="0">
            <a:solidFill>
              <a:schemeClr val="bg1"/>
            </a:solidFill>
            <a:latin typeface="PBS Explorer Regular" pitchFamily="2" charset="0"/>
          </a:endParaRPr>
        </a:p>
      </dgm:t>
    </dgm:pt>
    <dgm:pt modelId="{00FF6720-A45B-4D0D-A3DE-5E92F8D1D279}" type="parTrans" cxnId="{48F17F08-3114-4A5C-A0D0-FA3AFC81056C}">
      <dgm:prSet/>
      <dgm:spPr/>
      <dgm:t>
        <a:bodyPr/>
        <a:lstStyle/>
        <a:p>
          <a:endParaRPr lang="en-US" sz="2000">
            <a:latin typeface="PBS Explorer Regular" pitchFamily="2" charset="0"/>
          </a:endParaRPr>
        </a:p>
      </dgm:t>
    </dgm:pt>
    <dgm:pt modelId="{B8DAE5B3-066F-4EF1-B7EE-14AD2893F52A}" type="sibTrans" cxnId="{48F17F08-3114-4A5C-A0D0-FA3AFC81056C}">
      <dgm:prSet/>
      <dgm:spPr/>
      <dgm:t>
        <a:bodyPr/>
        <a:lstStyle/>
        <a:p>
          <a:endParaRPr lang="en-US" sz="2000">
            <a:latin typeface="PBS Explorer Regular" pitchFamily="2" charset="0"/>
          </a:endParaRPr>
        </a:p>
      </dgm:t>
    </dgm:pt>
    <dgm:pt modelId="{9ACE0A56-FE41-46B8-B480-E869BB583975}">
      <dgm:prSet phldrT="[Text]" custT="1"/>
      <dgm:spPr>
        <a:solidFill>
          <a:srgbClr val="CC0000"/>
        </a:solidFill>
      </dgm:spPr>
      <dgm:t>
        <a:bodyPr/>
        <a:lstStyle/>
        <a:p>
          <a:pPr>
            <a:spcAft>
              <a:spcPts val="0"/>
            </a:spcAft>
          </a:pPr>
          <a:r>
            <a:rPr lang="en-US" sz="2800" dirty="0" smtClean="0">
              <a:solidFill>
                <a:schemeClr val="bg1"/>
              </a:solidFill>
              <a:latin typeface="PBS Explorer Regular" pitchFamily="2" charset="0"/>
            </a:rPr>
            <a:t>Homes &amp; </a:t>
          </a:r>
        </a:p>
        <a:p>
          <a:pPr>
            <a:spcAft>
              <a:spcPts val="0"/>
            </a:spcAft>
          </a:pPr>
          <a:r>
            <a:rPr lang="en-US" sz="2800" dirty="0" smtClean="0">
              <a:solidFill>
                <a:schemeClr val="bg1"/>
              </a:solidFill>
              <a:latin typeface="PBS Explorer Regular" pitchFamily="2" charset="0"/>
            </a:rPr>
            <a:t>Classrooms</a:t>
          </a:r>
        </a:p>
        <a:p>
          <a:pPr>
            <a:spcAft>
              <a:spcPts val="0"/>
            </a:spcAft>
          </a:pPr>
          <a:endParaRPr lang="en-US" sz="900" dirty="0" smtClean="0">
            <a:solidFill>
              <a:schemeClr val="bg1"/>
            </a:solidFill>
            <a:latin typeface="PBS Explorer Regular" pitchFamily="2" charset="0"/>
          </a:endParaRPr>
        </a:p>
        <a:p>
          <a:pPr>
            <a:spcAft>
              <a:spcPts val="0"/>
            </a:spcAft>
          </a:pPr>
          <a:r>
            <a:rPr lang="en-US" sz="1800" dirty="0" smtClean="0">
              <a:solidFill>
                <a:schemeClr val="bg1"/>
              </a:solidFill>
              <a:latin typeface="PBS Explorer Regular" pitchFamily="2" charset="0"/>
            </a:rPr>
            <a:t>Educator and parent </a:t>
          </a:r>
        </a:p>
        <a:p>
          <a:pPr>
            <a:spcAft>
              <a:spcPts val="0"/>
            </a:spcAft>
          </a:pPr>
          <a:r>
            <a:rPr lang="en-US" sz="1800" dirty="0" smtClean="0">
              <a:solidFill>
                <a:schemeClr val="bg1"/>
              </a:solidFill>
              <a:latin typeface="PBS Explorer Regular" pitchFamily="2" charset="0"/>
            </a:rPr>
            <a:t>resources</a:t>
          </a:r>
        </a:p>
        <a:p>
          <a:pPr>
            <a:spcAft>
              <a:spcPct val="35000"/>
            </a:spcAft>
          </a:pPr>
          <a:endParaRPr lang="en-US" sz="2000" dirty="0">
            <a:solidFill>
              <a:schemeClr val="tx1"/>
            </a:solidFill>
            <a:latin typeface="PBS Explorer Regular" pitchFamily="2" charset="0"/>
          </a:endParaRPr>
        </a:p>
      </dgm:t>
    </dgm:pt>
    <dgm:pt modelId="{787243E3-22E5-47A2-89A8-877E462F8E63}" type="parTrans" cxnId="{8E9352E6-A07E-4005-A002-2934C9C28438}">
      <dgm:prSet/>
      <dgm:spPr/>
      <dgm:t>
        <a:bodyPr/>
        <a:lstStyle/>
        <a:p>
          <a:endParaRPr lang="en-US" sz="2000">
            <a:latin typeface="PBS Explorer Regular" pitchFamily="2" charset="0"/>
          </a:endParaRPr>
        </a:p>
      </dgm:t>
    </dgm:pt>
    <dgm:pt modelId="{7DCB27F3-641E-4FDF-8D5E-53E9521D29A5}" type="sibTrans" cxnId="{8E9352E6-A07E-4005-A002-2934C9C28438}">
      <dgm:prSet/>
      <dgm:spPr/>
      <dgm:t>
        <a:bodyPr/>
        <a:lstStyle/>
        <a:p>
          <a:endParaRPr lang="en-US" sz="2000">
            <a:latin typeface="PBS Explorer Regular" pitchFamily="2" charset="0"/>
          </a:endParaRPr>
        </a:p>
      </dgm:t>
    </dgm:pt>
    <dgm:pt modelId="{F2B871D6-769A-458D-B8ED-D93D5BCE0223}">
      <dgm:prSet phldrT="[Text]" custT="1"/>
      <dgm:spPr>
        <a:solidFill>
          <a:srgbClr val="F9DC07"/>
        </a:solidFill>
      </dgm:spPr>
      <dgm:t>
        <a:bodyPr/>
        <a:lstStyle/>
        <a:p>
          <a:r>
            <a:rPr lang="en-US" sz="2800" dirty="0" smtClean="0">
              <a:solidFill>
                <a:schemeClr val="bg1"/>
              </a:solidFill>
              <a:latin typeface="PBS Explorer Regular" pitchFamily="2" charset="0"/>
            </a:rPr>
            <a:t>Community</a:t>
          </a:r>
        </a:p>
        <a:p>
          <a:r>
            <a:rPr lang="en-US" sz="1800" dirty="0" smtClean="0">
              <a:solidFill>
                <a:schemeClr val="bg1"/>
              </a:solidFill>
              <a:latin typeface="PBS Explorer Regular" pitchFamily="2" charset="0"/>
            </a:rPr>
            <a:t>Local partnerships, events and outreach to extend the experience</a:t>
          </a:r>
        </a:p>
      </dgm:t>
    </dgm:pt>
    <dgm:pt modelId="{666DD452-FCE8-489A-A22D-B5430C9483DC}" type="parTrans" cxnId="{D2D60379-D5C1-4C14-A67B-3A075DD4DEC3}">
      <dgm:prSet/>
      <dgm:spPr/>
      <dgm:t>
        <a:bodyPr/>
        <a:lstStyle/>
        <a:p>
          <a:endParaRPr lang="en-US" sz="2000">
            <a:latin typeface="PBS Explorer Regular" pitchFamily="2" charset="0"/>
          </a:endParaRPr>
        </a:p>
      </dgm:t>
    </dgm:pt>
    <dgm:pt modelId="{90F4841D-DB9E-4EF8-8414-1949748D7F56}" type="sibTrans" cxnId="{D2D60379-D5C1-4C14-A67B-3A075DD4DEC3}">
      <dgm:prSet/>
      <dgm:spPr/>
      <dgm:t>
        <a:bodyPr/>
        <a:lstStyle/>
        <a:p>
          <a:endParaRPr lang="en-US" sz="2000">
            <a:latin typeface="PBS Explorer Regular" pitchFamily="2" charset="0"/>
          </a:endParaRPr>
        </a:p>
      </dgm:t>
    </dgm:pt>
    <dgm:pt modelId="{3847E4E6-188C-4D21-B10F-21B96F524E68}">
      <dgm:prSet phldrT="[Text]" phldr="1" custT="1"/>
      <dgm:spPr>
        <a:solidFill>
          <a:schemeClr val="bg1"/>
        </a:solidFill>
        <a:ln>
          <a:solidFill>
            <a:srgbClr val="D62900"/>
          </a:solidFill>
        </a:ln>
      </dgm:spPr>
      <dgm:t>
        <a:bodyPr/>
        <a:lstStyle/>
        <a:p>
          <a:endParaRPr lang="en-US" sz="2000" dirty="0">
            <a:latin typeface="PBS Explorer Regular" pitchFamily="2" charset="0"/>
          </a:endParaRPr>
        </a:p>
      </dgm:t>
    </dgm:pt>
    <dgm:pt modelId="{61E0E43B-F484-48DE-9C37-408D8018B8DE}" type="sibTrans" cxnId="{3EB46CF5-37DC-4B72-A25A-0BE1EC069FF5}">
      <dgm:prSet/>
      <dgm:spPr/>
      <dgm:t>
        <a:bodyPr/>
        <a:lstStyle/>
        <a:p>
          <a:endParaRPr lang="en-US" sz="2000">
            <a:latin typeface="PBS Explorer Regular" pitchFamily="2" charset="0"/>
          </a:endParaRPr>
        </a:p>
      </dgm:t>
    </dgm:pt>
    <dgm:pt modelId="{0DFB13FC-5366-48B9-BFC8-2EC6F86E5AB9}" type="parTrans" cxnId="{3EB46CF5-37DC-4B72-A25A-0BE1EC069FF5}">
      <dgm:prSet/>
      <dgm:spPr/>
      <dgm:t>
        <a:bodyPr/>
        <a:lstStyle/>
        <a:p>
          <a:endParaRPr lang="en-US" sz="2000">
            <a:latin typeface="PBS Explorer Regular" pitchFamily="2" charset="0"/>
          </a:endParaRPr>
        </a:p>
      </dgm:t>
    </dgm:pt>
    <dgm:pt modelId="{EFFE55D8-4570-47C3-A799-3C042D224C86}" type="pres">
      <dgm:prSet presAssocID="{7308256F-6D42-46FF-A1CF-1D9D698561AD}" presName="diagram" presStyleCnt="0">
        <dgm:presLayoutVars>
          <dgm:chMax val="1"/>
          <dgm:dir/>
          <dgm:animLvl val="ctr"/>
          <dgm:resizeHandles val="exact"/>
        </dgm:presLayoutVars>
      </dgm:prSet>
      <dgm:spPr/>
      <dgm:t>
        <a:bodyPr/>
        <a:lstStyle/>
        <a:p>
          <a:endParaRPr lang="en-US"/>
        </a:p>
      </dgm:t>
    </dgm:pt>
    <dgm:pt modelId="{B70C049F-31B3-4C40-8721-37AB72A18216}" type="pres">
      <dgm:prSet presAssocID="{7308256F-6D42-46FF-A1CF-1D9D698561AD}" presName="matrix" presStyleCnt="0"/>
      <dgm:spPr/>
    </dgm:pt>
    <dgm:pt modelId="{B5B6159C-E1BA-463F-9CB9-E94B0126C70A}" type="pres">
      <dgm:prSet presAssocID="{7308256F-6D42-46FF-A1CF-1D9D698561AD}" presName="tile1" presStyleLbl="node1" presStyleIdx="0" presStyleCnt="4"/>
      <dgm:spPr/>
      <dgm:t>
        <a:bodyPr/>
        <a:lstStyle/>
        <a:p>
          <a:endParaRPr lang="en-US"/>
        </a:p>
      </dgm:t>
    </dgm:pt>
    <dgm:pt modelId="{370ABA9E-384C-4B29-83BC-1575918E0A44}" type="pres">
      <dgm:prSet presAssocID="{7308256F-6D42-46FF-A1CF-1D9D698561AD}" presName="tile1text" presStyleLbl="node1" presStyleIdx="0" presStyleCnt="4">
        <dgm:presLayoutVars>
          <dgm:chMax val="0"/>
          <dgm:chPref val="0"/>
          <dgm:bulletEnabled val="1"/>
        </dgm:presLayoutVars>
      </dgm:prSet>
      <dgm:spPr/>
      <dgm:t>
        <a:bodyPr/>
        <a:lstStyle/>
        <a:p>
          <a:endParaRPr lang="en-US"/>
        </a:p>
      </dgm:t>
    </dgm:pt>
    <dgm:pt modelId="{1B60722B-2FCD-4D04-B799-BD680EE1E6F7}" type="pres">
      <dgm:prSet presAssocID="{7308256F-6D42-46FF-A1CF-1D9D698561AD}" presName="tile2" presStyleLbl="node1" presStyleIdx="1" presStyleCnt="4" custLinFactNeighborX="0" custLinFactNeighborY="-1720"/>
      <dgm:spPr/>
      <dgm:t>
        <a:bodyPr/>
        <a:lstStyle/>
        <a:p>
          <a:endParaRPr lang="en-US"/>
        </a:p>
      </dgm:t>
    </dgm:pt>
    <dgm:pt modelId="{E822EE1E-5810-432E-80F8-F96FE8E65EA8}" type="pres">
      <dgm:prSet presAssocID="{7308256F-6D42-46FF-A1CF-1D9D698561AD}" presName="tile2text" presStyleLbl="node1" presStyleIdx="1" presStyleCnt="4">
        <dgm:presLayoutVars>
          <dgm:chMax val="0"/>
          <dgm:chPref val="0"/>
          <dgm:bulletEnabled val="1"/>
        </dgm:presLayoutVars>
      </dgm:prSet>
      <dgm:spPr/>
      <dgm:t>
        <a:bodyPr/>
        <a:lstStyle/>
        <a:p>
          <a:endParaRPr lang="en-US"/>
        </a:p>
      </dgm:t>
    </dgm:pt>
    <dgm:pt modelId="{EC5DABD7-C387-4CD6-9919-1B08D32CA29F}" type="pres">
      <dgm:prSet presAssocID="{7308256F-6D42-46FF-A1CF-1D9D698561AD}" presName="tile3" presStyleLbl="node1" presStyleIdx="2" presStyleCnt="4"/>
      <dgm:spPr/>
      <dgm:t>
        <a:bodyPr/>
        <a:lstStyle/>
        <a:p>
          <a:endParaRPr lang="en-US"/>
        </a:p>
      </dgm:t>
    </dgm:pt>
    <dgm:pt modelId="{87F05F63-8378-43AE-9825-BDF5B722053E}" type="pres">
      <dgm:prSet presAssocID="{7308256F-6D42-46FF-A1CF-1D9D698561AD}" presName="tile3text" presStyleLbl="node1" presStyleIdx="2" presStyleCnt="4">
        <dgm:presLayoutVars>
          <dgm:chMax val="0"/>
          <dgm:chPref val="0"/>
          <dgm:bulletEnabled val="1"/>
        </dgm:presLayoutVars>
      </dgm:prSet>
      <dgm:spPr/>
      <dgm:t>
        <a:bodyPr/>
        <a:lstStyle/>
        <a:p>
          <a:endParaRPr lang="en-US"/>
        </a:p>
      </dgm:t>
    </dgm:pt>
    <dgm:pt modelId="{F1139C25-BC3B-4682-AE0D-793165CBF20C}" type="pres">
      <dgm:prSet presAssocID="{7308256F-6D42-46FF-A1CF-1D9D698561AD}" presName="tile4" presStyleLbl="node1" presStyleIdx="3" presStyleCnt="4"/>
      <dgm:spPr/>
      <dgm:t>
        <a:bodyPr/>
        <a:lstStyle/>
        <a:p>
          <a:endParaRPr lang="en-US"/>
        </a:p>
      </dgm:t>
    </dgm:pt>
    <dgm:pt modelId="{D571E2CB-110B-4A4B-8E3C-8CC3C292A6FF}" type="pres">
      <dgm:prSet presAssocID="{7308256F-6D42-46FF-A1CF-1D9D698561AD}" presName="tile4text" presStyleLbl="node1" presStyleIdx="3" presStyleCnt="4">
        <dgm:presLayoutVars>
          <dgm:chMax val="0"/>
          <dgm:chPref val="0"/>
          <dgm:bulletEnabled val="1"/>
        </dgm:presLayoutVars>
      </dgm:prSet>
      <dgm:spPr/>
      <dgm:t>
        <a:bodyPr/>
        <a:lstStyle/>
        <a:p>
          <a:endParaRPr lang="en-US"/>
        </a:p>
      </dgm:t>
    </dgm:pt>
    <dgm:pt modelId="{671A3252-6127-43A1-8A51-CC7DD2BC728C}" type="pres">
      <dgm:prSet presAssocID="{7308256F-6D42-46FF-A1CF-1D9D698561AD}" presName="centerTile" presStyleLbl="fgShp" presStyleIdx="0" presStyleCnt="1" custScaleY="144090">
        <dgm:presLayoutVars>
          <dgm:chMax val="0"/>
          <dgm:chPref val="0"/>
        </dgm:presLayoutVars>
      </dgm:prSet>
      <dgm:spPr/>
      <dgm:t>
        <a:bodyPr/>
        <a:lstStyle/>
        <a:p>
          <a:endParaRPr lang="en-US"/>
        </a:p>
      </dgm:t>
    </dgm:pt>
  </dgm:ptLst>
  <dgm:cxnLst>
    <dgm:cxn modelId="{8D65BC77-535B-F848-B1CB-941EB942BC38}" type="presOf" srcId="{B06AE110-E373-4E8B-961C-6DE049C3C0D8}" destId="{E822EE1E-5810-432E-80F8-F96FE8E65EA8}" srcOrd="1" destOrd="0" presId="urn:microsoft.com/office/officeart/2005/8/layout/matrix1"/>
    <dgm:cxn modelId="{89EF3CB9-1F74-3644-92D8-12D8F34A3DEB}" type="presOf" srcId="{F2B871D6-769A-458D-B8ED-D93D5BCE0223}" destId="{D571E2CB-110B-4A4B-8E3C-8CC3C292A6FF}" srcOrd="1" destOrd="0" presId="urn:microsoft.com/office/officeart/2005/8/layout/matrix1"/>
    <dgm:cxn modelId="{5A4534AD-B3CA-FC43-BCDF-0215D364354B}" type="presOf" srcId="{7308256F-6D42-46FF-A1CF-1D9D698561AD}" destId="{EFFE55D8-4570-47C3-A799-3C042D224C86}" srcOrd="0" destOrd="0" presId="urn:microsoft.com/office/officeart/2005/8/layout/matrix1"/>
    <dgm:cxn modelId="{48F17F08-3114-4A5C-A0D0-FA3AFC81056C}" srcId="{3847E4E6-188C-4D21-B10F-21B96F524E68}" destId="{B06AE110-E373-4E8B-961C-6DE049C3C0D8}" srcOrd="1" destOrd="0" parTransId="{00FF6720-A45B-4D0D-A3DE-5E92F8D1D279}" sibTransId="{B8DAE5B3-066F-4EF1-B7EE-14AD2893F52A}"/>
    <dgm:cxn modelId="{790B94CB-8409-AE41-AED4-0A086A7F9374}" type="presOf" srcId="{F2B871D6-769A-458D-B8ED-D93D5BCE0223}" destId="{F1139C25-BC3B-4682-AE0D-793165CBF20C}" srcOrd="0" destOrd="0" presId="urn:microsoft.com/office/officeart/2005/8/layout/matrix1"/>
    <dgm:cxn modelId="{0426E488-9D0C-334C-AB38-4AFCA47BA712}" type="presOf" srcId="{2B118D18-A355-47F1-8796-E465484FF7AC}" destId="{B5B6159C-E1BA-463F-9CB9-E94B0126C70A}" srcOrd="0" destOrd="0" presId="urn:microsoft.com/office/officeart/2005/8/layout/matrix1"/>
    <dgm:cxn modelId="{BDF1DF15-E1D0-45D2-96B8-69E5AA9DAA65}" srcId="{3847E4E6-188C-4D21-B10F-21B96F524E68}" destId="{2B118D18-A355-47F1-8796-E465484FF7AC}" srcOrd="0" destOrd="0" parTransId="{6AA48B35-8E9A-4164-A418-607A19F8AE32}" sibTransId="{BA7F7DF3-1D4D-487E-879C-EFC68B7C9C82}"/>
    <dgm:cxn modelId="{D2D60379-D5C1-4C14-A67B-3A075DD4DEC3}" srcId="{3847E4E6-188C-4D21-B10F-21B96F524E68}" destId="{F2B871D6-769A-458D-B8ED-D93D5BCE0223}" srcOrd="3" destOrd="0" parTransId="{666DD452-FCE8-489A-A22D-B5430C9483DC}" sibTransId="{90F4841D-DB9E-4EF8-8414-1949748D7F56}"/>
    <dgm:cxn modelId="{5FC70ABA-9648-E148-B799-B29DAFC11C95}" type="presOf" srcId="{9ACE0A56-FE41-46B8-B480-E869BB583975}" destId="{EC5DABD7-C387-4CD6-9919-1B08D32CA29F}" srcOrd="0" destOrd="0" presId="urn:microsoft.com/office/officeart/2005/8/layout/matrix1"/>
    <dgm:cxn modelId="{8E9352E6-A07E-4005-A002-2934C9C28438}" srcId="{3847E4E6-188C-4D21-B10F-21B96F524E68}" destId="{9ACE0A56-FE41-46B8-B480-E869BB583975}" srcOrd="2" destOrd="0" parTransId="{787243E3-22E5-47A2-89A8-877E462F8E63}" sibTransId="{7DCB27F3-641E-4FDF-8D5E-53E9521D29A5}"/>
    <dgm:cxn modelId="{D6ECF079-1808-FD43-B550-F5D160331DD9}" type="presOf" srcId="{9ACE0A56-FE41-46B8-B480-E869BB583975}" destId="{87F05F63-8378-43AE-9825-BDF5B722053E}" srcOrd="1" destOrd="0" presId="urn:microsoft.com/office/officeart/2005/8/layout/matrix1"/>
    <dgm:cxn modelId="{3EB46CF5-37DC-4B72-A25A-0BE1EC069FF5}" srcId="{7308256F-6D42-46FF-A1CF-1D9D698561AD}" destId="{3847E4E6-188C-4D21-B10F-21B96F524E68}" srcOrd="0" destOrd="0" parTransId="{0DFB13FC-5366-48B9-BFC8-2EC6F86E5AB9}" sibTransId="{61E0E43B-F484-48DE-9C37-408D8018B8DE}"/>
    <dgm:cxn modelId="{AE3CC6D2-A9FE-F940-9D49-46C155133D0E}" type="presOf" srcId="{3847E4E6-188C-4D21-B10F-21B96F524E68}" destId="{671A3252-6127-43A1-8A51-CC7DD2BC728C}" srcOrd="0" destOrd="0" presId="urn:microsoft.com/office/officeart/2005/8/layout/matrix1"/>
    <dgm:cxn modelId="{D8824BED-F6A1-0F41-8615-10073AED3C84}" type="presOf" srcId="{2B118D18-A355-47F1-8796-E465484FF7AC}" destId="{370ABA9E-384C-4B29-83BC-1575918E0A44}" srcOrd="1" destOrd="0" presId="urn:microsoft.com/office/officeart/2005/8/layout/matrix1"/>
    <dgm:cxn modelId="{C672AF39-AF1D-8C45-B25A-DF817C4B494B}" type="presOf" srcId="{B06AE110-E373-4E8B-961C-6DE049C3C0D8}" destId="{1B60722B-2FCD-4D04-B799-BD680EE1E6F7}" srcOrd="0" destOrd="0" presId="urn:microsoft.com/office/officeart/2005/8/layout/matrix1"/>
    <dgm:cxn modelId="{513BB9D7-D819-124C-850A-4AD6F4A85233}" type="presParOf" srcId="{EFFE55D8-4570-47C3-A799-3C042D224C86}" destId="{B70C049F-31B3-4C40-8721-37AB72A18216}" srcOrd="0" destOrd="0" presId="urn:microsoft.com/office/officeart/2005/8/layout/matrix1"/>
    <dgm:cxn modelId="{10DFD817-B545-4946-BFB2-F4F50DAB57AE}" type="presParOf" srcId="{B70C049F-31B3-4C40-8721-37AB72A18216}" destId="{B5B6159C-E1BA-463F-9CB9-E94B0126C70A}" srcOrd="0" destOrd="0" presId="urn:microsoft.com/office/officeart/2005/8/layout/matrix1"/>
    <dgm:cxn modelId="{5EE53997-22BA-B745-8879-00CBAEFDAE6B}" type="presParOf" srcId="{B70C049F-31B3-4C40-8721-37AB72A18216}" destId="{370ABA9E-384C-4B29-83BC-1575918E0A44}" srcOrd="1" destOrd="0" presId="urn:microsoft.com/office/officeart/2005/8/layout/matrix1"/>
    <dgm:cxn modelId="{3D3315D6-BE01-6740-9F78-55ADC115278C}" type="presParOf" srcId="{B70C049F-31B3-4C40-8721-37AB72A18216}" destId="{1B60722B-2FCD-4D04-B799-BD680EE1E6F7}" srcOrd="2" destOrd="0" presId="urn:microsoft.com/office/officeart/2005/8/layout/matrix1"/>
    <dgm:cxn modelId="{175EE3FF-AEF9-334A-B63C-4493BB3A9A97}" type="presParOf" srcId="{B70C049F-31B3-4C40-8721-37AB72A18216}" destId="{E822EE1E-5810-432E-80F8-F96FE8E65EA8}" srcOrd="3" destOrd="0" presId="urn:microsoft.com/office/officeart/2005/8/layout/matrix1"/>
    <dgm:cxn modelId="{B7C8A056-A94F-3048-94D5-7E8C6D227434}" type="presParOf" srcId="{B70C049F-31B3-4C40-8721-37AB72A18216}" destId="{EC5DABD7-C387-4CD6-9919-1B08D32CA29F}" srcOrd="4" destOrd="0" presId="urn:microsoft.com/office/officeart/2005/8/layout/matrix1"/>
    <dgm:cxn modelId="{D6570FEE-43C4-8A41-961B-555946D69317}" type="presParOf" srcId="{B70C049F-31B3-4C40-8721-37AB72A18216}" destId="{87F05F63-8378-43AE-9825-BDF5B722053E}" srcOrd="5" destOrd="0" presId="urn:microsoft.com/office/officeart/2005/8/layout/matrix1"/>
    <dgm:cxn modelId="{C851D3C7-A135-3B4F-B115-D917C7CC4267}" type="presParOf" srcId="{B70C049F-31B3-4C40-8721-37AB72A18216}" destId="{F1139C25-BC3B-4682-AE0D-793165CBF20C}" srcOrd="6" destOrd="0" presId="urn:microsoft.com/office/officeart/2005/8/layout/matrix1"/>
    <dgm:cxn modelId="{8BDE41D0-0AB6-E846-92EC-0CB7A750B04A}" type="presParOf" srcId="{B70C049F-31B3-4C40-8721-37AB72A18216}" destId="{D571E2CB-110B-4A4B-8E3C-8CC3C292A6FF}" srcOrd="7" destOrd="0" presId="urn:microsoft.com/office/officeart/2005/8/layout/matrix1"/>
    <dgm:cxn modelId="{17A7CE96-AE02-8640-8679-95676962D560}" type="presParOf" srcId="{EFFE55D8-4570-47C3-A799-3C042D224C86}" destId="{671A3252-6127-43A1-8A51-CC7DD2BC728C}"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B6159C-E1BA-463F-9CB9-E94B0126C70A}">
      <dsp:nvSpPr>
        <dsp:cNvPr id="0" name=""/>
        <dsp:cNvSpPr/>
      </dsp:nvSpPr>
      <dsp:spPr>
        <a:xfrm rot="16200000">
          <a:off x="895350" y="-895350"/>
          <a:ext cx="2133600" cy="3924300"/>
        </a:xfrm>
        <a:prstGeom prst="round1Rect">
          <a:avLst/>
        </a:prstGeom>
        <a:solidFill>
          <a:srgbClr val="7EC234"/>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dirty="0" smtClean="0">
              <a:solidFill>
                <a:schemeClr val="bg1"/>
              </a:solidFill>
              <a:latin typeface="PBS Explorer Regular" pitchFamily="2" charset="0"/>
            </a:rPr>
            <a:t>Broadcast</a:t>
          </a:r>
        </a:p>
        <a:p>
          <a:pPr lvl="0" algn="ctr" defTabSz="1244600">
            <a:lnSpc>
              <a:spcPct val="90000"/>
            </a:lnSpc>
            <a:spcBef>
              <a:spcPct val="0"/>
            </a:spcBef>
            <a:spcAft>
              <a:spcPts val="0"/>
            </a:spcAft>
          </a:pPr>
          <a:r>
            <a:rPr lang="en-US" sz="1800" kern="1200" dirty="0" smtClean="0">
              <a:solidFill>
                <a:schemeClr val="bg1"/>
              </a:solidFill>
              <a:latin typeface="PBS Explorer Regular" pitchFamily="2" charset="0"/>
            </a:rPr>
            <a:t>Daily programming</a:t>
          </a:r>
        </a:p>
        <a:p>
          <a:pPr lvl="0" algn="ctr" defTabSz="1244600">
            <a:lnSpc>
              <a:spcPct val="90000"/>
            </a:lnSpc>
            <a:spcBef>
              <a:spcPct val="0"/>
            </a:spcBef>
            <a:spcAft>
              <a:spcPts val="0"/>
            </a:spcAft>
          </a:pPr>
          <a:r>
            <a:rPr lang="en-US" sz="1800" kern="1200" dirty="0" smtClean="0">
              <a:solidFill>
                <a:schemeClr val="bg1"/>
              </a:solidFill>
              <a:latin typeface="PBS Explorer Regular" pitchFamily="2" charset="0"/>
            </a:rPr>
            <a:t> on (Local Station)</a:t>
          </a:r>
          <a:endParaRPr lang="en-US" sz="1800" kern="1200" dirty="0">
            <a:solidFill>
              <a:schemeClr val="bg1"/>
            </a:solidFill>
            <a:latin typeface="PBS Explorer Regular" pitchFamily="2" charset="0"/>
          </a:endParaRPr>
        </a:p>
      </dsp:txBody>
      <dsp:txXfrm rot="5400000">
        <a:off x="0" y="0"/>
        <a:ext cx="3924300" cy="1600200"/>
      </dsp:txXfrm>
    </dsp:sp>
    <dsp:sp modelId="{1B60722B-2FCD-4D04-B799-BD680EE1E6F7}">
      <dsp:nvSpPr>
        <dsp:cNvPr id="0" name=""/>
        <dsp:cNvSpPr/>
      </dsp:nvSpPr>
      <dsp:spPr>
        <a:xfrm>
          <a:off x="3924300" y="0"/>
          <a:ext cx="3924300" cy="2133600"/>
        </a:xfrm>
        <a:prstGeom prst="round1Rect">
          <a:avLst/>
        </a:prstGeom>
        <a:solidFill>
          <a:srgbClr val="0070C0"/>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dirty="0" smtClean="0">
              <a:solidFill>
                <a:schemeClr val="bg1"/>
              </a:solidFill>
              <a:latin typeface="PBS Explorer Regular" pitchFamily="2" charset="0"/>
            </a:rPr>
            <a:t>Online &amp; Mobile</a:t>
          </a:r>
        </a:p>
        <a:p>
          <a:pPr lvl="0" algn="ctr" defTabSz="1244600">
            <a:lnSpc>
              <a:spcPct val="90000"/>
            </a:lnSpc>
            <a:spcBef>
              <a:spcPct val="0"/>
            </a:spcBef>
            <a:spcAft>
              <a:spcPct val="35000"/>
            </a:spcAft>
          </a:pPr>
          <a:r>
            <a:rPr lang="en-US" sz="1800" kern="1200" dirty="0" smtClean="0">
              <a:solidFill>
                <a:schemeClr val="bg1"/>
              </a:solidFill>
              <a:latin typeface="PBS Explorer Regular" pitchFamily="2" charset="0"/>
            </a:rPr>
            <a:t>Interactive and mobile games, video and parent and teacher resources</a:t>
          </a:r>
          <a:endParaRPr lang="en-US" sz="1800" kern="1200" dirty="0">
            <a:solidFill>
              <a:schemeClr val="bg1"/>
            </a:solidFill>
            <a:latin typeface="PBS Explorer Regular" pitchFamily="2" charset="0"/>
          </a:endParaRPr>
        </a:p>
      </dsp:txBody>
      <dsp:txXfrm>
        <a:off x="3924300" y="0"/>
        <a:ext cx="3924300" cy="1600200"/>
      </dsp:txXfrm>
    </dsp:sp>
    <dsp:sp modelId="{EC5DABD7-C387-4CD6-9919-1B08D32CA29F}">
      <dsp:nvSpPr>
        <dsp:cNvPr id="0" name=""/>
        <dsp:cNvSpPr/>
      </dsp:nvSpPr>
      <dsp:spPr>
        <a:xfrm rot="10800000">
          <a:off x="0" y="2133600"/>
          <a:ext cx="3924300" cy="2133600"/>
        </a:xfrm>
        <a:prstGeom prst="round1Rect">
          <a:avLst/>
        </a:prstGeom>
        <a:solidFill>
          <a:srgbClr val="CC0000"/>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ts val="0"/>
            </a:spcAft>
          </a:pPr>
          <a:r>
            <a:rPr lang="en-US" sz="2800" kern="1200" dirty="0" smtClean="0">
              <a:solidFill>
                <a:schemeClr val="bg1"/>
              </a:solidFill>
              <a:latin typeface="PBS Explorer Regular" pitchFamily="2" charset="0"/>
            </a:rPr>
            <a:t>Homes &amp; </a:t>
          </a:r>
        </a:p>
        <a:p>
          <a:pPr lvl="0" algn="ctr" defTabSz="1244600">
            <a:lnSpc>
              <a:spcPct val="90000"/>
            </a:lnSpc>
            <a:spcBef>
              <a:spcPct val="0"/>
            </a:spcBef>
            <a:spcAft>
              <a:spcPts val="0"/>
            </a:spcAft>
          </a:pPr>
          <a:r>
            <a:rPr lang="en-US" sz="2800" kern="1200" dirty="0" smtClean="0">
              <a:solidFill>
                <a:schemeClr val="bg1"/>
              </a:solidFill>
              <a:latin typeface="PBS Explorer Regular" pitchFamily="2" charset="0"/>
            </a:rPr>
            <a:t>Classrooms</a:t>
          </a:r>
        </a:p>
        <a:p>
          <a:pPr lvl="0" algn="ctr" defTabSz="1244600">
            <a:lnSpc>
              <a:spcPct val="90000"/>
            </a:lnSpc>
            <a:spcBef>
              <a:spcPct val="0"/>
            </a:spcBef>
            <a:spcAft>
              <a:spcPts val="0"/>
            </a:spcAft>
          </a:pPr>
          <a:endParaRPr lang="en-US" sz="900" kern="1200" dirty="0" smtClean="0">
            <a:solidFill>
              <a:schemeClr val="bg1"/>
            </a:solidFill>
            <a:latin typeface="PBS Explorer Regular" pitchFamily="2" charset="0"/>
          </a:endParaRPr>
        </a:p>
        <a:p>
          <a:pPr lvl="0" algn="ctr" defTabSz="1244600">
            <a:lnSpc>
              <a:spcPct val="90000"/>
            </a:lnSpc>
            <a:spcBef>
              <a:spcPct val="0"/>
            </a:spcBef>
            <a:spcAft>
              <a:spcPts val="0"/>
            </a:spcAft>
          </a:pPr>
          <a:r>
            <a:rPr lang="en-US" sz="1800" kern="1200" dirty="0" smtClean="0">
              <a:solidFill>
                <a:schemeClr val="bg1"/>
              </a:solidFill>
              <a:latin typeface="PBS Explorer Regular" pitchFamily="2" charset="0"/>
            </a:rPr>
            <a:t>Educator and parent </a:t>
          </a:r>
        </a:p>
        <a:p>
          <a:pPr lvl="0" algn="ctr" defTabSz="1244600">
            <a:lnSpc>
              <a:spcPct val="90000"/>
            </a:lnSpc>
            <a:spcBef>
              <a:spcPct val="0"/>
            </a:spcBef>
            <a:spcAft>
              <a:spcPts val="0"/>
            </a:spcAft>
          </a:pPr>
          <a:r>
            <a:rPr lang="en-US" sz="1800" kern="1200" dirty="0" smtClean="0">
              <a:solidFill>
                <a:schemeClr val="bg1"/>
              </a:solidFill>
              <a:latin typeface="PBS Explorer Regular" pitchFamily="2" charset="0"/>
            </a:rPr>
            <a:t>resources</a:t>
          </a:r>
        </a:p>
        <a:p>
          <a:pPr lvl="0" algn="ctr" defTabSz="1244600">
            <a:lnSpc>
              <a:spcPct val="90000"/>
            </a:lnSpc>
            <a:spcBef>
              <a:spcPct val="0"/>
            </a:spcBef>
            <a:spcAft>
              <a:spcPct val="35000"/>
            </a:spcAft>
          </a:pPr>
          <a:endParaRPr lang="en-US" sz="2000" kern="1200" dirty="0">
            <a:solidFill>
              <a:schemeClr val="tx1"/>
            </a:solidFill>
            <a:latin typeface="PBS Explorer Regular" pitchFamily="2" charset="0"/>
          </a:endParaRPr>
        </a:p>
      </dsp:txBody>
      <dsp:txXfrm rot="10800000">
        <a:off x="0" y="2667000"/>
        <a:ext cx="3924300" cy="1600200"/>
      </dsp:txXfrm>
    </dsp:sp>
    <dsp:sp modelId="{F1139C25-BC3B-4682-AE0D-793165CBF20C}">
      <dsp:nvSpPr>
        <dsp:cNvPr id="0" name=""/>
        <dsp:cNvSpPr/>
      </dsp:nvSpPr>
      <dsp:spPr>
        <a:xfrm rot="5400000">
          <a:off x="4819650" y="1238249"/>
          <a:ext cx="2133600" cy="3924300"/>
        </a:xfrm>
        <a:prstGeom prst="round1Rect">
          <a:avLst/>
        </a:prstGeom>
        <a:solidFill>
          <a:srgbClr val="F9DC07"/>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dirty="0" smtClean="0">
              <a:solidFill>
                <a:schemeClr val="bg1"/>
              </a:solidFill>
              <a:latin typeface="PBS Explorer Regular" pitchFamily="2" charset="0"/>
            </a:rPr>
            <a:t>Community</a:t>
          </a:r>
        </a:p>
        <a:p>
          <a:pPr lvl="0" algn="ctr" defTabSz="1244600">
            <a:lnSpc>
              <a:spcPct val="90000"/>
            </a:lnSpc>
            <a:spcBef>
              <a:spcPct val="0"/>
            </a:spcBef>
            <a:spcAft>
              <a:spcPct val="35000"/>
            </a:spcAft>
          </a:pPr>
          <a:r>
            <a:rPr lang="en-US" sz="1800" kern="1200" dirty="0" smtClean="0">
              <a:solidFill>
                <a:schemeClr val="bg1"/>
              </a:solidFill>
              <a:latin typeface="PBS Explorer Regular" pitchFamily="2" charset="0"/>
            </a:rPr>
            <a:t>Local partnerships, events and outreach to extend the experience</a:t>
          </a:r>
        </a:p>
      </dsp:txBody>
      <dsp:txXfrm rot="-5400000">
        <a:off x="3924300" y="2666999"/>
        <a:ext cx="3924300" cy="1600200"/>
      </dsp:txXfrm>
    </dsp:sp>
    <dsp:sp modelId="{671A3252-6127-43A1-8A51-CC7DD2BC728C}">
      <dsp:nvSpPr>
        <dsp:cNvPr id="0" name=""/>
        <dsp:cNvSpPr/>
      </dsp:nvSpPr>
      <dsp:spPr>
        <a:xfrm>
          <a:off x="2747010" y="1365023"/>
          <a:ext cx="2354580" cy="1537152"/>
        </a:xfrm>
        <a:prstGeom prst="roundRect">
          <a:avLst/>
        </a:prstGeom>
        <a:solidFill>
          <a:schemeClr val="bg1"/>
        </a:solidFill>
        <a:ln w="19050" cap="rnd" cmpd="sng" algn="ctr">
          <a:solidFill>
            <a:srgbClr val="D62900"/>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endParaRPr lang="en-US" sz="2000" kern="1200" dirty="0">
            <a:latin typeface="PBS Explorer Regular" pitchFamily="2" charset="0"/>
          </a:endParaRPr>
        </a:p>
      </dsp:txBody>
      <dsp:txXfrm>
        <a:off x="2822048" y="1440061"/>
        <a:ext cx="2204504" cy="1387076"/>
      </dsp:txXfrm>
    </dsp:sp>
  </dsp:spTree>
</dsp:drawing>
</file>

<file path=ppt/diagrams/layout1.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88B49B4C-B66B-411A-A598-6301D07E06BB}" type="datetimeFigureOut">
              <a:rPr lang="en-US" smtClean="0"/>
              <a:t>6/6/2019</a:t>
            </a:fld>
            <a:endParaRPr lang="en-US"/>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C523851F-6A4B-405C-8B22-426946E2D898}" type="slidenum">
              <a:rPr lang="en-US" smtClean="0"/>
              <a:t>‹#›</a:t>
            </a:fld>
            <a:endParaRPr lang="en-US"/>
          </a:p>
        </p:txBody>
      </p:sp>
    </p:spTree>
    <p:extLst>
      <p:ext uri="{BB962C8B-B14F-4D97-AF65-F5344CB8AC3E}">
        <p14:creationId xmlns:p14="http://schemas.microsoft.com/office/powerpoint/2010/main" val="11388667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03B58E20-6FC5-9F45-BE3A-DCC6793AE25A}" type="datetimeFigureOut">
              <a:rPr lang="en-US" smtClean="0"/>
              <a:t>6/6/2019</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EBBCB89A-B033-0A47-BC12-084CA150FAAA}" type="slidenum">
              <a:rPr lang="en-US" smtClean="0"/>
              <a:t>‹#›</a:t>
            </a:fld>
            <a:endParaRPr lang="en-US"/>
          </a:p>
        </p:txBody>
      </p:sp>
    </p:spTree>
    <p:extLst>
      <p:ext uri="{BB962C8B-B14F-4D97-AF65-F5344CB8AC3E}">
        <p14:creationId xmlns:p14="http://schemas.microsoft.com/office/powerpoint/2010/main" val="31822992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Good morning everybody, and thank you for the opportunity</a:t>
            </a:r>
            <a:r>
              <a:rPr lang="en-US" baseline="0" dirty="0" smtClean="0"/>
              <a:t> to be here. I’m honored to be on such a distinguished panel of folks passionate about not only inspiring but also empowering the next generation.</a:t>
            </a:r>
            <a:endParaRPr lang="en-US" dirty="0" smtClean="0"/>
          </a:p>
          <a:p>
            <a:endParaRPr lang="en-US" dirty="0" smtClean="0"/>
          </a:p>
          <a:p>
            <a:r>
              <a:rPr lang="en-US" dirty="0" smtClean="0"/>
              <a:t>WUCF is Central Florida’s PBS Station and together with 100s of PBS Stations, we use media to educate, inspire, entertain and express a diversity of perspectives.</a:t>
            </a:r>
            <a:endParaRPr lang="en-US" dirty="0"/>
          </a:p>
        </p:txBody>
      </p:sp>
      <p:sp>
        <p:nvSpPr>
          <p:cNvPr id="4" name="Slide Number Placeholder 3"/>
          <p:cNvSpPr>
            <a:spLocks noGrp="1"/>
          </p:cNvSpPr>
          <p:nvPr>
            <p:ph type="sldNum" sz="quarter" idx="10"/>
          </p:nvPr>
        </p:nvSpPr>
        <p:spPr/>
        <p:txBody>
          <a:bodyPr/>
          <a:lstStyle/>
          <a:p>
            <a:fld id="{EBBCB89A-B033-0A47-BC12-084CA150FAAA}" type="slidenum">
              <a:rPr lang="en-US" smtClean="0"/>
              <a:t>1</a:t>
            </a:fld>
            <a:endParaRPr lang="en-US"/>
          </a:p>
        </p:txBody>
      </p:sp>
    </p:spTree>
    <p:extLst>
      <p:ext uri="{BB962C8B-B14F-4D97-AF65-F5344CB8AC3E}">
        <p14:creationId xmlns:p14="http://schemas.microsoft.com/office/powerpoint/2010/main" val="16121699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a:spcBef>
                <a:spcPct val="0"/>
              </a:spcBef>
              <a:buFontTx/>
              <a:buChar char="-"/>
            </a:pPr>
            <a:r>
              <a:rPr lang="en-US" altLang="en-US" dirty="0"/>
              <a:t>We know we have the ability to reach kids – in fact we reach more than 8 out of 10 kids ages 2-8 each year.</a:t>
            </a:r>
          </a:p>
          <a:p>
            <a:pPr marL="174708" indent="-174708">
              <a:spcBef>
                <a:spcPct val="0"/>
              </a:spcBef>
              <a:buFontTx/>
              <a:buChar char="-"/>
            </a:pPr>
            <a:r>
              <a:rPr lang="en-US" altLang="en-US" dirty="0"/>
              <a:t>Not only that, but millions of kids are accessing PBS KIDS content online, or in classrooms,  or by attending local events.</a:t>
            </a:r>
          </a:p>
          <a:p>
            <a:pPr marL="174708" indent="-174708">
              <a:spcBef>
                <a:spcPct val="0"/>
              </a:spcBef>
              <a:buFontTx/>
              <a:buChar char="-"/>
            </a:pPr>
            <a:r>
              <a:rPr lang="en-US" altLang="en-US" dirty="0"/>
              <a:t>That means nearly every child in our community is touched in some way by our programming and services.</a:t>
            </a:r>
          </a:p>
          <a:p>
            <a:endParaRPr lang="en-US" dirty="0"/>
          </a:p>
        </p:txBody>
      </p:sp>
      <p:sp>
        <p:nvSpPr>
          <p:cNvPr id="4" name="Slide Number Placeholder 3"/>
          <p:cNvSpPr>
            <a:spLocks noGrp="1"/>
          </p:cNvSpPr>
          <p:nvPr>
            <p:ph type="sldNum" sz="quarter" idx="5"/>
          </p:nvPr>
        </p:nvSpPr>
        <p:spPr/>
        <p:txBody>
          <a:bodyPr/>
          <a:lstStyle/>
          <a:p>
            <a:fld id="{EBBCB89A-B033-0A47-BC12-084CA150FAAA}" type="slidenum">
              <a:rPr lang="en-US" smtClean="0"/>
              <a:t>10</a:t>
            </a:fld>
            <a:endParaRPr lang="en-US"/>
          </a:p>
        </p:txBody>
      </p:sp>
    </p:spTree>
    <p:extLst>
      <p:ext uri="{BB962C8B-B14F-4D97-AF65-F5344CB8AC3E}">
        <p14:creationId xmlns:p14="http://schemas.microsoft.com/office/powerpoint/2010/main" val="20459738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a:spcBef>
                <a:spcPct val="0"/>
              </a:spcBef>
              <a:buFontTx/>
              <a:buChar char="-"/>
            </a:pPr>
            <a:r>
              <a:rPr lang="en-US" altLang="en-US" dirty="0" smtClean="0"/>
              <a:t>Our efforts to serve kids takes us far beyond the TV screen, and we extend our content and literacy curriculum throughout our community through many platforms – year-round.</a:t>
            </a:r>
          </a:p>
          <a:p>
            <a:pPr marL="174708" indent="-174708">
              <a:spcBef>
                <a:spcPct val="0"/>
              </a:spcBef>
              <a:buFontTx/>
              <a:buChar char="-"/>
            </a:pPr>
            <a:endParaRPr lang="en-US" altLang="en-US" dirty="0" smtClean="0"/>
          </a:p>
          <a:p>
            <a:pPr marL="174708" indent="-174708">
              <a:spcBef>
                <a:spcPct val="0"/>
              </a:spcBef>
              <a:buFontTx/>
              <a:buChar char="-"/>
            </a:pPr>
            <a:r>
              <a:rPr lang="en-US" altLang="en-US" dirty="0" smtClean="0"/>
              <a:t>In addition to the daily programming available on WUCF, our content &amp; curriculum reaches children through online games and mobile applications, classroom and parent resources, and community events like Ready Jet Go Day – where we take over Brevard County’s Exploration Tower (June 29).</a:t>
            </a:r>
          </a:p>
          <a:p>
            <a:pPr marL="174708" indent="-174708">
              <a:spcBef>
                <a:spcPct val="0"/>
              </a:spcBef>
              <a:buFontTx/>
              <a:buChar char="-"/>
            </a:pPr>
            <a:endParaRPr lang="en-US" altLang="en-US" dirty="0" smtClean="0"/>
          </a:p>
          <a:p>
            <a:pPr marL="174708" indent="-174708">
              <a:spcBef>
                <a:spcPct val="0"/>
              </a:spcBef>
              <a:buFontTx/>
              <a:buChar char="-"/>
            </a:pPr>
            <a:r>
              <a:rPr lang="en-US" altLang="en-US" dirty="0" smtClean="0"/>
              <a:t>Community is a huge part of our focus, and we</a:t>
            </a:r>
            <a:r>
              <a:rPr lang="en-US" altLang="en-US" baseline="0" dirty="0" smtClean="0"/>
              <a:t> of course partner with a wide range of institutions locally &amp; nationally to ensure quality educational content. </a:t>
            </a:r>
            <a:r>
              <a:rPr lang="en-US" altLang="en-US" dirty="0" smtClean="0"/>
              <a:t>For example, we</a:t>
            </a:r>
            <a:r>
              <a:rPr lang="en-US" altLang="en-US" baseline="0" dirty="0" smtClean="0"/>
              <a:t> have a great relationship with NASA for curriculum materials, expertise for our shows</a:t>
            </a:r>
            <a:r>
              <a:rPr lang="en-US" altLang="en-US" dirty="0" smtClean="0"/>
              <a:t> and support at local events.</a:t>
            </a:r>
          </a:p>
          <a:p>
            <a:pPr marL="174708" indent="-174708">
              <a:spcBef>
                <a:spcPct val="0"/>
              </a:spcBef>
              <a:buFontTx/>
              <a:buChar char="-"/>
            </a:pP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EBBCB89A-B033-0A47-BC12-084CA150FAAA}" type="slidenum">
              <a:rPr lang="en-US" smtClean="0"/>
              <a:t>2</a:t>
            </a:fld>
            <a:endParaRPr lang="en-US"/>
          </a:p>
        </p:txBody>
      </p:sp>
    </p:spTree>
    <p:extLst>
      <p:ext uri="{BB962C8B-B14F-4D97-AF65-F5344CB8AC3E}">
        <p14:creationId xmlns:p14="http://schemas.microsoft.com/office/powerpoint/2010/main" val="31502295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a:spcBef>
                <a:spcPct val="0"/>
              </a:spcBef>
              <a:buFontTx/>
              <a:buChar char="-"/>
              <a:defRPr/>
            </a:pPr>
            <a:r>
              <a:rPr lang="en-US" altLang="en-US" dirty="0" smtClean="0"/>
              <a:t>The curriculum on some of our most-watched shows has been specifically designed &amp; tested to ensure that it teaches standards-based science &amp; math skills.</a:t>
            </a:r>
          </a:p>
          <a:p>
            <a:pPr marL="174708" indent="-174708">
              <a:spcBef>
                <a:spcPct val="0"/>
              </a:spcBef>
              <a:buFontTx/>
              <a:buChar char="-"/>
              <a:defRPr/>
            </a:pPr>
            <a:r>
              <a:rPr lang="en-US" altLang="en-US" dirty="0" smtClean="0"/>
              <a:t>Kids are introduced to concepts like set theory, observation and classification</a:t>
            </a:r>
          </a:p>
          <a:p>
            <a:pPr marL="174708" indent="-174708">
              <a:spcBef>
                <a:spcPct val="0"/>
              </a:spcBef>
              <a:buFontTx/>
              <a:buChar char="-"/>
              <a:defRPr/>
            </a:pPr>
            <a:r>
              <a:rPr lang="en-US" altLang="en-US" dirty="0" smtClean="0"/>
              <a:t>They learn about mechanical and physical processes like levers and digestion</a:t>
            </a:r>
          </a:p>
          <a:p>
            <a:pPr marL="174708" indent="-174708">
              <a:spcBef>
                <a:spcPct val="0"/>
              </a:spcBef>
              <a:buFontTx/>
              <a:buChar char="-"/>
              <a:defRPr/>
            </a:pPr>
            <a:r>
              <a:rPr lang="en-US" altLang="en-US" dirty="0" smtClean="0"/>
              <a:t>And explore the worlds of earth science, astronomy, meteorology, zoology, ecology, and more!</a:t>
            </a:r>
          </a:p>
          <a:p>
            <a:pPr marL="174708" indent="-174708">
              <a:spcBef>
                <a:spcPct val="0"/>
              </a:spcBef>
              <a:buFontTx/>
              <a:buChar char="-"/>
              <a:defRPr/>
            </a:pPr>
            <a:endParaRPr lang="en-US" altLang="en-US" dirty="0" smtClean="0"/>
          </a:p>
          <a:p>
            <a:pPr eaLnBrk="1" hangingPunct="1">
              <a:spcBef>
                <a:spcPct val="0"/>
              </a:spcBef>
              <a:defRPr/>
            </a:pPr>
            <a:r>
              <a:rPr lang="en-US" altLang="en-US" dirty="0" smtClean="0"/>
              <a:t>Award-winning!</a:t>
            </a:r>
          </a:p>
          <a:p>
            <a:endParaRPr lang="en-US" dirty="0"/>
          </a:p>
        </p:txBody>
      </p:sp>
      <p:sp>
        <p:nvSpPr>
          <p:cNvPr id="4" name="Slide Number Placeholder 3"/>
          <p:cNvSpPr>
            <a:spLocks noGrp="1"/>
          </p:cNvSpPr>
          <p:nvPr>
            <p:ph type="sldNum" sz="quarter" idx="10"/>
          </p:nvPr>
        </p:nvSpPr>
        <p:spPr/>
        <p:txBody>
          <a:bodyPr/>
          <a:lstStyle/>
          <a:p>
            <a:fld id="{EBBCB89A-B033-0A47-BC12-084CA150FAAA}" type="slidenum">
              <a:rPr lang="en-US" smtClean="0"/>
              <a:t>3</a:t>
            </a:fld>
            <a:endParaRPr lang="en-US"/>
          </a:p>
        </p:txBody>
      </p:sp>
    </p:spTree>
    <p:extLst>
      <p:ext uri="{BB962C8B-B14F-4D97-AF65-F5344CB8AC3E}">
        <p14:creationId xmlns:p14="http://schemas.microsoft.com/office/powerpoint/2010/main" val="32586448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BBCB89A-B033-0A47-BC12-084CA150FAAA}" type="slidenum">
              <a:rPr lang="en-US" smtClean="0"/>
              <a:t>4</a:t>
            </a:fld>
            <a:endParaRPr lang="en-US"/>
          </a:p>
        </p:txBody>
      </p:sp>
    </p:spTree>
    <p:extLst>
      <p:ext uri="{BB962C8B-B14F-4D97-AF65-F5344CB8AC3E}">
        <p14:creationId xmlns:p14="http://schemas.microsoft.com/office/powerpoint/2010/main" val="35030679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a:spcBef>
                <a:spcPct val="0"/>
              </a:spcBef>
              <a:buFontTx/>
              <a:buChar char="-"/>
            </a:pPr>
            <a:r>
              <a:rPr lang="en-US" altLang="en-US" sz="1400" dirty="0"/>
              <a:t>Public television has been working to teach children science &amp;  math skills for over 40 years</a:t>
            </a:r>
          </a:p>
          <a:p>
            <a:pPr marL="174708" indent="-174708">
              <a:spcBef>
                <a:spcPct val="0"/>
              </a:spcBef>
              <a:buFontTx/>
              <a:buChar char="-"/>
            </a:pPr>
            <a:r>
              <a:rPr lang="en-US" altLang="en-US" sz="1400" dirty="0"/>
              <a:t>and we’ve built a strong track-record of research-proven success.  </a:t>
            </a:r>
          </a:p>
          <a:p>
            <a:pPr marL="174708" indent="-174708">
              <a:spcBef>
                <a:spcPct val="0"/>
              </a:spcBef>
              <a:buFontTx/>
              <a:buChar char="-"/>
            </a:pPr>
            <a:r>
              <a:rPr lang="en-US" altLang="en-US" sz="1400" dirty="0"/>
              <a:t>That’s the reason that parents agree that PBS KIDS is making a difference – for their kids, for all kids.</a:t>
            </a:r>
          </a:p>
          <a:p>
            <a:pPr marL="174708" indent="-174708">
              <a:spcBef>
                <a:spcPct val="0"/>
              </a:spcBef>
              <a:buFontTx/>
              <a:buChar char="-"/>
              <a:defRPr/>
            </a:pPr>
            <a:r>
              <a:rPr lang="en-US" altLang="en-US" sz="1400" dirty="0"/>
              <a:t>86% of parents trust PBS KIDS to provide high quality early science and math content and information</a:t>
            </a:r>
            <a:r>
              <a:rPr lang="en-US" altLang="en-US" sz="1400" baseline="30000" dirty="0"/>
              <a:t>2</a:t>
            </a:r>
          </a:p>
          <a:p>
            <a:pPr marL="174708" indent="-174708">
              <a:spcBef>
                <a:spcPct val="0"/>
              </a:spcBef>
              <a:buFontTx/>
              <a:buChar char="-"/>
            </a:pPr>
            <a:r>
              <a:rPr lang="en-US" altLang="en-US" sz="1400" dirty="0"/>
              <a:t>PBS KIDS digital content from </a:t>
            </a:r>
            <a:r>
              <a:rPr lang="en-US" altLang="en-US" sz="1400" i="1" dirty="0"/>
              <a:t>Curious George</a:t>
            </a:r>
            <a:r>
              <a:rPr lang="en-US" altLang="en-US" sz="1400" dirty="0"/>
              <a:t> and </a:t>
            </a:r>
            <a:r>
              <a:rPr lang="en-US" altLang="en-US" sz="1400" i="1" dirty="0"/>
              <a:t>The Cat in the Hat</a:t>
            </a:r>
            <a:r>
              <a:rPr lang="en-US" altLang="en-US" sz="1400" dirty="0"/>
              <a:t> can boost preschoolers’ math and knowledge skills, making them better prepared for kindergarten</a:t>
            </a:r>
            <a:r>
              <a:rPr lang="en-US" altLang="en-US" sz="1400" baseline="30000" dirty="0"/>
              <a:t>1</a:t>
            </a:r>
            <a:r>
              <a:rPr lang="en-US" altLang="en-US" sz="1400" dirty="0"/>
              <a:t> </a:t>
            </a:r>
          </a:p>
          <a:p>
            <a:pPr marL="174708" indent="-174708">
              <a:spcBef>
                <a:spcPct val="0"/>
              </a:spcBef>
              <a:buFontTx/>
              <a:buChar char="-"/>
            </a:pPr>
            <a:endParaRPr lang="en-US" altLang="en-US" sz="1400" dirty="0"/>
          </a:p>
          <a:p>
            <a:endParaRPr lang="en-US" dirty="0"/>
          </a:p>
        </p:txBody>
      </p:sp>
      <p:sp>
        <p:nvSpPr>
          <p:cNvPr id="4" name="Slide Number Placeholder 3"/>
          <p:cNvSpPr>
            <a:spLocks noGrp="1"/>
          </p:cNvSpPr>
          <p:nvPr>
            <p:ph type="sldNum" sz="quarter" idx="10"/>
          </p:nvPr>
        </p:nvSpPr>
        <p:spPr/>
        <p:txBody>
          <a:bodyPr/>
          <a:lstStyle/>
          <a:p>
            <a:fld id="{EBBCB89A-B033-0A47-BC12-084CA150FAAA}" type="slidenum">
              <a:rPr lang="en-US" smtClean="0"/>
              <a:t>5</a:t>
            </a:fld>
            <a:endParaRPr lang="en-US"/>
          </a:p>
        </p:txBody>
      </p:sp>
    </p:spTree>
    <p:extLst>
      <p:ext uri="{BB962C8B-B14F-4D97-AF65-F5344CB8AC3E}">
        <p14:creationId xmlns:p14="http://schemas.microsoft.com/office/powerpoint/2010/main" val="12211794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a:t>
            </a:r>
            <a:r>
              <a:rPr lang="en-US" baseline="0" dirty="0" smtClean="0"/>
              <a:t> then of course we have extra special moments in time – such as this being the 50</a:t>
            </a:r>
            <a:r>
              <a:rPr lang="en-US" baseline="30000" dirty="0" smtClean="0"/>
              <a:t>th</a:t>
            </a:r>
            <a:r>
              <a:rPr lang="en-US" baseline="0" dirty="0" smtClean="0"/>
              <a:t> anniversary of the Moon Landing. </a:t>
            </a:r>
          </a:p>
          <a:p>
            <a:endParaRPr lang="en-US" baseline="0" dirty="0" smtClean="0"/>
          </a:p>
          <a:p>
            <a:r>
              <a:rPr lang="en-US" baseline="0" dirty="0" smtClean="0"/>
              <a:t>Significant to everyone around the country and even the world, but with perhaps some extra weight in Central Florida. PBS has developed a whole lineup of programming,  that we are dubbing the Summer of Space! </a:t>
            </a:r>
          </a:p>
          <a:p>
            <a:endParaRPr lang="en-US" baseline="0" dirty="0" smtClean="0"/>
          </a:p>
          <a:p>
            <a:r>
              <a:rPr lang="en-US" baseline="0" dirty="0" smtClean="0"/>
              <a:t>Along</a:t>
            </a:r>
            <a:r>
              <a:rPr lang="en-US" dirty="0" smtClean="0"/>
              <a:t> with the programming, we have created complementary curriculum and activities that will be available to teachers nationwide via our free PBS LearningMedia resource database.</a:t>
            </a:r>
          </a:p>
        </p:txBody>
      </p:sp>
      <p:sp>
        <p:nvSpPr>
          <p:cNvPr id="4" name="Slide Number Placeholder 3"/>
          <p:cNvSpPr>
            <a:spLocks noGrp="1"/>
          </p:cNvSpPr>
          <p:nvPr>
            <p:ph type="sldNum" sz="quarter" idx="10"/>
          </p:nvPr>
        </p:nvSpPr>
        <p:spPr/>
        <p:txBody>
          <a:bodyPr/>
          <a:lstStyle/>
          <a:p>
            <a:fld id="{EBBCB89A-B033-0A47-BC12-084CA150FAAA}" type="slidenum">
              <a:rPr lang="en-US" smtClean="0"/>
              <a:t>6</a:t>
            </a:fld>
            <a:endParaRPr lang="en-US"/>
          </a:p>
        </p:txBody>
      </p:sp>
    </p:spTree>
    <p:extLst>
      <p:ext uri="{BB962C8B-B14F-4D97-AF65-F5344CB8AC3E}">
        <p14:creationId xmlns:p14="http://schemas.microsoft.com/office/powerpoint/2010/main" val="41347170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of course our Kids shows are getting in on</a:t>
            </a:r>
            <a:r>
              <a:rPr lang="en-US" baseline="0" dirty="0" smtClean="0"/>
              <a:t> the act with a Ready Jet Go’s own version of a moon landing where they of course play a round of mini golf!</a:t>
            </a:r>
          </a:p>
          <a:p>
            <a:endParaRPr lang="en-US" baseline="0" dirty="0" smtClean="0"/>
          </a:p>
          <a:p>
            <a:pPr defTabSz="931774"/>
            <a:r>
              <a:rPr lang="en-US" dirty="0"/>
              <a:t>In addition to the new special, a new app, </a:t>
            </a:r>
            <a:r>
              <a:rPr lang="en-US" b="1" dirty="0"/>
              <a:t>READY JET GO!</a:t>
            </a:r>
            <a:r>
              <a:rPr lang="en-US" dirty="0"/>
              <a:t> Space Scouts, is launching this month. Space Scouts includes 5 games, each fostering kids’ science and engineering skills through building of rovers and astronaut bases; designing and planning missions, and growing gardens across the solar system.  </a:t>
            </a:r>
          </a:p>
          <a:p>
            <a:endParaRPr lang="en-US" dirty="0"/>
          </a:p>
        </p:txBody>
      </p:sp>
      <p:sp>
        <p:nvSpPr>
          <p:cNvPr id="4" name="Slide Number Placeholder 3"/>
          <p:cNvSpPr>
            <a:spLocks noGrp="1"/>
          </p:cNvSpPr>
          <p:nvPr>
            <p:ph type="sldNum" sz="quarter" idx="10"/>
          </p:nvPr>
        </p:nvSpPr>
        <p:spPr/>
        <p:txBody>
          <a:bodyPr/>
          <a:lstStyle/>
          <a:p>
            <a:fld id="{EBBCB89A-B033-0A47-BC12-084CA150FAAA}" type="slidenum">
              <a:rPr lang="en-US" smtClean="0"/>
              <a:t>7</a:t>
            </a:fld>
            <a:endParaRPr lang="en-US"/>
          </a:p>
        </p:txBody>
      </p:sp>
    </p:spTree>
    <p:extLst>
      <p:ext uri="{BB962C8B-B14F-4D97-AF65-F5344CB8AC3E}">
        <p14:creationId xmlns:p14="http://schemas.microsoft.com/office/powerpoint/2010/main" val="14989772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Locally,</a:t>
            </a:r>
            <a:r>
              <a:rPr lang="en-US" baseline="0" dirty="0" smtClean="0"/>
              <a:t> we produced several digital series drawing on our Central Florida collective memory about the Apollo mission. </a:t>
            </a:r>
          </a:p>
          <a:p>
            <a:endParaRPr lang="en-US" baseline="0" dirty="0" smtClean="0"/>
          </a:p>
          <a:p>
            <a:r>
              <a:rPr lang="en-US" baseline="0" dirty="0" smtClean="0"/>
              <a:t>Your Space Place, was our effort to highlight local schools named for space shuttles, astronauts and the like to show how they are inspiring their students. </a:t>
            </a:r>
          </a:p>
          <a:p>
            <a:endParaRPr lang="en-US" baseline="0" dirty="0" smtClean="0"/>
          </a:p>
          <a:p>
            <a:r>
              <a:rPr lang="en-US" baseline="0" dirty="0" smtClean="0"/>
              <a:t>Here’s a quick look at one episode.</a:t>
            </a:r>
            <a:endParaRPr lang="en-US" dirty="0" smtClean="0"/>
          </a:p>
        </p:txBody>
      </p:sp>
      <p:sp>
        <p:nvSpPr>
          <p:cNvPr id="4" name="Slide Number Placeholder 3"/>
          <p:cNvSpPr>
            <a:spLocks noGrp="1"/>
          </p:cNvSpPr>
          <p:nvPr>
            <p:ph type="sldNum" sz="quarter" idx="10"/>
          </p:nvPr>
        </p:nvSpPr>
        <p:spPr/>
        <p:txBody>
          <a:bodyPr/>
          <a:lstStyle/>
          <a:p>
            <a:fld id="{EBBCB89A-B033-0A47-BC12-084CA150FAAA}" type="slidenum">
              <a:rPr lang="en-US" smtClean="0"/>
              <a:t>8</a:t>
            </a:fld>
            <a:endParaRPr lang="en-US"/>
          </a:p>
        </p:txBody>
      </p:sp>
    </p:spTree>
    <p:extLst>
      <p:ext uri="{BB962C8B-B14F-4D97-AF65-F5344CB8AC3E}">
        <p14:creationId xmlns:p14="http://schemas.microsoft.com/office/powerpoint/2010/main" val="11080130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addition to Ready Jet Go Day on June 29, we’ve developed an interactive early learning program based on Ready Jet Go that we have started taking on the road to various libraries and events throughout Central Florida. </a:t>
            </a:r>
          </a:p>
          <a:p>
            <a:endParaRPr lang="en-US" dirty="0" smtClean="0"/>
          </a:p>
          <a:p>
            <a:r>
              <a:rPr lang="en-US" dirty="0" smtClean="0"/>
              <a:t>Kids, ages 3 to 9, are learning about moon craters, gravity, astronauts, magnetic force, and more. </a:t>
            </a:r>
          </a:p>
          <a:p>
            <a:endParaRPr lang="en-US" dirty="0" smtClean="0"/>
          </a:p>
          <a:p>
            <a:r>
              <a:rPr lang="en-US" dirty="0" smtClean="0"/>
              <a:t>In doing this, and really with all of our community events, we focus on engaging kids AND their parents so that parents feel more comfortable with addressing STEM topics at home too. </a:t>
            </a:r>
          </a:p>
          <a:p>
            <a:endParaRPr lang="en-US" dirty="0" smtClean="0"/>
          </a:p>
          <a:p>
            <a:r>
              <a:rPr lang="en-US" dirty="0" smtClean="0"/>
              <a:t>We’re planning to reach about 2000 kids and their parents this summer. </a:t>
            </a:r>
            <a:endParaRPr lang="en-US" dirty="0"/>
          </a:p>
        </p:txBody>
      </p:sp>
      <p:sp>
        <p:nvSpPr>
          <p:cNvPr id="4" name="Slide Number Placeholder 3"/>
          <p:cNvSpPr>
            <a:spLocks noGrp="1"/>
          </p:cNvSpPr>
          <p:nvPr>
            <p:ph type="sldNum" sz="quarter" idx="10"/>
          </p:nvPr>
        </p:nvSpPr>
        <p:spPr/>
        <p:txBody>
          <a:bodyPr/>
          <a:lstStyle/>
          <a:p>
            <a:fld id="{EBBCB89A-B033-0A47-BC12-084CA150FAAA}" type="slidenum">
              <a:rPr lang="en-US" smtClean="0"/>
              <a:t>9</a:t>
            </a:fld>
            <a:endParaRPr lang="en-US"/>
          </a:p>
        </p:txBody>
      </p:sp>
    </p:spTree>
    <p:extLst>
      <p:ext uri="{BB962C8B-B14F-4D97-AF65-F5344CB8AC3E}">
        <p14:creationId xmlns:p14="http://schemas.microsoft.com/office/powerpoint/2010/main" val="16926015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Celestia-R1---OverlayTitle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3962399" y="1964267"/>
            <a:ext cx="7197726" cy="2421464"/>
          </a:xfrm>
        </p:spPr>
        <p:txBody>
          <a:bodyPr anchor="b">
            <a:normAutofit/>
          </a:bodyPr>
          <a:lstStyle>
            <a:lvl1pPr algn="r">
              <a:defRPr sz="4800">
                <a:effectLst/>
              </a:defRPr>
            </a:lvl1pPr>
          </a:lstStyle>
          <a:p>
            <a:r>
              <a:rPr lang="en-US"/>
              <a:t>Click to edit Master title style</a:t>
            </a:r>
            <a:endParaRPr lang="en-US" dirty="0"/>
          </a:p>
        </p:txBody>
      </p:sp>
      <p:sp>
        <p:nvSpPr>
          <p:cNvPr id="3" name="Subtitle 2"/>
          <p:cNvSpPr>
            <a:spLocks noGrp="1"/>
          </p:cNvSpPr>
          <p:nvPr>
            <p:ph type="subTitle" idx="1"/>
          </p:nvPr>
        </p:nvSpPr>
        <p:spPr>
          <a:xfrm>
            <a:off x="3962399" y="4385732"/>
            <a:ext cx="7197726" cy="1405467"/>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8932558" y="5870575"/>
            <a:ext cx="1600200" cy="377825"/>
          </a:xfrm>
        </p:spPr>
        <p:txBody>
          <a:bodyPr/>
          <a:lstStyle/>
          <a:p>
            <a:fld id="{B61BEF0D-F0BB-DE4B-95CE-6DB70DBA9567}" type="datetimeFigureOut">
              <a:rPr lang="en-US" smtClean="0"/>
              <a:pPr/>
              <a:t>6/6/2019</a:t>
            </a:fld>
            <a:endParaRPr lang="en-US" dirty="0"/>
          </a:p>
        </p:txBody>
      </p:sp>
      <p:sp>
        <p:nvSpPr>
          <p:cNvPr id="5" name="Footer Placeholder 4"/>
          <p:cNvSpPr>
            <a:spLocks noGrp="1"/>
          </p:cNvSpPr>
          <p:nvPr>
            <p:ph type="ftr" sz="quarter" idx="11"/>
          </p:nvPr>
        </p:nvSpPr>
        <p:spPr>
          <a:xfrm>
            <a:off x="3962399" y="5870575"/>
            <a:ext cx="4893958" cy="377825"/>
          </a:xfrm>
        </p:spPr>
        <p:txBody>
          <a:bodyPr/>
          <a:lstStyle/>
          <a:p>
            <a:endParaRPr lang="en-US" dirty="0"/>
          </a:p>
        </p:txBody>
      </p:sp>
      <p:sp>
        <p:nvSpPr>
          <p:cNvPr id="6" name="Slide Number Placeholder 5"/>
          <p:cNvSpPr>
            <a:spLocks noGrp="1"/>
          </p:cNvSpPr>
          <p:nvPr>
            <p:ph type="sldNum" sz="quarter" idx="12"/>
          </p:nvPr>
        </p:nvSpPr>
        <p:spPr>
          <a:xfrm>
            <a:off x="10608958" y="5870575"/>
            <a:ext cx="551167" cy="3778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094028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4732865"/>
            <a:ext cx="1013142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371600" y="932112"/>
            <a:ext cx="8759827"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85800" y="5299603"/>
            <a:ext cx="10131427" cy="49371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6/6/2019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7014668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3124199"/>
          </a:xfrm>
        </p:spPr>
        <p:txBody>
          <a:bodyPr anchor="ctr">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685800" y="4343400"/>
            <a:ext cx="10131428"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6/6/2019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974286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6" name="Picture 1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5" name="TextBox 14"/>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1" name="TextBox 10"/>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097875" y="3352800"/>
            <a:ext cx="9339184"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87465" y="4343400"/>
            <a:ext cx="10152367"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6/6/2019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3835045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2" y="3308581"/>
            <a:ext cx="10131425"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685801" y="4777381"/>
            <a:ext cx="10131426"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6/6/2019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7148592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685800" y="3886200"/>
            <a:ext cx="10135436" cy="889000"/>
          </a:xfrm>
        </p:spPr>
        <p:txBody>
          <a:bodyPr vert="horz" lIns="91440" tIns="45720" rIns="91440" bIns="45720" rtlCol="0" anchor="b">
            <a:normAutofit/>
          </a:bodyPr>
          <a:lstStyle>
            <a:lvl1pPr>
              <a:buNone/>
              <a:defRPr lang="en-US" sz="2400" b="0" cap="none"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685799" y="4775200"/>
            <a:ext cx="10135436" cy="10160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6/6/2019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8316440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2743199"/>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685801" y="3505200"/>
            <a:ext cx="10131428"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685800" y="4343400"/>
            <a:ext cx="10131428"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6/6/2019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3242062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6/6/2019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8" name="Title 1"/>
          <p:cNvSpPr>
            <a:spLocks noGrp="1"/>
          </p:cNvSpPr>
          <p:nvPr>
            <p:ph type="title"/>
          </p:nvPr>
        </p:nvSpPr>
        <p:spPr>
          <a:xfrm>
            <a:off x="685801" y="609600"/>
            <a:ext cx="10131425" cy="1456267"/>
          </a:xfrm>
        </p:spPr>
        <p:txBody>
          <a:bodyPr/>
          <a:lstStyle/>
          <a:p>
            <a:r>
              <a:rPr lang="en-US"/>
              <a:t>Click to edit Master title style</a:t>
            </a:r>
            <a:endParaRPr lang="en-US" dirty="0"/>
          </a:p>
        </p:txBody>
      </p:sp>
    </p:spTree>
    <p:extLst>
      <p:ext uri="{BB962C8B-B14F-4D97-AF65-F5344CB8AC3E}">
        <p14:creationId xmlns:p14="http://schemas.microsoft.com/office/powerpoint/2010/main" val="4112143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Vertical Title 1"/>
          <p:cNvSpPr>
            <a:spLocks noGrp="1"/>
          </p:cNvSpPr>
          <p:nvPr>
            <p:ph type="title" orient="vert"/>
          </p:nvPr>
        </p:nvSpPr>
        <p:spPr>
          <a:xfrm>
            <a:off x="8658675" y="609599"/>
            <a:ext cx="2158552"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5800" y="609600"/>
            <a:ext cx="7832116" cy="5181600"/>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6/6/2019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2884160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6/6/2019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pic>
        <p:nvPicPr>
          <p:cNvPr id="8" name="Graphic 3">
            <a:extLst>
              <a:ext uri="{FF2B5EF4-FFF2-40B4-BE49-F238E27FC236}">
                <a16:creationId xmlns:a16="http://schemas.microsoft.com/office/drawing/2014/main" id="{8BFCBD1F-F899-4F94-BB13-92642C3482D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579946" y="5774590"/>
            <a:ext cx="926849" cy="741480"/>
          </a:xfrm>
          <a:prstGeom prst="rect">
            <a:avLst/>
          </a:prstGeom>
        </p:spPr>
      </p:pic>
    </p:spTree>
    <p:extLst>
      <p:ext uri="{BB962C8B-B14F-4D97-AF65-F5344CB8AC3E}">
        <p14:creationId xmlns:p14="http://schemas.microsoft.com/office/powerpoint/2010/main" val="12162295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3308581"/>
            <a:ext cx="10131427" cy="1468800"/>
          </a:xfrm>
        </p:spPr>
        <p:txBody>
          <a:bodyPr anchor="b"/>
          <a:lstStyle>
            <a:lvl1pPr algn="l">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685799" y="4777381"/>
            <a:ext cx="10131428" cy="860400"/>
          </a:xfrm>
        </p:spPr>
        <p:txBody>
          <a:bodyPr anchor="t">
            <a:normAutofit/>
          </a:bodyPr>
          <a:lstStyle>
            <a:lvl1pPr marL="0" indent="0" algn="l">
              <a:buNone/>
              <a:defRPr sz="20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6/6/2019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606495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5802" y="2142067"/>
            <a:ext cx="4995334" cy="3649134"/>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821895" y="2142067"/>
            <a:ext cx="4995332" cy="3649133"/>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6/6/2019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7146301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973670" y="2218267"/>
            <a:ext cx="4709054"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85801" y="2870201"/>
            <a:ext cx="4996923" cy="2920998"/>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96003" y="2226734"/>
            <a:ext cx="4722813"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823483" y="2870201"/>
            <a:ext cx="4995334" cy="2920998"/>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6/6/2019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041354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6/6/2019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459554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Date Placeholder 1"/>
          <p:cNvSpPr>
            <a:spLocks noGrp="1"/>
          </p:cNvSpPr>
          <p:nvPr>
            <p:ph type="dt" sz="half" idx="10"/>
          </p:nvPr>
        </p:nvSpPr>
        <p:spPr/>
        <p:txBody>
          <a:bodyPr/>
          <a:lstStyle/>
          <a:p>
            <a:fld id="{B61BEF0D-F0BB-DE4B-95CE-6DB70DBA9567}" type="datetimeFigureOut">
              <a:rPr lang="en-US" smtClean="0"/>
              <a:pPr/>
              <a:t>6/6/2019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746788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2074333"/>
            <a:ext cx="3680885" cy="1371600"/>
          </a:xfrm>
        </p:spPr>
        <p:txBody>
          <a:bodyPr anchor="b">
            <a:norm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648201" y="609601"/>
            <a:ext cx="6169026" cy="51816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5800" y="3445933"/>
            <a:ext cx="3680885"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6/6/2019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96398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1600200"/>
            <a:ext cx="6164653" cy="1371600"/>
          </a:xfrm>
        </p:spPr>
        <p:txBody>
          <a:bodyPr anchor="b">
            <a:normAutofit/>
          </a:bodyPr>
          <a:lstStyle>
            <a:lvl1pPr algn="l">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536253" y="914400"/>
            <a:ext cx="3280974"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85800" y="2971800"/>
            <a:ext cx="6164653" cy="1828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6/6/2019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057716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1" y="609600"/>
            <a:ext cx="10131425" cy="14562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5801" y="2142067"/>
            <a:ext cx="10131425" cy="3649133"/>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589660" y="5870575"/>
            <a:ext cx="1600200"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smtClean="0"/>
              <a:pPr/>
              <a:t>6/6/2019</a:t>
            </a:fld>
            <a:endParaRPr lang="en-US" dirty="0"/>
          </a:p>
        </p:txBody>
      </p:sp>
      <p:sp>
        <p:nvSpPr>
          <p:cNvPr id="5" name="Footer Placeholder 4"/>
          <p:cNvSpPr>
            <a:spLocks noGrp="1"/>
          </p:cNvSpPr>
          <p:nvPr>
            <p:ph type="ftr" sz="quarter" idx="3"/>
          </p:nvPr>
        </p:nvSpPr>
        <p:spPr>
          <a:xfrm>
            <a:off x="685800" y="5870575"/>
            <a:ext cx="7827659" cy="3778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266060" y="5870575"/>
            <a:ext cx="551167"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662024287"/>
      </p:ext>
    </p:extLst>
  </p:cSld>
  <p:clrMap bg1="dk1" tx1="lt1" bg2="dk2" tx2="lt2" accent1="accent1" accent2="accent2" accent3="accent3" accent4="accent4" accent5="accent5" accent6="accent6" hlink="hlink" folHlink="folHlink"/>
  <p:sldLayoutIdLst>
    <p:sldLayoutId id="2147483814" r:id="rId1"/>
    <p:sldLayoutId id="2147483815" r:id="rId2"/>
    <p:sldLayoutId id="2147483816" r:id="rId3"/>
    <p:sldLayoutId id="2147483817" r:id="rId4"/>
    <p:sldLayoutId id="2147483818" r:id="rId5"/>
    <p:sldLayoutId id="2147483819" r:id="rId6"/>
    <p:sldLayoutId id="2147483820" r:id="rId7"/>
    <p:sldLayoutId id="2147483821" r:id="rId8"/>
    <p:sldLayoutId id="2147483822" r:id="rId9"/>
    <p:sldLayoutId id="2147483823" r:id="rId10"/>
    <p:sldLayoutId id="2147483824" r:id="rId11"/>
    <p:sldLayoutId id="2147483825" r:id="rId12"/>
    <p:sldLayoutId id="2147483826" r:id="rId13"/>
    <p:sldLayoutId id="2147483827" r:id="rId14"/>
    <p:sldLayoutId id="2147483828" r:id="rId15"/>
    <p:sldLayoutId id="2147483829" r:id="rId16"/>
    <p:sldLayoutId id="2147483830"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7.jpeg"/><Relationship Id="rId4" Type="http://schemas.openxmlformats.org/officeDocument/2006/relationships/image" Target="../media/image6.jpeg"/></Relationships>
</file>

<file path=ppt/slides/_rels/slide1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hyperlink" Target="https://tn.pbslearningmedia.org/resource/ready-get-go-how-come-moon-craters-song/how-come-the-moon-has-craters-song-ready-jet-go/"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4.tif"/></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jpg"/></Relationships>
</file>

<file path=ppt/slides/_rels/slide7.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4.jp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5.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3.jpg"/><Relationship Id="rId7" Type="http://schemas.openxmlformats.org/officeDocument/2006/relationships/image" Target="../media/image29.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B9D512C-F7CF-4B0B-9510-41367553CD8D}"/>
              </a:ext>
            </a:extLst>
          </p:cNvPr>
          <p:cNvPicPr>
            <a:picLocks noChangeAspect="1"/>
          </p:cNvPicPr>
          <p:nvPr/>
        </p:nvPicPr>
        <p:blipFill rotWithShape="1">
          <a:blip r:embed="rId3">
            <a:extLst>
              <a:ext uri="{28A0092B-C50C-407E-A947-70E740481C1C}">
                <a14:useLocalDpi xmlns:a14="http://schemas.microsoft.com/office/drawing/2010/main" val="0"/>
              </a:ext>
            </a:extLst>
          </a:blip>
          <a:srcRect l="8265"/>
          <a:stretch/>
        </p:blipFill>
        <p:spPr>
          <a:xfrm>
            <a:off x="3999159" y="0"/>
            <a:ext cx="4193681" cy="6858000"/>
          </a:xfrm>
          <a:prstGeom prst="rect">
            <a:avLst/>
          </a:prstGeom>
        </p:spPr>
      </p:pic>
      <p:pic>
        <p:nvPicPr>
          <p:cNvPr id="1026" name="Picture 2" descr="Image may contain: 1 person, eating and chil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5575" y="2086878"/>
            <a:ext cx="3578991" cy="268424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may contain: 1 pers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13363" y="549217"/>
            <a:ext cx="2821437" cy="3836515"/>
          </a:xfrm>
          <a:prstGeom prst="rect">
            <a:avLst/>
          </a:prstGeom>
          <a:noFill/>
          <a:extLst>
            <a:ext uri="{909E8E84-426E-40DD-AFC4-6F175D3DCCD1}">
              <a14:hiddenFill xmlns:a14="http://schemas.microsoft.com/office/drawing/2010/main">
                <a:solidFill>
                  <a:srgbClr val="FFFFFF"/>
                </a:solidFill>
              </a14:hiddenFill>
            </a:ext>
          </a:extLst>
        </p:spPr>
      </p:pic>
      <p:pic>
        <p:nvPicPr>
          <p:cNvPr id="8" name="Graphic 3">
            <a:extLst>
              <a:ext uri="{FF2B5EF4-FFF2-40B4-BE49-F238E27FC236}">
                <a16:creationId xmlns:a16="http://schemas.microsoft.com/office/drawing/2014/main" id="{8BFCBD1F-F899-4F94-BB13-92642C3482D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162590" y="5021606"/>
            <a:ext cx="1868079" cy="1494464"/>
          </a:xfrm>
          <a:prstGeom prst="rect">
            <a:avLst/>
          </a:prstGeom>
        </p:spPr>
      </p:pic>
    </p:spTree>
    <p:extLst>
      <p:ext uri="{BB962C8B-B14F-4D97-AF65-F5344CB8AC3E}">
        <p14:creationId xmlns:p14="http://schemas.microsoft.com/office/powerpoint/2010/main" val="5893784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B6495BE6-2EB8-E346-B854-AAEAF9497493}"/>
              </a:ext>
            </a:extLst>
          </p:cNvPr>
          <p:cNvPicPr>
            <a:picLocks noGrp="1" noChangeAspect="1"/>
          </p:cNvPicPr>
          <p:nvPr>
            <p:ph idx="1"/>
          </p:nvPr>
        </p:nvPicPr>
        <p:blipFill>
          <a:blip r:embed="rId3"/>
          <a:stretch>
            <a:fillRect/>
          </a:stretch>
        </p:blipFill>
        <p:spPr>
          <a:xfrm>
            <a:off x="2037945" y="189948"/>
            <a:ext cx="7592438" cy="1956814"/>
          </a:xfrm>
        </p:spPr>
      </p:pic>
      <p:sp>
        <p:nvSpPr>
          <p:cNvPr id="2" name="TextBox 1">
            <a:extLst>
              <a:ext uri="{FF2B5EF4-FFF2-40B4-BE49-F238E27FC236}">
                <a16:creationId xmlns:a16="http://schemas.microsoft.com/office/drawing/2014/main" id="{0DA4A12C-AFE4-F249-A213-7558620D1FBC}"/>
              </a:ext>
            </a:extLst>
          </p:cNvPr>
          <p:cNvSpPr txBox="1"/>
          <p:nvPr/>
        </p:nvSpPr>
        <p:spPr>
          <a:xfrm>
            <a:off x="432487" y="2662248"/>
            <a:ext cx="11355859" cy="1323439"/>
          </a:xfrm>
          <a:prstGeom prst="rect">
            <a:avLst/>
          </a:prstGeom>
          <a:noFill/>
        </p:spPr>
        <p:txBody>
          <a:bodyPr wrap="square" rtlCol="0">
            <a:spAutoFit/>
          </a:bodyPr>
          <a:lstStyle/>
          <a:p>
            <a:pPr algn="ctr"/>
            <a:r>
              <a:rPr lang="en-US" sz="8000" dirty="0" err="1"/>
              <a:t>wucf.org</a:t>
            </a:r>
            <a:r>
              <a:rPr lang="en-US" sz="8000" dirty="0"/>
              <a:t>/</a:t>
            </a:r>
            <a:r>
              <a:rPr lang="en-US" sz="8000" dirty="0" err="1"/>
              <a:t>SummerOfSpace</a:t>
            </a:r>
            <a:endParaRPr lang="en-US" sz="8000" dirty="0"/>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99461" y="4154423"/>
            <a:ext cx="3299787" cy="2348865"/>
          </a:xfrm>
          <a:prstGeom prst="rect">
            <a:avLst/>
          </a:prstGeom>
        </p:spPr>
      </p:pic>
    </p:spTree>
    <p:extLst>
      <p:ext uri="{BB962C8B-B14F-4D97-AF65-F5344CB8AC3E}">
        <p14:creationId xmlns:p14="http://schemas.microsoft.com/office/powerpoint/2010/main" val="21230413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1" y="283033"/>
            <a:ext cx="10131425" cy="1456267"/>
          </a:xfrm>
        </p:spPr>
        <p:txBody>
          <a:bodyPr/>
          <a:lstStyle/>
          <a:p>
            <a:r>
              <a:rPr lang="en-US" dirty="0" smtClean="0"/>
              <a:t>PBS approach</a:t>
            </a:r>
            <a:endParaRPr lang="en-US" dirty="0"/>
          </a:p>
        </p:txBody>
      </p:sp>
      <p:grpSp>
        <p:nvGrpSpPr>
          <p:cNvPr id="15" name="Group 14"/>
          <p:cNvGrpSpPr/>
          <p:nvPr/>
        </p:nvGrpSpPr>
        <p:grpSpPr>
          <a:xfrm>
            <a:off x="2342020" y="1507390"/>
            <a:ext cx="7848600" cy="4267200"/>
            <a:chOff x="1128074" y="3694296"/>
            <a:chExt cx="7848600" cy="4267200"/>
          </a:xfrm>
        </p:grpSpPr>
        <p:graphicFrame>
          <p:nvGraphicFramePr>
            <p:cNvPr id="13" name="Content Placeholder 5"/>
            <p:cNvGraphicFramePr>
              <a:graphicFrameLocks/>
            </p:cNvGraphicFramePr>
            <p:nvPr>
              <p:extLst>
                <p:ext uri="{D42A27DB-BD31-4B8C-83A1-F6EECF244321}">
                  <p14:modId xmlns:p14="http://schemas.microsoft.com/office/powerpoint/2010/main" val="3348640163"/>
                </p:ext>
              </p:extLst>
            </p:nvPr>
          </p:nvGraphicFramePr>
          <p:xfrm>
            <a:off x="1128074" y="3694296"/>
            <a:ext cx="7848600" cy="4267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4" name="Picture 13" descr="PBSKIDS_Dash_C_onDark_circleR.png"/>
            <p:cNvPicPr>
              <a:picLocks noChangeAspect="1"/>
            </p:cNvPicPr>
            <p:nvPr/>
          </p:nvPicPr>
          <p:blipFill>
            <a:blip r:embed="rId8"/>
            <a:srcRect/>
            <a:stretch>
              <a:fillRect/>
            </a:stretch>
          </p:blipFill>
          <p:spPr bwMode="auto">
            <a:xfrm>
              <a:off x="4433249" y="5244306"/>
              <a:ext cx="1238250" cy="1246187"/>
            </a:xfrm>
            <a:prstGeom prst="rect">
              <a:avLst/>
            </a:prstGeom>
            <a:noFill/>
            <a:ln>
              <a:noFill/>
            </a:ln>
            <a:effectLst>
              <a:outerShdw blurRad="50800" dist="25401" dir="2700000" rotWithShape="0">
                <a:srgbClr val="808080">
                  <a:alpha val="42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11998390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6"/>
          <p:cNvGrpSpPr>
            <a:grpSpLocks/>
          </p:cNvGrpSpPr>
          <p:nvPr/>
        </p:nvGrpSpPr>
        <p:grpSpPr bwMode="auto">
          <a:xfrm>
            <a:off x="315681" y="661067"/>
            <a:ext cx="2933700" cy="5210175"/>
            <a:chOff x="-302301" y="1330688"/>
            <a:chExt cx="2935082" cy="5210500"/>
          </a:xfrm>
        </p:grpSpPr>
        <p:pic>
          <p:nvPicPr>
            <p:cNvPr id="5"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6560" y="1330688"/>
              <a:ext cx="2491881" cy="2491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02301" y="2711754"/>
              <a:ext cx="2384787" cy="2384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36803" y="4045210"/>
              <a:ext cx="2495978" cy="2495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p:ph type="title"/>
          </p:nvPr>
        </p:nvSpPr>
        <p:spPr>
          <a:xfrm>
            <a:off x="685801" y="-3053"/>
            <a:ext cx="10131425" cy="1456267"/>
          </a:xfrm>
        </p:spPr>
        <p:txBody>
          <a:bodyPr/>
          <a:lstStyle/>
          <a:p>
            <a:r>
              <a:rPr lang="en-US" b="1" dirty="0" smtClean="0"/>
              <a:t>RESEARCH-DRIVEN, STANDARDS-BASED</a:t>
            </a:r>
            <a:endParaRPr lang="en-US" b="1" dirty="0"/>
          </a:p>
        </p:txBody>
      </p:sp>
      <p:sp>
        <p:nvSpPr>
          <p:cNvPr id="3" name="Content Placeholder 2"/>
          <p:cNvSpPr>
            <a:spLocks noGrp="1"/>
          </p:cNvSpPr>
          <p:nvPr>
            <p:ph idx="1"/>
          </p:nvPr>
        </p:nvSpPr>
        <p:spPr>
          <a:xfrm>
            <a:off x="2699345" y="1467011"/>
            <a:ext cx="7371897" cy="4023433"/>
          </a:xfrm>
        </p:spPr>
        <p:txBody>
          <a:bodyPr>
            <a:noAutofit/>
          </a:bodyPr>
          <a:lstStyle/>
          <a:p>
            <a:pPr marL="0" indent="0">
              <a:buFont typeface="Arial" panose="020B0604020202020204" pitchFamily="34" charset="0"/>
              <a:buNone/>
            </a:pPr>
            <a:endParaRPr lang="en-US" altLang="en-US" sz="2000" dirty="0" smtClean="0">
              <a:latin typeface="PBS Explorer Regular" pitchFamily="2" charset="0"/>
              <a:ea typeface="ＭＳ Ｐゴシック" panose="020B0600070205080204" pitchFamily="34" charset="-128"/>
            </a:endParaRPr>
          </a:p>
          <a:p>
            <a:pPr marL="0" indent="0">
              <a:buFont typeface="Arial" panose="020B0604020202020204" pitchFamily="34" charset="0"/>
              <a:buNone/>
            </a:pPr>
            <a:endParaRPr lang="en-US" altLang="en-US" sz="2000" dirty="0">
              <a:latin typeface="PBS Explorer Regular" pitchFamily="2" charset="0"/>
              <a:ea typeface="ＭＳ Ｐゴシック" panose="020B0600070205080204" pitchFamily="34" charset="-128"/>
            </a:endParaRPr>
          </a:p>
          <a:p>
            <a:pPr marL="0" indent="0">
              <a:buFont typeface="Arial" panose="020B0604020202020204" pitchFamily="34" charset="0"/>
              <a:buNone/>
            </a:pPr>
            <a:endParaRPr lang="en-US" altLang="en-US" sz="2000" dirty="0" smtClean="0">
              <a:latin typeface="PBS Explorer Regular" pitchFamily="2" charset="0"/>
              <a:ea typeface="ＭＳ Ｐゴシック" panose="020B0600070205080204" pitchFamily="34" charset="-128"/>
            </a:endParaRPr>
          </a:p>
          <a:p>
            <a:pPr marL="0" indent="0">
              <a:buFont typeface="Arial" panose="020B0604020202020204" pitchFamily="34" charset="0"/>
              <a:buNone/>
            </a:pPr>
            <a:r>
              <a:rPr lang="en-US" altLang="en-US" sz="2000" dirty="0" smtClean="0">
                <a:latin typeface="PBS Explorer Regular" pitchFamily="2" charset="0"/>
                <a:ea typeface="ＭＳ Ｐゴシック" panose="020B0600070205080204" pitchFamily="34" charset="-128"/>
              </a:rPr>
              <a:t>The </a:t>
            </a:r>
            <a:r>
              <a:rPr lang="en-US" altLang="en-US" sz="2000" dirty="0">
                <a:latin typeface="PBS Explorer Regular" pitchFamily="2" charset="0"/>
                <a:ea typeface="ＭＳ Ｐゴシック" panose="020B0600070205080204" pitchFamily="34" charset="-128"/>
              </a:rPr>
              <a:t>PBS KIDS line-up on WUCF is filled with shows </a:t>
            </a:r>
            <a:r>
              <a:rPr lang="en-US" altLang="en-US" sz="2000" dirty="0" smtClean="0">
                <a:latin typeface="PBS Explorer Regular" pitchFamily="2" charset="0"/>
                <a:ea typeface="ＭＳ Ｐゴシック" panose="020B0600070205080204" pitchFamily="34" charset="-128"/>
              </a:rPr>
              <a:t>and related apps designed </a:t>
            </a:r>
            <a:r>
              <a:rPr lang="en-US" altLang="en-US" sz="2000" dirty="0">
                <a:latin typeface="PBS Explorer Regular" pitchFamily="2" charset="0"/>
                <a:ea typeface="ＭＳ Ｐゴシック" panose="020B0600070205080204" pitchFamily="34" charset="-128"/>
              </a:rPr>
              <a:t>to teach important science &amp; math </a:t>
            </a:r>
            <a:r>
              <a:rPr lang="en-US" altLang="en-US" sz="2000" dirty="0" smtClean="0">
                <a:latin typeface="PBS Explorer Regular" pitchFamily="2" charset="0"/>
                <a:ea typeface="ＭＳ Ｐゴシック" panose="020B0600070205080204" pitchFamily="34" charset="-128"/>
              </a:rPr>
              <a:t>skills:</a:t>
            </a:r>
            <a:endParaRPr lang="en-US" altLang="en-US" sz="2000" dirty="0">
              <a:latin typeface="PBS Explorer Regular" pitchFamily="2" charset="0"/>
              <a:ea typeface="ＭＳ Ｐゴシック" panose="020B0600070205080204" pitchFamily="34" charset="-128"/>
            </a:endParaRPr>
          </a:p>
          <a:p>
            <a:pPr lvl="4"/>
            <a:endParaRPr lang="en-US" altLang="en-US" sz="2000" dirty="0">
              <a:latin typeface="PBS Explorer Regular" pitchFamily="2" charset="0"/>
              <a:ea typeface="ＭＳ Ｐゴシック" panose="020B0600070205080204" pitchFamily="34" charset="-128"/>
            </a:endParaRPr>
          </a:p>
          <a:p>
            <a:pPr lvl="1">
              <a:buClr>
                <a:srgbClr val="FFFF00"/>
              </a:buClr>
              <a:buFont typeface="Arial" panose="020B0604020202020204" pitchFamily="34" charset="0"/>
              <a:buChar char="•"/>
            </a:pPr>
            <a:r>
              <a:rPr lang="en-US" altLang="en-US" sz="2200" i="1" dirty="0">
                <a:latin typeface="PBS Explorer Regular" pitchFamily="2" charset="0"/>
                <a:ea typeface="ＭＳ Ｐゴシック" panose="020B0600070205080204" pitchFamily="34" charset="-128"/>
              </a:rPr>
              <a:t>The Cat in the Hat Knows a Lot About That!</a:t>
            </a:r>
          </a:p>
          <a:p>
            <a:pPr lvl="1">
              <a:buClr>
                <a:srgbClr val="FFFF00"/>
              </a:buClr>
              <a:buFont typeface="Arial" panose="020B0604020202020204" pitchFamily="34" charset="0"/>
              <a:buChar char="•"/>
            </a:pPr>
            <a:r>
              <a:rPr lang="en-US" altLang="en-US" sz="2200" i="1" dirty="0">
                <a:latin typeface="PBS Explorer Regular" pitchFamily="2" charset="0"/>
                <a:ea typeface="ＭＳ Ｐゴシック" panose="020B0600070205080204" pitchFamily="34" charset="-128"/>
              </a:rPr>
              <a:t>Sid the Science Kid</a:t>
            </a:r>
          </a:p>
          <a:p>
            <a:pPr lvl="1">
              <a:buClr>
                <a:srgbClr val="FFFF00"/>
              </a:buClr>
              <a:buFont typeface="Arial" panose="020B0604020202020204" pitchFamily="34" charset="0"/>
              <a:buChar char="•"/>
            </a:pPr>
            <a:r>
              <a:rPr lang="en-US" altLang="en-US" sz="2200" i="1" dirty="0">
                <a:latin typeface="PBS Explorer Regular" pitchFamily="2" charset="0"/>
                <a:ea typeface="ＭＳ Ｐゴシック" panose="020B0600070205080204" pitchFamily="34" charset="-128"/>
              </a:rPr>
              <a:t>Curious George</a:t>
            </a:r>
          </a:p>
          <a:p>
            <a:pPr lvl="1">
              <a:buClr>
                <a:srgbClr val="FFFF00"/>
              </a:buClr>
              <a:buFont typeface="Arial" panose="020B0604020202020204" pitchFamily="34" charset="0"/>
              <a:buChar char="•"/>
            </a:pPr>
            <a:r>
              <a:rPr lang="en-US" altLang="en-US" sz="2200" i="1" dirty="0">
                <a:latin typeface="PBS Explorer Regular" pitchFamily="2" charset="0"/>
                <a:ea typeface="ＭＳ Ｐゴシック" panose="020B0600070205080204" pitchFamily="34" charset="-128"/>
              </a:rPr>
              <a:t>Dinosaur Train</a:t>
            </a:r>
          </a:p>
          <a:p>
            <a:pPr lvl="1">
              <a:buClr>
                <a:srgbClr val="FFFF00"/>
              </a:buClr>
              <a:buFont typeface="Arial" panose="020B0604020202020204" pitchFamily="34" charset="0"/>
              <a:buChar char="•"/>
            </a:pPr>
            <a:r>
              <a:rPr lang="en-US" altLang="en-US" sz="2200" i="1" dirty="0">
                <a:latin typeface="PBS Explorer Regular" pitchFamily="2" charset="0"/>
                <a:ea typeface="ＭＳ Ｐゴシック" panose="020B0600070205080204" pitchFamily="34" charset="-128"/>
              </a:rPr>
              <a:t>Wild </a:t>
            </a:r>
            <a:r>
              <a:rPr lang="en-US" altLang="en-US" sz="2200" i="1" dirty="0" err="1">
                <a:latin typeface="PBS Explorer Regular" pitchFamily="2" charset="0"/>
                <a:ea typeface="ＭＳ Ｐゴシック" panose="020B0600070205080204" pitchFamily="34" charset="-128"/>
              </a:rPr>
              <a:t>Kratts</a:t>
            </a:r>
            <a:endParaRPr lang="en-US" altLang="en-US" sz="2200" i="1" dirty="0">
              <a:latin typeface="PBS Explorer Regular" pitchFamily="2" charset="0"/>
              <a:ea typeface="ＭＳ Ｐゴシック" panose="020B0600070205080204" pitchFamily="34" charset="-128"/>
            </a:endParaRPr>
          </a:p>
          <a:p>
            <a:pPr lvl="1">
              <a:buClr>
                <a:srgbClr val="FFFF00"/>
              </a:buClr>
              <a:buFont typeface="Arial" panose="020B0604020202020204" pitchFamily="34" charset="0"/>
              <a:buChar char="•"/>
            </a:pPr>
            <a:r>
              <a:rPr lang="en-US" altLang="en-US" sz="2200" i="1" dirty="0">
                <a:latin typeface="PBS Explorer Regular" pitchFamily="2" charset="0"/>
                <a:ea typeface="ＭＳ Ｐゴシック" panose="020B0600070205080204" pitchFamily="34" charset="-128"/>
              </a:rPr>
              <a:t>Peg + </a:t>
            </a:r>
            <a:r>
              <a:rPr lang="en-US" altLang="en-US" sz="2200" i="1" dirty="0" smtClean="0">
                <a:latin typeface="PBS Explorer Regular" pitchFamily="2" charset="0"/>
                <a:ea typeface="ＭＳ Ｐゴシック" panose="020B0600070205080204" pitchFamily="34" charset="-128"/>
              </a:rPr>
              <a:t>Cat!</a:t>
            </a:r>
          </a:p>
          <a:p>
            <a:pPr lvl="1">
              <a:buClr>
                <a:srgbClr val="FFFF00"/>
              </a:buClr>
              <a:buFont typeface="Arial" panose="020B0604020202020204" pitchFamily="34" charset="0"/>
              <a:buChar char="•"/>
            </a:pPr>
            <a:r>
              <a:rPr lang="en-US" altLang="en-US" sz="2200" b="1" dirty="0" smtClean="0">
                <a:latin typeface="PBS Explorer Regular" pitchFamily="2" charset="0"/>
                <a:ea typeface="ＭＳ Ｐゴシック" panose="020B0600070205080204" pitchFamily="34" charset="-128"/>
              </a:rPr>
              <a:t>Ready </a:t>
            </a:r>
            <a:r>
              <a:rPr lang="en-US" altLang="en-US" sz="2200" b="1" dirty="0">
                <a:latin typeface="PBS Explorer Regular" pitchFamily="2" charset="0"/>
                <a:ea typeface="ＭＳ Ｐゴシック" panose="020B0600070205080204" pitchFamily="34" charset="-128"/>
              </a:rPr>
              <a:t>Jet GO!</a:t>
            </a:r>
            <a:endParaRPr lang="en-US" altLang="en-US" sz="2200" b="1" i="1" dirty="0">
              <a:latin typeface="PBS Explorer Regular" pitchFamily="2" charset="0"/>
              <a:ea typeface="ＭＳ Ｐゴシック" panose="020B0600070205080204" pitchFamily="34" charset="-128"/>
            </a:endParaRPr>
          </a:p>
          <a:p>
            <a:endParaRPr lang="en-US" sz="2000" dirty="0"/>
          </a:p>
        </p:txBody>
      </p:sp>
      <p:pic>
        <p:nvPicPr>
          <p:cNvPr id="9" name="Picture 2" descr="Peg + Cat Dance Silo.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029831" y="5095205"/>
            <a:ext cx="1533525" cy="164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94926" y="4162517"/>
            <a:ext cx="3912305" cy="2363685"/>
          </a:xfrm>
          <a:prstGeom prst="rect">
            <a:avLst/>
          </a:prstGeom>
        </p:spPr>
      </p:pic>
    </p:spTree>
    <p:extLst>
      <p:ext uri="{BB962C8B-B14F-4D97-AF65-F5344CB8AC3E}">
        <p14:creationId xmlns:p14="http://schemas.microsoft.com/office/powerpoint/2010/main" val="354065416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Let’s Watch: Ready Jet Go</a:t>
            </a:r>
            <a:endParaRPr lang="en-US" b="1" dirty="0"/>
          </a:p>
        </p:txBody>
      </p:sp>
      <p:pic>
        <p:nvPicPr>
          <p:cNvPr id="4" name="Content Placeholder 3">
            <a:hlinkClick r:id="rId3"/>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2507369" y="1867218"/>
            <a:ext cx="6488288" cy="3649662"/>
          </a:xfrm>
        </p:spPr>
      </p:pic>
    </p:spTree>
    <p:extLst>
      <p:ext uri="{BB962C8B-B14F-4D97-AF65-F5344CB8AC3E}">
        <p14:creationId xmlns:p14="http://schemas.microsoft.com/office/powerpoint/2010/main" val="25956081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1063622" y="645269"/>
            <a:ext cx="4876801" cy="2743200"/>
          </a:xfrm>
        </p:spPr>
      </p:pic>
      <p:pic>
        <p:nvPicPr>
          <p:cNvPr id="6" name="Content Placeholder 5"/>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6393743" y="3668951"/>
            <a:ext cx="4876801" cy="2743200"/>
          </a:xfr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93743" y="645269"/>
            <a:ext cx="4876800" cy="2743200"/>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63623" y="3668951"/>
            <a:ext cx="4876800" cy="2743200"/>
          </a:xfrm>
          <a:prstGeom prst="rect">
            <a:avLst/>
          </a:prstGeom>
        </p:spPr>
      </p:pic>
      <p:pic>
        <p:nvPicPr>
          <p:cNvPr id="10" name="Picture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163313" y="2016869"/>
            <a:ext cx="824598" cy="1143000"/>
          </a:xfrm>
          <a:prstGeom prst="rect">
            <a:avLst/>
          </a:prstGeom>
        </p:spPr>
      </p:pic>
    </p:spTree>
    <p:extLst>
      <p:ext uri="{BB962C8B-B14F-4D97-AF65-F5344CB8AC3E}">
        <p14:creationId xmlns:p14="http://schemas.microsoft.com/office/powerpoint/2010/main" val="349583898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pic>
        <p:nvPicPr>
          <p:cNvPr id="11" name="Content Placeholder 10">
            <a:extLst>
              <a:ext uri="{FF2B5EF4-FFF2-40B4-BE49-F238E27FC236}">
                <a16:creationId xmlns:a16="http://schemas.microsoft.com/office/drawing/2014/main" id="{96A7A291-0874-0A48-A977-1B3CD7F45F99}"/>
              </a:ext>
            </a:extLst>
          </p:cNvPr>
          <p:cNvPicPr>
            <a:picLocks noGrp="1" noChangeAspect="1"/>
          </p:cNvPicPr>
          <p:nvPr>
            <p:ph idx="1"/>
          </p:nvPr>
        </p:nvPicPr>
        <p:blipFill>
          <a:blip r:embed="rId3"/>
          <a:stretch>
            <a:fillRect/>
          </a:stretch>
        </p:blipFill>
        <p:spPr>
          <a:xfrm>
            <a:off x="939464" y="-1181136"/>
            <a:ext cx="9317323" cy="11407194"/>
          </a:xfrm>
        </p:spPr>
      </p:pic>
      <p:pic>
        <p:nvPicPr>
          <p:cNvPr id="3" name="Picture 2">
            <a:extLst>
              <a:ext uri="{FF2B5EF4-FFF2-40B4-BE49-F238E27FC236}">
                <a16:creationId xmlns:a16="http://schemas.microsoft.com/office/drawing/2014/main" id="{F11B74CE-B827-E648-9D16-DF9A1E946288}"/>
              </a:ext>
            </a:extLst>
          </p:cNvPr>
          <p:cNvPicPr>
            <a:picLocks noChangeAspect="1"/>
          </p:cNvPicPr>
          <p:nvPr/>
        </p:nvPicPr>
        <p:blipFill>
          <a:blip r:embed="rId4"/>
          <a:stretch>
            <a:fillRect/>
          </a:stretch>
        </p:blipFill>
        <p:spPr>
          <a:xfrm>
            <a:off x="10424160" y="3479940"/>
            <a:ext cx="1294164" cy="1018993"/>
          </a:xfrm>
          <a:prstGeom prst="rect">
            <a:avLst/>
          </a:prstGeom>
        </p:spPr>
      </p:pic>
      <p:pic>
        <p:nvPicPr>
          <p:cNvPr id="4" name="Picture 3">
            <a:extLst>
              <a:ext uri="{FF2B5EF4-FFF2-40B4-BE49-F238E27FC236}">
                <a16:creationId xmlns:a16="http://schemas.microsoft.com/office/drawing/2014/main" id="{A1BDDB56-4E7A-F74E-ACC1-DAF8A14D6681}"/>
              </a:ext>
            </a:extLst>
          </p:cNvPr>
          <p:cNvPicPr>
            <a:picLocks noChangeAspect="1"/>
          </p:cNvPicPr>
          <p:nvPr/>
        </p:nvPicPr>
        <p:blipFill>
          <a:blip r:embed="rId5"/>
          <a:stretch>
            <a:fillRect/>
          </a:stretch>
        </p:blipFill>
        <p:spPr>
          <a:xfrm>
            <a:off x="10424160" y="4611631"/>
            <a:ext cx="1270603" cy="1021159"/>
          </a:xfrm>
          <a:prstGeom prst="rect">
            <a:avLst/>
          </a:prstGeom>
        </p:spPr>
      </p:pic>
    </p:spTree>
    <p:extLst>
      <p:ext uri="{BB962C8B-B14F-4D97-AF65-F5344CB8AC3E}">
        <p14:creationId xmlns:p14="http://schemas.microsoft.com/office/powerpoint/2010/main" val="337410678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B6495BE6-2EB8-E346-B854-AAEAF9497493}"/>
              </a:ext>
            </a:extLst>
          </p:cNvPr>
          <p:cNvPicPr>
            <a:picLocks noGrp="1" noChangeAspect="1"/>
          </p:cNvPicPr>
          <p:nvPr>
            <p:ph idx="1"/>
          </p:nvPr>
        </p:nvPicPr>
        <p:blipFill>
          <a:blip r:embed="rId3"/>
          <a:stretch>
            <a:fillRect/>
          </a:stretch>
        </p:blipFill>
        <p:spPr>
          <a:xfrm>
            <a:off x="2037945" y="189948"/>
            <a:ext cx="7592438" cy="1956814"/>
          </a:xfrm>
        </p:spPr>
      </p:pic>
      <p:pic>
        <p:nvPicPr>
          <p:cNvPr id="6" name="Picture 5">
            <a:extLst>
              <a:ext uri="{FF2B5EF4-FFF2-40B4-BE49-F238E27FC236}">
                <a16:creationId xmlns:a16="http://schemas.microsoft.com/office/drawing/2014/main" id="{440F2C55-7B18-6540-A430-00ADE6D9D0CF}"/>
              </a:ext>
            </a:extLst>
          </p:cNvPr>
          <p:cNvPicPr>
            <a:picLocks noChangeAspect="1"/>
          </p:cNvPicPr>
          <p:nvPr/>
        </p:nvPicPr>
        <p:blipFill>
          <a:blip r:embed="rId4"/>
          <a:stretch>
            <a:fillRect/>
          </a:stretch>
        </p:blipFill>
        <p:spPr>
          <a:xfrm>
            <a:off x="2037945" y="2146762"/>
            <a:ext cx="7978861" cy="5039281"/>
          </a:xfrm>
          <a:prstGeom prst="rect">
            <a:avLst/>
          </a:prstGeom>
        </p:spPr>
      </p:pic>
    </p:spTree>
    <p:extLst>
      <p:ext uri="{BB962C8B-B14F-4D97-AF65-F5344CB8AC3E}">
        <p14:creationId xmlns:p14="http://schemas.microsoft.com/office/powerpoint/2010/main" val="161342387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pic>
        <p:nvPicPr>
          <p:cNvPr id="4" name="Where did _The Eagle Has Landed_ come from_ [720p]">
            <a:hlinkClick r:id="" action="ppaction://media"/>
            <a:extLst>
              <a:ext uri="{FF2B5EF4-FFF2-40B4-BE49-F238E27FC236}">
                <a16:creationId xmlns:a16="http://schemas.microsoft.com/office/drawing/2014/main" id="{4548952D-8BC8-A545-A512-0917EED50E5A}"/>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7938" y="3175"/>
            <a:ext cx="12192000" cy="6858000"/>
          </a:xfrm>
          <a:prstGeom prst="rect">
            <a:avLst/>
          </a:prstGeom>
        </p:spPr>
      </p:pic>
    </p:spTree>
    <p:extLst>
      <p:ext uri="{BB962C8B-B14F-4D97-AF65-F5344CB8AC3E}">
        <p14:creationId xmlns:p14="http://schemas.microsoft.com/office/powerpoint/2010/main" val="971398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671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B6495BE6-2EB8-E346-B854-AAEAF9497493}"/>
              </a:ext>
            </a:extLst>
          </p:cNvPr>
          <p:cNvPicPr>
            <a:picLocks noGrp="1" noChangeAspect="1"/>
          </p:cNvPicPr>
          <p:nvPr>
            <p:ph idx="1"/>
          </p:nvPr>
        </p:nvPicPr>
        <p:blipFill>
          <a:blip r:embed="rId3"/>
          <a:stretch>
            <a:fillRect/>
          </a:stretch>
        </p:blipFill>
        <p:spPr>
          <a:xfrm>
            <a:off x="2037945" y="189948"/>
            <a:ext cx="7592438" cy="1956814"/>
          </a:xfrm>
        </p:spPr>
      </p:pic>
      <p:pic>
        <p:nvPicPr>
          <p:cNvPr id="2050" name="Picture 2" descr="Image may contain: 2 peop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3754" y="2523188"/>
            <a:ext cx="3308381" cy="27432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may contain: 1 person, smili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92135" y="2523188"/>
            <a:ext cx="2474595" cy="274320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may contain: 2 people, people smiling, people sitti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24130" y="2523188"/>
            <a:ext cx="3384925" cy="274320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ttps://lh3.googleusercontent.com/YOk6z3SWpP0cs-jq--vSBSNlVk_AFGyd5qnm0C6Gjtox47uPs-_SobbSJa8sT0LmWdhapb-zpWX62jVd2wtEMyJr4jeyd96tuPYkQ7ZODV9fgo0eTjJmjx7i1BP_1540Zr8OKXNyZKjhOYYeQ81kQ-sssXOYAePeA8vnkOwUT7jqBlLDq_m3H7miH1oMdz9uNUlxuJN3QoKcXjv9ctE03EMTMz9xQ-n0sjroqLL2-g11vv3h3PwJERt3dmgUdqte3t6Nw2CqinTyYmJyDCbIdM-InNAp5FhNKcXo2U0GBKz5ba-jjaNNnjDDQPh-ykp_ybXotiJ59MVY5nyH0Ns4TMRBLpEZ_lDmx9tu27SpDWJMWW17cpjxJJC-FmjU3UQ4_BZ9nSIQr1bm7IXAU5WyRyFmPr_V8_0r7a0C1vvjL5Sh_-6X83ic0jkM-zWyiZHd_PKl8eSj6vIZDkK6fp8c0O7oCI1ohVK4MQ4yqvj-b5Pegb9FYMkbLtMYIJXic955JGHyT6D5arBmnxc-HNcD6-uLN1IPwABLD_mdz7SD_D4fuXqDXxfQ1t0DX1XxIVjimel8Yw9bZNb6Bkw8YX5P9F0ldLk3--rR6cYwqLIVx7P8BYCcVPYSsGVzGiYrvhkF6WINp9ywlB9Kztc3YU46_dxPo6GvO_xV=w432-h576-no"/>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66730" y="2523188"/>
            <a:ext cx="2057400" cy="27432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21154">
            <a:off x="69130" y="4526555"/>
            <a:ext cx="2846264" cy="2242276"/>
          </a:xfrm>
          <a:prstGeom prst="rect">
            <a:avLst/>
          </a:prstGeom>
        </p:spPr>
      </p:pic>
    </p:spTree>
    <p:extLst>
      <p:ext uri="{BB962C8B-B14F-4D97-AF65-F5344CB8AC3E}">
        <p14:creationId xmlns:p14="http://schemas.microsoft.com/office/powerpoint/2010/main" val="146056024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elestial">
  <a:themeElements>
    <a:clrScheme name="Celestial">
      <a:dk1>
        <a:sysClr val="windowText" lastClr="000000"/>
      </a:dk1>
      <a:lt1>
        <a:sysClr val="window" lastClr="FFFFFF"/>
      </a:lt1>
      <a:dk2>
        <a:srgbClr val="18276C"/>
      </a:dk2>
      <a:lt2>
        <a:srgbClr val="EBEBEB"/>
      </a:lt2>
      <a:accent1>
        <a:srgbClr val="AC3EC1"/>
      </a:accent1>
      <a:accent2>
        <a:srgbClr val="477BD1"/>
      </a:accent2>
      <a:accent3>
        <a:srgbClr val="46B298"/>
      </a:accent3>
      <a:accent4>
        <a:srgbClr val="90BA4C"/>
      </a:accent4>
      <a:accent5>
        <a:srgbClr val="DD9D31"/>
      </a:accent5>
      <a:accent6>
        <a:srgbClr val="E25247"/>
      </a:accent6>
      <a:hlink>
        <a:srgbClr val="C573D2"/>
      </a:hlink>
      <a:folHlink>
        <a:srgbClr val="CCAEE8"/>
      </a:folHlink>
    </a:clrScheme>
    <a:fontScheme name="Celestial">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Celestial" id="{C4BB2A3D-0E93-4C5F-B0D2-9D3FCE089CC5}" vid="{42E5908D-19A2-46FD-89FA-638B126129E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{1D33E041-023A-2946-82B1-DED9D7BFDBE4}tf10001058</Template>
  <TotalTime>1112</TotalTime>
  <Words>895</Words>
  <Application>Microsoft Office PowerPoint</Application>
  <PresentationFormat>Widescreen</PresentationFormat>
  <Paragraphs>80</Paragraphs>
  <Slides>10</Slides>
  <Notes>10</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ＭＳ Ｐゴシック</vt:lpstr>
      <vt:lpstr>Arial</vt:lpstr>
      <vt:lpstr>Calibri</vt:lpstr>
      <vt:lpstr>Calibri Light</vt:lpstr>
      <vt:lpstr>PBS Explorer Regular</vt:lpstr>
      <vt:lpstr>Celestial</vt:lpstr>
      <vt:lpstr>PowerPoint Presentation</vt:lpstr>
      <vt:lpstr>PBS approach</vt:lpstr>
      <vt:lpstr>RESEARCH-DRIVEN, STANDARDS-BASED</vt:lpstr>
      <vt:lpstr>Let’s Watch: Ready Jet Go</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Jennifer Cook</dc:creator>
  <cp:lastModifiedBy>Windows User</cp:lastModifiedBy>
  <cp:revision>49</cp:revision>
  <cp:lastPrinted>2019-06-05T15:39:23Z</cp:lastPrinted>
  <dcterms:created xsi:type="dcterms:W3CDTF">2019-05-05T15:09:29Z</dcterms:created>
  <dcterms:modified xsi:type="dcterms:W3CDTF">2019-06-06T14:43:01Z</dcterms:modified>
</cp:coreProperties>
</file>