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64" r:id="rId3"/>
    <p:sldId id="271" r:id="rId4"/>
    <p:sldId id="272" r:id="rId5"/>
    <p:sldId id="273" r:id="rId6"/>
    <p:sldId id="274" r:id="rId7"/>
    <p:sldId id="263" r:id="rId8"/>
    <p:sldId id="275" r:id="rId9"/>
    <p:sldId id="276" r:id="rId10"/>
    <p:sldId id="282" r:id="rId11"/>
    <p:sldId id="283" r:id="rId12"/>
    <p:sldId id="277" r:id="rId13"/>
    <p:sldId id="278" r:id="rId14"/>
    <p:sldId id="296" r:id="rId15"/>
    <p:sldId id="280" r:id="rId16"/>
    <p:sldId id="297" r:id="rId17"/>
    <p:sldId id="284" r:id="rId18"/>
    <p:sldId id="281" r:id="rId19"/>
    <p:sldId id="286" r:id="rId20"/>
    <p:sldId id="292" r:id="rId21"/>
    <p:sldId id="287" r:id="rId22"/>
    <p:sldId id="288" r:id="rId23"/>
    <p:sldId id="289" r:id="rId24"/>
    <p:sldId id="290" r:id="rId25"/>
    <p:sldId id="291" r:id="rId26"/>
    <p:sldId id="293" r:id="rId27"/>
    <p:sldId id="268" r:id="rId28"/>
    <p:sldId id="270" r:id="rId29"/>
    <p:sldId id="295" r:id="rId30"/>
    <p:sldId id="29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08" userDrawn="1">
          <p15:clr>
            <a:srgbClr val="A4A3A4"/>
          </p15:clr>
        </p15:guide>
        <p15:guide id="2" pos="3840" userDrawn="1">
          <p15:clr>
            <a:srgbClr val="A4A3A4"/>
          </p15:clr>
        </p15:guide>
        <p15:guide id="3" orient="horz" pos="576" userDrawn="1">
          <p15:clr>
            <a:srgbClr val="A4A3A4"/>
          </p15:clr>
        </p15:guide>
        <p15:guide id="4" orient="horz" pos="22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gha, Rahim D." initials="ARD" lastIdx="8" clrIdx="0">
    <p:extLst>
      <p:ext uri="{19B8F6BF-5375-455C-9EA6-DF929625EA0E}">
        <p15:presenceInfo xmlns:p15="http://schemas.microsoft.com/office/powerpoint/2012/main" userId="Agha, Rahim D." providerId="None"/>
      </p:ext>
    </p:extLst>
  </p:cmAuthor>
  <p:cmAuthor id="2" name="Jennifer Thropp" initials="JT" lastIdx="38" clrIdx="1">
    <p:extLst>
      <p:ext uri="{19B8F6BF-5375-455C-9EA6-DF929625EA0E}">
        <p15:presenceInfo xmlns:p15="http://schemas.microsoft.com/office/powerpoint/2012/main" userId="26cc156cf83e0eb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FFF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01" autoAdjust="0"/>
    <p:restoredTop sz="94679" autoAdjust="0"/>
  </p:normalViewPr>
  <p:slideViewPr>
    <p:cSldViewPr snapToGrid="0" showGuides="1">
      <p:cViewPr varScale="1">
        <p:scale>
          <a:sx n="104" d="100"/>
          <a:sy n="104" d="100"/>
        </p:scale>
        <p:origin x="912" y="200"/>
      </p:cViewPr>
      <p:guideLst>
        <p:guide orient="horz" pos="4008"/>
        <p:guide pos="3840"/>
        <p:guide orient="horz" pos="576"/>
        <p:guide orient="horz" pos="223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4-08T11:04:17.307" idx="7">
    <p:pos x="6100" y="903"/>
    <p:text>Should it say 'go around missed' instead of 'go missed' (under informed emergency &amp; scenario description cell?).  If so, then you probably have to fix it in your thesis document</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AF6C0F-6C1A-4846-A78B-2019EC7A5A0A}" type="datetimeFigureOut">
              <a:rPr lang="en-US" smtClean="0"/>
              <a:t>4/21/20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A0A86D-5024-4350-A9C6-9389693B08CB}" type="slidenum">
              <a:rPr lang="en-US" smtClean="0"/>
              <a:t>‹#›</a:t>
            </a:fld>
            <a:endParaRPr lang="en-US"/>
          </a:p>
        </p:txBody>
      </p:sp>
    </p:spTree>
    <p:extLst>
      <p:ext uri="{BB962C8B-B14F-4D97-AF65-F5344CB8AC3E}">
        <p14:creationId xmlns:p14="http://schemas.microsoft.com/office/powerpoint/2010/main" val="89045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3</a:t>
            </a:fld>
            <a:endParaRPr lang="en-US"/>
          </a:p>
        </p:txBody>
      </p:sp>
    </p:spTree>
    <p:extLst>
      <p:ext uri="{BB962C8B-B14F-4D97-AF65-F5344CB8AC3E}">
        <p14:creationId xmlns:p14="http://schemas.microsoft.com/office/powerpoint/2010/main" val="2085615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16</a:t>
            </a:fld>
            <a:endParaRPr lang="en-US"/>
          </a:p>
        </p:txBody>
      </p:sp>
    </p:spTree>
    <p:extLst>
      <p:ext uri="{BB962C8B-B14F-4D97-AF65-F5344CB8AC3E}">
        <p14:creationId xmlns:p14="http://schemas.microsoft.com/office/powerpoint/2010/main" val="2642682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17</a:t>
            </a:fld>
            <a:endParaRPr lang="en-US"/>
          </a:p>
        </p:txBody>
      </p:sp>
    </p:spTree>
    <p:extLst>
      <p:ext uri="{BB962C8B-B14F-4D97-AF65-F5344CB8AC3E}">
        <p14:creationId xmlns:p14="http://schemas.microsoft.com/office/powerpoint/2010/main" val="3844176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18</a:t>
            </a:fld>
            <a:endParaRPr lang="en-US"/>
          </a:p>
        </p:txBody>
      </p:sp>
    </p:spTree>
    <p:extLst>
      <p:ext uri="{BB962C8B-B14F-4D97-AF65-F5344CB8AC3E}">
        <p14:creationId xmlns:p14="http://schemas.microsoft.com/office/powerpoint/2010/main" val="2642682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19</a:t>
            </a:fld>
            <a:endParaRPr lang="en-US"/>
          </a:p>
        </p:txBody>
      </p:sp>
    </p:spTree>
    <p:extLst>
      <p:ext uri="{BB962C8B-B14F-4D97-AF65-F5344CB8AC3E}">
        <p14:creationId xmlns:p14="http://schemas.microsoft.com/office/powerpoint/2010/main" val="1288374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20</a:t>
            </a:fld>
            <a:endParaRPr lang="en-US"/>
          </a:p>
        </p:txBody>
      </p:sp>
    </p:spTree>
    <p:extLst>
      <p:ext uri="{BB962C8B-B14F-4D97-AF65-F5344CB8AC3E}">
        <p14:creationId xmlns:p14="http://schemas.microsoft.com/office/powerpoint/2010/main" val="4027786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21</a:t>
            </a:fld>
            <a:endParaRPr lang="en-US"/>
          </a:p>
        </p:txBody>
      </p:sp>
    </p:spTree>
    <p:extLst>
      <p:ext uri="{BB962C8B-B14F-4D97-AF65-F5344CB8AC3E}">
        <p14:creationId xmlns:p14="http://schemas.microsoft.com/office/powerpoint/2010/main" val="2533660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22</a:t>
            </a:fld>
            <a:endParaRPr lang="en-US"/>
          </a:p>
        </p:txBody>
      </p:sp>
    </p:spTree>
    <p:extLst>
      <p:ext uri="{BB962C8B-B14F-4D97-AF65-F5344CB8AC3E}">
        <p14:creationId xmlns:p14="http://schemas.microsoft.com/office/powerpoint/2010/main" val="4093517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23</a:t>
            </a:fld>
            <a:endParaRPr lang="en-US"/>
          </a:p>
        </p:txBody>
      </p:sp>
    </p:spTree>
    <p:extLst>
      <p:ext uri="{BB962C8B-B14F-4D97-AF65-F5344CB8AC3E}">
        <p14:creationId xmlns:p14="http://schemas.microsoft.com/office/powerpoint/2010/main" val="2565510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24</a:t>
            </a:fld>
            <a:endParaRPr lang="en-US"/>
          </a:p>
        </p:txBody>
      </p:sp>
    </p:spTree>
    <p:extLst>
      <p:ext uri="{BB962C8B-B14F-4D97-AF65-F5344CB8AC3E}">
        <p14:creationId xmlns:p14="http://schemas.microsoft.com/office/powerpoint/2010/main" val="31298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25</a:t>
            </a:fld>
            <a:endParaRPr lang="en-US"/>
          </a:p>
        </p:txBody>
      </p:sp>
    </p:spTree>
    <p:extLst>
      <p:ext uri="{BB962C8B-B14F-4D97-AF65-F5344CB8AC3E}">
        <p14:creationId xmlns:p14="http://schemas.microsoft.com/office/powerpoint/2010/main" val="3931019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8</a:t>
            </a:fld>
            <a:endParaRPr lang="en-US"/>
          </a:p>
        </p:txBody>
      </p:sp>
    </p:spTree>
    <p:extLst>
      <p:ext uri="{BB962C8B-B14F-4D97-AF65-F5344CB8AC3E}">
        <p14:creationId xmlns:p14="http://schemas.microsoft.com/office/powerpoint/2010/main" val="752374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29</a:t>
            </a:fld>
            <a:endParaRPr lang="en-US"/>
          </a:p>
        </p:txBody>
      </p:sp>
    </p:spTree>
    <p:extLst>
      <p:ext uri="{BB962C8B-B14F-4D97-AF65-F5344CB8AC3E}">
        <p14:creationId xmlns:p14="http://schemas.microsoft.com/office/powerpoint/2010/main" val="732814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30</a:t>
            </a:fld>
            <a:endParaRPr lang="en-US"/>
          </a:p>
        </p:txBody>
      </p:sp>
    </p:spTree>
    <p:extLst>
      <p:ext uri="{BB962C8B-B14F-4D97-AF65-F5344CB8AC3E}">
        <p14:creationId xmlns:p14="http://schemas.microsoft.com/office/powerpoint/2010/main" val="1880961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9</a:t>
            </a:fld>
            <a:endParaRPr lang="en-US"/>
          </a:p>
        </p:txBody>
      </p:sp>
    </p:spTree>
    <p:extLst>
      <p:ext uri="{BB962C8B-B14F-4D97-AF65-F5344CB8AC3E}">
        <p14:creationId xmlns:p14="http://schemas.microsoft.com/office/powerpoint/2010/main" val="2899889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10</a:t>
            </a:fld>
            <a:endParaRPr lang="en-US"/>
          </a:p>
        </p:txBody>
      </p:sp>
    </p:spTree>
    <p:extLst>
      <p:ext uri="{BB962C8B-B14F-4D97-AF65-F5344CB8AC3E}">
        <p14:creationId xmlns:p14="http://schemas.microsoft.com/office/powerpoint/2010/main" val="230616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11</a:t>
            </a:fld>
            <a:endParaRPr lang="en-US"/>
          </a:p>
        </p:txBody>
      </p:sp>
    </p:spTree>
    <p:extLst>
      <p:ext uri="{BB962C8B-B14F-4D97-AF65-F5344CB8AC3E}">
        <p14:creationId xmlns:p14="http://schemas.microsoft.com/office/powerpoint/2010/main" val="1269391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12</a:t>
            </a:fld>
            <a:endParaRPr lang="en-US"/>
          </a:p>
        </p:txBody>
      </p:sp>
    </p:spTree>
    <p:extLst>
      <p:ext uri="{BB962C8B-B14F-4D97-AF65-F5344CB8AC3E}">
        <p14:creationId xmlns:p14="http://schemas.microsoft.com/office/powerpoint/2010/main" val="157570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13</a:t>
            </a:fld>
            <a:endParaRPr lang="en-US"/>
          </a:p>
        </p:txBody>
      </p:sp>
    </p:spTree>
    <p:extLst>
      <p:ext uri="{BB962C8B-B14F-4D97-AF65-F5344CB8AC3E}">
        <p14:creationId xmlns:p14="http://schemas.microsoft.com/office/powerpoint/2010/main" val="3890855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14</a:t>
            </a:fld>
            <a:endParaRPr lang="en-US"/>
          </a:p>
        </p:txBody>
      </p:sp>
    </p:spTree>
    <p:extLst>
      <p:ext uri="{BB962C8B-B14F-4D97-AF65-F5344CB8AC3E}">
        <p14:creationId xmlns:p14="http://schemas.microsoft.com/office/powerpoint/2010/main" val="4182928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0A86D-5024-4350-A9C6-9389693B08CB}" type="slidenum">
              <a:rPr lang="en-US" smtClean="0"/>
              <a:t>15</a:t>
            </a:fld>
            <a:endParaRPr lang="en-US"/>
          </a:p>
        </p:txBody>
      </p:sp>
    </p:spTree>
    <p:extLst>
      <p:ext uri="{BB962C8B-B14F-4D97-AF65-F5344CB8AC3E}">
        <p14:creationId xmlns:p14="http://schemas.microsoft.com/office/powerpoint/2010/main" val="2615857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3224B-FA27-4BCB-A26A-ADE45C59C0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DBA7C3-DC9D-406C-B076-C0EF547FDA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FF5F6D-871C-4205-8D1F-4A75D2E3C6A1}"/>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7C2F35F7-EF06-45F2-B57F-6F048A3C79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CB1CA4-B90D-4E32-901D-48FA8E2D7730}"/>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3569612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AE9B3-7C95-489C-8A32-221322090B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18C582-CFBA-44E8-9DEF-3BDBC6D3008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FB17DE-6261-4E66-A4A9-D0E7D9D9378E}"/>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F7EC2ACC-BCE2-4B89-8021-528A0E04B6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60424C-3425-45D1-A35B-4196E56F1758}"/>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403896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D84659-4BF3-4C22-A102-68D558736B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D7050F-96F2-4453-A76B-BDA3FE83001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BE29D8-7726-4466-ABEB-1288F7FE44F4}"/>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DD361D5F-5CAC-4BC5-B5B2-E67EE06CA2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C49DB4-AB6D-490B-97D2-DCC788148D54}"/>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027422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41EE9-276F-4ECC-914F-3840024B4C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E04F50-AF49-4C03-830B-419E956A621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B5F91-1B6D-440D-B9E1-29FB3BD1D267}"/>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6FC2A01E-DFDC-45CD-8C59-1ACC09CF8D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3775F8-5AC9-4483-BDAA-960FCE9DDBA4}"/>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480840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A3CE1-F66E-4EFB-A061-3D89731B79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9AA2FD-0BB0-48E3-961D-415CA7A194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6B03049-6C69-4CEC-82C8-8B99C16659B8}"/>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CC80A7B9-7A8C-4781-8527-07CB306F6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27E066-AC32-4EBF-8C62-9F9C88D14B99}"/>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63852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6EC4-6F49-4C22-9574-222E2B6DC9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63788F-73D7-4BA8-A517-673D68DE4C4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F83F72-07E8-4522-BCD6-190E86E83B1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6B5A81-3252-41EF-8E89-7F2F734C12DA}"/>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6" name="Footer Placeholder 5">
            <a:extLst>
              <a:ext uri="{FF2B5EF4-FFF2-40B4-BE49-F238E27FC236}">
                <a16:creationId xmlns:a16="http://schemas.microsoft.com/office/drawing/2014/main" id="{0004087F-4B5D-4BCC-A8B7-6AD823B20E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E8DD92-971F-4EBE-82A7-ABE3B785D3C7}"/>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3105884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4EDE5-DAA6-4AB4-ADAE-D4B0864AB4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DDC08B-144E-41B1-B2E2-DD0D97F627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A881F46-A6AB-4DE4-830D-D42782E07CF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572667-A2FE-4E9B-B0C0-1AB4FD8C0C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70A267E-14B3-415C-9BD0-93A2400865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7AB91A-F6A2-4D2C-803D-2B96DE11F80D}"/>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8" name="Footer Placeholder 7">
            <a:extLst>
              <a:ext uri="{FF2B5EF4-FFF2-40B4-BE49-F238E27FC236}">
                <a16:creationId xmlns:a16="http://schemas.microsoft.com/office/drawing/2014/main" id="{34F20F70-97D6-4A4B-83E9-F2DE6EA483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23A4884-361A-4BDD-A109-580661DCFF1E}"/>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367345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1796A-C94D-40D6-A532-B5030D215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619960D-4FE0-44C2-8E79-EA02757B0EA4}"/>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4" name="Footer Placeholder 3">
            <a:extLst>
              <a:ext uri="{FF2B5EF4-FFF2-40B4-BE49-F238E27FC236}">
                <a16:creationId xmlns:a16="http://schemas.microsoft.com/office/drawing/2014/main" id="{0BBC9FF4-BA2A-4F83-91EC-84FCCC9BB6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2A5C75-66DE-4C60-955C-C799276F26EF}"/>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256267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F05E97-12E7-4C3D-9AA5-EBFC65702759}"/>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3" name="Footer Placeholder 2">
            <a:extLst>
              <a:ext uri="{FF2B5EF4-FFF2-40B4-BE49-F238E27FC236}">
                <a16:creationId xmlns:a16="http://schemas.microsoft.com/office/drawing/2014/main" id="{9525EBE5-1AF8-4A20-85BC-AF6314939B6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EC7D4C-E75D-4022-B23A-8EED484F99ED}"/>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1877178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053C1-7859-4B7B-83ED-CBE5333920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2F25BBE-A5F4-4139-A1E2-128DFC9C34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A9AD82-97A1-4C12-A331-06D9FEEB18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DF93360-E200-4472-A28E-20B749438AF8}"/>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6" name="Footer Placeholder 5">
            <a:extLst>
              <a:ext uri="{FF2B5EF4-FFF2-40B4-BE49-F238E27FC236}">
                <a16:creationId xmlns:a16="http://schemas.microsoft.com/office/drawing/2014/main" id="{E34B9387-B863-4CDD-922B-D6EC8215C9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31533D-ACE7-4A22-9109-6B53A4D1C03C}"/>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3516370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A90AC-FB79-4573-A675-21B5F35C8C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3B17C0-8AEC-4F51-9EB0-3F1F9FA2C2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F8F1576-9819-4AE5-8F60-6A3A3901E4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BBA9B03-8235-4947-B1E9-22457F9BCA39}"/>
              </a:ext>
            </a:extLst>
          </p:cNvPr>
          <p:cNvSpPr>
            <a:spLocks noGrp="1"/>
          </p:cNvSpPr>
          <p:nvPr>
            <p:ph type="dt" sz="half" idx="10"/>
          </p:nvPr>
        </p:nvSpPr>
        <p:spPr/>
        <p:txBody>
          <a:bodyPr/>
          <a:lstStyle/>
          <a:p>
            <a:fld id="{6FC24056-FCF2-42B5-B363-49EAD26F8DCA}" type="datetimeFigureOut">
              <a:rPr lang="en-US" smtClean="0"/>
              <a:t>4/21/20</a:t>
            </a:fld>
            <a:endParaRPr lang="en-US"/>
          </a:p>
        </p:txBody>
      </p:sp>
      <p:sp>
        <p:nvSpPr>
          <p:cNvPr id="6" name="Footer Placeholder 5">
            <a:extLst>
              <a:ext uri="{FF2B5EF4-FFF2-40B4-BE49-F238E27FC236}">
                <a16:creationId xmlns:a16="http://schemas.microsoft.com/office/drawing/2014/main" id="{CE303FB9-4F6E-42F4-9E0B-6A259DC6A9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5571CE-F3BA-4B47-8232-C128D36D75B3}"/>
              </a:ext>
            </a:extLst>
          </p:cNvPr>
          <p:cNvSpPr>
            <a:spLocks noGrp="1"/>
          </p:cNvSpPr>
          <p:nvPr>
            <p:ph type="sldNum" sz="quarter" idx="12"/>
          </p:nvPr>
        </p:nvSpPr>
        <p:spPr/>
        <p:txBody>
          <a:bodyPr/>
          <a:lstStyle/>
          <a:p>
            <a:fld id="{8104C915-17D6-486A-86EC-048CBE10C825}" type="slidenum">
              <a:rPr lang="en-US" smtClean="0"/>
              <a:t>‹#›</a:t>
            </a:fld>
            <a:endParaRPr lang="en-US"/>
          </a:p>
        </p:txBody>
      </p:sp>
    </p:spTree>
    <p:extLst>
      <p:ext uri="{BB962C8B-B14F-4D97-AF65-F5344CB8AC3E}">
        <p14:creationId xmlns:p14="http://schemas.microsoft.com/office/powerpoint/2010/main" val="2944323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673116-EE46-49BA-AF9B-CA43FFA142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DCCFC0-B77B-44C8-A097-50FD5B1E6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C6219E-49F0-4E39-A5A1-E39D165F64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C24056-FCF2-42B5-B363-49EAD26F8DCA}" type="datetimeFigureOut">
              <a:rPr lang="en-US" smtClean="0"/>
              <a:t>4/21/20</a:t>
            </a:fld>
            <a:endParaRPr lang="en-US"/>
          </a:p>
        </p:txBody>
      </p:sp>
      <p:sp>
        <p:nvSpPr>
          <p:cNvPr id="5" name="Footer Placeholder 4">
            <a:extLst>
              <a:ext uri="{FF2B5EF4-FFF2-40B4-BE49-F238E27FC236}">
                <a16:creationId xmlns:a16="http://schemas.microsoft.com/office/drawing/2014/main" id="{3E64ACBE-0631-4B94-AC44-AFCA522D69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3D36C1-B418-4475-AD06-D82B869871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4C915-17D6-486A-86EC-048CBE10C825}" type="slidenum">
              <a:rPr lang="en-US" smtClean="0"/>
              <a:t>‹#›</a:t>
            </a:fld>
            <a:endParaRPr lang="en-US"/>
          </a:p>
        </p:txBody>
      </p:sp>
    </p:spTree>
    <p:extLst>
      <p:ext uri="{BB962C8B-B14F-4D97-AF65-F5344CB8AC3E}">
        <p14:creationId xmlns:p14="http://schemas.microsoft.com/office/powerpoint/2010/main" val="1856025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 name="Right Triangle 3">
            <a:extLst>
              <a:ext uri="{FF2B5EF4-FFF2-40B4-BE49-F238E27FC236}">
                <a16:creationId xmlns:a16="http://schemas.microsoft.com/office/drawing/2014/main" id="{7141D334-8434-4AF3-8014-473FA6D366EC}"/>
              </a:ext>
            </a:extLst>
          </p:cNvPr>
          <p:cNvSpPr/>
          <p:nvPr/>
        </p:nvSpPr>
        <p:spPr>
          <a:xfrm rot="16200000" flipH="1">
            <a:off x="7456869" y="2117954"/>
            <a:ext cx="6853083" cy="2617176"/>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a:extLst>
              <a:ext uri="{FF2B5EF4-FFF2-40B4-BE49-F238E27FC236}">
                <a16:creationId xmlns:a16="http://schemas.microsoft.com/office/drawing/2014/main" id="{5F109F2C-FA85-4317-916E-0B4E5F44B020}"/>
              </a:ext>
            </a:extLst>
          </p:cNvPr>
          <p:cNvCxnSpPr>
            <a:cxnSpLocks/>
          </p:cNvCxnSpPr>
          <p:nvPr/>
        </p:nvCxnSpPr>
        <p:spPr>
          <a:xfrm>
            <a:off x="1" y="5372100"/>
            <a:ext cx="121919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ight Triangle 5">
            <a:extLst>
              <a:ext uri="{FF2B5EF4-FFF2-40B4-BE49-F238E27FC236}">
                <a16:creationId xmlns:a16="http://schemas.microsoft.com/office/drawing/2014/main" id="{4FAA3927-C37E-494D-8BDF-527955E5174E}"/>
              </a:ext>
            </a:extLst>
          </p:cNvPr>
          <p:cNvSpPr/>
          <p:nvPr/>
        </p:nvSpPr>
        <p:spPr>
          <a:xfrm rot="5400000" flipH="1">
            <a:off x="0" y="5372100"/>
            <a:ext cx="1485900" cy="1485900"/>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5E1F35E-9892-4FEF-BD72-1351948704E9}"/>
              </a:ext>
            </a:extLst>
          </p:cNvPr>
          <p:cNvSpPr txBox="1"/>
          <p:nvPr/>
        </p:nvSpPr>
        <p:spPr>
          <a:xfrm>
            <a:off x="234951" y="1239500"/>
            <a:ext cx="9711482" cy="1323439"/>
          </a:xfrm>
          <a:prstGeom prst="rect">
            <a:avLst/>
          </a:prstGeom>
          <a:noFill/>
        </p:spPr>
        <p:txBody>
          <a:bodyPr wrap="square" rtlCol="0" anchor="ctr">
            <a:spAutoFit/>
          </a:bodyPr>
          <a:lstStyle/>
          <a:p>
            <a:pPr algn="ctr"/>
            <a:r>
              <a:rPr lang="en-US" sz="4000" b="1" dirty="0">
                <a:latin typeface="Arial" panose="020B0604020202020204" pitchFamily="34" charset="0"/>
                <a:cs typeface="Arial" panose="020B0604020202020204" pitchFamily="34" charset="0"/>
              </a:rPr>
              <a:t>EVALUATING SCENARIOS THAT CAN STARTLE AND SURPRISE PILOTS</a:t>
            </a:r>
            <a:endParaRPr lang="en-US" sz="40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F7CFD82-E86B-4261-9469-377E92B8D299}"/>
              </a:ext>
            </a:extLst>
          </p:cNvPr>
          <p:cNvSpPr txBox="1"/>
          <p:nvPr/>
        </p:nvSpPr>
        <p:spPr>
          <a:xfrm>
            <a:off x="-432079" y="3954655"/>
            <a:ext cx="11128549" cy="1231106"/>
          </a:xfrm>
          <a:prstGeom prst="rect">
            <a:avLst/>
          </a:prstGeom>
          <a:noFill/>
        </p:spPr>
        <p:txBody>
          <a:bodyPr wrap="square" lIns="0" tIns="0" rIns="0" bIns="0" rtlCol="0">
            <a:spAutoFit/>
          </a:bodyPr>
          <a:lstStyle/>
          <a:p>
            <a:pPr algn="ctr"/>
            <a:r>
              <a:rPr lang="en-US" sz="1600" dirty="0">
                <a:latin typeface="Arial" panose="020B0604020202020204" pitchFamily="34" charset="0"/>
                <a:cs typeface="Arial" panose="020B0604020202020204" pitchFamily="34" charset="0"/>
              </a:rPr>
              <a:t>   JENNIFER E. THROPP, Ph.D.</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ANDREW R. DATTEL, Ph.D. </a:t>
            </a:r>
          </a:p>
          <a:p>
            <a:pPr algn="ctr"/>
            <a:r>
              <a:rPr lang="en-US" sz="1600" b="1" dirty="0">
                <a:latin typeface="Arial" panose="020B0604020202020204" pitchFamily="34" charset="0"/>
                <a:cs typeface="Arial" panose="020B0604020202020204" pitchFamily="34" charset="0"/>
              </a:rPr>
              <a:t>     COMMITTEE CHAIR				 COMMITTEE MEMBER</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DONALD S. METSCHER, D.B.A.</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STEVEN HAMPTON, Ed.D. </a:t>
            </a:r>
          </a:p>
          <a:p>
            <a:pPr algn="ctr"/>
            <a:r>
              <a:rPr lang="en-US" sz="1600" b="1" dirty="0">
                <a:latin typeface="Arial" panose="020B0604020202020204" pitchFamily="34" charset="0"/>
                <a:cs typeface="Arial" panose="020B0604020202020204" pitchFamily="34" charset="0"/>
              </a:rPr>
              <a:t>                             MSA PROGRAM ADVISOR		     ASSOCIATE DEAN SCHOOL OF GRADUATE STUDIES</a:t>
            </a:r>
          </a:p>
        </p:txBody>
      </p:sp>
      <p:sp>
        <p:nvSpPr>
          <p:cNvPr id="20" name="Freeform 3886">
            <a:extLst>
              <a:ext uri="{FF2B5EF4-FFF2-40B4-BE49-F238E27FC236}">
                <a16:creationId xmlns:a16="http://schemas.microsoft.com/office/drawing/2014/main" id="{406669C8-019B-46E5-82CC-1541BDB827B3}"/>
              </a:ext>
            </a:extLst>
          </p:cNvPr>
          <p:cNvSpPr>
            <a:spLocks noEditPoints="1"/>
          </p:cNvSpPr>
          <p:nvPr/>
        </p:nvSpPr>
        <p:spPr bwMode="auto">
          <a:xfrm>
            <a:off x="10871202" y="5963443"/>
            <a:ext cx="787400" cy="783048"/>
          </a:xfrm>
          <a:custGeom>
            <a:avLst/>
            <a:gdLst>
              <a:gd name="T0" fmla="*/ 268 w 902"/>
              <a:gd name="T1" fmla="*/ 575 h 901"/>
              <a:gd name="T2" fmla="*/ 207 w 902"/>
              <a:gd name="T3" fmla="*/ 555 h 901"/>
              <a:gd name="T4" fmla="*/ 155 w 902"/>
              <a:gd name="T5" fmla="*/ 520 h 901"/>
              <a:gd name="T6" fmla="*/ 112 w 902"/>
              <a:gd name="T7" fmla="*/ 475 h 901"/>
              <a:gd name="T8" fmla="*/ 81 w 902"/>
              <a:gd name="T9" fmla="*/ 422 h 901"/>
              <a:gd name="T10" fmla="*/ 64 w 902"/>
              <a:gd name="T11" fmla="*/ 360 h 901"/>
              <a:gd name="T12" fmla="*/ 61 w 902"/>
              <a:gd name="T13" fmla="*/ 294 h 901"/>
              <a:gd name="T14" fmla="*/ 76 w 902"/>
              <a:gd name="T15" fmla="*/ 231 h 901"/>
              <a:gd name="T16" fmla="*/ 104 w 902"/>
              <a:gd name="T17" fmla="*/ 175 h 901"/>
              <a:gd name="T18" fmla="*/ 145 w 902"/>
              <a:gd name="T19" fmla="*/ 128 h 901"/>
              <a:gd name="T20" fmla="*/ 197 w 902"/>
              <a:gd name="T21" fmla="*/ 92 h 901"/>
              <a:gd name="T22" fmla="*/ 256 w 902"/>
              <a:gd name="T23" fmla="*/ 69 h 901"/>
              <a:gd name="T24" fmla="*/ 320 w 902"/>
              <a:gd name="T25" fmla="*/ 60 h 901"/>
              <a:gd name="T26" fmla="*/ 385 w 902"/>
              <a:gd name="T27" fmla="*/ 69 h 901"/>
              <a:gd name="T28" fmla="*/ 444 w 902"/>
              <a:gd name="T29" fmla="*/ 92 h 901"/>
              <a:gd name="T30" fmla="*/ 495 w 902"/>
              <a:gd name="T31" fmla="*/ 128 h 901"/>
              <a:gd name="T32" fmla="*/ 537 w 902"/>
              <a:gd name="T33" fmla="*/ 175 h 901"/>
              <a:gd name="T34" fmla="*/ 564 w 902"/>
              <a:gd name="T35" fmla="*/ 231 h 901"/>
              <a:gd name="T36" fmla="*/ 579 w 902"/>
              <a:gd name="T37" fmla="*/ 294 h 901"/>
              <a:gd name="T38" fmla="*/ 577 w 902"/>
              <a:gd name="T39" fmla="*/ 360 h 901"/>
              <a:gd name="T40" fmla="*/ 560 w 902"/>
              <a:gd name="T41" fmla="*/ 422 h 901"/>
              <a:gd name="T42" fmla="*/ 529 w 902"/>
              <a:gd name="T43" fmla="*/ 475 h 901"/>
              <a:gd name="T44" fmla="*/ 486 w 902"/>
              <a:gd name="T45" fmla="*/ 520 h 901"/>
              <a:gd name="T46" fmla="*/ 432 w 902"/>
              <a:gd name="T47" fmla="*/ 555 h 901"/>
              <a:gd name="T48" fmla="*/ 372 w 902"/>
              <a:gd name="T49" fmla="*/ 575 h 901"/>
              <a:gd name="T50" fmla="*/ 320 w 902"/>
              <a:gd name="T51" fmla="*/ 580 h 901"/>
              <a:gd name="T52" fmla="*/ 591 w 902"/>
              <a:gd name="T53" fmla="*/ 491 h 901"/>
              <a:gd name="T54" fmla="*/ 621 w 902"/>
              <a:gd name="T55" fmla="*/ 430 h 901"/>
              <a:gd name="T56" fmla="*/ 637 w 902"/>
              <a:gd name="T57" fmla="*/ 363 h 901"/>
              <a:gd name="T58" fmla="*/ 638 w 902"/>
              <a:gd name="T59" fmla="*/ 288 h 901"/>
              <a:gd name="T60" fmla="*/ 621 w 902"/>
              <a:gd name="T61" fmla="*/ 211 h 901"/>
              <a:gd name="T62" fmla="*/ 586 w 902"/>
              <a:gd name="T63" fmla="*/ 142 h 901"/>
              <a:gd name="T64" fmla="*/ 535 w 902"/>
              <a:gd name="T65" fmla="*/ 83 h 901"/>
              <a:gd name="T66" fmla="*/ 473 w 902"/>
              <a:gd name="T67" fmla="*/ 39 h 901"/>
              <a:gd name="T68" fmla="*/ 400 w 902"/>
              <a:gd name="T69" fmla="*/ 10 h 901"/>
              <a:gd name="T70" fmla="*/ 320 w 902"/>
              <a:gd name="T71" fmla="*/ 0 h 901"/>
              <a:gd name="T72" fmla="*/ 241 w 902"/>
              <a:gd name="T73" fmla="*/ 10 h 901"/>
              <a:gd name="T74" fmla="*/ 168 w 902"/>
              <a:gd name="T75" fmla="*/ 39 h 901"/>
              <a:gd name="T76" fmla="*/ 105 w 902"/>
              <a:gd name="T77" fmla="*/ 83 h 901"/>
              <a:gd name="T78" fmla="*/ 55 w 902"/>
              <a:gd name="T79" fmla="*/ 142 h 901"/>
              <a:gd name="T80" fmla="*/ 20 w 902"/>
              <a:gd name="T81" fmla="*/ 211 h 901"/>
              <a:gd name="T82" fmla="*/ 1 w 902"/>
              <a:gd name="T83" fmla="*/ 288 h 901"/>
              <a:gd name="T84" fmla="*/ 3 w 902"/>
              <a:gd name="T85" fmla="*/ 369 h 901"/>
              <a:gd name="T86" fmla="*/ 25 w 902"/>
              <a:gd name="T87" fmla="*/ 445 h 901"/>
              <a:gd name="T88" fmla="*/ 64 w 902"/>
              <a:gd name="T89" fmla="*/ 512 h 901"/>
              <a:gd name="T90" fmla="*/ 117 w 902"/>
              <a:gd name="T91" fmla="*/ 568 h 901"/>
              <a:gd name="T92" fmla="*/ 182 w 902"/>
              <a:gd name="T93" fmla="*/ 608 h 901"/>
              <a:gd name="T94" fmla="*/ 256 w 902"/>
              <a:gd name="T95" fmla="*/ 634 h 901"/>
              <a:gd name="T96" fmla="*/ 335 w 902"/>
              <a:gd name="T97" fmla="*/ 641 h 901"/>
              <a:gd name="T98" fmla="*/ 405 w 902"/>
              <a:gd name="T99" fmla="*/ 630 h 901"/>
              <a:gd name="T100" fmla="*/ 468 w 902"/>
              <a:gd name="T101" fmla="*/ 604 h 901"/>
              <a:gd name="T102" fmla="*/ 525 w 902"/>
              <a:gd name="T103" fmla="*/ 567 h 901"/>
              <a:gd name="T104" fmla="*/ 871 w 902"/>
              <a:gd name="T105" fmla="*/ 901 h 901"/>
              <a:gd name="T106" fmla="*/ 897 w 902"/>
              <a:gd name="T107" fmla="*/ 888 h 901"/>
              <a:gd name="T108" fmla="*/ 899 w 902"/>
              <a:gd name="T109" fmla="*/ 86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2" h="901">
                <a:moveTo>
                  <a:pt x="320" y="580"/>
                </a:moveTo>
                <a:lnTo>
                  <a:pt x="307" y="580"/>
                </a:lnTo>
                <a:lnTo>
                  <a:pt x="294" y="579"/>
                </a:lnTo>
                <a:lnTo>
                  <a:pt x="281" y="577"/>
                </a:lnTo>
                <a:lnTo>
                  <a:pt x="268" y="575"/>
                </a:lnTo>
                <a:lnTo>
                  <a:pt x="256" y="572"/>
                </a:lnTo>
                <a:lnTo>
                  <a:pt x="243" y="569"/>
                </a:lnTo>
                <a:lnTo>
                  <a:pt x="231" y="564"/>
                </a:lnTo>
                <a:lnTo>
                  <a:pt x="219" y="560"/>
                </a:lnTo>
                <a:lnTo>
                  <a:pt x="207" y="555"/>
                </a:lnTo>
                <a:lnTo>
                  <a:pt x="197" y="549"/>
                </a:lnTo>
                <a:lnTo>
                  <a:pt x="186" y="543"/>
                </a:lnTo>
                <a:lnTo>
                  <a:pt x="175" y="535"/>
                </a:lnTo>
                <a:lnTo>
                  <a:pt x="164" y="529"/>
                </a:lnTo>
                <a:lnTo>
                  <a:pt x="155" y="520"/>
                </a:lnTo>
                <a:lnTo>
                  <a:pt x="145" y="513"/>
                </a:lnTo>
                <a:lnTo>
                  <a:pt x="136" y="504"/>
                </a:lnTo>
                <a:lnTo>
                  <a:pt x="128" y="495"/>
                </a:lnTo>
                <a:lnTo>
                  <a:pt x="119" y="486"/>
                </a:lnTo>
                <a:lnTo>
                  <a:pt x="112" y="475"/>
                </a:lnTo>
                <a:lnTo>
                  <a:pt x="104" y="466"/>
                </a:lnTo>
                <a:lnTo>
                  <a:pt x="98" y="455"/>
                </a:lnTo>
                <a:lnTo>
                  <a:pt x="91" y="444"/>
                </a:lnTo>
                <a:lnTo>
                  <a:pt x="86" y="432"/>
                </a:lnTo>
                <a:lnTo>
                  <a:pt x="81" y="422"/>
                </a:lnTo>
                <a:lnTo>
                  <a:pt x="76" y="410"/>
                </a:lnTo>
                <a:lnTo>
                  <a:pt x="72" y="397"/>
                </a:lnTo>
                <a:lnTo>
                  <a:pt x="69" y="385"/>
                </a:lnTo>
                <a:lnTo>
                  <a:pt x="66" y="372"/>
                </a:lnTo>
                <a:lnTo>
                  <a:pt x="64" y="360"/>
                </a:lnTo>
                <a:lnTo>
                  <a:pt x="61" y="347"/>
                </a:lnTo>
                <a:lnTo>
                  <a:pt x="60" y="334"/>
                </a:lnTo>
                <a:lnTo>
                  <a:pt x="60" y="320"/>
                </a:lnTo>
                <a:lnTo>
                  <a:pt x="60" y="307"/>
                </a:lnTo>
                <a:lnTo>
                  <a:pt x="61" y="294"/>
                </a:lnTo>
                <a:lnTo>
                  <a:pt x="64" y="281"/>
                </a:lnTo>
                <a:lnTo>
                  <a:pt x="66" y="268"/>
                </a:lnTo>
                <a:lnTo>
                  <a:pt x="69" y="256"/>
                </a:lnTo>
                <a:lnTo>
                  <a:pt x="72" y="243"/>
                </a:lnTo>
                <a:lnTo>
                  <a:pt x="76" y="231"/>
                </a:lnTo>
                <a:lnTo>
                  <a:pt x="81" y="219"/>
                </a:lnTo>
                <a:lnTo>
                  <a:pt x="86" y="207"/>
                </a:lnTo>
                <a:lnTo>
                  <a:pt x="91" y="197"/>
                </a:lnTo>
                <a:lnTo>
                  <a:pt x="98" y="186"/>
                </a:lnTo>
                <a:lnTo>
                  <a:pt x="104" y="175"/>
                </a:lnTo>
                <a:lnTo>
                  <a:pt x="112" y="164"/>
                </a:lnTo>
                <a:lnTo>
                  <a:pt x="119" y="155"/>
                </a:lnTo>
                <a:lnTo>
                  <a:pt x="128" y="145"/>
                </a:lnTo>
                <a:lnTo>
                  <a:pt x="136" y="137"/>
                </a:lnTo>
                <a:lnTo>
                  <a:pt x="145" y="128"/>
                </a:lnTo>
                <a:lnTo>
                  <a:pt x="155" y="119"/>
                </a:lnTo>
                <a:lnTo>
                  <a:pt x="164" y="112"/>
                </a:lnTo>
                <a:lnTo>
                  <a:pt x="175" y="104"/>
                </a:lnTo>
                <a:lnTo>
                  <a:pt x="186" y="98"/>
                </a:lnTo>
                <a:lnTo>
                  <a:pt x="197" y="92"/>
                </a:lnTo>
                <a:lnTo>
                  <a:pt x="207" y="86"/>
                </a:lnTo>
                <a:lnTo>
                  <a:pt x="219" y="81"/>
                </a:lnTo>
                <a:lnTo>
                  <a:pt x="231" y="77"/>
                </a:lnTo>
                <a:lnTo>
                  <a:pt x="243" y="72"/>
                </a:lnTo>
                <a:lnTo>
                  <a:pt x="256" y="69"/>
                </a:lnTo>
                <a:lnTo>
                  <a:pt x="268" y="66"/>
                </a:lnTo>
                <a:lnTo>
                  <a:pt x="281" y="64"/>
                </a:lnTo>
                <a:lnTo>
                  <a:pt x="294" y="61"/>
                </a:lnTo>
                <a:lnTo>
                  <a:pt x="307" y="60"/>
                </a:lnTo>
                <a:lnTo>
                  <a:pt x="320" y="60"/>
                </a:lnTo>
                <a:lnTo>
                  <a:pt x="334" y="60"/>
                </a:lnTo>
                <a:lnTo>
                  <a:pt x="347" y="61"/>
                </a:lnTo>
                <a:lnTo>
                  <a:pt x="360" y="64"/>
                </a:lnTo>
                <a:lnTo>
                  <a:pt x="372" y="66"/>
                </a:lnTo>
                <a:lnTo>
                  <a:pt x="385" y="69"/>
                </a:lnTo>
                <a:lnTo>
                  <a:pt x="397" y="72"/>
                </a:lnTo>
                <a:lnTo>
                  <a:pt x="410" y="77"/>
                </a:lnTo>
                <a:lnTo>
                  <a:pt x="422" y="81"/>
                </a:lnTo>
                <a:lnTo>
                  <a:pt x="432" y="86"/>
                </a:lnTo>
                <a:lnTo>
                  <a:pt x="444" y="92"/>
                </a:lnTo>
                <a:lnTo>
                  <a:pt x="455" y="98"/>
                </a:lnTo>
                <a:lnTo>
                  <a:pt x="466" y="104"/>
                </a:lnTo>
                <a:lnTo>
                  <a:pt x="475" y="112"/>
                </a:lnTo>
                <a:lnTo>
                  <a:pt x="486" y="119"/>
                </a:lnTo>
                <a:lnTo>
                  <a:pt x="495" y="128"/>
                </a:lnTo>
                <a:lnTo>
                  <a:pt x="504" y="137"/>
                </a:lnTo>
                <a:lnTo>
                  <a:pt x="513" y="145"/>
                </a:lnTo>
                <a:lnTo>
                  <a:pt x="522" y="155"/>
                </a:lnTo>
                <a:lnTo>
                  <a:pt x="529" y="164"/>
                </a:lnTo>
                <a:lnTo>
                  <a:pt x="537" y="175"/>
                </a:lnTo>
                <a:lnTo>
                  <a:pt x="543" y="186"/>
                </a:lnTo>
                <a:lnTo>
                  <a:pt x="549" y="197"/>
                </a:lnTo>
                <a:lnTo>
                  <a:pt x="555" y="207"/>
                </a:lnTo>
                <a:lnTo>
                  <a:pt x="560" y="219"/>
                </a:lnTo>
                <a:lnTo>
                  <a:pt x="564" y="231"/>
                </a:lnTo>
                <a:lnTo>
                  <a:pt x="569" y="243"/>
                </a:lnTo>
                <a:lnTo>
                  <a:pt x="572" y="256"/>
                </a:lnTo>
                <a:lnTo>
                  <a:pt x="575" y="268"/>
                </a:lnTo>
                <a:lnTo>
                  <a:pt x="577" y="281"/>
                </a:lnTo>
                <a:lnTo>
                  <a:pt x="579" y="294"/>
                </a:lnTo>
                <a:lnTo>
                  <a:pt x="580" y="307"/>
                </a:lnTo>
                <a:lnTo>
                  <a:pt x="580" y="320"/>
                </a:lnTo>
                <a:lnTo>
                  <a:pt x="580" y="334"/>
                </a:lnTo>
                <a:lnTo>
                  <a:pt x="579" y="347"/>
                </a:lnTo>
                <a:lnTo>
                  <a:pt x="577" y="360"/>
                </a:lnTo>
                <a:lnTo>
                  <a:pt x="575" y="372"/>
                </a:lnTo>
                <a:lnTo>
                  <a:pt x="572" y="385"/>
                </a:lnTo>
                <a:lnTo>
                  <a:pt x="569" y="397"/>
                </a:lnTo>
                <a:lnTo>
                  <a:pt x="564" y="410"/>
                </a:lnTo>
                <a:lnTo>
                  <a:pt x="560" y="422"/>
                </a:lnTo>
                <a:lnTo>
                  <a:pt x="555" y="432"/>
                </a:lnTo>
                <a:lnTo>
                  <a:pt x="549" y="444"/>
                </a:lnTo>
                <a:lnTo>
                  <a:pt x="543" y="455"/>
                </a:lnTo>
                <a:lnTo>
                  <a:pt x="537" y="466"/>
                </a:lnTo>
                <a:lnTo>
                  <a:pt x="529" y="475"/>
                </a:lnTo>
                <a:lnTo>
                  <a:pt x="522" y="486"/>
                </a:lnTo>
                <a:lnTo>
                  <a:pt x="513" y="495"/>
                </a:lnTo>
                <a:lnTo>
                  <a:pt x="504" y="504"/>
                </a:lnTo>
                <a:lnTo>
                  <a:pt x="495" y="513"/>
                </a:lnTo>
                <a:lnTo>
                  <a:pt x="486" y="520"/>
                </a:lnTo>
                <a:lnTo>
                  <a:pt x="475" y="529"/>
                </a:lnTo>
                <a:lnTo>
                  <a:pt x="466" y="535"/>
                </a:lnTo>
                <a:lnTo>
                  <a:pt x="455" y="543"/>
                </a:lnTo>
                <a:lnTo>
                  <a:pt x="444" y="549"/>
                </a:lnTo>
                <a:lnTo>
                  <a:pt x="432" y="555"/>
                </a:lnTo>
                <a:lnTo>
                  <a:pt x="422" y="560"/>
                </a:lnTo>
                <a:lnTo>
                  <a:pt x="410" y="564"/>
                </a:lnTo>
                <a:lnTo>
                  <a:pt x="397" y="569"/>
                </a:lnTo>
                <a:lnTo>
                  <a:pt x="385" y="572"/>
                </a:lnTo>
                <a:lnTo>
                  <a:pt x="372" y="575"/>
                </a:lnTo>
                <a:lnTo>
                  <a:pt x="360" y="577"/>
                </a:lnTo>
                <a:lnTo>
                  <a:pt x="347" y="579"/>
                </a:lnTo>
                <a:lnTo>
                  <a:pt x="334" y="580"/>
                </a:lnTo>
                <a:lnTo>
                  <a:pt x="320" y="580"/>
                </a:lnTo>
                <a:lnTo>
                  <a:pt x="320" y="580"/>
                </a:lnTo>
                <a:close/>
                <a:moveTo>
                  <a:pt x="893" y="851"/>
                </a:moveTo>
                <a:lnTo>
                  <a:pt x="567" y="525"/>
                </a:lnTo>
                <a:lnTo>
                  <a:pt x="575" y="514"/>
                </a:lnTo>
                <a:lnTo>
                  <a:pt x="584" y="503"/>
                </a:lnTo>
                <a:lnTo>
                  <a:pt x="591" y="491"/>
                </a:lnTo>
                <a:lnTo>
                  <a:pt x="598" y="480"/>
                </a:lnTo>
                <a:lnTo>
                  <a:pt x="604" y="468"/>
                </a:lnTo>
                <a:lnTo>
                  <a:pt x="611" y="456"/>
                </a:lnTo>
                <a:lnTo>
                  <a:pt x="616" y="443"/>
                </a:lnTo>
                <a:lnTo>
                  <a:pt x="621" y="430"/>
                </a:lnTo>
                <a:lnTo>
                  <a:pt x="626" y="417"/>
                </a:lnTo>
                <a:lnTo>
                  <a:pt x="630" y="405"/>
                </a:lnTo>
                <a:lnTo>
                  <a:pt x="633" y="391"/>
                </a:lnTo>
                <a:lnTo>
                  <a:pt x="635" y="377"/>
                </a:lnTo>
                <a:lnTo>
                  <a:pt x="637" y="363"/>
                </a:lnTo>
                <a:lnTo>
                  <a:pt x="639" y="349"/>
                </a:lnTo>
                <a:lnTo>
                  <a:pt x="641" y="335"/>
                </a:lnTo>
                <a:lnTo>
                  <a:pt x="641" y="320"/>
                </a:lnTo>
                <a:lnTo>
                  <a:pt x="641" y="304"/>
                </a:lnTo>
                <a:lnTo>
                  <a:pt x="638" y="288"/>
                </a:lnTo>
                <a:lnTo>
                  <a:pt x="637" y="272"/>
                </a:lnTo>
                <a:lnTo>
                  <a:pt x="634" y="256"/>
                </a:lnTo>
                <a:lnTo>
                  <a:pt x="631" y="241"/>
                </a:lnTo>
                <a:lnTo>
                  <a:pt x="627" y="226"/>
                </a:lnTo>
                <a:lnTo>
                  <a:pt x="621" y="211"/>
                </a:lnTo>
                <a:lnTo>
                  <a:pt x="616" y="196"/>
                </a:lnTo>
                <a:lnTo>
                  <a:pt x="609" y="182"/>
                </a:lnTo>
                <a:lnTo>
                  <a:pt x="602" y="168"/>
                </a:lnTo>
                <a:lnTo>
                  <a:pt x="594" y="155"/>
                </a:lnTo>
                <a:lnTo>
                  <a:pt x="586" y="142"/>
                </a:lnTo>
                <a:lnTo>
                  <a:pt x="577" y="129"/>
                </a:lnTo>
                <a:lnTo>
                  <a:pt x="568" y="117"/>
                </a:lnTo>
                <a:lnTo>
                  <a:pt x="557" y="105"/>
                </a:lnTo>
                <a:lnTo>
                  <a:pt x="546" y="94"/>
                </a:lnTo>
                <a:lnTo>
                  <a:pt x="535" y="83"/>
                </a:lnTo>
                <a:lnTo>
                  <a:pt x="524" y="73"/>
                </a:lnTo>
                <a:lnTo>
                  <a:pt x="512" y="64"/>
                </a:lnTo>
                <a:lnTo>
                  <a:pt x="499" y="55"/>
                </a:lnTo>
                <a:lnTo>
                  <a:pt x="486" y="46"/>
                </a:lnTo>
                <a:lnTo>
                  <a:pt x="473" y="39"/>
                </a:lnTo>
                <a:lnTo>
                  <a:pt x="459" y="31"/>
                </a:lnTo>
                <a:lnTo>
                  <a:pt x="445" y="25"/>
                </a:lnTo>
                <a:lnTo>
                  <a:pt x="430" y="20"/>
                </a:lnTo>
                <a:lnTo>
                  <a:pt x="415" y="14"/>
                </a:lnTo>
                <a:lnTo>
                  <a:pt x="400" y="10"/>
                </a:lnTo>
                <a:lnTo>
                  <a:pt x="385" y="7"/>
                </a:lnTo>
                <a:lnTo>
                  <a:pt x="369" y="4"/>
                </a:lnTo>
                <a:lnTo>
                  <a:pt x="353" y="1"/>
                </a:lnTo>
                <a:lnTo>
                  <a:pt x="337" y="0"/>
                </a:lnTo>
                <a:lnTo>
                  <a:pt x="320" y="0"/>
                </a:lnTo>
                <a:lnTo>
                  <a:pt x="304" y="0"/>
                </a:lnTo>
                <a:lnTo>
                  <a:pt x="288" y="1"/>
                </a:lnTo>
                <a:lnTo>
                  <a:pt x="272" y="4"/>
                </a:lnTo>
                <a:lnTo>
                  <a:pt x="256" y="7"/>
                </a:lnTo>
                <a:lnTo>
                  <a:pt x="241" y="10"/>
                </a:lnTo>
                <a:lnTo>
                  <a:pt x="225" y="14"/>
                </a:lnTo>
                <a:lnTo>
                  <a:pt x="210" y="20"/>
                </a:lnTo>
                <a:lnTo>
                  <a:pt x="195" y="25"/>
                </a:lnTo>
                <a:lnTo>
                  <a:pt x="182" y="31"/>
                </a:lnTo>
                <a:lnTo>
                  <a:pt x="168" y="39"/>
                </a:lnTo>
                <a:lnTo>
                  <a:pt x="155" y="46"/>
                </a:lnTo>
                <a:lnTo>
                  <a:pt x="142" y="55"/>
                </a:lnTo>
                <a:lnTo>
                  <a:pt x="129" y="64"/>
                </a:lnTo>
                <a:lnTo>
                  <a:pt x="117" y="73"/>
                </a:lnTo>
                <a:lnTo>
                  <a:pt x="105" y="83"/>
                </a:lnTo>
                <a:lnTo>
                  <a:pt x="94" y="94"/>
                </a:lnTo>
                <a:lnTo>
                  <a:pt x="84" y="105"/>
                </a:lnTo>
                <a:lnTo>
                  <a:pt x="73" y="117"/>
                </a:lnTo>
                <a:lnTo>
                  <a:pt x="64" y="129"/>
                </a:lnTo>
                <a:lnTo>
                  <a:pt x="55" y="142"/>
                </a:lnTo>
                <a:lnTo>
                  <a:pt x="46" y="155"/>
                </a:lnTo>
                <a:lnTo>
                  <a:pt x="39" y="168"/>
                </a:lnTo>
                <a:lnTo>
                  <a:pt x="31" y="182"/>
                </a:lnTo>
                <a:lnTo>
                  <a:pt x="25" y="196"/>
                </a:lnTo>
                <a:lnTo>
                  <a:pt x="20" y="211"/>
                </a:lnTo>
                <a:lnTo>
                  <a:pt x="14" y="226"/>
                </a:lnTo>
                <a:lnTo>
                  <a:pt x="10" y="241"/>
                </a:lnTo>
                <a:lnTo>
                  <a:pt x="7" y="256"/>
                </a:lnTo>
                <a:lnTo>
                  <a:pt x="3" y="272"/>
                </a:lnTo>
                <a:lnTo>
                  <a:pt x="1" y="288"/>
                </a:lnTo>
                <a:lnTo>
                  <a:pt x="0" y="304"/>
                </a:lnTo>
                <a:lnTo>
                  <a:pt x="0" y="320"/>
                </a:lnTo>
                <a:lnTo>
                  <a:pt x="0" y="337"/>
                </a:lnTo>
                <a:lnTo>
                  <a:pt x="1" y="353"/>
                </a:lnTo>
                <a:lnTo>
                  <a:pt x="3" y="369"/>
                </a:lnTo>
                <a:lnTo>
                  <a:pt x="7" y="385"/>
                </a:lnTo>
                <a:lnTo>
                  <a:pt x="10" y="400"/>
                </a:lnTo>
                <a:lnTo>
                  <a:pt x="14" y="415"/>
                </a:lnTo>
                <a:lnTo>
                  <a:pt x="20" y="430"/>
                </a:lnTo>
                <a:lnTo>
                  <a:pt x="25" y="445"/>
                </a:lnTo>
                <a:lnTo>
                  <a:pt x="31" y="459"/>
                </a:lnTo>
                <a:lnTo>
                  <a:pt x="39" y="473"/>
                </a:lnTo>
                <a:lnTo>
                  <a:pt x="46" y="486"/>
                </a:lnTo>
                <a:lnTo>
                  <a:pt x="55" y="499"/>
                </a:lnTo>
                <a:lnTo>
                  <a:pt x="64" y="512"/>
                </a:lnTo>
                <a:lnTo>
                  <a:pt x="73" y="524"/>
                </a:lnTo>
                <a:lnTo>
                  <a:pt x="84" y="535"/>
                </a:lnTo>
                <a:lnTo>
                  <a:pt x="94" y="546"/>
                </a:lnTo>
                <a:lnTo>
                  <a:pt x="105" y="557"/>
                </a:lnTo>
                <a:lnTo>
                  <a:pt x="117" y="568"/>
                </a:lnTo>
                <a:lnTo>
                  <a:pt x="129" y="577"/>
                </a:lnTo>
                <a:lnTo>
                  <a:pt x="142" y="586"/>
                </a:lnTo>
                <a:lnTo>
                  <a:pt x="155" y="594"/>
                </a:lnTo>
                <a:lnTo>
                  <a:pt x="168" y="602"/>
                </a:lnTo>
                <a:lnTo>
                  <a:pt x="182" y="608"/>
                </a:lnTo>
                <a:lnTo>
                  <a:pt x="195" y="615"/>
                </a:lnTo>
                <a:lnTo>
                  <a:pt x="210" y="621"/>
                </a:lnTo>
                <a:lnTo>
                  <a:pt x="225" y="627"/>
                </a:lnTo>
                <a:lnTo>
                  <a:pt x="241" y="631"/>
                </a:lnTo>
                <a:lnTo>
                  <a:pt x="256" y="634"/>
                </a:lnTo>
                <a:lnTo>
                  <a:pt x="272" y="637"/>
                </a:lnTo>
                <a:lnTo>
                  <a:pt x="288" y="638"/>
                </a:lnTo>
                <a:lnTo>
                  <a:pt x="304" y="641"/>
                </a:lnTo>
                <a:lnTo>
                  <a:pt x="320" y="641"/>
                </a:lnTo>
                <a:lnTo>
                  <a:pt x="335" y="641"/>
                </a:lnTo>
                <a:lnTo>
                  <a:pt x="349" y="639"/>
                </a:lnTo>
                <a:lnTo>
                  <a:pt x="363" y="637"/>
                </a:lnTo>
                <a:lnTo>
                  <a:pt x="377" y="635"/>
                </a:lnTo>
                <a:lnTo>
                  <a:pt x="391" y="633"/>
                </a:lnTo>
                <a:lnTo>
                  <a:pt x="405" y="630"/>
                </a:lnTo>
                <a:lnTo>
                  <a:pt x="417" y="625"/>
                </a:lnTo>
                <a:lnTo>
                  <a:pt x="430" y="621"/>
                </a:lnTo>
                <a:lnTo>
                  <a:pt x="443" y="616"/>
                </a:lnTo>
                <a:lnTo>
                  <a:pt x="456" y="610"/>
                </a:lnTo>
                <a:lnTo>
                  <a:pt x="468" y="604"/>
                </a:lnTo>
                <a:lnTo>
                  <a:pt x="480" y="598"/>
                </a:lnTo>
                <a:lnTo>
                  <a:pt x="491" y="591"/>
                </a:lnTo>
                <a:lnTo>
                  <a:pt x="503" y="584"/>
                </a:lnTo>
                <a:lnTo>
                  <a:pt x="514" y="575"/>
                </a:lnTo>
                <a:lnTo>
                  <a:pt x="525" y="567"/>
                </a:lnTo>
                <a:lnTo>
                  <a:pt x="851" y="892"/>
                </a:lnTo>
                <a:lnTo>
                  <a:pt x="855" y="897"/>
                </a:lnTo>
                <a:lnTo>
                  <a:pt x="860" y="899"/>
                </a:lnTo>
                <a:lnTo>
                  <a:pt x="866" y="901"/>
                </a:lnTo>
                <a:lnTo>
                  <a:pt x="871" y="901"/>
                </a:lnTo>
                <a:lnTo>
                  <a:pt x="878" y="901"/>
                </a:lnTo>
                <a:lnTo>
                  <a:pt x="883" y="899"/>
                </a:lnTo>
                <a:lnTo>
                  <a:pt x="888" y="897"/>
                </a:lnTo>
                <a:lnTo>
                  <a:pt x="893" y="892"/>
                </a:lnTo>
                <a:lnTo>
                  <a:pt x="897" y="888"/>
                </a:lnTo>
                <a:lnTo>
                  <a:pt x="899" y="883"/>
                </a:lnTo>
                <a:lnTo>
                  <a:pt x="901" y="877"/>
                </a:lnTo>
                <a:lnTo>
                  <a:pt x="902" y="871"/>
                </a:lnTo>
                <a:lnTo>
                  <a:pt x="901" y="866"/>
                </a:lnTo>
                <a:lnTo>
                  <a:pt x="899" y="860"/>
                </a:lnTo>
                <a:lnTo>
                  <a:pt x="897" y="855"/>
                </a:lnTo>
                <a:lnTo>
                  <a:pt x="893" y="85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D41A3B5C-D799-445F-A29F-AE66945915FE}"/>
              </a:ext>
            </a:extLst>
          </p:cNvPr>
          <p:cNvSpPr txBox="1"/>
          <p:nvPr/>
        </p:nvSpPr>
        <p:spPr>
          <a:xfrm>
            <a:off x="234951" y="2751992"/>
            <a:ext cx="9339870" cy="1354217"/>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THESIS DEFENSE</a:t>
            </a:r>
          </a:p>
          <a:p>
            <a:pPr algn="ctr"/>
            <a:r>
              <a:rPr lang="en-US" sz="3200" b="1" dirty="0">
                <a:latin typeface="Arial" panose="020B0604020202020204" pitchFamily="34" charset="0"/>
                <a:cs typeface="Arial" panose="020B0604020202020204" pitchFamily="34" charset="0"/>
              </a:rPr>
              <a:t>RAHIM D. AGHA </a:t>
            </a:r>
          </a:p>
          <a:p>
            <a:endParaRPr lang="en-US" dirty="0"/>
          </a:p>
        </p:txBody>
      </p:sp>
      <p:sp>
        <p:nvSpPr>
          <p:cNvPr id="3" name="TextBox 2">
            <a:extLst>
              <a:ext uri="{FF2B5EF4-FFF2-40B4-BE49-F238E27FC236}">
                <a16:creationId xmlns:a16="http://schemas.microsoft.com/office/drawing/2014/main" id="{4EE73D1B-1266-4193-96E0-9DA979EF3081}"/>
              </a:ext>
            </a:extLst>
          </p:cNvPr>
          <p:cNvSpPr txBox="1"/>
          <p:nvPr/>
        </p:nvSpPr>
        <p:spPr>
          <a:xfrm>
            <a:off x="1408923" y="5413942"/>
            <a:ext cx="10175032" cy="1323439"/>
          </a:xfrm>
          <a:prstGeom prst="rect">
            <a:avLst/>
          </a:prstGeom>
          <a:noFill/>
        </p:spPr>
        <p:txBody>
          <a:bodyPr wrap="square" rtlCol="0">
            <a:spAutoFit/>
          </a:bodyPr>
          <a:lstStyle/>
          <a:p>
            <a:pPr algn="ctr"/>
            <a:r>
              <a:rPr lang="en-US" sz="2000" b="1" dirty="0">
                <a:solidFill>
                  <a:srgbClr val="0070C0"/>
                </a:solidFill>
                <a:latin typeface="Arial" panose="020B0604020202020204" pitchFamily="34" charset="0"/>
                <a:cs typeface="Arial" panose="020B0604020202020204" pitchFamily="34" charset="0"/>
              </a:rPr>
              <a:t>EMBRY-RIDDLE </a:t>
            </a:r>
          </a:p>
          <a:p>
            <a:pPr algn="ctr"/>
            <a:r>
              <a:rPr lang="en-US" sz="2000" b="1" dirty="0">
                <a:solidFill>
                  <a:srgbClr val="0070C0"/>
                </a:solidFill>
                <a:latin typeface="Arial" panose="020B0604020202020204" pitchFamily="34" charset="0"/>
                <a:cs typeface="Arial" panose="020B0604020202020204" pitchFamily="34" charset="0"/>
              </a:rPr>
              <a:t>AERONAUTICAL UNIVERSITY</a:t>
            </a:r>
          </a:p>
          <a:p>
            <a:pPr algn="ctr"/>
            <a:r>
              <a:rPr lang="en-US" sz="2000" b="1" dirty="0">
                <a:solidFill>
                  <a:srgbClr val="0070C0"/>
                </a:solidFill>
                <a:latin typeface="Arial" panose="020B0604020202020204" pitchFamily="34" charset="0"/>
                <a:cs typeface="Arial" panose="020B0604020202020204" pitchFamily="34" charset="0"/>
              </a:rPr>
              <a:t>DAYTONA BEACH, FLORIDA</a:t>
            </a:r>
          </a:p>
          <a:p>
            <a:pPr algn="ctr"/>
            <a:r>
              <a:rPr lang="en-US" sz="2000" b="1" dirty="0">
                <a:solidFill>
                  <a:srgbClr val="CC9900"/>
                </a:solidFill>
                <a:latin typeface="Arial" panose="020B0604020202020204" pitchFamily="34" charset="0"/>
                <a:cs typeface="Arial" panose="020B0604020202020204" pitchFamily="34" charset="0"/>
              </a:rPr>
              <a:t>      SCHOOL OF GRADUATE STUDIES, COLLEGE OF AVIATION</a:t>
            </a:r>
          </a:p>
        </p:txBody>
      </p:sp>
      <p:pic>
        <p:nvPicPr>
          <p:cNvPr id="1028" name="Picture 4" descr="Aerospace - Flagler Palm Coast High School">
            <a:extLst>
              <a:ext uri="{FF2B5EF4-FFF2-40B4-BE49-F238E27FC236}">
                <a16:creationId xmlns:a16="http://schemas.microsoft.com/office/drawing/2014/main" id="{2746E140-A90B-43E3-9BB4-D6504E2466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2388" y="5404514"/>
            <a:ext cx="1525256" cy="1453486"/>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7333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EMERGENCY CONDITONS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177282" y="5607698"/>
            <a:ext cx="1427584" cy="107302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10</a:t>
            </a:fld>
            <a:endParaRPr lang="en-US"/>
          </a:p>
        </p:txBody>
      </p:sp>
      <p:pic>
        <p:nvPicPr>
          <p:cNvPr id="8" name="Picture 7">
            <a:extLst>
              <a:ext uri="{FF2B5EF4-FFF2-40B4-BE49-F238E27FC236}">
                <a16:creationId xmlns:a16="http://schemas.microsoft.com/office/drawing/2014/main" id="{596E7833-4D0D-471C-A52F-7F486124C656}"/>
              </a:ext>
            </a:extLst>
          </p:cNvPr>
          <p:cNvPicPr>
            <a:picLocks noChangeAspect="1"/>
          </p:cNvPicPr>
          <p:nvPr/>
        </p:nvPicPr>
        <p:blipFill>
          <a:blip r:embed="rId3"/>
          <a:stretch>
            <a:fillRect/>
          </a:stretch>
        </p:blipFill>
        <p:spPr>
          <a:xfrm>
            <a:off x="742952" y="1433392"/>
            <a:ext cx="8940064" cy="4922957"/>
          </a:xfrm>
          <a:prstGeom prst="rect">
            <a:avLst/>
          </a:prstGeom>
        </p:spPr>
      </p:pic>
      <p:sp>
        <p:nvSpPr>
          <p:cNvPr id="12" name="TextBox 11">
            <a:extLst>
              <a:ext uri="{FF2B5EF4-FFF2-40B4-BE49-F238E27FC236}">
                <a16:creationId xmlns:a16="http://schemas.microsoft.com/office/drawing/2014/main" id="{E8784232-4ED9-4863-B079-1B0B7BB46437}"/>
              </a:ext>
            </a:extLst>
          </p:cNvPr>
          <p:cNvSpPr txBox="1"/>
          <p:nvPr/>
        </p:nvSpPr>
        <p:spPr>
          <a:xfrm>
            <a:off x="742950" y="891073"/>
            <a:ext cx="3432499"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Multi-Engine Aircraft</a:t>
            </a:r>
          </a:p>
        </p:txBody>
      </p:sp>
    </p:spTree>
    <p:extLst>
      <p:ext uri="{BB962C8B-B14F-4D97-AF65-F5344CB8AC3E}">
        <p14:creationId xmlns:p14="http://schemas.microsoft.com/office/powerpoint/2010/main" val="413927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EMERGENCY CONDITONS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263589" y="5694005"/>
            <a:ext cx="1572208" cy="1045029"/>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11</a:t>
            </a:fld>
            <a:endParaRPr lang="en-US"/>
          </a:p>
        </p:txBody>
      </p:sp>
      <p:sp>
        <p:nvSpPr>
          <p:cNvPr id="12" name="TextBox 11">
            <a:extLst>
              <a:ext uri="{FF2B5EF4-FFF2-40B4-BE49-F238E27FC236}">
                <a16:creationId xmlns:a16="http://schemas.microsoft.com/office/drawing/2014/main" id="{E8784232-4ED9-4863-B079-1B0B7BB46437}"/>
              </a:ext>
            </a:extLst>
          </p:cNvPr>
          <p:cNvSpPr txBox="1"/>
          <p:nvPr/>
        </p:nvSpPr>
        <p:spPr>
          <a:xfrm>
            <a:off x="691824" y="891073"/>
            <a:ext cx="3483625"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Single-Engine Aircraft</a:t>
            </a:r>
          </a:p>
        </p:txBody>
      </p:sp>
      <p:pic>
        <p:nvPicPr>
          <p:cNvPr id="6" name="Picture 5">
            <a:extLst>
              <a:ext uri="{FF2B5EF4-FFF2-40B4-BE49-F238E27FC236}">
                <a16:creationId xmlns:a16="http://schemas.microsoft.com/office/drawing/2014/main" id="{AB5A888F-DC33-49BD-AD40-36B9DFCA3C25}"/>
              </a:ext>
            </a:extLst>
          </p:cNvPr>
          <p:cNvPicPr>
            <a:picLocks noChangeAspect="1"/>
          </p:cNvPicPr>
          <p:nvPr/>
        </p:nvPicPr>
        <p:blipFill>
          <a:blip r:embed="rId3"/>
          <a:stretch>
            <a:fillRect/>
          </a:stretch>
        </p:blipFill>
        <p:spPr>
          <a:xfrm>
            <a:off x="742951" y="1498863"/>
            <a:ext cx="9315449" cy="4857488"/>
          </a:xfrm>
          <a:prstGeom prst="rect">
            <a:avLst/>
          </a:prstGeom>
        </p:spPr>
      </p:pic>
    </p:spTree>
    <p:extLst>
      <p:ext uri="{BB962C8B-B14F-4D97-AF65-F5344CB8AC3E}">
        <p14:creationId xmlns:p14="http://schemas.microsoft.com/office/powerpoint/2010/main" val="1231348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12</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846016"/>
            <a:ext cx="11225521" cy="1569660"/>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Manipulation Check</a:t>
            </a:r>
          </a:p>
          <a:p>
            <a:pPr algn="ctr"/>
            <a:endParaRPr lang="en-US"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The participants were asked their perception of the simulator scenario flown with four possible answers; surprising, startling, both, or neither</a:t>
            </a:r>
          </a:p>
        </p:txBody>
      </p:sp>
      <p:sp>
        <p:nvSpPr>
          <p:cNvPr id="17" name="TextBox 16">
            <a:extLst>
              <a:ext uri="{FF2B5EF4-FFF2-40B4-BE49-F238E27FC236}">
                <a16:creationId xmlns:a16="http://schemas.microsoft.com/office/drawing/2014/main" id="{970D5D0B-2C35-4256-A77B-5917ABC7AC39}"/>
              </a:ext>
            </a:extLst>
          </p:cNvPr>
          <p:cNvSpPr txBox="1"/>
          <p:nvPr/>
        </p:nvSpPr>
        <p:spPr>
          <a:xfrm>
            <a:off x="691821" y="4786690"/>
            <a:ext cx="11225521" cy="1569660"/>
          </a:xfrm>
          <a:prstGeom prst="rect">
            <a:avLst/>
          </a:prstGeom>
          <a:noFill/>
        </p:spPr>
        <p:txBody>
          <a:bodyPr wrap="square" rtlCol="0">
            <a:spAutoFit/>
          </a:bodyPr>
          <a:lstStyle/>
          <a:p>
            <a:pPr algn="ctr"/>
            <a:endParaRPr lang="en-US"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Six chi-square goodness of fit tests were run to test the null hypotheses that participant perception for each emergency condition occurred with equal probabilities. All tests were significant (</a:t>
            </a:r>
            <a:r>
              <a:rPr lang="en-US" sz="2400" i="1" dirty="0">
                <a:latin typeface="Arial" panose="020B0604020202020204" pitchFamily="34" charset="0"/>
                <a:cs typeface="Arial" panose="020B0604020202020204" pitchFamily="34" charset="0"/>
              </a:rPr>
              <a:t>p</a:t>
            </a:r>
            <a:r>
              <a:rPr lang="en-US" sz="2400" dirty="0">
                <a:latin typeface="Arial" panose="020B0604020202020204" pitchFamily="34" charset="0"/>
                <a:cs typeface="Arial" panose="020B0604020202020204" pitchFamily="34" charset="0"/>
              </a:rPr>
              <a:t> &lt; .001) </a:t>
            </a:r>
          </a:p>
        </p:txBody>
      </p:sp>
      <p:graphicFrame>
        <p:nvGraphicFramePr>
          <p:cNvPr id="5" name="Table 4">
            <a:extLst>
              <a:ext uri="{FF2B5EF4-FFF2-40B4-BE49-F238E27FC236}">
                <a16:creationId xmlns:a16="http://schemas.microsoft.com/office/drawing/2014/main" id="{DEB973B1-9C1C-42D8-A03E-AB01FE822B77}"/>
              </a:ext>
            </a:extLst>
          </p:cNvPr>
          <p:cNvGraphicFramePr>
            <a:graphicFrameLocks noGrp="1"/>
          </p:cNvGraphicFramePr>
          <p:nvPr>
            <p:extLst>
              <p:ext uri="{D42A27DB-BD31-4B8C-83A1-F6EECF244321}">
                <p14:modId xmlns:p14="http://schemas.microsoft.com/office/powerpoint/2010/main" val="4174737715"/>
              </p:ext>
            </p:extLst>
          </p:nvPr>
        </p:nvGraphicFramePr>
        <p:xfrm>
          <a:off x="1217481" y="2483080"/>
          <a:ext cx="10282694" cy="2523895"/>
        </p:xfrm>
        <a:graphic>
          <a:graphicData uri="http://schemas.openxmlformats.org/drawingml/2006/table">
            <a:tbl>
              <a:tblPr firstRow="1" firstCol="1" bandRow="1">
                <a:tableStyleId>{5C22544A-7EE6-4342-B048-85BDC9FD1C3A}</a:tableStyleId>
              </a:tblPr>
              <a:tblGrid>
                <a:gridCol w="1481980">
                  <a:extLst>
                    <a:ext uri="{9D8B030D-6E8A-4147-A177-3AD203B41FA5}">
                      <a16:colId xmlns:a16="http://schemas.microsoft.com/office/drawing/2014/main" val="2271387683"/>
                    </a:ext>
                  </a:extLst>
                </a:gridCol>
                <a:gridCol w="1187562">
                  <a:extLst>
                    <a:ext uri="{9D8B030D-6E8A-4147-A177-3AD203B41FA5}">
                      <a16:colId xmlns:a16="http://schemas.microsoft.com/office/drawing/2014/main" val="1298009822"/>
                    </a:ext>
                  </a:extLst>
                </a:gridCol>
                <a:gridCol w="988722">
                  <a:extLst>
                    <a:ext uri="{9D8B030D-6E8A-4147-A177-3AD203B41FA5}">
                      <a16:colId xmlns:a16="http://schemas.microsoft.com/office/drawing/2014/main" val="3264690869"/>
                    </a:ext>
                  </a:extLst>
                </a:gridCol>
                <a:gridCol w="988722">
                  <a:extLst>
                    <a:ext uri="{9D8B030D-6E8A-4147-A177-3AD203B41FA5}">
                      <a16:colId xmlns:a16="http://schemas.microsoft.com/office/drawing/2014/main" val="1998607384"/>
                    </a:ext>
                  </a:extLst>
                </a:gridCol>
                <a:gridCol w="1039831">
                  <a:extLst>
                    <a:ext uri="{9D8B030D-6E8A-4147-A177-3AD203B41FA5}">
                      <a16:colId xmlns:a16="http://schemas.microsoft.com/office/drawing/2014/main" val="214886463"/>
                    </a:ext>
                  </a:extLst>
                </a:gridCol>
                <a:gridCol w="1221288">
                  <a:extLst>
                    <a:ext uri="{9D8B030D-6E8A-4147-A177-3AD203B41FA5}">
                      <a16:colId xmlns:a16="http://schemas.microsoft.com/office/drawing/2014/main" val="2030211149"/>
                    </a:ext>
                  </a:extLst>
                </a:gridCol>
                <a:gridCol w="1397145">
                  <a:extLst>
                    <a:ext uri="{9D8B030D-6E8A-4147-A177-3AD203B41FA5}">
                      <a16:colId xmlns:a16="http://schemas.microsoft.com/office/drawing/2014/main" val="1615044474"/>
                    </a:ext>
                  </a:extLst>
                </a:gridCol>
                <a:gridCol w="988722">
                  <a:extLst>
                    <a:ext uri="{9D8B030D-6E8A-4147-A177-3AD203B41FA5}">
                      <a16:colId xmlns:a16="http://schemas.microsoft.com/office/drawing/2014/main" val="261224020"/>
                    </a:ext>
                  </a:extLst>
                </a:gridCol>
                <a:gridCol w="988722">
                  <a:extLst>
                    <a:ext uri="{9D8B030D-6E8A-4147-A177-3AD203B41FA5}">
                      <a16:colId xmlns:a16="http://schemas.microsoft.com/office/drawing/2014/main" val="129905510"/>
                    </a:ext>
                  </a:extLst>
                </a:gridCol>
              </a:tblGrid>
              <a:tr h="418754">
                <a:tc rowSpan="2">
                  <a:txBody>
                    <a:bodyPr/>
                    <a:lstStyle/>
                    <a:p>
                      <a:pPr marL="0" marR="0" indent="-68580" algn="l">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Variable</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gridSpan="4">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Multi-Engine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Single-Engine</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04633616"/>
                  </a:ext>
                </a:extLst>
              </a:tr>
              <a:tr h="460837">
                <a:tc vMerge="1">
                  <a:txBody>
                    <a:bodyPr/>
                    <a:lstStyle/>
                    <a:p>
                      <a:endParaRPr lang="en-US"/>
                    </a:p>
                  </a:txBody>
                  <a:tcPr/>
                </a:tc>
                <a:tc>
                  <a:txBody>
                    <a:bodyPr/>
                    <a:lstStyle/>
                    <a:p>
                      <a:pPr marL="0" marR="0" indent="-6985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Surprising</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381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71755"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Startling</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7112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Both</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71120"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Neither</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12573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Surprising</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123825"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Startling</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12700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Both</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127000"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Neither</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38865360"/>
                  </a:ext>
                </a:extLst>
              </a:tr>
              <a:tr h="501041">
                <a:tc>
                  <a:txBody>
                    <a:bodyPr/>
                    <a:lstStyle/>
                    <a:p>
                      <a:pPr marL="0" marR="0" algn="l">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22</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9</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00FF00"/>
                          </a:highlight>
                          <a:latin typeface="Arial" panose="020B0604020202020204" pitchFamily="34" charset="0"/>
                          <a:cs typeface="Arial" panose="020B0604020202020204" pitchFamily="34" charset="0"/>
                        </a:rPr>
                        <a:t>26</a:t>
                      </a:r>
                      <a:endParaRPr lang="en-US" sz="1200" b="1" dirty="0">
                        <a:solidFill>
                          <a:schemeClr val="tx1">
                            <a:lumMod val="95000"/>
                            <a:lumOff val="5000"/>
                          </a:schemeClr>
                        </a:solidFill>
                        <a:effectLst/>
                        <a:highlight>
                          <a:srgbClr val="00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37776850"/>
                  </a:ext>
                </a:extLst>
              </a:tr>
              <a:tr h="66204">
                <a:tc>
                  <a:txBody>
                    <a:bodyPr/>
                    <a:lstStyle/>
                    <a:p>
                      <a:pPr marL="0" marR="0" algn="l">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a:t>
                      </a:r>
                    </a:p>
                    <a:p>
                      <a:pPr marL="0" marR="0" algn="l">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9</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20</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00FF00"/>
                          </a:highlight>
                          <a:latin typeface="Arial" panose="020B0604020202020204" pitchFamily="34" charset="0"/>
                          <a:cs typeface="Arial" panose="020B0604020202020204" pitchFamily="34" charset="0"/>
                        </a:rPr>
                        <a:t>20</a:t>
                      </a:r>
                      <a:endParaRPr lang="en-US" sz="1200" b="1" dirty="0">
                        <a:solidFill>
                          <a:schemeClr val="tx1">
                            <a:lumMod val="95000"/>
                            <a:lumOff val="5000"/>
                          </a:schemeClr>
                        </a:solidFill>
                        <a:effectLst/>
                        <a:highlight>
                          <a:srgbClr val="00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95419296"/>
                  </a:ext>
                </a:extLst>
              </a:tr>
              <a:tr h="411743">
                <a:tc>
                  <a:txBody>
                    <a:bodyPr/>
                    <a:lstStyle/>
                    <a:p>
                      <a:pPr marL="0" marR="0" algn="l">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Informed</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6</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28</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200000"/>
                        </a:lnSpc>
                        <a:spcBef>
                          <a:spcPts val="0"/>
                        </a:spcBef>
                        <a:spcAft>
                          <a:spcPts val="0"/>
                        </a:spcAft>
                      </a:pPr>
                      <a:r>
                        <a:rPr lang="en-US" sz="1200" b="1" dirty="0">
                          <a:solidFill>
                            <a:schemeClr val="tx1">
                              <a:lumMod val="95000"/>
                              <a:lumOff val="5000"/>
                            </a:schemeClr>
                          </a:solidFill>
                          <a:effectLst/>
                          <a:highlight>
                            <a:srgbClr val="00FF00"/>
                          </a:highlight>
                          <a:latin typeface="Arial" panose="020B0604020202020204" pitchFamily="34" charset="0"/>
                          <a:cs typeface="Arial" panose="020B0604020202020204" pitchFamily="34" charset="0"/>
                        </a:rPr>
                        <a:t>30</a:t>
                      </a:r>
                      <a:endParaRPr lang="en-US" sz="1200" b="1" dirty="0">
                        <a:solidFill>
                          <a:schemeClr val="tx1">
                            <a:lumMod val="95000"/>
                            <a:lumOff val="5000"/>
                          </a:schemeClr>
                        </a:solidFill>
                        <a:effectLst/>
                        <a:highlight>
                          <a:srgbClr val="00FF00"/>
                        </a:highlight>
                        <a:latin typeface="Arial" panose="020B0604020202020204" pitchFamily="34" charset="0"/>
                        <a:ea typeface="Times New Roman" panose="02020603050405020304" pitchFamily="18" charset="0"/>
                        <a:cs typeface="Arial" panose="020B0604020202020204" pitchFamily="34" charset="0"/>
                      </a:endParaRPr>
                    </a:p>
                  </a:txBody>
                  <a:tcPr marL="31616" marR="3161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32322661"/>
                  </a:ext>
                </a:extLst>
              </a:tr>
            </a:tbl>
          </a:graphicData>
        </a:graphic>
      </p:graphicFrame>
    </p:spTree>
    <p:extLst>
      <p:ext uri="{BB962C8B-B14F-4D97-AF65-F5344CB8AC3E}">
        <p14:creationId xmlns:p14="http://schemas.microsoft.com/office/powerpoint/2010/main" val="260218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13</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726414"/>
            <a:ext cx="11225521"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Heart Rate and Respiration Rate </a:t>
            </a:r>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188079"/>
            <a:ext cx="5713643" cy="630942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Heart Rate (HR)</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.005)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a:t>
            </a:r>
            <a:r>
              <a:rPr lang="en-US" sz="2000" baseline="6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.040)</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Respiration Rate (RR)</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p&lt;</a:t>
            </a:r>
            <a:r>
              <a:rPr lang="en-US" sz="2000" dirty="0">
                <a:latin typeface="Arial" panose="020B0604020202020204" pitchFamily="34" charset="0"/>
                <a:cs typeface="Arial" panose="020B0604020202020204" pitchFamily="34" charset="0"/>
              </a:rPr>
              <a:t> .001) and </a:t>
            </a:r>
            <a:r>
              <a:rPr lang="en-US" sz="2000" i="1" dirty="0">
                <a:latin typeface="Arial" panose="020B0604020202020204" pitchFamily="34" charset="0"/>
                <a:cs typeface="Arial" panose="020B0604020202020204" pitchFamily="34" charset="0"/>
              </a:rPr>
              <a:t>emergency</a:t>
            </a:r>
            <a:r>
              <a:rPr lang="en-US" sz="2000" dirty="0">
                <a:latin typeface="Arial" panose="020B0604020202020204" pitchFamily="34" charset="0"/>
                <a:cs typeface="Arial" panose="020B0604020202020204" pitchFamily="34" charset="0"/>
              </a:rPr>
              <a:t>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a:t>
            </a:r>
            <a:r>
              <a:rPr lang="en-US" sz="2000" i="1" baseline="6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.008)</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Post Hoc Main Effect</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HR </a:t>
            </a:r>
            <a:r>
              <a:rPr lang="en-US" sz="2000" dirty="0">
                <a:latin typeface="Arial" panose="020B0604020202020204" pitchFamily="34" charset="0"/>
                <a:cs typeface="Arial" panose="020B0604020202020204" pitchFamily="34" charset="0"/>
              </a:rPr>
              <a:t>and</a:t>
            </a:r>
            <a:r>
              <a:rPr lang="en-US" sz="2000" i="1" dirty="0">
                <a:latin typeface="Arial" panose="020B0604020202020204" pitchFamily="34" charset="0"/>
                <a:cs typeface="Arial" panose="020B0604020202020204" pitchFamily="34" charset="0"/>
              </a:rPr>
              <a:t> RR </a:t>
            </a:r>
            <a:r>
              <a:rPr lang="en-US" sz="2000" dirty="0">
                <a:latin typeface="Arial" panose="020B0604020202020204" pitchFamily="34" charset="0"/>
                <a:cs typeface="Arial" panose="020B0604020202020204" pitchFamily="34" charset="0"/>
              </a:rPr>
              <a:t>were significantly lower in the informed condition when compared to uninformed surprise and uninformed surprise and startle</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HR </a:t>
            </a:r>
            <a:r>
              <a:rPr lang="en-US" sz="2000" dirty="0">
                <a:latin typeface="Arial" panose="020B0604020202020204" pitchFamily="34" charset="0"/>
                <a:cs typeface="Arial" panose="020B0604020202020204" pitchFamily="34" charset="0"/>
              </a:rPr>
              <a:t>and </a:t>
            </a:r>
            <a:r>
              <a:rPr lang="en-US" sz="2000" i="1" dirty="0">
                <a:latin typeface="Arial" panose="020B0604020202020204" pitchFamily="34" charset="0"/>
                <a:cs typeface="Arial" panose="020B0604020202020204" pitchFamily="34" charset="0"/>
              </a:rPr>
              <a:t>RR </a:t>
            </a:r>
            <a:r>
              <a:rPr lang="en-US" sz="2000" dirty="0">
                <a:latin typeface="Arial" panose="020B0604020202020204" pitchFamily="34" charset="0"/>
                <a:cs typeface="Arial" panose="020B0604020202020204" pitchFamily="34" charset="0"/>
              </a:rPr>
              <a:t>were highest in the uninformed surprise and startle condition</a:t>
            </a:r>
          </a:p>
          <a:p>
            <a:endParaRPr lang="en-US" sz="2000"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graphicFrame>
        <p:nvGraphicFramePr>
          <p:cNvPr id="14" name="Table 13">
            <a:extLst>
              <a:ext uri="{FF2B5EF4-FFF2-40B4-BE49-F238E27FC236}">
                <a16:creationId xmlns:a16="http://schemas.microsoft.com/office/drawing/2014/main" id="{7D16720F-2005-410E-BFFF-DC91CAA592A7}"/>
              </a:ext>
            </a:extLst>
          </p:cNvPr>
          <p:cNvGraphicFramePr>
            <a:graphicFrameLocks noGrp="1"/>
          </p:cNvGraphicFramePr>
          <p:nvPr>
            <p:extLst>
              <p:ext uri="{D42A27DB-BD31-4B8C-83A1-F6EECF244321}">
                <p14:modId xmlns:p14="http://schemas.microsoft.com/office/powerpoint/2010/main" val="1920726220"/>
              </p:ext>
            </p:extLst>
          </p:nvPr>
        </p:nvGraphicFramePr>
        <p:xfrm>
          <a:off x="6199074" y="1299336"/>
          <a:ext cx="5397501" cy="2506345"/>
        </p:xfrm>
        <a:graphic>
          <a:graphicData uri="http://schemas.openxmlformats.org/drawingml/2006/table">
            <a:tbl>
              <a:tblPr firstRow="1" firstCol="1" bandRow="1">
                <a:tableStyleId>{5C22544A-7EE6-4342-B048-85BDC9FD1C3A}</a:tableStyleId>
              </a:tblPr>
              <a:tblGrid>
                <a:gridCol w="1669415">
                  <a:extLst>
                    <a:ext uri="{9D8B030D-6E8A-4147-A177-3AD203B41FA5}">
                      <a16:colId xmlns:a16="http://schemas.microsoft.com/office/drawing/2014/main" val="1903385167"/>
                    </a:ext>
                  </a:extLst>
                </a:gridCol>
                <a:gridCol w="1006475">
                  <a:extLst>
                    <a:ext uri="{9D8B030D-6E8A-4147-A177-3AD203B41FA5}">
                      <a16:colId xmlns:a16="http://schemas.microsoft.com/office/drawing/2014/main" val="2178912290"/>
                    </a:ext>
                  </a:extLst>
                </a:gridCol>
                <a:gridCol w="1006475">
                  <a:extLst>
                    <a:ext uri="{9D8B030D-6E8A-4147-A177-3AD203B41FA5}">
                      <a16:colId xmlns:a16="http://schemas.microsoft.com/office/drawing/2014/main" val="3701533192"/>
                    </a:ext>
                  </a:extLst>
                </a:gridCol>
                <a:gridCol w="889000">
                  <a:extLst>
                    <a:ext uri="{9D8B030D-6E8A-4147-A177-3AD203B41FA5}">
                      <a16:colId xmlns:a16="http://schemas.microsoft.com/office/drawing/2014/main" val="301694534"/>
                    </a:ext>
                  </a:extLst>
                </a:gridCol>
                <a:gridCol w="826136">
                  <a:extLst>
                    <a:ext uri="{9D8B030D-6E8A-4147-A177-3AD203B41FA5}">
                      <a16:colId xmlns:a16="http://schemas.microsoft.com/office/drawing/2014/main" val="92131700"/>
                    </a:ext>
                  </a:extLst>
                </a:gridCol>
              </a:tblGrid>
              <a:tr h="313055">
                <a:tc rowSpan="2">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Multi-engine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Single-engine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2247651141"/>
                  </a:ext>
                </a:extLst>
              </a:tr>
              <a:tr h="234315">
                <a:tc vMerge="1">
                  <a:txBody>
                    <a:bodyPr/>
                    <a:lstStyle/>
                    <a:p>
                      <a:endParaRPr lang="en-US"/>
                    </a:p>
                  </a:txBody>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381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63680086"/>
                  </a:ext>
                </a:extLst>
              </a:tr>
              <a:tr h="313055">
                <a:tc>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Heart Rate</a:t>
                      </a:r>
                      <a:r>
                        <a:rPr lang="en-US" sz="1200" b="1" baseline="0" dirty="0">
                          <a:solidFill>
                            <a:schemeClr val="tx1">
                              <a:lumMod val="95000"/>
                              <a:lumOff val="5000"/>
                            </a:schemeClr>
                          </a:solidFill>
                          <a:effectLst/>
                          <a:latin typeface="Arial" panose="020B0604020202020204" pitchFamily="34" charset="0"/>
                          <a:cs typeface="Arial" panose="020B0604020202020204" pitchFamily="34" charset="0"/>
                        </a:rPr>
                        <a:t>1</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18460528"/>
                  </a:ext>
                </a:extLst>
              </a:tr>
              <a:tr h="27305">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82.33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9.94</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79.59</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8.27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04371268"/>
                  </a:ext>
                </a:extLst>
              </a:tr>
              <a:tr h="145415">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86.19</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9.49</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81.91</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8.08</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1393542"/>
                  </a:ext>
                </a:extLst>
              </a:tr>
              <a:tr h="182245">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79.54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8.42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77.63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7.54</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6851908"/>
                  </a:ext>
                </a:extLst>
              </a:tr>
            </a:tbl>
          </a:graphicData>
        </a:graphic>
      </p:graphicFrame>
      <p:graphicFrame>
        <p:nvGraphicFramePr>
          <p:cNvPr id="15" name="Table 14">
            <a:extLst>
              <a:ext uri="{FF2B5EF4-FFF2-40B4-BE49-F238E27FC236}">
                <a16:creationId xmlns:a16="http://schemas.microsoft.com/office/drawing/2014/main" id="{5495888C-7F3D-4A97-B3FB-14FA06C7AFEF}"/>
              </a:ext>
            </a:extLst>
          </p:cNvPr>
          <p:cNvGraphicFramePr>
            <a:graphicFrameLocks noGrp="1"/>
          </p:cNvGraphicFramePr>
          <p:nvPr>
            <p:extLst>
              <p:ext uri="{D42A27DB-BD31-4B8C-83A1-F6EECF244321}">
                <p14:modId xmlns:p14="http://schemas.microsoft.com/office/powerpoint/2010/main" val="1731539721"/>
              </p:ext>
            </p:extLst>
          </p:nvPr>
        </p:nvGraphicFramePr>
        <p:xfrm>
          <a:off x="6199074" y="3916939"/>
          <a:ext cx="5397500" cy="232954"/>
        </p:xfrm>
        <a:graphic>
          <a:graphicData uri="http://schemas.openxmlformats.org/drawingml/2006/table">
            <a:tbl>
              <a:tblPr firstRow="1" firstCol="1" bandRow="1">
                <a:tableStyleId>{5C22544A-7EE6-4342-B048-85BDC9FD1C3A}</a:tableStyleId>
              </a:tblPr>
              <a:tblGrid>
                <a:gridCol w="1687882">
                  <a:extLst>
                    <a:ext uri="{9D8B030D-6E8A-4147-A177-3AD203B41FA5}">
                      <a16:colId xmlns:a16="http://schemas.microsoft.com/office/drawing/2014/main" val="1623302666"/>
                    </a:ext>
                  </a:extLst>
                </a:gridCol>
                <a:gridCol w="957901">
                  <a:extLst>
                    <a:ext uri="{9D8B030D-6E8A-4147-A177-3AD203B41FA5}">
                      <a16:colId xmlns:a16="http://schemas.microsoft.com/office/drawing/2014/main" val="1831375013"/>
                    </a:ext>
                  </a:extLst>
                </a:gridCol>
                <a:gridCol w="1017609">
                  <a:extLst>
                    <a:ext uri="{9D8B030D-6E8A-4147-A177-3AD203B41FA5}">
                      <a16:colId xmlns:a16="http://schemas.microsoft.com/office/drawing/2014/main" val="102535981"/>
                    </a:ext>
                  </a:extLst>
                </a:gridCol>
                <a:gridCol w="898834">
                  <a:extLst>
                    <a:ext uri="{9D8B030D-6E8A-4147-A177-3AD203B41FA5}">
                      <a16:colId xmlns:a16="http://schemas.microsoft.com/office/drawing/2014/main" val="1712333418"/>
                    </a:ext>
                  </a:extLst>
                </a:gridCol>
                <a:gridCol w="835274">
                  <a:extLst>
                    <a:ext uri="{9D8B030D-6E8A-4147-A177-3AD203B41FA5}">
                      <a16:colId xmlns:a16="http://schemas.microsoft.com/office/drawing/2014/main" val="29372827"/>
                    </a:ext>
                  </a:extLst>
                </a:gridCol>
              </a:tblGrid>
              <a:tr h="23295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82.69</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8.78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79.71</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7.43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42270069"/>
                  </a:ext>
                </a:extLst>
              </a:tr>
            </a:tbl>
          </a:graphicData>
        </a:graphic>
      </p:graphicFrame>
      <p:graphicFrame>
        <p:nvGraphicFramePr>
          <p:cNvPr id="16" name="Table 15">
            <a:extLst>
              <a:ext uri="{FF2B5EF4-FFF2-40B4-BE49-F238E27FC236}">
                <a16:creationId xmlns:a16="http://schemas.microsoft.com/office/drawing/2014/main" id="{2D5ED2F9-1915-4401-9C49-727C94128A4C}"/>
              </a:ext>
            </a:extLst>
          </p:cNvPr>
          <p:cNvGraphicFramePr>
            <a:graphicFrameLocks noGrp="1"/>
          </p:cNvGraphicFramePr>
          <p:nvPr>
            <p:extLst>
              <p:ext uri="{D42A27DB-BD31-4B8C-83A1-F6EECF244321}">
                <p14:modId xmlns:p14="http://schemas.microsoft.com/office/powerpoint/2010/main" val="1025092887"/>
              </p:ext>
            </p:extLst>
          </p:nvPr>
        </p:nvGraphicFramePr>
        <p:xfrm>
          <a:off x="6199074" y="4197673"/>
          <a:ext cx="5397500" cy="1828800"/>
        </p:xfrm>
        <a:graphic>
          <a:graphicData uri="http://schemas.openxmlformats.org/drawingml/2006/table">
            <a:tbl>
              <a:tblPr firstRow="1" firstCol="1" bandRow="1">
                <a:tableStyleId>{5C22544A-7EE6-4342-B048-85BDC9FD1C3A}</a:tableStyleId>
              </a:tblPr>
              <a:tblGrid>
                <a:gridCol w="1687882">
                  <a:extLst>
                    <a:ext uri="{9D8B030D-6E8A-4147-A177-3AD203B41FA5}">
                      <a16:colId xmlns:a16="http://schemas.microsoft.com/office/drawing/2014/main" val="4086581542"/>
                    </a:ext>
                  </a:extLst>
                </a:gridCol>
                <a:gridCol w="957901">
                  <a:extLst>
                    <a:ext uri="{9D8B030D-6E8A-4147-A177-3AD203B41FA5}">
                      <a16:colId xmlns:a16="http://schemas.microsoft.com/office/drawing/2014/main" val="3016852689"/>
                    </a:ext>
                  </a:extLst>
                </a:gridCol>
                <a:gridCol w="1017609">
                  <a:extLst>
                    <a:ext uri="{9D8B030D-6E8A-4147-A177-3AD203B41FA5}">
                      <a16:colId xmlns:a16="http://schemas.microsoft.com/office/drawing/2014/main" val="3454092120"/>
                    </a:ext>
                  </a:extLst>
                </a:gridCol>
                <a:gridCol w="898834">
                  <a:extLst>
                    <a:ext uri="{9D8B030D-6E8A-4147-A177-3AD203B41FA5}">
                      <a16:colId xmlns:a16="http://schemas.microsoft.com/office/drawing/2014/main" val="2110789979"/>
                    </a:ext>
                  </a:extLst>
                </a:gridCol>
                <a:gridCol w="835274">
                  <a:extLst>
                    <a:ext uri="{9D8B030D-6E8A-4147-A177-3AD203B41FA5}">
                      <a16:colId xmlns:a16="http://schemas.microsoft.com/office/drawing/2014/main" val="2715435213"/>
                    </a:ext>
                  </a:extLst>
                </a:gridCol>
              </a:tblGrid>
              <a:tr h="313055">
                <a:tc>
                  <a:txBody>
                    <a:bodyPr/>
                    <a:lstStyle/>
                    <a:p>
                      <a:pPr marL="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Respiration Rate</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33382739"/>
                  </a:ext>
                </a:extLst>
              </a:tr>
              <a:tr h="27305">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22.36</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3.09</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20.90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2.72</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89568331"/>
                  </a:ext>
                </a:extLst>
              </a:tr>
              <a:tr h="234315">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23.72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3.18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21.44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2.83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72056117"/>
                  </a:ext>
                </a:extLst>
              </a:tr>
              <a:tr h="27305">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20.80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2.84</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19.90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2.63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78152335"/>
                  </a:ext>
                </a:extLst>
              </a:tr>
            </a:tbl>
          </a:graphicData>
        </a:graphic>
      </p:graphicFrame>
      <p:graphicFrame>
        <p:nvGraphicFramePr>
          <p:cNvPr id="17" name="Table 16">
            <a:extLst>
              <a:ext uri="{FF2B5EF4-FFF2-40B4-BE49-F238E27FC236}">
                <a16:creationId xmlns:a16="http://schemas.microsoft.com/office/drawing/2014/main" id="{12C1C26D-22C6-4455-8A7E-677B884D594D}"/>
              </a:ext>
            </a:extLst>
          </p:cNvPr>
          <p:cNvGraphicFramePr>
            <a:graphicFrameLocks noGrp="1"/>
          </p:cNvGraphicFramePr>
          <p:nvPr>
            <p:extLst>
              <p:ext uri="{D42A27DB-BD31-4B8C-83A1-F6EECF244321}">
                <p14:modId xmlns:p14="http://schemas.microsoft.com/office/powerpoint/2010/main" val="3610505043"/>
              </p:ext>
            </p:extLst>
          </p:nvPr>
        </p:nvGraphicFramePr>
        <p:xfrm>
          <a:off x="6199074" y="6074253"/>
          <a:ext cx="5397500" cy="234315"/>
        </p:xfrm>
        <a:graphic>
          <a:graphicData uri="http://schemas.openxmlformats.org/drawingml/2006/table">
            <a:tbl>
              <a:tblPr firstRow="1" firstCol="1" bandRow="1">
                <a:tableStyleId>{5C22544A-7EE6-4342-B048-85BDC9FD1C3A}</a:tableStyleId>
              </a:tblPr>
              <a:tblGrid>
                <a:gridCol w="1687882">
                  <a:extLst>
                    <a:ext uri="{9D8B030D-6E8A-4147-A177-3AD203B41FA5}">
                      <a16:colId xmlns:a16="http://schemas.microsoft.com/office/drawing/2014/main" val="894346021"/>
                    </a:ext>
                  </a:extLst>
                </a:gridCol>
                <a:gridCol w="957901">
                  <a:extLst>
                    <a:ext uri="{9D8B030D-6E8A-4147-A177-3AD203B41FA5}">
                      <a16:colId xmlns:a16="http://schemas.microsoft.com/office/drawing/2014/main" val="3420892287"/>
                    </a:ext>
                  </a:extLst>
                </a:gridCol>
                <a:gridCol w="1017609">
                  <a:extLst>
                    <a:ext uri="{9D8B030D-6E8A-4147-A177-3AD203B41FA5}">
                      <a16:colId xmlns:a16="http://schemas.microsoft.com/office/drawing/2014/main" val="2581344384"/>
                    </a:ext>
                  </a:extLst>
                </a:gridCol>
                <a:gridCol w="898834">
                  <a:extLst>
                    <a:ext uri="{9D8B030D-6E8A-4147-A177-3AD203B41FA5}">
                      <a16:colId xmlns:a16="http://schemas.microsoft.com/office/drawing/2014/main" val="3301811531"/>
                    </a:ext>
                  </a:extLst>
                </a:gridCol>
                <a:gridCol w="835274">
                  <a:extLst>
                    <a:ext uri="{9D8B030D-6E8A-4147-A177-3AD203B41FA5}">
                      <a16:colId xmlns:a16="http://schemas.microsoft.com/office/drawing/2014/main" val="2231417480"/>
                    </a:ext>
                  </a:extLst>
                </a:gridCol>
              </a:tblGrid>
              <a:tr h="234315">
                <a:tc>
                  <a:txBody>
                    <a:bodyPr/>
                    <a:lstStyle/>
                    <a:p>
                      <a:pPr marL="95250" marR="0">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22.30</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2.69</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20.75</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2.50</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9251089"/>
                  </a:ext>
                </a:extLst>
              </a:tr>
            </a:tbl>
          </a:graphicData>
        </a:graphic>
      </p:graphicFrame>
      <p:sp>
        <p:nvSpPr>
          <p:cNvPr id="25" name="TextBox 24">
            <a:extLst>
              <a:ext uri="{FF2B5EF4-FFF2-40B4-BE49-F238E27FC236}">
                <a16:creationId xmlns:a16="http://schemas.microsoft.com/office/drawing/2014/main" id="{49FD4F8A-0BAD-4173-B1FD-99503CA87904}"/>
              </a:ext>
            </a:extLst>
          </p:cNvPr>
          <p:cNvSpPr txBox="1"/>
          <p:nvPr/>
        </p:nvSpPr>
        <p:spPr>
          <a:xfrm>
            <a:off x="11419891" y="2137010"/>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80.96</a:t>
            </a:r>
          </a:p>
        </p:txBody>
      </p:sp>
      <p:sp>
        <p:nvSpPr>
          <p:cNvPr id="27" name="TextBox 26">
            <a:extLst>
              <a:ext uri="{FF2B5EF4-FFF2-40B4-BE49-F238E27FC236}">
                <a16:creationId xmlns:a16="http://schemas.microsoft.com/office/drawing/2014/main" id="{08AD3E00-A38C-4D85-B98E-5431F2E8F60D}"/>
              </a:ext>
            </a:extLst>
          </p:cNvPr>
          <p:cNvSpPr txBox="1"/>
          <p:nvPr/>
        </p:nvSpPr>
        <p:spPr>
          <a:xfrm>
            <a:off x="11419892" y="2671916"/>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84.05</a:t>
            </a:r>
          </a:p>
        </p:txBody>
      </p:sp>
      <p:sp>
        <p:nvSpPr>
          <p:cNvPr id="28" name="TextBox 27">
            <a:extLst>
              <a:ext uri="{FF2B5EF4-FFF2-40B4-BE49-F238E27FC236}">
                <a16:creationId xmlns:a16="http://schemas.microsoft.com/office/drawing/2014/main" id="{95DB0BAE-2A7C-4056-BC68-A7A4190120A6}"/>
              </a:ext>
            </a:extLst>
          </p:cNvPr>
          <p:cNvSpPr txBox="1"/>
          <p:nvPr/>
        </p:nvSpPr>
        <p:spPr>
          <a:xfrm>
            <a:off x="11411339" y="3409795"/>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78.59</a:t>
            </a:r>
          </a:p>
        </p:txBody>
      </p:sp>
      <p:sp>
        <p:nvSpPr>
          <p:cNvPr id="29" name="TextBox 28">
            <a:extLst>
              <a:ext uri="{FF2B5EF4-FFF2-40B4-BE49-F238E27FC236}">
                <a16:creationId xmlns:a16="http://schemas.microsoft.com/office/drawing/2014/main" id="{C545A273-CA84-4943-B844-09648983BE59}"/>
              </a:ext>
            </a:extLst>
          </p:cNvPr>
          <p:cNvSpPr txBox="1"/>
          <p:nvPr/>
        </p:nvSpPr>
        <p:spPr>
          <a:xfrm>
            <a:off x="11419891" y="4504855"/>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21.63</a:t>
            </a:r>
          </a:p>
        </p:txBody>
      </p:sp>
      <p:sp>
        <p:nvSpPr>
          <p:cNvPr id="30" name="TextBox 29">
            <a:extLst>
              <a:ext uri="{FF2B5EF4-FFF2-40B4-BE49-F238E27FC236}">
                <a16:creationId xmlns:a16="http://schemas.microsoft.com/office/drawing/2014/main" id="{9EBF0B16-CFC4-42A0-865F-68C6053AF986}"/>
              </a:ext>
            </a:extLst>
          </p:cNvPr>
          <p:cNvSpPr txBox="1"/>
          <p:nvPr/>
        </p:nvSpPr>
        <p:spPr>
          <a:xfrm>
            <a:off x="11419890" y="5083818"/>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22.58</a:t>
            </a:r>
          </a:p>
        </p:txBody>
      </p:sp>
      <p:sp>
        <p:nvSpPr>
          <p:cNvPr id="31" name="TextBox 30">
            <a:extLst>
              <a:ext uri="{FF2B5EF4-FFF2-40B4-BE49-F238E27FC236}">
                <a16:creationId xmlns:a16="http://schemas.microsoft.com/office/drawing/2014/main" id="{B45D07C3-DB1E-4EE5-B299-90D30DB45B66}"/>
              </a:ext>
            </a:extLst>
          </p:cNvPr>
          <p:cNvSpPr txBox="1"/>
          <p:nvPr/>
        </p:nvSpPr>
        <p:spPr>
          <a:xfrm>
            <a:off x="11419890" y="5625262"/>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20.40</a:t>
            </a:r>
          </a:p>
        </p:txBody>
      </p:sp>
      <p:sp>
        <p:nvSpPr>
          <p:cNvPr id="26" name="TextBox 25">
            <a:extLst>
              <a:ext uri="{FF2B5EF4-FFF2-40B4-BE49-F238E27FC236}">
                <a16:creationId xmlns:a16="http://schemas.microsoft.com/office/drawing/2014/main" id="{E86E0AAC-6AB9-4064-8391-760FDD8C1652}"/>
              </a:ext>
            </a:extLst>
          </p:cNvPr>
          <p:cNvSpPr txBox="1"/>
          <p:nvPr/>
        </p:nvSpPr>
        <p:spPr>
          <a:xfrm>
            <a:off x="3735255" y="6496166"/>
            <a:ext cx="3878524" cy="584775"/>
          </a:xfrm>
          <a:prstGeom prst="rect">
            <a:avLst/>
          </a:prstGeom>
          <a:noFill/>
        </p:spPr>
        <p:txBody>
          <a:bodyPr wrap="square" rtlCol="0">
            <a:spAutoFit/>
          </a:bodyPr>
          <a:lstStyle/>
          <a:p>
            <a:r>
              <a:rPr lang="en-US" sz="1400" baseline="6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large effect; </a:t>
            </a:r>
            <a:r>
              <a:rPr lang="en-US" sz="1400" baseline="60000" dirty="0">
                <a:latin typeface="Arial" panose="020B0604020202020204" pitchFamily="34" charset="0"/>
                <a:cs typeface="Arial" panose="020B0604020202020204" pitchFamily="34" charset="0"/>
              </a:rPr>
              <a:t>2</a:t>
            </a:r>
            <a:r>
              <a:rPr lang="en-US" sz="1400" dirty="0">
                <a:latin typeface="Arial" panose="020B0604020202020204" pitchFamily="34" charset="0"/>
                <a:cs typeface="Arial" panose="020B0604020202020204" pitchFamily="34" charset="0"/>
              </a:rPr>
              <a:t>medium effect</a:t>
            </a:r>
          </a:p>
          <a:p>
            <a:endParaRPr lang="en-US" dirty="0"/>
          </a:p>
        </p:txBody>
      </p:sp>
    </p:spTree>
    <p:extLst>
      <p:ext uri="{BB962C8B-B14F-4D97-AF65-F5344CB8AC3E}">
        <p14:creationId xmlns:p14="http://schemas.microsoft.com/office/powerpoint/2010/main" val="204338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28">
                                            <p:txEl>
                                              <p:pRg st="0" end="0"/>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 nodeType="click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31">
                                            <p:txEl>
                                              <p:pRg st="0" end="0"/>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1" nodeType="click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build="allAtOnce"/>
      <p:bldP spid="28" grpId="1" build="allAtOnce"/>
      <p:bldP spid="29" grpId="0"/>
      <p:bldP spid="30" grpId="0"/>
      <p:bldP spid="31" grpId="0" build="allAtOnce"/>
      <p:bldP spid="31" grpId="1" build="allAtOnce"/>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397039" y="5769139"/>
            <a:ext cx="1485900" cy="6918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14</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668734"/>
            <a:ext cx="11225521" cy="1200329"/>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Heart Rate and Respiration Rate</a:t>
            </a:r>
          </a:p>
          <a:p>
            <a:pPr algn="ctr"/>
            <a:r>
              <a:rPr lang="en-US" sz="2400" b="1" dirty="0">
                <a:latin typeface="Arial" panose="020B0604020202020204" pitchFamily="34" charset="0"/>
                <a:cs typeface="Arial" panose="020B0604020202020204" pitchFamily="34" charset="0"/>
              </a:rPr>
              <a:t>Post Hoc for Interaction</a:t>
            </a:r>
          </a:p>
          <a:p>
            <a:pPr algn="ctr"/>
            <a:endParaRPr lang="en-US" sz="24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954F967C-26F3-4A34-AC94-64C4AF5801C4}"/>
              </a:ext>
            </a:extLst>
          </p:cNvPr>
          <p:cNvGrpSpPr/>
          <p:nvPr/>
        </p:nvGrpSpPr>
        <p:grpSpPr>
          <a:xfrm>
            <a:off x="376783" y="1660848"/>
            <a:ext cx="5502901" cy="4695501"/>
            <a:chOff x="597158" y="1660849"/>
            <a:chExt cx="5281128" cy="4695501"/>
          </a:xfrm>
        </p:grpSpPr>
        <p:pic>
          <p:nvPicPr>
            <p:cNvPr id="9" name="Picture 8">
              <a:extLst>
                <a:ext uri="{FF2B5EF4-FFF2-40B4-BE49-F238E27FC236}">
                  <a16:creationId xmlns:a16="http://schemas.microsoft.com/office/drawing/2014/main" id="{5A49D69F-EB25-4FDC-AAC8-C8B8A2B69AD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7158" y="1660849"/>
              <a:ext cx="5281128" cy="4695501"/>
            </a:xfrm>
            <a:prstGeom prst="rect">
              <a:avLst/>
            </a:prstGeom>
            <a:noFill/>
            <a:ln>
              <a:noFill/>
            </a:ln>
          </p:spPr>
        </p:pic>
        <p:cxnSp>
          <p:nvCxnSpPr>
            <p:cNvPr id="6" name="Straight Arrow Connector 5">
              <a:extLst>
                <a:ext uri="{FF2B5EF4-FFF2-40B4-BE49-F238E27FC236}">
                  <a16:creationId xmlns:a16="http://schemas.microsoft.com/office/drawing/2014/main" id="{39ABC50D-BBF1-4DB5-B9EF-0E769A506815}"/>
                </a:ext>
              </a:extLst>
            </p:cNvPr>
            <p:cNvCxnSpPr>
              <a:cxnSpLocks/>
            </p:cNvCxnSpPr>
            <p:nvPr/>
          </p:nvCxnSpPr>
          <p:spPr>
            <a:xfrm>
              <a:off x="2906778" y="2757488"/>
              <a:ext cx="0" cy="79057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F07FA7B-766E-4B44-9181-65810B57999E}"/>
                </a:ext>
              </a:extLst>
            </p:cNvPr>
            <p:cNvSpPr txBox="1"/>
            <p:nvPr/>
          </p:nvSpPr>
          <p:spPr>
            <a:xfrm>
              <a:off x="2440055" y="2216491"/>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sp>
          <p:nvSpPr>
            <p:cNvPr id="16" name="TextBox 15">
              <a:extLst>
                <a:ext uri="{FF2B5EF4-FFF2-40B4-BE49-F238E27FC236}">
                  <a16:creationId xmlns:a16="http://schemas.microsoft.com/office/drawing/2014/main" id="{C25A23F9-7AF2-445D-895D-051E4DF290C4}"/>
                </a:ext>
              </a:extLst>
            </p:cNvPr>
            <p:cNvSpPr txBox="1"/>
            <p:nvPr/>
          </p:nvSpPr>
          <p:spPr>
            <a:xfrm>
              <a:off x="1543055" y="4216803"/>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.016</a:t>
              </a:r>
            </a:p>
          </p:txBody>
        </p:sp>
        <p:cxnSp>
          <p:nvCxnSpPr>
            <p:cNvPr id="18" name="Straight Arrow Connector 17">
              <a:extLst>
                <a:ext uri="{FF2B5EF4-FFF2-40B4-BE49-F238E27FC236}">
                  <a16:creationId xmlns:a16="http://schemas.microsoft.com/office/drawing/2014/main" id="{040F9E83-1FF3-4AFF-B8D8-0EDF580FA220}"/>
                </a:ext>
              </a:extLst>
            </p:cNvPr>
            <p:cNvCxnSpPr>
              <a:cxnSpLocks/>
            </p:cNvCxnSpPr>
            <p:nvPr/>
          </p:nvCxnSpPr>
          <p:spPr>
            <a:xfrm>
              <a:off x="1944753" y="3579582"/>
              <a:ext cx="0" cy="59713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0CEAF386-AEA4-4F32-A650-5BC3F541EBB2}"/>
              </a:ext>
            </a:extLst>
          </p:cNvPr>
          <p:cNvGrpSpPr/>
          <p:nvPr/>
        </p:nvGrpSpPr>
        <p:grpSpPr>
          <a:xfrm>
            <a:off x="6095784" y="1660848"/>
            <a:ext cx="5720831" cy="4695501"/>
            <a:chOff x="5910943" y="1660849"/>
            <a:chExt cx="5720831" cy="4695501"/>
          </a:xfrm>
        </p:grpSpPr>
        <p:pic>
          <p:nvPicPr>
            <p:cNvPr id="10" name="Picture 9">
              <a:extLst>
                <a:ext uri="{FF2B5EF4-FFF2-40B4-BE49-F238E27FC236}">
                  <a16:creationId xmlns:a16="http://schemas.microsoft.com/office/drawing/2014/main" id="{E7633EAE-4D31-4D77-9B2B-DAC9DCACD99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910943" y="1660849"/>
              <a:ext cx="5720831" cy="4695501"/>
            </a:xfrm>
            <a:prstGeom prst="rect">
              <a:avLst/>
            </a:prstGeom>
            <a:noFill/>
            <a:ln>
              <a:noFill/>
            </a:ln>
          </p:spPr>
        </p:pic>
        <p:sp>
          <p:nvSpPr>
            <p:cNvPr id="26" name="TextBox 25">
              <a:extLst>
                <a:ext uri="{FF2B5EF4-FFF2-40B4-BE49-F238E27FC236}">
                  <a16:creationId xmlns:a16="http://schemas.microsoft.com/office/drawing/2014/main" id="{4C959131-9A31-4B5C-9440-FE584FD9A65D}"/>
                </a:ext>
              </a:extLst>
            </p:cNvPr>
            <p:cNvSpPr txBox="1"/>
            <p:nvPr/>
          </p:nvSpPr>
          <p:spPr>
            <a:xfrm>
              <a:off x="6996117" y="4092978"/>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.001</a:t>
              </a:r>
            </a:p>
          </p:txBody>
        </p:sp>
        <p:sp>
          <p:nvSpPr>
            <p:cNvPr id="28" name="TextBox 27">
              <a:extLst>
                <a:ext uri="{FF2B5EF4-FFF2-40B4-BE49-F238E27FC236}">
                  <a16:creationId xmlns:a16="http://schemas.microsoft.com/office/drawing/2014/main" id="{3C536922-7BA7-4217-8AAC-F3E23B8D1567}"/>
                </a:ext>
              </a:extLst>
            </p:cNvPr>
            <p:cNvSpPr txBox="1"/>
            <p:nvPr/>
          </p:nvSpPr>
          <p:spPr>
            <a:xfrm>
              <a:off x="7986717" y="1869063"/>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cxnSp>
          <p:nvCxnSpPr>
            <p:cNvPr id="29" name="Straight Arrow Connector 28">
              <a:extLst>
                <a:ext uri="{FF2B5EF4-FFF2-40B4-BE49-F238E27FC236}">
                  <a16:creationId xmlns:a16="http://schemas.microsoft.com/office/drawing/2014/main" id="{9B0DBD76-1310-4E8B-A3CB-B3D28B680A5A}"/>
                </a:ext>
              </a:extLst>
            </p:cNvPr>
            <p:cNvCxnSpPr>
              <a:cxnSpLocks/>
            </p:cNvCxnSpPr>
            <p:nvPr/>
          </p:nvCxnSpPr>
          <p:spPr>
            <a:xfrm>
              <a:off x="7419975" y="3152775"/>
              <a:ext cx="0" cy="72537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5526349-30D1-4C7D-B407-8DA2248E8C55}"/>
                </a:ext>
              </a:extLst>
            </p:cNvPr>
            <p:cNvCxnSpPr>
              <a:cxnSpLocks/>
            </p:cNvCxnSpPr>
            <p:nvPr/>
          </p:nvCxnSpPr>
          <p:spPr>
            <a:xfrm>
              <a:off x="8453439" y="2443163"/>
              <a:ext cx="0" cy="11049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43003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(NASA-TLX)</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15</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726414"/>
            <a:ext cx="11225521"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Mental and Physical Demand</a:t>
            </a:r>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188079"/>
            <a:ext cx="5713643" cy="630942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Mental Demand (MD)</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.001)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a:t>
            </a:r>
            <a:r>
              <a:rPr lang="en-US" sz="2000" i="1" baseline="6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.045)</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Physical Demand (PD)</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p&lt;</a:t>
            </a:r>
            <a:r>
              <a:rPr lang="en-US" sz="2000" dirty="0">
                <a:latin typeface="Arial" panose="020B0604020202020204" pitchFamily="34" charset="0"/>
                <a:cs typeface="Arial" panose="020B0604020202020204" pitchFamily="34" charset="0"/>
              </a:rPr>
              <a:t> .001)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a:t>
            </a:r>
            <a:r>
              <a:rPr lang="en-US" sz="2000" i="1" baseline="6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.029)</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Post Hoc Main Effect</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MD </a:t>
            </a:r>
            <a:r>
              <a:rPr lang="en-US" sz="2000" dirty="0">
                <a:latin typeface="Arial" panose="020B0604020202020204" pitchFamily="34" charset="0"/>
                <a:cs typeface="Arial" panose="020B0604020202020204" pitchFamily="34" charset="0"/>
              </a:rPr>
              <a:t>and</a:t>
            </a:r>
            <a:r>
              <a:rPr lang="en-US" sz="2000" i="1" dirty="0">
                <a:latin typeface="Arial" panose="020B0604020202020204" pitchFamily="34" charset="0"/>
                <a:cs typeface="Arial" panose="020B0604020202020204" pitchFamily="34" charset="0"/>
              </a:rPr>
              <a:t> PD </a:t>
            </a:r>
            <a:r>
              <a:rPr lang="en-US" sz="2000" dirty="0">
                <a:latin typeface="Arial" panose="020B0604020202020204" pitchFamily="34" charset="0"/>
                <a:cs typeface="Arial" panose="020B0604020202020204" pitchFamily="34" charset="0"/>
              </a:rPr>
              <a:t>were significantly lower in the informed condition when compared to uninformed surprise and startle</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MD </a:t>
            </a:r>
            <a:r>
              <a:rPr lang="en-US" sz="2000" dirty="0">
                <a:latin typeface="Arial" panose="020B0604020202020204" pitchFamily="34" charset="0"/>
                <a:cs typeface="Arial" panose="020B0604020202020204" pitchFamily="34" charset="0"/>
              </a:rPr>
              <a:t>and</a:t>
            </a:r>
            <a:r>
              <a:rPr lang="en-US" sz="2000" i="1" dirty="0">
                <a:latin typeface="Arial" panose="020B0604020202020204" pitchFamily="34" charset="0"/>
                <a:cs typeface="Arial" panose="020B0604020202020204" pitchFamily="34" charset="0"/>
              </a:rPr>
              <a:t> PD </a:t>
            </a:r>
            <a:r>
              <a:rPr lang="en-US" sz="2000" dirty="0">
                <a:latin typeface="Arial" panose="020B0604020202020204" pitchFamily="34" charset="0"/>
                <a:cs typeface="Arial" panose="020B0604020202020204" pitchFamily="34" charset="0"/>
              </a:rPr>
              <a:t>were highest in the uninformed surprise and startle condition</a:t>
            </a:r>
          </a:p>
          <a:p>
            <a:endParaRPr lang="en-US" sz="2000" dirty="0">
              <a:latin typeface="Arial" panose="020B0604020202020204" pitchFamily="34" charset="0"/>
              <a:cs typeface="Arial" panose="020B0604020202020204" pitchFamily="34" charset="0"/>
            </a:endParaRPr>
          </a:p>
          <a:p>
            <a:pPr algn="ctr"/>
            <a:endParaRPr lang="en-US" sz="2000"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E0F7B022-B890-427C-999C-B6521A137451}"/>
              </a:ext>
            </a:extLst>
          </p:cNvPr>
          <p:cNvSpPr txBox="1"/>
          <p:nvPr/>
        </p:nvSpPr>
        <p:spPr>
          <a:xfrm>
            <a:off x="11419889" y="2052903"/>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12.17</a:t>
            </a:r>
          </a:p>
        </p:txBody>
      </p:sp>
      <p:sp>
        <p:nvSpPr>
          <p:cNvPr id="14" name="TextBox 13">
            <a:extLst>
              <a:ext uri="{FF2B5EF4-FFF2-40B4-BE49-F238E27FC236}">
                <a16:creationId xmlns:a16="http://schemas.microsoft.com/office/drawing/2014/main" id="{EAD317C4-F650-4E62-ADA4-6D1AE5026E9F}"/>
              </a:ext>
            </a:extLst>
          </p:cNvPr>
          <p:cNvSpPr txBox="1"/>
          <p:nvPr/>
        </p:nvSpPr>
        <p:spPr>
          <a:xfrm>
            <a:off x="11419888" y="2583716"/>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14.29</a:t>
            </a:r>
          </a:p>
        </p:txBody>
      </p:sp>
      <p:sp>
        <p:nvSpPr>
          <p:cNvPr id="15" name="TextBox 14">
            <a:extLst>
              <a:ext uri="{FF2B5EF4-FFF2-40B4-BE49-F238E27FC236}">
                <a16:creationId xmlns:a16="http://schemas.microsoft.com/office/drawing/2014/main" id="{8D721FAC-11AC-4212-8D3A-CFC169D2C1BE}"/>
              </a:ext>
            </a:extLst>
          </p:cNvPr>
          <p:cNvSpPr txBox="1"/>
          <p:nvPr/>
        </p:nvSpPr>
        <p:spPr>
          <a:xfrm>
            <a:off x="11419888" y="3325463"/>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9.72</a:t>
            </a:r>
          </a:p>
        </p:txBody>
      </p:sp>
      <p:sp>
        <p:nvSpPr>
          <p:cNvPr id="16" name="TextBox 15">
            <a:extLst>
              <a:ext uri="{FF2B5EF4-FFF2-40B4-BE49-F238E27FC236}">
                <a16:creationId xmlns:a16="http://schemas.microsoft.com/office/drawing/2014/main" id="{D0F9B617-18F1-4C9C-B6EB-DFF8FB7DEB0E}"/>
              </a:ext>
            </a:extLst>
          </p:cNvPr>
          <p:cNvSpPr txBox="1"/>
          <p:nvPr/>
        </p:nvSpPr>
        <p:spPr>
          <a:xfrm>
            <a:off x="11419888" y="4346378"/>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8.69</a:t>
            </a:r>
          </a:p>
        </p:txBody>
      </p:sp>
      <p:sp>
        <p:nvSpPr>
          <p:cNvPr id="17" name="TextBox 16">
            <a:extLst>
              <a:ext uri="{FF2B5EF4-FFF2-40B4-BE49-F238E27FC236}">
                <a16:creationId xmlns:a16="http://schemas.microsoft.com/office/drawing/2014/main" id="{4D2091C6-083C-4DB4-A289-A38361D0B2AA}"/>
              </a:ext>
            </a:extLst>
          </p:cNvPr>
          <p:cNvSpPr txBox="1"/>
          <p:nvPr/>
        </p:nvSpPr>
        <p:spPr>
          <a:xfrm>
            <a:off x="11419888" y="4930725"/>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11.16</a:t>
            </a:r>
          </a:p>
        </p:txBody>
      </p:sp>
      <p:sp>
        <p:nvSpPr>
          <p:cNvPr id="18" name="TextBox 17">
            <a:extLst>
              <a:ext uri="{FF2B5EF4-FFF2-40B4-BE49-F238E27FC236}">
                <a16:creationId xmlns:a16="http://schemas.microsoft.com/office/drawing/2014/main" id="{067B77FB-F283-479B-9013-5C10114BE3EF}"/>
              </a:ext>
            </a:extLst>
          </p:cNvPr>
          <p:cNvSpPr txBox="1"/>
          <p:nvPr/>
        </p:nvSpPr>
        <p:spPr>
          <a:xfrm>
            <a:off x="11419888" y="5513972"/>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8.55</a:t>
            </a:r>
          </a:p>
        </p:txBody>
      </p:sp>
      <p:graphicFrame>
        <p:nvGraphicFramePr>
          <p:cNvPr id="11" name="Table 10">
            <a:extLst>
              <a:ext uri="{FF2B5EF4-FFF2-40B4-BE49-F238E27FC236}">
                <a16:creationId xmlns:a16="http://schemas.microsoft.com/office/drawing/2014/main" id="{A32E7E5C-5168-499A-A458-9122409685C3}"/>
              </a:ext>
            </a:extLst>
          </p:cNvPr>
          <p:cNvGraphicFramePr>
            <a:graphicFrameLocks noGrp="1"/>
          </p:cNvGraphicFramePr>
          <p:nvPr>
            <p:extLst>
              <p:ext uri="{D42A27DB-BD31-4B8C-83A1-F6EECF244321}">
                <p14:modId xmlns:p14="http://schemas.microsoft.com/office/powerpoint/2010/main" val="758568194"/>
              </p:ext>
            </p:extLst>
          </p:nvPr>
        </p:nvGraphicFramePr>
        <p:xfrm>
          <a:off x="6095999" y="1237992"/>
          <a:ext cx="5404175" cy="2498972"/>
        </p:xfrm>
        <a:graphic>
          <a:graphicData uri="http://schemas.openxmlformats.org/drawingml/2006/table">
            <a:tbl>
              <a:tblPr firstRow="1" firstCol="1" bandRow="1">
                <a:tableStyleId>{5C22544A-7EE6-4342-B048-85BDC9FD1C3A}</a:tableStyleId>
              </a:tblPr>
              <a:tblGrid>
                <a:gridCol w="1671362">
                  <a:extLst>
                    <a:ext uri="{9D8B030D-6E8A-4147-A177-3AD203B41FA5}">
                      <a16:colId xmlns:a16="http://schemas.microsoft.com/office/drawing/2014/main" val="2488112548"/>
                    </a:ext>
                  </a:extLst>
                </a:gridCol>
                <a:gridCol w="1007779">
                  <a:extLst>
                    <a:ext uri="{9D8B030D-6E8A-4147-A177-3AD203B41FA5}">
                      <a16:colId xmlns:a16="http://schemas.microsoft.com/office/drawing/2014/main" val="4193525949"/>
                    </a:ext>
                  </a:extLst>
                </a:gridCol>
                <a:gridCol w="1007779">
                  <a:extLst>
                    <a:ext uri="{9D8B030D-6E8A-4147-A177-3AD203B41FA5}">
                      <a16:colId xmlns:a16="http://schemas.microsoft.com/office/drawing/2014/main" val="793501007"/>
                    </a:ext>
                  </a:extLst>
                </a:gridCol>
                <a:gridCol w="889946">
                  <a:extLst>
                    <a:ext uri="{9D8B030D-6E8A-4147-A177-3AD203B41FA5}">
                      <a16:colId xmlns:a16="http://schemas.microsoft.com/office/drawing/2014/main" val="3672852179"/>
                    </a:ext>
                  </a:extLst>
                </a:gridCol>
                <a:gridCol w="827309">
                  <a:extLst>
                    <a:ext uri="{9D8B030D-6E8A-4147-A177-3AD203B41FA5}">
                      <a16:colId xmlns:a16="http://schemas.microsoft.com/office/drawing/2014/main" val="1233155265"/>
                    </a:ext>
                  </a:extLst>
                </a:gridCol>
              </a:tblGrid>
              <a:tr h="339751">
                <a:tc rowSpan="2">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Multi-engine</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Single-engine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2208553683"/>
                  </a:ext>
                </a:extLst>
              </a:tr>
              <a:tr h="254656">
                <a:tc vMerge="1">
                  <a:txBody>
                    <a:bodyPr/>
                    <a:lstStyle/>
                    <a:p>
                      <a:endParaRPr lang="en-US"/>
                    </a:p>
                  </a:txBody>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381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013600"/>
                  </a:ext>
                </a:extLst>
              </a:tr>
              <a:tr h="258645">
                <a:tc>
                  <a:txBody>
                    <a:bodyPr/>
                    <a:lstStyle/>
                    <a:p>
                      <a:pPr marL="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Mental Demand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8440788"/>
                  </a:ext>
                </a:extLst>
              </a:tr>
              <a:tr h="503782">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13.27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4.69</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11.08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4.50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83609918"/>
                  </a:ext>
                </a:extLst>
              </a:tr>
              <a:tr h="671709">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14.72</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4.50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13.85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4.57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38810541"/>
                  </a:ext>
                </a:extLst>
              </a:tr>
              <a:tr h="33585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11.15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4.63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8.30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4.64</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28225040"/>
                  </a:ext>
                </a:extLst>
              </a:tr>
            </a:tbl>
          </a:graphicData>
        </a:graphic>
      </p:graphicFrame>
      <p:graphicFrame>
        <p:nvGraphicFramePr>
          <p:cNvPr id="23" name="Table 22">
            <a:extLst>
              <a:ext uri="{FF2B5EF4-FFF2-40B4-BE49-F238E27FC236}">
                <a16:creationId xmlns:a16="http://schemas.microsoft.com/office/drawing/2014/main" id="{33B14269-CFC7-4A48-B5E5-5958FD3ADB46}"/>
              </a:ext>
            </a:extLst>
          </p:cNvPr>
          <p:cNvGraphicFramePr>
            <a:graphicFrameLocks noGrp="1"/>
          </p:cNvGraphicFramePr>
          <p:nvPr>
            <p:extLst>
              <p:ext uri="{D42A27DB-BD31-4B8C-83A1-F6EECF244321}">
                <p14:modId xmlns:p14="http://schemas.microsoft.com/office/powerpoint/2010/main" val="2990509891"/>
              </p:ext>
            </p:extLst>
          </p:nvPr>
        </p:nvGraphicFramePr>
        <p:xfrm>
          <a:off x="6095998" y="3775346"/>
          <a:ext cx="5404176" cy="235366"/>
        </p:xfrm>
        <a:graphic>
          <a:graphicData uri="http://schemas.openxmlformats.org/drawingml/2006/table">
            <a:tbl>
              <a:tblPr firstRow="1" firstCol="1" bandRow="1">
                <a:tableStyleId>{5C22544A-7EE6-4342-B048-85BDC9FD1C3A}</a:tableStyleId>
              </a:tblPr>
              <a:tblGrid>
                <a:gridCol w="1689784">
                  <a:extLst>
                    <a:ext uri="{9D8B030D-6E8A-4147-A177-3AD203B41FA5}">
                      <a16:colId xmlns:a16="http://schemas.microsoft.com/office/drawing/2014/main" val="1421238491"/>
                    </a:ext>
                  </a:extLst>
                </a:gridCol>
                <a:gridCol w="959322">
                  <a:extLst>
                    <a:ext uri="{9D8B030D-6E8A-4147-A177-3AD203B41FA5}">
                      <a16:colId xmlns:a16="http://schemas.microsoft.com/office/drawing/2014/main" val="1545127322"/>
                    </a:ext>
                  </a:extLst>
                </a:gridCol>
                <a:gridCol w="1018886">
                  <a:extLst>
                    <a:ext uri="{9D8B030D-6E8A-4147-A177-3AD203B41FA5}">
                      <a16:colId xmlns:a16="http://schemas.microsoft.com/office/drawing/2014/main" val="3201084754"/>
                    </a:ext>
                  </a:extLst>
                </a:gridCol>
                <a:gridCol w="899756">
                  <a:extLst>
                    <a:ext uri="{9D8B030D-6E8A-4147-A177-3AD203B41FA5}">
                      <a16:colId xmlns:a16="http://schemas.microsoft.com/office/drawing/2014/main" val="1434236699"/>
                    </a:ext>
                  </a:extLst>
                </a:gridCol>
                <a:gridCol w="836428">
                  <a:extLst>
                    <a:ext uri="{9D8B030D-6E8A-4147-A177-3AD203B41FA5}">
                      <a16:colId xmlns:a16="http://schemas.microsoft.com/office/drawing/2014/main" val="696637158"/>
                    </a:ext>
                  </a:extLst>
                </a:gridCol>
              </a:tblGrid>
              <a:tr h="235366">
                <a:tc>
                  <a:txBody>
                    <a:bodyPr/>
                    <a:lstStyle/>
                    <a:p>
                      <a:pPr marL="95250" marR="0">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13.05</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4.17</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11.07</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4.02</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3373498"/>
                  </a:ext>
                </a:extLst>
              </a:tr>
            </a:tbl>
          </a:graphicData>
        </a:graphic>
      </p:graphicFrame>
      <p:graphicFrame>
        <p:nvGraphicFramePr>
          <p:cNvPr id="24" name="Table 23">
            <a:extLst>
              <a:ext uri="{FF2B5EF4-FFF2-40B4-BE49-F238E27FC236}">
                <a16:creationId xmlns:a16="http://schemas.microsoft.com/office/drawing/2014/main" id="{55F7EBE0-15EE-43E3-BD59-3151BB16FA04}"/>
              </a:ext>
            </a:extLst>
          </p:cNvPr>
          <p:cNvGraphicFramePr>
            <a:graphicFrameLocks noGrp="1"/>
          </p:cNvGraphicFramePr>
          <p:nvPr>
            <p:extLst>
              <p:ext uri="{D42A27DB-BD31-4B8C-83A1-F6EECF244321}">
                <p14:modId xmlns:p14="http://schemas.microsoft.com/office/powerpoint/2010/main" val="3023098102"/>
              </p:ext>
            </p:extLst>
          </p:nvPr>
        </p:nvGraphicFramePr>
        <p:xfrm>
          <a:off x="6095998" y="4035816"/>
          <a:ext cx="5404175" cy="2066818"/>
        </p:xfrm>
        <a:graphic>
          <a:graphicData uri="http://schemas.openxmlformats.org/drawingml/2006/table">
            <a:tbl>
              <a:tblPr firstRow="1" firstCol="1" bandRow="1">
                <a:tableStyleId>{5C22544A-7EE6-4342-B048-85BDC9FD1C3A}</a:tableStyleId>
              </a:tblPr>
              <a:tblGrid>
                <a:gridCol w="1689784">
                  <a:extLst>
                    <a:ext uri="{9D8B030D-6E8A-4147-A177-3AD203B41FA5}">
                      <a16:colId xmlns:a16="http://schemas.microsoft.com/office/drawing/2014/main" val="3381029672"/>
                    </a:ext>
                  </a:extLst>
                </a:gridCol>
                <a:gridCol w="959321">
                  <a:extLst>
                    <a:ext uri="{9D8B030D-6E8A-4147-A177-3AD203B41FA5}">
                      <a16:colId xmlns:a16="http://schemas.microsoft.com/office/drawing/2014/main" val="222666835"/>
                    </a:ext>
                  </a:extLst>
                </a:gridCol>
                <a:gridCol w="1018886">
                  <a:extLst>
                    <a:ext uri="{9D8B030D-6E8A-4147-A177-3AD203B41FA5}">
                      <a16:colId xmlns:a16="http://schemas.microsoft.com/office/drawing/2014/main" val="2586901884"/>
                    </a:ext>
                  </a:extLst>
                </a:gridCol>
                <a:gridCol w="899756">
                  <a:extLst>
                    <a:ext uri="{9D8B030D-6E8A-4147-A177-3AD203B41FA5}">
                      <a16:colId xmlns:a16="http://schemas.microsoft.com/office/drawing/2014/main" val="4209572201"/>
                    </a:ext>
                  </a:extLst>
                </a:gridCol>
                <a:gridCol w="836428">
                  <a:extLst>
                    <a:ext uri="{9D8B030D-6E8A-4147-A177-3AD203B41FA5}">
                      <a16:colId xmlns:a16="http://schemas.microsoft.com/office/drawing/2014/main" val="2557872095"/>
                    </a:ext>
                  </a:extLst>
                </a:gridCol>
              </a:tblGrid>
              <a:tr h="301889">
                <a:tc>
                  <a:txBody>
                    <a:bodyPr/>
                    <a:lstStyle/>
                    <a:p>
                      <a:pPr marL="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Physical Demand</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5154725"/>
                  </a:ext>
                </a:extLst>
              </a:tr>
              <a:tr h="45283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9.33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4.42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8.05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4.81</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8947730"/>
                  </a:ext>
                </a:extLst>
              </a:tr>
              <a:tr h="603778">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12.53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4.96</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9.80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4.65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47731603"/>
                  </a:ext>
                </a:extLst>
              </a:tr>
              <a:tr h="45283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Informed Emergency</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10.05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5.05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7.05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4.72</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820480"/>
                  </a:ext>
                </a:extLst>
              </a:tr>
            </a:tbl>
          </a:graphicData>
        </a:graphic>
      </p:graphicFrame>
      <p:graphicFrame>
        <p:nvGraphicFramePr>
          <p:cNvPr id="25" name="Table 24">
            <a:extLst>
              <a:ext uri="{FF2B5EF4-FFF2-40B4-BE49-F238E27FC236}">
                <a16:creationId xmlns:a16="http://schemas.microsoft.com/office/drawing/2014/main" id="{0B948BB5-2DA3-4CBC-9605-ACD802A89E4F}"/>
              </a:ext>
            </a:extLst>
          </p:cNvPr>
          <p:cNvGraphicFramePr>
            <a:graphicFrameLocks noGrp="1"/>
          </p:cNvGraphicFramePr>
          <p:nvPr>
            <p:extLst>
              <p:ext uri="{D42A27DB-BD31-4B8C-83A1-F6EECF244321}">
                <p14:modId xmlns:p14="http://schemas.microsoft.com/office/powerpoint/2010/main" val="4045746052"/>
              </p:ext>
            </p:extLst>
          </p:nvPr>
        </p:nvGraphicFramePr>
        <p:xfrm>
          <a:off x="6095996" y="6147758"/>
          <a:ext cx="5404176" cy="273084"/>
        </p:xfrm>
        <a:graphic>
          <a:graphicData uri="http://schemas.openxmlformats.org/drawingml/2006/table">
            <a:tbl>
              <a:tblPr firstRow="1" firstCol="1" bandRow="1">
                <a:tableStyleId>{5C22544A-7EE6-4342-B048-85BDC9FD1C3A}</a:tableStyleId>
              </a:tblPr>
              <a:tblGrid>
                <a:gridCol w="1689784">
                  <a:extLst>
                    <a:ext uri="{9D8B030D-6E8A-4147-A177-3AD203B41FA5}">
                      <a16:colId xmlns:a16="http://schemas.microsoft.com/office/drawing/2014/main" val="1509983547"/>
                    </a:ext>
                  </a:extLst>
                </a:gridCol>
                <a:gridCol w="959322">
                  <a:extLst>
                    <a:ext uri="{9D8B030D-6E8A-4147-A177-3AD203B41FA5}">
                      <a16:colId xmlns:a16="http://schemas.microsoft.com/office/drawing/2014/main" val="1437531526"/>
                    </a:ext>
                  </a:extLst>
                </a:gridCol>
                <a:gridCol w="1018887">
                  <a:extLst>
                    <a:ext uri="{9D8B030D-6E8A-4147-A177-3AD203B41FA5}">
                      <a16:colId xmlns:a16="http://schemas.microsoft.com/office/drawing/2014/main" val="2002916458"/>
                    </a:ext>
                  </a:extLst>
                </a:gridCol>
                <a:gridCol w="899755">
                  <a:extLst>
                    <a:ext uri="{9D8B030D-6E8A-4147-A177-3AD203B41FA5}">
                      <a16:colId xmlns:a16="http://schemas.microsoft.com/office/drawing/2014/main" val="1914813249"/>
                    </a:ext>
                  </a:extLst>
                </a:gridCol>
                <a:gridCol w="836428">
                  <a:extLst>
                    <a:ext uri="{9D8B030D-6E8A-4147-A177-3AD203B41FA5}">
                      <a16:colId xmlns:a16="http://schemas.microsoft.com/office/drawing/2014/main" val="3397064190"/>
                    </a:ext>
                  </a:extLst>
                </a:gridCol>
              </a:tblGrid>
              <a:tr h="273084">
                <a:tc>
                  <a:txBody>
                    <a:bodyPr/>
                    <a:lstStyle/>
                    <a:p>
                      <a:pPr marL="95250" marR="0">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10.63</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4.46</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8.30</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4.43</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66667274"/>
                  </a:ext>
                </a:extLst>
              </a:tr>
            </a:tbl>
          </a:graphicData>
        </a:graphic>
      </p:graphicFrame>
      <p:sp>
        <p:nvSpPr>
          <p:cNvPr id="27" name="TextBox 26">
            <a:extLst>
              <a:ext uri="{FF2B5EF4-FFF2-40B4-BE49-F238E27FC236}">
                <a16:creationId xmlns:a16="http://schemas.microsoft.com/office/drawing/2014/main" id="{86233241-86A4-48E1-85A5-32CADA475BFE}"/>
              </a:ext>
            </a:extLst>
          </p:cNvPr>
          <p:cNvSpPr txBox="1"/>
          <p:nvPr/>
        </p:nvSpPr>
        <p:spPr>
          <a:xfrm>
            <a:off x="3629509" y="6480295"/>
            <a:ext cx="3878524" cy="584775"/>
          </a:xfrm>
          <a:prstGeom prst="rect">
            <a:avLst/>
          </a:prstGeom>
          <a:noFill/>
        </p:spPr>
        <p:txBody>
          <a:bodyPr wrap="square" rtlCol="0">
            <a:spAutoFit/>
          </a:bodyPr>
          <a:lstStyle/>
          <a:p>
            <a:r>
              <a:rPr lang="en-US" sz="1400" baseline="6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large effect; </a:t>
            </a:r>
            <a:r>
              <a:rPr lang="en-US" sz="1400" baseline="60000" dirty="0">
                <a:latin typeface="Arial" panose="020B0604020202020204" pitchFamily="34" charset="0"/>
                <a:cs typeface="Arial" panose="020B0604020202020204" pitchFamily="34" charset="0"/>
              </a:rPr>
              <a:t>2</a:t>
            </a:r>
            <a:r>
              <a:rPr lang="en-US" sz="1400" dirty="0">
                <a:latin typeface="Arial" panose="020B0604020202020204" pitchFamily="34" charset="0"/>
                <a:cs typeface="Arial" panose="020B0604020202020204" pitchFamily="34" charset="0"/>
              </a:rPr>
              <a:t>medium effect</a:t>
            </a:r>
          </a:p>
          <a:p>
            <a:endParaRPr lang="en-US" dirty="0"/>
          </a:p>
        </p:txBody>
      </p:sp>
    </p:spTree>
    <p:extLst>
      <p:ext uri="{BB962C8B-B14F-4D97-AF65-F5344CB8AC3E}">
        <p14:creationId xmlns:p14="http://schemas.microsoft.com/office/powerpoint/2010/main" val="156502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2"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8"/>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2"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5" grpId="1"/>
      <p:bldP spid="15" grpId="2"/>
      <p:bldP spid="16" grpId="0"/>
      <p:bldP spid="17" grpId="0"/>
      <p:bldP spid="18" grpId="0"/>
      <p:bldP spid="18" grpId="1"/>
      <p:bldP spid="18" grpId="2"/>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(NASA-TLX)</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397039" y="5769139"/>
            <a:ext cx="1485900" cy="6918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16</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668734"/>
            <a:ext cx="11225521" cy="1200329"/>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Mental and Physical Demand</a:t>
            </a:r>
          </a:p>
          <a:p>
            <a:pPr algn="ctr"/>
            <a:r>
              <a:rPr lang="en-US" sz="2400" b="1" dirty="0">
                <a:latin typeface="Arial" panose="020B0604020202020204" pitchFamily="34" charset="0"/>
                <a:cs typeface="Arial" panose="020B0604020202020204" pitchFamily="34" charset="0"/>
              </a:rPr>
              <a:t>Post Hoc for Interaction</a:t>
            </a:r>
          </a:p>
          <a:p>
            <a:pPr algn="ctr"/>
            <a:endParaRPr lang="en-US" sz="2400" dirty="0">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F8CE4E32-B71E-4A5B-A564-0A4A75B2033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66737" y="1584448"/>
            <a:ext cx="5529263" cy="4771902"/>
          </a:xfrm>
          <a:prstGeom prst="rect">
            <a:avLst/>
          </a:prstGeom>
          <a:noFill/>
          <a:ln>
            <a:noFill/>
          </a:ln>
        </p:spPr>
      </p:pic>
      <p:pic>
        <p:nvPicPr>
          <p:cNvPr id="24" name="Picture 23">
            <a:extLst>
              <a:ext uri="{FF2B5EF4-FFF2-40B4-BE49-F238E27FC236}">
                <a16:creationId xmlns:a16="http://schemas.microsoft.com/office/drawing/2014/main" id="{2F5CC082-A659-4253-90B4-DB9AB35407D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54396" y="1584446"/>
            <a:ext cx="5480377" cy="4771901"/>
          </a:xfrm>
          <a:prstGeom prst="rect">
            <a:avLst/>
          </a:prstGeom>
          <a:noFill/>
          <a:ln>
            <a:noFill/>
          </a:ln>
        </p:spPr>
      </p:pic>
      <p:cxnSp>
        <p:nvCxnSpPr>
          <p:cNvPr id="25" name="Straight Arrow Connector 24">
            <a:extLst>
              <a:ext uri="{FF2B5EF4-FFF2-40B4-BE49-F238E27FC236}">
                <a16:creationId xmlns:a16="http://schemas.microsoft.com/office/drawing/2014/main" id="{494B9223-6F2A-4A83-98BD-89B3E8C59C89}"/>
              </a:ext>
            </a:extLst>
          </p:cNvPr>
          <p:cNvCxnSpPr>
            <a:cxnSpLocks/>
          </p:cNvCxnSpPr>
          <p:nvPr/>
        </p:nvCxnSpPr>
        <p:spPr>
          <a:xfrm>
            <a:off x="2011428" y="2903307"/>
            <a:ext cx="0" cy="76381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8491F4D-BF18-4EC0-937C-B5936C0E51D1}"/>
              </a:ext>
            </a:extLst>
          </p:cNvPr>
          <p:cNvCxnSpPr>
            <a:cxnSpLocks/>
          </p:cNvCxnSpPr>
          <p:nvPr/>
        </p:nvCxnSpPr>
        <p:spPr>
          <a:xfrm>
            <a:off x="4019550" y="3781425"/>
            <a:ext cx="49278" cy="110013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10CC64D-2410-4CB0-A6B8-580EE798AAA3}"/>
              </a:ext>
            </a:extLst>
          </p:cNvPr>
          <p:cNvCxnSpPr>
            <a:cxnSpLocks/>
          </p:cNvCxnSpPr>
          <p:nvPr/>
        </p:nvCxnSpPr>
        <p:spPr>
          <a:xfrm>
            <a:off x="8488428" y="2447925"/>
            <a:ext cx="0" cy="113823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EA6CC17-BE7E-4654-92D0-5BD32918BDA6}"/>
              </a:ext>
            </a:extLst>
          </p:cNvPr>
          <p:cNvCxnSpPr>
            <a:cxnSpLocks/>
          </p:cNvCxnSpPr>
          <p:nvPr/>
        </p:nvCxnSpPr>
        <p:spPr>
          <a:xfrm>
            <a:off x="9472613" y="3586163"/>
            <a:ext cx="34990" cy="1395413"/>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860E834-9B7E-45A9-B8A2-88726BDF41B8}"/>
              </a:ext>
            </a:extLst>
          </p:cNvPr>
          <p:cNvSpPr txBox="1"/>
          <p:nvPr/>
        </p:nvSpPr>
        <p:spPr>
          <a:xfrm>
            <a:off x="1544705" y="2278648"/>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.002</a:t>
            </a:r>
          </a:p>
        </p:txBody>
      </p:sp>
      <p:sp>
        <p:nvSpPr>
          <p:cNvPr id="14" name="TextBox 13">
            <a:extLst>
              <a:ext uri="{FF2B5EF4-FFF2-40B4-BE49-F238E27FC236}">
                <a16:creationId xmlns:a16="http://schemas.microsoft.com/office/drawing/2014/main" id="{99C9F4F9-BAA7-41DD-B53D-5AA4E41F237E}"/>
              </a:ext>
            </a:extLst>
          </p:cNvPr>
          <p:cNvSpPr txBox="1"/>
          <p:nvPr/>
        </p:nvSpPr>
        <p:spPr>
          <a:xfrm>
            <a:off x="3924737" y="3311326"/>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.003</a:t>
            </a:r>
          </a:p>
        </p:txBody>
      </p:sp>
      <p:sp>
        <p:nvSpPr>
          <p:cNvPr id="15" name="TextBox 14">
            <a:extLst>
              <a:ext uri="{FF2B5EF4-FFF2-40B4-BE49-F238E27FC236}">
                <a16:creationId xmlns:a16="http://schemas.microsoft.com/office/drawing/2014/main" id="{A1A4D820-D277-475A-ACF2-0872C30E330C}"/>
              </a:ext>
            </a:extLst>
          </p:cNvPr>
          <p:cNvSpPr txBox="1"/>
          <p:nvPr/>
        </p:nvSpPr>
        <p:spPr>
          <a:xfrm>
            <a:off x="8021705" y="1923731"/>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sp>
        <p:nvSpPr>
          <p:cNvPr id="16" name="TextBox 15">
            <a:extLst>
              <a:ext uri="{FF2B5EF4-FFF2-40B4-BE49-F238E27FC236}">
                <a16:creationId xmlns:a16="http://schemas.microsoft.com/office/drawing/2014/main" id="{F5A284CA-5D7A-4BB4-A7A8-B08E3CDE2137}"/>
              </a:ext>
            </a:extLst>
          </p:cNvPr>
          <p:cNvSpPr txBox="1"/>
          <p:nvPr/>
        </p:nvSpPr>
        <p:spPr>
          <a:xfrm>
            <a:off x="9412396" y="3142049"/>
            <a:ext cx="933445"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spTree>
    <p:extLst>
      <p:ext uri="{BB962C8B-B14F-4D97-AF65-F5344CB8AC3E}">
        <p14:creationId xmlns:p14="http://schemas.microsoft.com/office/powerpoint/2010/main" val="19536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(NASA-TLX)</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17</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726414"/>
            <a:ext cx="11225521"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Temporal Demand and Subjective Performance</a:t>
            </a:r>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188079"/>
            <a:ext cx="5713643" cy="630942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Temporal Demand (TD)</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4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Subjective Performance (SP)</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4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p&lt;</a:t>
            </a:r>
            <a:r>
              <a:rPr lang="en-US" sz="2000" dirty="0">
                <a:latin typeface="Arial" panose="020B0604020202020204" pitchFamily="34" charset="0"/>
                <a:cs typeface="Arial" panose="020B0604020202020204" pitchFamily="34" charset="0"/>
              </a:rPr>
              <a:t> .001)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significant interaction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 .029)</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Post Hoc Main Effect</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TD</a:t>
            </a:r>
            <a:r>
              <a:rPr lang="en-US" sz="2000" dirty="0">
                <a:latin typeface="Arial" panose="020B0604020202020204" pitchFamily="34" charset="0"/>
                <a:cs typeface="Arial" panose="020B0604020202020204" pitchFamily="34" charset="0"/>
              </a:rPr>
              <a:t> and </a:t>
            </a:r>
            <a:r>
              <a:rPr lang="en-US" sz="2000" i="1" dirty="0">
                <a:latin typeface="Arial" panose="020B0604020202020204" pitchFamily="34" charset="0"/>
                <a:cs typeface="Arial" panose="020B0604020202020204" pitchFamily="34" charset="0"/>
              </a:rPr>
              <a:t>SP</a:t>
            </a:r>
            <a:r>
              <a:rPr lang="en-US" sz="2000" dirty="0">
                <a:latin typeface="Arial" panose="020B0604020202020204" pitchFamily="34" charset="0"/>
                <a:cs typeface="Arial" panose="020B0604020202020204" pitchFamily="34" charset="0"/>
              </a:rPr>
              <a:t> were significantly lower in the informed condition when compared to uninformed surprise and startle and uninformed surprise condition</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TD </a:t>
            </a:r>
            <a:r>
              <a:rPr lang="en-US" sz="2000" dirty="0">
                <a:latin typeface="Arial" panose="020B0604020202020204" pitchFamily="34" charset="0"/>
                <a:cs typeface="Arial" panose="020B0604020202020204" pitchFamily="34" charset="0"/>
              </a:rPr>
              <a:t>and </a:t>
            </a:r>
            <a:r>
              <a:rPr lang="en-US" sz="2000" i="1" dirty="0">
                <a:latin typeface="Arial" panose="020B0604020202020204" pitchFamily="34" charset="0"/>
                <a:cs typeface="Arial" panose="020B0604020202020204" pitchFamily="34" charset="0"/>
              </a:rPr>
              <a:t>SP</a:t>
            </a:r>
            <a:r>
              <a:rPr lang="en-US" sz="2000" dirty="0">
                <a:latin typeface="Arial" panose="020B0604020202020204" pitchFamily="34" charset="0"/>
                <a:cs typeface="Arial" panose="020B0604020202020204" pitchFamily="34" charset="0"/>
              </a:rPr>
              <a:t> were highest in the uninformed surprise and startle condition</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E326E68D-73E5-499C-80FE-A24FDF09E865}"/>
              </a:ext>
            </a:extLst>
          </p:cNvPr>
          <p:cNvGraphicFramePr>
            <a:graphicFrameLocks noGrp="1"/>
          </p:cNvGraphicFramePr>
          <p:nvPr>
            <p:extLst>
              <p:ext uri="{D42A27DB-BD31-4B8C-83A1-F6EECF244321}">
                <p14:modId xmlns:p14="http://schemas.microsoft.com/office/powerpoint/2010/main" val="2380851905"/>
              </p:ext>
            </p:extLst>
          </p:nvPr>
        </p:nvGraphicFramePr>
        <p:xfrm>
          <a:off x="6197113" y="1304461"/>
          <a:ext cx="5222774" cy="410972"/>
        </p:xfrm>
        <a:graphic>
          <a:graphicData uri="http://schemas.openxmlformats.org/drawingml/2006/table">
            <a:tbl>
              <a:tblPr firstRow="1" firstCol="1" bandRow="1">
                <a:tableStyleId>{5C22544A-7EE6-4342-B048-85BDC9FD1C3A}</a:tableStyleId>
              </a:tblPr>
              <a:tblGrid>
                <a:gridCol w="1749527">
                  <a:extLst>
                    <a:ext uri="{9D8B030D-6E8A-4147-A177-3AD203B41FA5}">
                      <a16:colId xmlns:a16="http://schemas.microsoft.com/office/drawing/2014/main" val="4029525825"/>
                    </a:ext>
                  </a:extLst>
                </a:gridCol>
                <a:gridCol w="1047795">
                  <a:extLst>
                    <a:ext uri="{9D8B030D-6E8A-4147-A177-3AD203B41FA5}">
                      <a16:colId xmlns:a16="http://schemas.microsoft.com/office/drawing/2014/main" val="4095340170"/>
                    </a:ext>
                  </a:extLst>
                </a:gridCol>
                <a:gridCol w="1004138">
                  <a:extLst>
                    <a:ext uri="{9D8B030D-6E8A-4147-A177-3AD203B41FA5}">
                      <a16:colId xmlns:a16="http://schemas.microsoft.com/office/drawing/2014/main" val="3061952379"/>
                    </a:ext>
                  </a:extLst>
                </a:gridCol>
                <a:gridCol w="911969">
                  <a:extLst>
                    <a:ext uri="{9D8B030D-6E8A-4147-A177-3AD203B41FA5}">
                      <a16:colId xmlns:a16="http://schemas.microsoft.com/office/drawing/2014/main" val="1210184972"/>
                    </a:ext>
                  </a:extLst>
                </a:gridCol>
                <a:gridCol w="509345">
                  <a:extLst>
                    <a:ext uri="{9D8B030D-6E8A-4147-A177-3AD203B41FA5}">
                      <a16:colId xmlns:a16="http://schemas.microsoft.com/office/drawing/2014/main" val="914727602"/>
                    </a:ext>
                  </a:extLst>
                </a:gridCol>
              </a:tblGrid>
              <a:tr h="228092">
                <a:tc rowSpan="2">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Multi-engine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Single-engine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296414695"/>
                  </a:ext>
                </a:extLst>
              </a:tr>
              <a:tr h="170963">
                <a:tc vMerge="1">
                  <a:txBody>
                    <a:bodyPr/>
                    <a:lstStyle/>
                    <a:p>
                      <a:endParaRPr lang="en-US"/>
                    </a:p>
                  </a:txBody>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89348926"/>
                  </a:ext>
                </a:extLst>
              </a:tr>
            </a:tbl>
          </a:graphicData>
        </a:graphic>
      </p:graphicFrame>
      <p:graphicFrame>
        <p:nvGraphicFramePr>
          <p:cNvPr id="6" name="Table 5">
            <a:extLst>
              <a:ext uri="{FF2B5EF4-FFF2-40B4-BE49-F238E27FC236}">
                <a16:creationId xmlns:a16="http://schemas.microsoft.com/office/drawing/2014/main" id="{C1B6BC1B-993D-4E0C-902A-2E39A9BF8B97}"/>
              </a:ext>
            </a:extLst>
          </p:cNvPr>
          <p:cNvGraphicFramePr>
            <a:graphicFrameLocks noGrp="1"/>
          </p:cNvGraphicFramePr>
          <p:nvPr>
            <p:extLst>
              <p:ext uri="{D42A27DB-BD31-4B8C-83A1-F6EECF244321}">
                <p14:modId xmlns:p14="http://schemas.microsoft.com/office/powerpoint/2010/main" val="93119136"/>
              </p:ext>
            </p:extLst>
          </p:nvPr>
        </p:nvGraphicFramePr>
        <p:xfrm>
          <a:off x="6197110" y="1759668"/>
          <a:ext cx="5222777" cy="1779324"/>
        </p:xfrm>
        <a:graphic>
          <a:graphicData uri="http://schemas.openxmlformats.org/drawingml/2006/table">
            <a:tbl>
              <a:tblPr firstRow="1" firstCol="1" bandRow="1">
                <a:tableStyleId>{5C22544A-7EE6-4342-B048-85BDC9FD1C3A}</a:tableStyleId>
              </a:tblPr>
              <a:tblGrid>
                <a:gridCol w="1749620">
                  <a:extLst>
                    <a:ext uri="{9D8B030D-6E8A-4147-A177-3AD203B41FA5}">
                      <a16:colId xmlns:a16="http://schemas.microsoft.com/office/drawing/2014/main" val="3360783364"/>
                    </a:ext>
                  </a:extLst>
                </a:gridCol>
                <a:gridCol w="1032803">
                  <a:extLst>
                    <a:ext uri="{9D8B030D-6E8A-4147-A177-3AD203B41FA5}">
                      <a16:colId xmlns:a16="http://schemas.microsoft.com/office/drawing/2014/main" val="2040138842"/>
                    </a:ext>
                  </a:extLst>
                </a:gridCol>
                <a:gridCol w="1015454">
                  <a:extLst>
                    <a:ext uri="{9D8B030D-6E8A-4147-A177-3AD203B41FA5}">
                      <a16:colId xmlns:a16="http://schemas.microsoft.com/office/drawing/2014/main" val="3196011448"/>
                    </a:ext>
                  </a:extLst>
                </a:gridCol>
                <a:gridCol w="926128">
                  <a:extLst>
                    <a:ext uri="{9D8B030D-6E8A-4147-A177-3AD203B41FA5}">
                      <a16:colId xmlns:a16="http://schemas.microsoft.com/office/drawing/2014/main" val="450528467"/>
                    </a:ext>
                  </a:extLst>
                </a:gridCol>
                <a:gridCol w="498772">
                  <a:extLst>
                    <a:ext uri="{9D8B030D-6E8A-4147-A177-3AD203B41FA5}">
                      <a16:colId xmlns:a16="http://schemas.microsoft.com/office/drawing/2014/main" val="4018258239"/>
                    </a:ext>
                  </a:extLst>
                </a:gridCol>
              </a:tblGrid>
              <a:tr h="332776">
                <a:tc>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Temporal Demand</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94126957"/>
                  </a:ext>
                </a:extLst>
              </a:tr>
              <a:tr h="49916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t>
                      </a:r>
                    </a:p>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13.58</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4.73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8.22</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5.07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0192875"/>
                  </a:ext>
                </a:extLst>
              </a:tr>
              <a:tr h="499164">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13.43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5.12</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12.83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4.68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0794803"/>
                  </a:ext>
                </a:extLst>
              </a:tr>
              <a:tr h="332776">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10.45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5.07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7.90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4.78</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56410240"/>
                  </a:ext>
                </a:extLst>
              </a:tr>
            </a:tbl>
          </a:graphicData>
        </a:graphic>
      </p:graphicFrame>
      <p:graphicFrame>
        <p:nvGraphicFramePr>
          <p:cNvPr id="8" name="Table 7">
            <a:extLst>
              <a:ext uri="{FF2B5EF4-FFF2-40B4-BE49-F238E27FC236}">
                <a16:creationId xmlns:a16="http://schemas.microsoft.com/office/drawing/2014/main" id="{6A5A67C4-0BF9-45DB-88FE-72FEA34D68DF}"/>
              </a:ext>
            </a:extLst>
          </p:cNvPr>
          <p:cNvGraphicFramePr>
            <a:graphicFrameLocks noGrp="1"/>
          </p:cNvGraphicFramePr>
          <p:nvPr>
            <p:extLst>
              <p:ext uri="{D42A27DB-BD31-4B8C-83A1-F6EECF244321}">
                <p14:modId xmlns:p14="http://schemas.microsoft.com/office/powerpoint/2010/main" val="2502017653"/>
              </p:ext>
            </p:extLst>
          </p:nvPr>
        </p:nvGraphicFramePr>
        <p:xfrm>
          <a:off x="6197110" y="3549848"/>
          <a:ext cx="5222778" cy="256540"/>
        </p:xfrm>
        <a:graphic>
          <a:graphicData uri="http://schemas.openxmlformats.org/drawingml/2006/table">
            <a:tbl>
              <a:tblPr firstRow="1" firstCol="1" bandRow="1">
                <a:tableStyleId>{5C22544A-7EE6-4342-B048-85BDC9FD1C3A}</a:tableStyleId>
              </a:tblPr>
              <a:tblGrid>
                <a:gridCol w="1633065">
                  <a:extLst>
                    <a:ext uri="{9D8B030D-6E8A-4147-A177-3AD203B41FA5}">
                      <a16:colId xmlns:a16="http://schemas.microsoft.com/office/drawing/2014/main" val="3946311874"/>
                    </a:ext>
                  </a:extLst>
                </a:gridCol>
                <a:gridCol w="927120">
                  <a:extLst>
                    <a:ext uri="{9D8B030D-6E8A-4147-A177-3AD203B41FA5}">
                      <a16:colId xmlns:a16="http://schemas.microsoft.com/office/drawing/2014/main" val="2635832869"/>
                    </a:ext>
                  </a:extLst>
                </a:gridCol>
                <a:gridCol w="984687">
                  <a:extLst>
                    <a:ext uri="{9D8B030D-6E8A-4147-A177-3AD203B41FA5}">
                      <a16:colId xmlns:a16="http://schemas.microsoft.com/office/drawing/2014/main" val="3840233842"/>
                    </a:ext>
                  </a:extLst>
                </a:gridCol>
                <a:gridCol w="869554">
                  <a:extLst>
                    <a:ext uri="{9D8B030D-6E8A-4147-A177-3AD203B41FA5}">
                      <a16:colId xmlns:a16="http://schemas.microsoft.com/office/drawing/2014/main" val="1927987144"/>
                    </a:ext>
                  </a:extLst>
                </a:gridCol>
                <a:gridCol w="808352">
                  <a:extLst>
                    <a:ext uri="{9D8B030D-6E8A-4147-A177-3AD203B41FA5}">
                      <a16:colId xmlns:a16="http://schemas.microsoft.com/office/drawing/2014/main" val="1519836402"/>
                    </a:ext>
                  </a:extLst>
                </a:gridCol>
              </a:tblGrid>
              <a:tr h="256540">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12.48</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4.27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9.65</a:t>
                      </a:r>
                      <a:endParaRPr lang="en-US" sz="1200" b="1"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4.04</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8197507"/>
                  </a:ext>
                </a:extLst>
              </a:tr>
            </a:tbl>
          </a:graphicData>
        </a:graphic>
      </p:graphicFrame>
      <p:graphicFrame>
        <p:nvGraphicFramePr>
          <p:cNvPr id="9" name="Table 8">
            <a:extLst>
              <a:ext uri="{FF2B5EF4-FFF2-40B4-BE49-F238E27FC236}">
                <a16:creationId xmlns:a16="http://schemas.microsoft.com/office/drawing/2014/main" id="{0CE394AD-4106-4051-8E17-63A373576E6B}"/>
              </a:ext>
            </a:extLst>
          </p:cNvPr>
          <p:cNvGraphicFramePr>
            <a:graphicFrameLocks noGrp="1"/>
          </p:cNvGraphicFramePr>
          <p:nvPr>
            <p:extLst>
              <p:ext uri="{D42A27DB-BD31-4B8C-83A1-F6EECF244321}">
                <p14:modId xmlns:p14="http://schemas.microsoft.com/office/powerpoint/2010/main" val="1804161891"/>
              </p:ext>
            </p:extLst>
          </p:nvPr>
        </p:nvGraphicFramePr>
        <p:xfrm>
          <a:off x="6149320" y="3826266"/>
          <a:ext cx="5304005" cy="2194560"/>
        </p:xfrm>
        <a:graphic>
          <a:graphicData uri="http://schemas.openxmlformats.org/drawingml/2006/table">
            <a:tbl>
              <a:tblPr firstRow="1" firstCol="1" bandRow="1">
                <a:tableStyleId>{5C22544A-7EE6-4342-B048-85BDC9FD1C3A}</a:tableStyleId>
              </a:tblPr>
              <a:tblGrid>
                <a:gridCol w="1658463">
                  <a:extLst>
                    <a:ext uri="{9D8B030D-6E8A-4147-A177-3AD203B41FA5}">
                      <a16:colId xmlns:a16="http://schemas.microsoft.com/office/drawing/2014/main" val="2683414392"/>
                    </a:ext>
                  </a:extLst>
                </a:gridCol>
                <a:gridCol w="958631">
                  <a:extLst>
                    <a:ext uri="{9D8B030D-6E8A-4147-A177-3AD203B41FA5}">
                      <a16:colId xmlns:a16="http://schemas.microsoft.com/office/drawing/2014/main" val="3522500453"/>
                    </a:ext>
                  </a:extLst>
                </a:gridCol>
                <a:gridCol w="982909">
                  <a:extLst>
                    <a:ext uri="{9D8B030D-6E8A-4147-A177-3AD203B41FA5}">
                      <a16:colId xmlns:a16="http://schemas.microsoft.com/office/drawing/2014/main" val="3735043067"/>
                    </a:ext>
                  </a:extLst>
                </a:gridCol>
                <a:gridCol w="883078">
                  <a:extLst>
                    <a:ext uri="{9D8B030D-6E8A-4147-A177-3AD203B41FA5}">
                      <a16:colId xmlns:a16="http://schemas.microsoft.com/office/drawing/2014/main" val="3002869618"/>
                    </a:ext>
                  </a:extLst>
                </a:gridCol>
                <a:gridCol w="820924">
                  <a:extLst>
                    <a:ext uri="{9D8B030D-6E8A-4147-A177-3AD203B41FA5}">
                      <a16:colId xmlns:a16="http://schemas.microsoft.com/office/drawing/2014/main" val="3656662327"/>
                    </a:ext>
                  </a:extLst>
                </a:gridCol>
              </a:tblGrid>
              <a:tr h="527892">
                <a:tc>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Subjective Performance </a:t>
                      </a:r>
                    </a:p>
                    <a:p>
                      <a:pPr marL="0" marR="0">
                        <a:spcBef>
                          <a:spcPts val="0"/>
                        </a:spcBef>
                        <a:spcAft>
                          <a:spcPts val="0"/>
                        </a:spcAft>
                      </a:pP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46148038"/>
                  </a:ext>
                </a:extLst>
              </a:tr>
              <a:tr h="527892">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15.20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4.78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13.03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4.91</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63905428"/>
                  </a:ext>
                </a:extLst>
              </a:tr>
              <a:tr h="703856">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16.70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3.90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14.33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3.85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8704132"/>
                  </a:ext>
                </a:extLst>
              </a:tr>
              <a:tr h="351928">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11.98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5.08</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6.67</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4.45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22246473"/>
                  </a:ext>
                </a:extLst>
              </a:tr>
            </a:tbl>
          </a:graphicData>
        </a:graphic>
      </p:graphicFrame>
      <p:graphicFrame>
        <p:nvGraphicFramePr>
          <p:cNvPr id="10" name="Table 9">
            <a:extLst>
              <a:ext uri="{FF2B5EF4-FFF2-40B4-BE49-F238E27FC236}">
                <a16:creationId xmlns:a16="http://schemas.microsoft.com/office/drawing/2014/main" id="{E093FD40-B6CE-4049-BCD7-A5021985E50E}"/>
              </a:ext>
            </a:extLst>
          </p:cNvPr>
          <p:cNvGraphicFramePr>
            <a:graphicFrameLocks noGrp="1"/>
          </p:cNvGraphicFramePr>
          <p:nvPr>
            <p:extLst>
              <p:ext uri="{D42A27DB-BD31-4B8C-83A1-F6EECF244321}">
                <p14:modId xmlns:p14="http://schemas.microsoft.com/office/powerpoint/2010/main" val="1641413660"/>
              </p:ext>
            </p:extLst>
          </p:nvPr>
        </p:nvGraphicFramePr>
        <p:xfrm>
          <a:off x="6149320" y="6046301"/>
          <a:ext cx="5270567" cy="261799"/>
        </p:xfrm>
        <a:graphic>
          <a:graphicData uri="http://schemas.openxmlformats.org/drawingml/2006/table">
            <a:tbl>
              <a:tblPr firstRow="1" firstCol="1" bandRow="1">
                <a:tableStyleId>{5C22544A-7EE6-4342-B048-85BDC9FD1C3A}</a:tableStyleId>
              </a:tblPr>
              <a:tblGrid>
                <a:gridCol w="1648008">
                  <a:extLst>
                    <a:ext uri="{9D8B030D-6E8A-4147-A177-3AD203B41FA5}">
                      <a16:colId xmlns:a16="http://schemas.microsoft.com/office/drawing/2014/main" val="241216504"/>
                    </a:ext>
                  </a:extLst>
                </a:gridCol>
                <a:gridCol w="935603">
                  <a:extLst>
                    <a:ext uri="{9D8B030D-6E8A-4147-A177-3AD203B41FA5}">
                      <a16:colId xmlns:a16="http://schemas.microsoft.com/office/drawing/2014/main" val="2681952226"/>
                    </a:ext>
                  </a:extLst>
                </a:gridCol>
                <a:gridCol w="993696">
                  <a:extLst>
                    <a:ext uri="{9D8B030D-6E8A-4147-A177-3AD203B41FA5}">
                      <a16:colId xmlns:a16="http://schemas.microsoft.com/office/drawing/2014/main" val="733438680"/>
                    </a:ext>
                  </a:extLst>
                </a:gridCol>
                <a:gridCol w="877511">
                  <a:extLst>
                    <a:ext uri="{9D8B030D-6E8A-4147-A177-3AD203B41FA5}">
                      <a16:colId xmlns:a16="http://schemas.microsoft.com/office/drawing/2014/main" val="172590319"/>
                    </a:ext>
                  </a:extLst>
                </a:gridCol>
                <a:gridCol w="815749">
                  <a:extLst>
                    <a:ext uri="{9D8B030D-6E8A-4147-A177-3AD203B41FA5}">
                      <a16:colId xmlns:a16="http://schemas.microsoft.com/office/drawing/2014/main" val="955417210"/>
                    </a:ext>
                  </a:extLst>
                </a:gridCol>
              </a:tblGrid>
              <a:tr h="261799">
                <a:tc>
                  <a:txBody>
                    <a:bodyPr/>
                    <a:lstStyle/>
                    <a:p>
                      <a:pPr marL="95250" marR="0">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14.63</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3.19</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11.34</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3.29</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139306"/>
                  </a:ext>
                </a:extLst>
              </a:tr>
            </a:tbl>
          </a:graphicData>
        </a:graphic>
      </p:graphicFrame>
      <p:sp>
        <p:nvSpPr>
          <p:cNvPr id="18" name="TextBox 17">
            <a:extLst>
              <a:ext uri="{FF2B5EF4-FFF2-40B4-BE49-F238E27FC236}">
                <a16:creationId xmlns:a16="http://schemas.microsoft.com/office/drawing/2014/main" id="{6FB94F46-2806-4454-94CC-9F09C3F13ACB}"/>
              </a:ext>
            </a:extLst>
          </p:cNvPr>
          <p:cNvSpPr txBox="1"/>
          <p:nvPr/>
        </p:nvSpPr>
        <p:spPr>
          <a:xfrm>
            <a:off x="11419886" y="2088521"/>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10.90</a:t>
            </a:r>
          </a:p>
        </p:txBody>
      </p:sp>
      <p:sp>
        <p:nvSpPr>
          <p:cNvPr id="19" name="TextBox 18">
            <a:extLst>
              <a:ext uri="{FF2B5EF4-FFF2-40B4-BE49-F238E27FC236}">
                <a16:creationId xmlns:a16="http://schemas.microsoft.com/office/drawing/2014/main" id="{7D9CFD6F-4105-492F-924A-019D5223536E}"/>
              </a:ext>
            </a:extLst>
          </p:cNvPr>
          <p:cNvSpPr txBox="1"/>
          <p:nvPr/>
        </p:nvSpPr>
        <p:spPr>
          <a:xfrm>
            <a:off x="11419886" y="2583535"/>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13.12</a:t>
            </a:r>
          </a:p>
        </p:txBody>
      </p:sp>
      <p:sp>
        <p:nvSpPr>
          <p:cNvPr id="21" name="TextBox 20">
            <a:extLst>
              <a:ext uri="{FF2B5EF4-FFF2-40B4-BE49-F238E27FC236}">
                <a16:creationId xmlns:a16="http://schemas.microsoft.com/office/drawing/2014/main" id="{E317BCCD-6F88-47A7-A4A7-6BCFCDB9108D}"/>
              </a:ext>
            </a:extLst>
          </p:cNvPr>
          <p:cNvSpPr txBox="1"/>
          <p:nvPr/>
        </p:nvSpPr>
        <p:spPr>
          <a:xfrm>
            <a:off x="11419886" y="3153222"/>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9.17</a:t>
            </a:r>
          </a:p>
        </p:txBody>
      </p:sp>
      <p:sp>
        <p:nvSpPr>
          <p:cNvPr id="22" name="TextBox 21">
            <a:extLst>
              <a:ext uri="{FF2B5EF4-FFF2-40B4-BE49-F238E27FC236}">
                <a16:creationId xmlns:a16="http://schemas.microsoft.com/office/drawing/2014/main" id="{3CD9A34C-F094-417A-802F-38A1CC955252}"/>
              </a:ext>
            </a:extLst>
          </p:cNvPr>
          <p:cNvSpPr txBox="1"/>
          <p:nvPr/>
        </p:nvSpPr>
        <p:spPr>
          <a:xfrm>
            <a:off x="11419886" y="4318190"/>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14.11</a:t>
            </a:r>
          </a:p>
        </p:txBody>
      </p:sp>
      <p:sp>
        <p:nvSpPr>
          <p:cNvPr id="23" name="TextBox 22">
            <a:extLst>
              <a:ext uri="{FF2B5EF4-FFF2-40B4-BE49-F238E27FC236}">
                <a16:creationId xmlns:a16="http://schemas.microsoft.com/office/drawing/2014/main" id="{0A6D5C78-D0C1-4812-B096-23B0C02AC0AF}"/>
              </a:ext>
            </a:extLst>
          </p:cNvPr>
          <p:cNvSpPr txBox="1"/>
          <p:nvPr/>
        </p:nvSpPr>
        <p:spPr>
          <a:xfrm>
            <a:off x="11419886" y="4873743"/>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15.51</a:t>
            </a:r>
          </a:p>
        </p:txBody>
      </p:sp>
      <p:sp>
        <p:nvSpPr>
          <p:cNvPr id="24" name="TextBox 23">
            <a:extLst>
              <a:ext uri="{FF2B5EF4-FFF2-40B4-BE49-F238E27FC236}">
                <a16:creationId xmlns:a16="http://schemas.microsoft.com/office/drawing/2014/main" id="{885B5667-99D4-4E1D-BFDD-F7822A5F1744}"/>
              </a:ext>
            </a:extLst>
          </p:cNvPr>
          <p:cNvSpPr txBox="1"/>
          <p:nvPr/>
        </p:nvSpPr>
        <p:spPr>
          <a:xfrm>
            <a:off x="11419886" y="5604208"/>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9.32</a:t>
            </a:r>
          </a:p>
        </p:txBody>
      </p:sp>
      <p:sp>
        <p:nvSpPr>
          <p:cNvPr id="26" name="TextBox 25">
            <a:extLst>
              <a:ext uri="{FF2B5EF4-FFF2-40B4-BE49-F238E27FC236}">
                <a16:creationId xmlns:a16="http://schemas.microsoft.com/office/drawing/2014/main" id="{F15C137B-ED41-427C-B486-9196722FE38E}"/>
              </a:ext>
            </a:extLst>
          </p:cNvPr>
          <p:cNvSpPr txBox="1"/>
          <p:nvPr/>
        </p:nvSpPr>
        <p:spPr>
          <a:xfrm>
            <a:off x="3735255" y="6496166"/>
            <a:ext cx="3878524" cy="584775"/>
          </a:xfrm>
          <a:prstGeom prst="rect">
            <a:avLst/>
          </a:prstGeom>
          <a:noFill/>
        </p:spPr>
        <p:txBody>
          <a:bodyPr wrap="square" rtlCol="0">
            <a:spAutoFit/>
          </a:bodyPr>
          <a:lstStyle/>
          <a:p>
            <a:r>
              <a:rPr lang="en-US" sz="1400" baseline="6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large effect; </a:t>
            </a:r>
            <a:r>
              <a:rPr lang="en-US" sz="1400" baseline="60000" dirty="0">
                <a:latin typeface="Arial" panose="020B0604020202020204" pitchFamily="34" charset="0"/>
                <a:cs typeface="Arial" panose="020B0604020202020204" pitchFamily="34" charset="0"/>
              </a:rPr>
              <a:t>2</a:t>
            </a:r>
            <a:r>
              <a:rPr lang="en-US" sz="1400" dirty="0">
                <a:latin typeface="Arial" panose="020B0604020202020204" pitchFamily="34" charset="0"/>
                <a:cs typeface="Arial" panose="020B0604020202020204" pitchFamily="34" charset="0"/>
              </a:rPr>
              <a:t>medium effect</a:t>
            </a:r>
          </a:p>
          <a:p>
            <a:endParaRPr lang="en-US" dirty="0"/>
          </a:p>
        </p:txBody>
      </p:sp>
    </p:spTree>
    <p:extLst>
      <p:ext uri="{BB962C8B-B14F-4D97-AF65-F5344CB8AC3E}">
        <p14:creationId xmlns:p14="http://schemas.microsoft.com/office/powerpoint/2010/main" val="357623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21"/>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2"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24"/>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2" nodeType="clickEffect">
                                  <p:stCondLst>
                                    <p:cond delay="0"/>
                                  </p:stCondLst>
                                  <p:childTnLst>
                                    <p:set>
                                      <p:cBhvr>
                                        <p:cTn id="80" dur="1" fill="hold">
                                          <p:stCondLst>
                                            <p:cond delay="0"/>
                                          </p:stCondLst>
                                        </p:cTn>
                                        <p:tgtEl>
                                          <p:spTgt spid="2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1" grpId="1"/>
      <p:bldP spid="21" grpId="2"/>
      <p:bldP spid="22" grpId="0"/>
      <p:bldP spid="23" grpId="0"/>
      <p:bldP spid="24" grpId="0"/>
      <p:bldP spid="24" grpId="1"/>
      <p:bldP spid="24" grpId="2"/>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(NASA-TLX)</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397039" y="5769139"/>
            <a:ext cx="1485900" cy="69182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18</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668734"/>
            <a:ext cx="11225521" cy="1200329"/>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Temporal Demand and Subjective Performance</a:t>
            </a:r>
          </a:p>
          <a:p>
            <a:pPr algn="ctr"/>
            <a:r>
              <a:rPr lang="en-US" sz="2400" b="1" dirty="0">
                <a:latin typeface="Arial" panose="020B0604020202020204" pitchFamily="34" charset="0"/>
                <a:cs typeface="Arial" panose="020B0604020202020204" pitchFamily="34" charset="0"/>
              </a:rPr>
              <a:t>Post Hoc for Interaction</a:t>
            </a:r>
          </a:p>
          <a:p>
            <a:pPr algn="ctr"/>
            <a:endParaRPr lang="en-US" sz="2400" dirty="0">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37B1542C-BAF8-4769-B2EE-84804690E88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89857" y="1516224"/>
            <a:ext cx="5523723" cy="4413380"/>
          </a:xfrm>
          <a:prstGeom prst="rect">
            <a:avLst/>
          </a:prstGeom>
          <a:noFill/>
          <a:ln>
            <a:noFill/>
          </a:ln>
        </p:spPr>
      </p:pic>
      <p:pic>
        <p:nvPicPr>
          <p:cNvPr id="15" name="Picture 14">
            <a:extLst>
              <a:ext uri="{FF2B5EF4-FFF2-40B4-BE49-F238E27FC236}">
                <a16:creationId xmlns:a16="http://schemas.microsoft.com/office/drawing/2014/main" id="{6D8833E3-13E0-473B-87A2-8C4B5780677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256175" y="1516224"/>
            <a:ext cx="5369768" cy="4413379"/>
          </a:xfrm>
          <a:prstGeom prst="rect">
            <a:avLst/>
          </a:prstGeom>
          <a:noFill/>
          <a:ln>
            <a:noFill/>
          </a:ln>
        </p:spPr>
      </p:pic>
      <p:cxnSp>
        <p:nvCxnSpPr>
          <p:cNvPr id="6" name="Straight Arrow Connector 5">
            <a:extLst>
              <a:ext uri="{FF2B5EF4-FFF2-40B4-BE49-F238E27FC236}">
                <a16:creationId xmlns:a16="http://schemas.microsoft.com/office/drawing/2014/main" id="{0D06E70D-AD17-493B-9FDE-F184714AC96B}"/>
              </a:ext>
            </a:extLst>
          </p:cNvPr>
          <p:cNvCxnSpPr/>
          <p:nvPr/>
        </p:nvCxnSpPr>
        <p:spPr>
          <a:xfrm flipV="1">
            <a:off x="1917440" y="2239347"/>
            <a:ext cx="0" cy="187078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DF1C5E0-C54D-4E12-B044-E810D07E53EF}"/>
              </a:ext>
            </a:extLst>
          </p:cNvPr>
          <p:cNvCxnSpPr>
            <a:cxnSpLocks/>
          </p:cNvCxnSpPr>
          <p:nvPr/>
        </p:nvCxnSpPr>
        <p:spPr>
          <a:xfrm flipH="1" flipV="1">
            <a:off x="9639300" y="3429000"/>
            <a:ext cx="1" cy="108182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7A9ECAC-6A70-420D-8875-A6EC1E7B626E}"/>
              </a:ext>
            </a:extLst>
          </p:cNvPr>
          <p:cNvCxnSpPr>
            <a:cxnSpLocks/>
          </p:cNvCxnSpPr>
          <p:nvPr/>
        </p:nvCxnSpPr>
        <p:spPr>
          <a:xfrm flipV="1">
            <a:off x="8667751" y="2347913"/>
            <a:ext cx="0" cy="42119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B4037AE-0551-4A95-8464-DF3DDCCF0185}"/>
              </a:ext>
            </a:extLst>
          </p:cNvPr>
          <p:cNvSpPr txBox="1"/>
          <p:nvPr/>
        </p:nvSpPr>
        <p:spPr>
          <a:xfrm>
            <a:off x="8254720" y="1921166"/>
            <a:ext cx="954594"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.013</a:t>
            </a:r>
          </a:p>
        </p:txBody>
      </p:sp>
      <p:sp>
        <p:nvSpPr>
          <p:cNvPr id="28" name="TextBox 27">
            <a:extLst>
              <a:ext uri="{FF2B5EF4-FFF2-40B4-BE49-F238E27FC236}">
                <a16:creationId xmlns:a16="http://schemas.microsoft.com/office/drawing/2014/main" id="{28DFE838-6B39-4B6D-8023-C56E1C106AAE}"/>
              </a:ext>
            </a:extLst>
          </p:cNvPr>
          <p:cNvSpPr txBox="1"/>
          <p:nvPr/>
        </p:nvSpPr>
        <p:spPr>
          <a:xfrm>
            <a:off x="9442100" y="2877073"/>
            <a:ext cx="954594"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cxnSp>
        <p:nvCxnSpPr>
          <p:cNvPr id="29" name="Straight Arrow Connector 28">
            <a:extLst>
              <a:ext uri="{FF2B5EF4-FFF2-40B4-BE49-F238E27FC236}">
                <a16:creationId xmlns:a16="http://schemas.microsoft.com/office/drawing/2014/main" id="{4CC716BB-0EE7-4CA8-B3CB-90F61144BFFF}"/>
              </a:ext>
            </a:extLst>
          </p:cNvPr>
          <p:cNvCxnSpPr>
            <a:cxnSpLocks/>
          </p:cNvCxnSpPr>
          <p:nvPr/>
        </p:nvCxnSpPr>
        <p:spPr>
          <a:xfrm flipH="1" flipV="1">
            <a:off x="3945474" y="3429000"/>
            <a:ext cx="53770" cy="952597"/>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3ED0D01-BC1B-4874-BB7C-B18C48106A63}"/>
              </a:ext>
            </a:extLst>
          </p:cNvPr>
          <p:cNvSpPr txBox="1"/>
          <p:nvPr/>
        </p:nvSpPr>
        <p:spPr>
          <a:xfrm>
            <a:off x="1440143" y="1725838"/>
            <a:ext cx="954594"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a:t>
            </a:r>
          </a:p>
        </p:txBody>
      </p:sp>
      <p:sp>
        <p:nvSpPr>
          <p:cNvPr id="34" name="TextBox 33">
            <a:extLst>
              <a:ext uri="{FF2B5EF4-FFF2-40B4-BE49-F238E27FC236}">
                <a16:creationId xmlns:a16="http://schemas.microsoft.com/office/drawing/2014/main" id="{8885D50C-9BF4-42A4-A2A9-791AEE82D1CC}"/>
              </a:ext>
            </a:extLst>
          </p:cNvPr>
          <p:cNvSpPr txBox="1"/>
          <p:nvPr/>
        </p:nvSpPr>
        <p:spPr>
          <a:xfrm>
            <a:off x="3816698" y="2906820"/>
            <a:ext cx="954594" cy="338554"/>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.003</a:t>
            </a:r>
          </a:p>
        </p:txBody>
      </p:sp>
    </p:spTree>
    <p:extLst>
      <p:ext uri="{BB962C8B-B14F-4D97-AF65-F5344CB8AC3E}">
        <p14:creationId xmlns:p14="http://schemas.microsoft.com/office/powerpoint/2010/main" val="7837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(NASA-TLX)</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19</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2" y="726414"/>
            <a:ext cx="11225521"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Effort and Frustration</a:t>
            </a:r>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188079"/>
            <a:ext cx="5438145" cy="630942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Effort</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a:t>
            </a:r>
            <a:r>
              <a:rPr lang="en-US" sz="2000" i="1" dirty="0">
                <a:latin typeface="Arial" panose="020B0604020202020204" pitchFamily="34" charset="0"/>
                <a:cs typeface="Arial" panose="020B0604020202020204" pitchFamily="34" charset="0"/>
              </a:rPr>
              <a:t>emergency 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no significant interaction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&gt; .050)</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Frustration</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Significant main effect for </a:t>
            </a:r>
            <a:r>
              <a:rPr lang="en-US" sz="2000" i="1" dirty="0">
                <a:latin typeface="Arial" panose="020B0604020202020204" pitchFamily="34" charset="0"/>
                <a:cs typeface="Arial" panose="020B0604020202020204" pitchFamily="34" charset="0"/>
              </a:rPr>
              <a:t>aircraft</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p&lt;</a:t>
            </a:r>
            <a:r>
              <a:rPr lang="en-US" sz="2000" dirty="0">
                <a:latin typeface="Arial" panose="020B0604020202020204" pitchFamily="34" charset="0"/>
                <a:cs typeface="Arial" panose="020B0604020202020204" pitchFamily="34" charset="0"/>
              </a:rPr>
              <a:t> .001) and </a:t>
            </a:r>
            <a:r>
              <a:rPr lang="en-US" sz="2000" i="1" dirty="0">
                <a:latin typeface="Arial" panose="020B0604020202020204" pitchFamily="34" charset="0"/>
                <a:cs typeface="Arial" panose="020B0604020202020204" pitchFamily="34" charset="0"/>
              </a:rPr>
              <a:t>emergency</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condition</a:t>
            </a:r>
            <a:r>
              <a:rPr lang="en-US" sz="2000" i="1" baseline="60000" dirty="0">
                <a:latin typeface="Arial" panose="020B0604020202020204" pitchFamily="34" charset="0"/>
                <a:cs typeface="Arial" panose="020B0604020202020204" pitchFamily="34" charset="0"/>
              </a:rPr>
              <a:t>1</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&lt; .001), and no significant interaction (</a:t>
            </a:r>
            <a:r>
              <a:rPr lang="en-US" sz="2000" i="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 &gt; .050)</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Post Hoc Main Effect</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Effort</a:t>
            </a:r>
            <a:r>
              <a:rPr lang="en-US" sz="2000" dirty="0">
                <a:latin typeface="Arial" panose="020B0604020202020204" pitchFamily="34" charset="0"/>
                <a:cs typeface="Arial" panose="020B0604020202020204" pitchFamily="34" charset="0"/>
              </a:rPr>
              <a:t> and </a:t>
            </a:r>
            <a:r>
              <a:rPr lang="en-US" sz="2000" i="1" dirty="0">
                <a:latin typeface="Arial" panose="020B0604020202020204" pitchFamily="34" charset="0"/>
                <a:cs typeface="Arial" panose="020B0604020202020204" pitchFamily="34" charset="0"/>
              </a:rPr>
              <a:t>frustration</a:t>
            </a:r>
            <a:r>
              <a:rPr lang="en-US" sz="2000" dirty="0">
                <a:latin typeface="Arial" panose="020B0604020202020204" pitchFamily="34" charset="0"/>
                <a:cs typeface="Arial" panose="020B0604020202020204" pitchFamily="34" charset="0"/>
              </a:rPr>
              <a:t> were significantly lower in the informed condition when compared to uninformed surprise and startle and uninformed surprise condition</a:t>
            </a:r>
          </a:p>
          <a:p>
            <a:pPr marL="342900" indent="-342900">
              <a:buFont typeface="Wingdings" panose="05000000000000000000" pitchFamily="2" charset="2"/>
              <a:buChar char="Ø"/>
            </a:pPr>
            <a:r>
              <a:rPr lang="en-US" sz="2000" i="1" dirty="0">
                <a:latin typeface="Arial" panose="020B0604020202020204" pitchFamily="34" charset="0"/>
                <a:cs typeface="Arial" panose="020B0604020202020204" pitchFamily="34" charset="0"/>
              </a:rPr>
              <a:t>Effort</a:t>
            </a:r>
            <a:r>
              <a:rPr lang="en-US" sz="2000" dirty="0">
                <a:latin typeface="Arial" panose="020B0604020202020204" pitchFamily="34" charset="0"/>
                <a:cs typeface="Arial" panose="020B0604020202020204" pitchFamily="34" charset="0"/>
              </a:rPr>
              <a:t> and </a:t>
            </a:r>
            <a:r>
              <a:rPr lang="en-US" sz="2000" i="1" dirty="0">
                <a:latin typeface="Arial" panose="020B0604020202020204" pitchFamily="34" charset="0"/>
                <a:cs typeface="Arial" panose="020B0604020202020204" pitchFamily="34" charset="0"/>
              </a:rPr>
              <a:t>frustration</a:t>
            </a:r>
            <a:r>
              <a:rPr lang="en-US" sz="2000" dirty="0">
                <a:latin typeface="Arial" panose="020B0604020202020204" pitchFamily="34" charset="0"/>
                <a:cs typeface="Arial" panose="020B0604020202020204" pitchFamily="34" charset="0"/>
              </a:rPr>
              <a:t> were highest in the uninformed surprise and startle condition</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a16="http://schemas.microsoft.com/office/drawing/2014/main" id="{A2B20FB2-6228-4F6E-AE80-2D3E382F4051}"/>
              </a:ext>
            </a:extLst>
          </p:cNvPr>
          <p:cNvGraphicFramePr>
            <a:graphicFrameLocks noGrp="1"/>
          </p:cNvGraphicFramePr>
          <p:nvPr>
            <p:extLst>
              <p:ext uri="{D42A27DB-BD31-4B8C-83A1-F6EECF244321}">
                <p14:modId xmlns:p14="http://schemas.microsoft.com/office/powerpoint/2010/main" val="282946100"/>
              </p:ext>
            </p:extLst>
          </p:nvPr>
        </p:nvGraphicFramePr>
        <p:xfrm>
          <a:off x="6106884" y="1403522"/>
          <a:ext cx="5496836" cy="410972"/>
        </p:xfrm>
        <a:graphic>
          <a:graphicData uri="http://schemas.openxmlformats.org/drawingml/2006/table">
            <a:tbl>
              <a:tblPr firstRow="1" firstCol="1" bandRow="1">
                <a:tableStyleId>{5C22544A-7EE6-4342-B048-85BDC9FD1C3A}</a:tableStyleId>
              </a:tblPr>
              <a:tblGrid>
                <a:gridCol w="1744824">
                  <a:extLst>
                    <a:ext uri="{9D8B030D-6E8A-4147-A177-3AD203B41FA5}">
                      <a16:colId xmlns:a16="http://schemas.microsoft.com/office/drawing/2014/main" val="4029525825"/>
                    </a:ext>
                  </a:extLst>
                </a:gridCol>
                <a:gridCol w="1199286">
                  <a:extLst>
                    <a:ext uri="{9D8B030D-6E8A-4147-A177-3AD203B41FA5}">
                      <a16:colId xmlns:a16="http://schemas.microsoft.com/office/drawing/2014/main" val="4095340170"/>
                    </a:ext>
                  </a:extLst>
                </a:gridCol>
                <a:gridCol w="802131">
                  <a:extLst>
                    <a:ext uri="{9D8B030D-6E8A-4147-A177-3AD203B41FA5}">
                      <a16:colId xmlns:a16="http://schemas.microsoft.com/office/drawing/2014/main" val="3061952379"/>
                    </a:ext>
                  </a:extLst>
                </a:gridCol>
                <a:gridCol w="933061">
                  <a:extLst>
                    <a:ext uri="{9D8B030D-6E8A-4147-A177-3AD203B41FA5}">
                      <a16:colId xmlns:a16="http://schemas.microsoft.com/office/drawing/2014/main" val="1210184972"/>
                    </a:ext>
                  </a:extLst>
                </a:gridCol>
                <a:gridCol w="817534">
                  <a:extLst>
                    <a:ext uri="{9D8B030D-6E8A-4147-A177-3AD203B41FA5}">
                      <a16:colId xmlns:a16="http://schemas.microsoft.com/office/drawing/2014/main" val="914727602"/>
                    </a:ext>
                  </a:extLst>
                </a:gridCol>
              </a:tblGrid>
              <a:tr h="228092">
                <a:tc rowSpan="2">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l">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Multi-engine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algn="l">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Single-engine</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296414695"/>
                  </a:ext>
                </a:extLst>
              </a:tr>
              <a:tr h="170963">
                <a:tc vMerge="1">
                  <a:txBody>
                    <a:bodyPr/>
                    <a:lstStyle/>
                    <a:p>
                      <a:endParaRPr lang="en-US"/>
                    </a:p>
                  </a:txBody>
                  <a:tcPr/>
                </a:tc>
                <a:tc>
                  <a:txBody>
                    <a:bodyPr/>
                    <a:lstStyle/>
                    <a:p>
                      <a:pPr marL="0" marR="0" algn="l">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        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  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       M</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l">
                        <a:spcBef>
                          <a:spcPts val="0"/>
                        </a:spcBef>
                        <a:spcAft>
                          <a:spcPts val="0"/>
                        </a:spcAft>
                      </a:pPr>
                      <a:r>
                        <a:rPr lang="en-US" sz="1200" b="1" i="1" dirty="0">
                          <a:solidFill>
                            <a:schemeClr val="tx1">
                              <a:lumMod val="95000"/>
                              <a:lumOff val="5000"/>
                            </a:schemeClr>
                          </a:solidFill>
                          <a:effectLst/>
                          <a:latin typeface="Arial" panose="020B0604020202020204" pitchFamily="34" charset="0"/>
                          <a:cs typeface="Arial" panose="020B0604020202020204" pitchFamily="34" charset="0"/>
                        </a:rPr>
                        <a:t>     SD</a:t>
                      </a:r>
                      <a:endParaRPr lang="en-US" sz="1200" b="1" i="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89348926"/>
                  </a:ext>
                </a:extLst>
              </a:tr>
            </a:tbl>
          </a:graphicData>
        </a:graphic>
      </p:graphicFrame>
      <p:graphicFrame>
        <p:nvGraphicFramePr>
          <p:cNvPr id="5" name="Table 4">
            <a:extLst>
              <a:ext uri="{FF2B5EF4-FFF2-40B4-BE49-F238E27FC236}">
                <a16:creationId xmlns:a16="http://schemas.microsoft.com/office/drawing/2014/main" id="{D965A99A-7510-494E-829F-154E3301EC7F}"/>
              </a:ext>
            </a:extLst>
          </p:cNvPr>
          <p:cNvGraphicFramePr>
            <a:graphicFrameLocks noGrp="1"/>
          </p:cNvGraphicFramePr>
          <p:nvPr>
            <p:extLst>
              <p:ext uri="{D42A27DB-BD31-4B8C-83A1-F6EECF244321}">
                <p14:modId xmlns:p14="http://schemas.microsoft.com/office/powerpoint/2010/main" val="2390702818"/>
              </p:ext>
            </p:extLst>
          </p:nvPr>
        </p:nvGraphicFramePr>
        <p:xfrm>
          <a:off x="6106887" y="1831815"/>
          <a:ext cx="5496837" cy="2011680"/>
        </p:xfrm>
        <a:graphic>
          <a:graphicData uri="http://schemas.openxmlformats.org/drawingml/2006/table">
            <a:tbl>
              <a:tblPr firstRow="1" firstCol="1" bandRow="1">
                <a:tableStyleId>{5C22544A-7EE6-4342-B048-85BDC9FD1C3A}</a:tableStyleId>
              </a:tblPr>
              <a:tblGrid>
                <a:gridCol w="1718758">
                  <a:extLst>
                    <a:ext uri="{9D8B030D-6E8A-4147-A177-3AD203B41FA5}">
                      <a16:colId xmlns:a16="http://schemas.microsoft.com/office/drawing/2014/main" val="2061812136"/>
                    </a:ext>
                  </a:extLst>
                </a:gridCol>
                <a:gridCol w="975770">
                  <a:extLst>
                    <a:ext uri="{9D8B030D-6E8A-4147-A177-3AD203B41FA5}">
                      <a16:colId xmlns:a16="http://schemas.microsoft.com/office/drawing/2014/main" val="2805596714"/>
                    </a:ext>
                  </a:extLst>
                </a:gridCol>
                <a:gridCol w="1036357">
                  <a:extLst>
                    <a:ext uri="{9D8B030D-6E8A-4147-A177-3AD203B41FA5}">
                      <a16:colId xmlns:a16="http://schemas.microsoft.com/office/drawing/2014/main" val="2252984991"/>
                    </a:ext>
                  </a:extLst>
                </a:gridCol>
                <a:gridCol w="915183">
                  <a:extLst>
                    <a:ext uri="{9D8B030D-6E8A-4147-A177-3AD203B41FA5}">
                      <a16:colId xmlns:a16="http://schemas.microsoft.com/office/drawing/2014/main" val="2133849139"/>
                    </a:ext>
                  </a:extLst>
                </a:gridCol>
                <a:gridCol w="850769">
                  <a:extLst>
                    <a:ext uri="{9D8B030D-6E8A-4147-A177-3AD203B41FA5}">
                      <a16:colId xmlns:a16="http://schemas.microsoft.com/office/drawing/2014/main" val="4271761863"/>
                    </a:ext>
                  </a:extLst>
                </a:gridCol>
              </a:tblGrid>
              <a:tr h="342265">
                <a:tc>
                  <a:txBody>
                    <a:bodyPr/>
                    <a:lstStyle/>
                    <a:p>
                      <a:pPr marL="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Effort</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2287315"/>
                  </a:ext>
                </a:extLst>
              </a:tr>
              <a:tr h="29845">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12.70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4.40</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10.67</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4.42</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83564180"/>
                  </a:ext>
                </a:extLst>
              </a:tr>
              <a:tr h="256540">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15.28</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4.37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12.67</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4.53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8071255"/>
                  </a:ext>
                </a:extLst>
              </a:tr>
              <a:tr h="29845">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Informed Emergency</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11.67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3.93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9.15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4.43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32298780"/>
                  </a:ext>
                </a:extLst>
              </a:tr>
            </a:tbl>
          </a:graphicData>
        </a:graphic>
      </p:graphicFrame>
      <p:graphicFrame>
        <p:nvGraphicFramePr>
          <p:cNvPr id="8" name="Table 7">
            <a:extLst>
              <a:ext uri="{FF2B5EF4-FFF2-40B4-BE49-F238E27FC236}">
                <a16:creationId xmlns:a16="http://schemas.microsoft.com/office/drawing/2014/main" id="{345260E0-5659-467B-8953-A4BE0D2E4040}"/>
              </a:ext>
            </a:extLst>
          </p:cNvPr>
          <p:cNvGraphicFramePr>
            <a:graphicFrameLocks noGrp="1"/>
          </p:cNvGraphicFramePr>
          <p:nvPr>
            <p:extLst>
              <p:ext uri="{D42A27DB-BD31-4B8C-83A1-F6EECF244321}">
                <p14:modId xmlns:p14="http://schemas.microsoft.com/office/powerpoint/2010/main" val="2695857408"/>
              </p:ext>
            </p:extLst>
          </p:nvPr>
        </p:nvGraphicFramePr>
        <p:xfrm>
          <a:off x="6095999" y="3882355"/>
          <a:ext cx="5507722" cy="256540"/>
        </p:xfrm>
        <a:graphic>
          <a:graphicData uri="http://schemas.openxmlformats.org/drawingml/2006/table">
            <a:tbl>
              <a:tblPr firstRow="1" firstCol="1" bandRow="1">
                <a:tableStyleId>{5C22544A-7EE6-4342-B048-85BDC9FD1C3A}</a:tableStyleId>
              </a:tblPr>
              <a:tblGrid>
                <a:gridCol w="1722162">
                  <a:extLst>
                    <a:ext uri="{9D8B030D-6E8A-4147-A177-3AD203B41FA5}">
                      <a16:colId xmlns:a16="http://schemas.microsoft.com/office/drawing/2014/main" val="2122622587"/>
                    </a:ext>
                  </a:extLst>
                </a:gridCol>
                <a:gridCol w="977702">
                  <a:extLst>
                    <a:ext uri="{9D8B030D-6E8A-4147-A177-3AD203B41FA5}">
                      <a16:colId xmlns:a16="http://schemas.microsoft.com/office/drawing/2014/main" val="2421296802"/>
                    </a:ext>
                  </a:extLst>
                </a:gridCol>
                <a:gridCol w="1038409">
                  <a:extLst>
                    <a:ext uri="{9D8B030D-6E8A-4147-A177-3AD203B41FA5}">
                      <a16:colId xmlns:a16="http://schemas.microsoft.com/office/drawing/2014/main" val="3196755585"/>
                    </a:ext>
                  </a:extLst>
                </a:gridCol>
                <a:gridCol w="916995">
                  <a:extLst>
                    <a:ext uri="{9D8B030D-6E8A-4147-A177-3AD203B41FA5}">
                      <a16:colId xmlns:a16="http://schemas.microsoft.com/office/drawing/2014/main" val="2681474429"/>
                    </a:ext>
                  </a:extLst>
                </a:gridCol>
                <a:gridCol w="852454">
                  <a:extLst>
                    <a:ext uri="{9D8B030D-6E8A-4147-A177-3AD203B41FA5}">
                      <a16:colId xmlns:a16="http://schemas.microsoft.com/office/drawing/2014/main" val="4052698818"/>
                    </a:ext>
                  </a:extLst>
                </a:gridCol>
              </a:tblGrid>
              <a:tr h="256540">
                <a:tc>
                  <a:txBody>
                    <a:bodyPr/>
                    <a:lstStyle/>
                    <a:p>
                      <a:pPr marL="95250" marR="0">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13.22</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3.35</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10.83</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3.88</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84737237"/>
                  </a:ext>
                </a:extLst>
              </a:tr>
            </a:tbl>
          </a:graphicData>
        </a:graphic>
      </p:graphicFrame>
      <p:graphicFrame>
        <p:nvGraphicFramePr>
          <p:cNvPr id="9" name="Table 8">
            <a:extLst>
              <a:ext uri="{FF2B5EF4-FFF2-40B4-BE49-F238E27FC236}">
                <a16:creationId xmlns:a16="http://schemas.microsoft.com/office/drawing/2014/main" id="{CEE5E578-F9B4-4ECE-9715-6579998D41B6}"/>
              </a:ext>
            </a:extLst>
          </p:cNvPr>
          <p:cNvGraphicFramePr>
            <a:graphicFrameLocks noGrp="1"/>
          </p:cNvGraphicFramePr>
          <p:nvPr>
            <p:extLst>
              <p:ext uri="{D42A27DB-BD31-4B8C-83A1-F6EECF244321}">
                <p14:modId xmlns:p14="http://schemas.microsoft.com/office/powerpoint/2010/main" val="1611527333"/>
              </p:ext>
            </p:extLst>
          </p:nvPr>
        </p:nvGraphicFramePr>
        <p:xfrm>
          <a:off x="6106887" y="4221156"/>
          <a:ext cx="5438144" cy="1828800"/>
        </p:xfrm>
        <a:graphic>
          <a:graphicData uri="http://schemas.openxmlformats.org/drawingml/2006/table">
            <a:tbl>
              <a:tblPr firstRow="1" firstCol="1" bandRow="1">
                <a:tableStyleId>{5C22544A-7EE6-4342-B048-85BDC9FD1C3A}</a:tableStyleId>
              </a:tblPr>
              <a:tblGrid>
                <a:gridCol w="1700406">
                  <a:extLst>
                    <a:ext uri="{9D8B030D-6E8A-4147-A177-3AD203B41FA5}">
                      <a16:colId xmlns:a16="http://schemas.microsoft.com/office/drawing/2014/main" val="2759833829"/>
                    </a:ext>
                  </a:extLst>
                </a:gridCol>
                <a:gridCol w="965351">
                  <a:extLst>
                    <a:ext uri="{9D8B030D-6E8A-4147-A177-3AD203B41FA5}">
                      <a16:colId xmlns:a16="http://schemas.microsoft.com/office/drawing/2014/main" val="201559605"/>
                    </a:ext>
                  </a:extLst>
                </a:gridCol>
                <a:gridCol w="1025291">
                  <a:extLst>
                    <a:ext uri="{9D8B030D-6E8A-4147-A177-3AD203B41FA5}">
                      <a16:colId xmlns:a16="http://schemas.microsoft.com/office/drawing/2014/main" val="3706262385"/>
                    </a:ext>
                  </a:extLst>
                </a:gridCol>
                <a:gridCol w="905411">
                  <a:extLst>
                    <a:ext uri="{9D8B030D-6E8A-4147-A177-3AD203B41FA5}">
                      <a16:colId xmlns:a16="http://schemas.microsoft.com/office/drawing/2014/main" val="3082772320"/>
                    </a:ext>
                  </a:extLst>
                </a:gridCol>
                <a:gridCol w="841685">
                  <a:extLst>
                    <a:ext uri="{9D8B030D-6E8A-4147-A177-3AD203B41FA5}">
                      <a16:colId xmlns:a16="http://schemas.microsoft.com/office/drawing/2014/main" val="123348869"/>
                    </a:ext>
                  </a:extLst>
                </a:gridCol>
              </a:tblGrid>
              <a:tr h="256540">
                <a:tc>
                  <a:txBody>
                    <a:bodyPr/>
                    <a:lstStyle/>
                    <a:p>
                      <a:pPr marL="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Frustration</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4285752"/>
                  </a:ext>
                </a:extLst>
              </a:tr>
              <a:tr h="256540">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t>
                      </a:r>
                    </a:p>
                    <a:p>
                      <a:pPr marL="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13.15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5.33</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9.75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5.67</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66317466"/>
                  </a:ext>
                </a:extLst>
              </a:tr>
              <a:tr h="256540">
                <a:tc>
                  <a:txBody>
                    <a:bodyPr/>
                    <a:lstStyle/>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Uninformed Surprise and Startle </a:t>
                      </a:r>
                    </a:p>
                    <a:p>
                      <a:pPr marL="95250" marR="0">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14.78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5.45</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12.18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5.50</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3460417"/>
                  </a:ext>
                </a:extLst>
              </a:tr>
              <a:tr h="256540">
                <a:tc>
                  <a:txBody>
                    <a:bodyPr/>
                    <a:lstStyle/>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Informed </a:t>
                      </a:r>
                    </a:p>
                    <a:p>
                      <a:pPr marL="95250" marR="0">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 </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70.23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5.28</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a:solidFill>
                            <a:schemeClr val="tx1">
                              <a:lumMod val="95000"/>
                              <a:lumOff val="5000"/>
                            </a:schemeClr>
                          </a:solidFill>
                          <a:effectLst/>
                          <a:latin typeface="Arial" panose="020B0604020202020204" pitchFamily="34" charset="0"/>
                          <a:cs typeface="Arial" panose="020B0604020202020204" pitchFamily="34" charset="0"/>
                        </a:rPr>
                        <a:t>7.03</a:t>
                      </a:r>
                      <a:endParaRPr lang="en-US" sz="1200" b="1">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b="1" dirty="0">
                          <a:solidFill>
                            <a:schemeClr val="tx1">
                              <a:lumMod val="95000"/>
                              <a:lumOff val="5000"/>
                            </a:schemeClr>
                          </a:solidFill>
                          <a:effectLst/>
                          <a:latin typeface="Arial" panose="020B0604020202020204" pitchFamily="34" charset="0"/>
                          <a:cs typeface="Arial" panose="020B0604020202020204" pitchFamily="34" charset="0"/>
                        </a:rPr>
                        <a:t>4.65</a:t>
                      </a:r>
                      <a:endParaRPr lang="en-US" sz="1200" b="1"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533374"/>
                  </a:ext>
                </a:extLst>
              </a:tr>
            </a:tbl>
          </a:graphicData>
        </a:graphic>
      </p:graphicFrame>
      <p:graphicFrame>
        <p:nvGraphicFramePr>
          <p:cNvPr id="11" name="Table 10">
            <a:extLst>
              <a:ext uri="{FF2B5EF4-FFF2-40B4-BE49-F238E27FC236}">
                <a16:creationId xmlns:a16="http://schemas.microsoft.com/office/drawing/2014/main" id="{30DEFC8E-78BE-4279-AC92-5E56B50C2124}"/>
              </a:ext>
            </a:extLst>
          </p:cNvPr>
          <p:cNvGraphicFramePr>
            <a:graphicFrameLocks noGrp="1"/>
          </p:cNvGraphicFramePr>
          <p:nvPr>
            <p:extLst>
              <p:ext uri="{D42A27DB-BD31-4B8C-83A1-F6EECF244321}">
                <p14:modId xmlns:p14="http://schemas.microsoft.com/office/powerpoint/2010/main" val="3734286311"/>
              </p:ext>
            </p:extLst>
          </p:nvPr>
        </p:nvGraphicFramePr>
        <p:xfrm>
          <a:off x="6106887" y="6099810"/>
          <a:ext cx="5496833" cy="256540"/>
        </p:xfrm>
        <a:graphic>
          <a:graphicData uri="http://schemas.openxmlformats.org/drawingml/2006/table">
            <a:tbl>
              <a:tblPr firstRow="1" firstCol="1" bandRow="1">
                <a:tableStyleId>{5C22544A-7EE6-4342-B048-85BDC9FD1C3A}</a:tableStyleId>
              </a:tblPr>
              <a:tblGrid>
                <a:gridCol w="1718757">
                  <a:extLst>
                    <a:ext uri="{9D8B030D-6E8A-4147-A177-3AD203B41FA5}">
                      <a16:colId xmlns:a16="http://schemas.microsoft.com/office/drawing/2014/main" val="3333033124"/>
                    </a:ext>
                  </a:extLst>
                </a:gridCol>
                <a:gridCol w="975769">
                  <a:extLst>
                    <a:ext uri="{9D8B030D-6E8A-4147-A177-3AD203B41FA5}">
                      <a16:colId xmlns:a16="http://schemas.microsoft.com/office/drawing/2014/main" val="3020886047"/>
                    </a:ext>
                  </a:extLst>
                </a:gridCol>
                <a:gridCol w="1036356">
                  <a:extLst>
                    <a:ext uri="{9D8B030D-6E8A-4147-A177-3AD203B41FA5}">
                      <a16:colId xmlns:a16="http://schemas.microsoft.com/office/drawing/2014/main" val="3516104007"/>
                    </a:ext>
                  </a:extLst>
                </a:gridCol>
                <a:gridCol w="915182">
                  <a:extLst>
                    <a:ext uri="{9D8B030D-6E8A-4147-A177-3AD203B41FA5}">
                      <a16:colId xmlns:a16="http://schemas.microsoft.com/office/drawing/2014/main" val="807643524"/>
                    </a:ext>
                  </a:extLst>
                </a:gridCol>
                <a:gridCol w="850769">
                  <a:extLst>
                    <a:ext uri="{9D8B030D-6E8A-4147-A177-3AD203B41FA5}">
                      <a16:colId xmlns:a16="http://schemas.microsoft.com/office/drawing/2014/main" val="2057081173"/>
                    </a:ext>
                  </a:extLst>
                </a:gridCol>
              </a:tblGrid>
              <a:tr h="256540">
                <a:tc>
                  <a:txBody>
                    <a:bodyPr/>
                    <a:lstStyle/>
                    <a:p>
                      <a:pPr marL="95250" marR="0">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Total</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12.72</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a:solidFill>
                            <a:schemeClr val="tx1">
                              <a:lumMod val="95000"/>
                              <a:lumOff val="5000"/>
                            </a:schemeClr>
                          </a:solidFill>
                          <a:effectLst/>
                          <a:latin typeface="Arial" panose="020B0604020202020204" pitchFamily="34" charset="0"/>
                          <a:cs typeface="Arial" panose="020B0604020202020204" pitchFamily="34" charset="0"/>
                        </a:rPr>
                        <a:t>4.70</a:t>
                      </a:r>
                      <a:endParaRPr lang="en-US" sz="120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highlight>
                            <a:srgbClr val="FFFF00"/>
                          </a:highlight>
                          <a:latin typeface="Arial" panose="020B0604020202020204" pitchFamily="34" charset="0"/>
                          <a:cs typeface="Arial" panose="020B0604020202020204" pitchFamily="34" charset="0"/>
                        </a:rPr>
                        <a:t>9.65</a:t>
                      </a:r>
                      <a:endParaRPr lang="en-US" sz="1200" dirty="0">
                        <a:solidFill>
                          <a:schemeClr val="tx1">
                            <a:lumMod val="95000"/>
                            <a:lumOff val="5000"/>
                          </a:schemeClr>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spcBef>
                          <a:spcPts val="0"/>
                        </a:spcBef>
                        <a:spcAft>
                          <a:spcPts val="0"/>
                        </a:spcAft>
                      </a:pPr>
                      <a:r>
                        <a:rPr lang="en-US" sz="1200" dirty="0">
                          <a:solidFill>
                            <a:schemeClr val="tx1">
                              <a:lumMod val="95000"/>
                              <a:lumOff val="5000"/>
                            </a:schemeClr>
                          </a:solidFill>
                          <a:effectLst/>
                          <a:latin typeface="Arial" panose="020B0604020202020204" pitchFamily="34" charset="0"/>
                          <a:cs typeface="Arial" panose="020B0604020202020204" pitchFamily="34" charset="0"/>
                        </a:rPr>
                        <a:t>4.51</a:t>
                      </a:r>
                      <a:endParaRPr lang="en-US" sz="1200" dirty="0">
                        <a:solidFill>
                          <a:schemeClr val="tx1">
                            <a:lumMod val="95000"/>
                            <a:lumOff val="5000"/>
                          </a:schemeClr>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20714845"/>
                  </a:ext>
                </a:extLst>
              </a:tr>
            </a:tbl>
          </a:graphicData>
        </a:graphic>
      </p:graphicFrame>
      <p:sp>
        <p:nvSpPr>
          <p:cNvPr id="15" name="TextBox 14">
            <a:extLst>
              <a:ext uri="{FF2B5EF4-FFF2-40B4-BE49-F238E27FC236}">
                <a16:creationId xmlns:a16="http://schemas.microsoft.com/office/drawing/2014/main" id="{4EA0C70A-246A-4C53-86C8-88903A3F58B3}"/>
              </a:ext>
            </a:extLst>
          </p:cNvPr>
          <p:cNvSpPr txBox="1"/>
          <p:nvPr/>
        </p:nvSpPr>
        <p:spPr>
          <a:xfrm>
            <a:off x="11419886" y="2157098"/>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11.69</a:t>
            </a:r>
          </a:p>
        </p:txBody>
      </p:sp>
      <p:sp>
        <p:nvSpPr>
          <p:cNvPr id="16" name="TextBox 15">
            <a:extLst>
              <a:ext uri="{FF2B5EF4-FFF2-40B4-BE49-F238E27FC236}">
                <a16:creationId xmlns:a16="http://schemas.microsoft.com/office/drawing/2014/main" id="{AD861BD4-3955-4178-B191-3AD11DA243FA}"/>
              </a:ext>
            </a:extLst>
          </p:cNvPr>
          <p:cNvSpPr txBox="1"/>
          <p:nvPr/>
        </p:nvSpPr>
        <p:spPr>
          <a:xfrm>
            <a:off x="11419886" y="2718905"/>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13.97</a:t>
            </a:r>
          </a:p>
        </p:txBody>
      </p:sp>
      <p:sp>
        <p:nvSpPr>
          <p:cNvPr id="17" name="TextBox 16">
            <a:extLst>
              <a:ext uri="{FF2B5EF4-FFF2-40B4-BE49-F238E27FC236}">
                <a16:creationId xmlns:a16="http://schemas.microsoft.com/office/drawing/2014/main" id="{1CB0927F-076C-4FBF-BB16-63F4B061C304}"/>
              </a:ext>
            </a:extLst>
          </p:cNvPr>
          <p:cNvSpPr txBox="1"/>
          <p:nvPr/>
        </p:nvSpPr>
        <p:spPr>
          <a:xfrm>
            <a:off x="11419886" y="3264616"/>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10.41</a:t>
            </a:r>
          </a:p>
        </p:txBody>
      </p:sp>
      <p:sp>
        <p:nvSpPr>
          <p:cNvPr id="18" name="TextBox 17">
            <a:extLst>
              <a:ext uri="{FF2B5EF4-FFF2-40B4-BE49-F238E27FC236}">
                <a16:creationId xmlns:a16="http://schemas.microsoft.com/office/drawing/2014/main" id="{63A79F40-0D9E-4BA6-8757-3831C3B1D6FF}"/>
              </a:ext>
            </a:extLst>
          </p:cNvPr>
          <p:cNvSpPr txBox="1"/>
          <p:nvPr/>
        </p:nvSpPr>
        <p:spPr>
          <a:xfrm>
            <a:off x="11419886" y="4545761"/>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11.45</a:t>
            </a:r>
          </a:p>
        </p:txBody>
      </p:sp>
      <p:sp>
        <p:nvSpPr>
          <p:cNvPr id="19" name="TextBox 18">
            <a:extLst>
              <a:ext uri="{FF2B5EF4-FFF2-40B4-BE49-F238E27FC236}">
                <a16:creationId xmlns:a16="http://schemas.microsoft.com/office/drawing/2014/main" id="{C0C2B7FC-39A8-46D6-915B-08AD73467F48}"/>
              </a:ext>
            </a:extLst>
          </p:cNvPr>
          <p:cNvSpPr txBox="1"/>
          <p:nvPr/>
        </p:nvSpPr>
        <p:spPr>
          <a:xfrm>
            <a:off x="11419885" y="5090421"/>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13.47</a:t>
            </a:r>
          </a:p>
        </p:txBody>
      </p:sp>
      <p:sp>
        <p:nvSpPr>
          <p:cNvPr id="21" name="TextBox 20">
            <a:extLst>
              <a:ext uri="{FF2B5EF4-FFF2-40B4-BE49-F238E27FC236}">
                <a16:creationId xmlns:a16="http://schemas.microsoft.com/office/drawing/2014/main" id="{F98F990E-F978-4F58-9343-103C99C65D6E}"/>
              </a:ext>
            </a:extLst>
          </p:cNvPr>
          <p:cNvSpPr txBox="1"/>
          <p:nvPr/>
        </p:nvSpPr>
        <p:spPr>
          <a:xfrm>
            <a:off x="11419885" y="5635081"/>
            <a:ext cx="636037" cy="276999"/>
          </a:xfrm>
          <a:prstGeom prst="rect">
            <a:avLst/>
          </a:prstGeom>
          <a:noFill/>
        </p:spPr>
        <p:txBody>
          <a:bodyPr wrap="square" rtlCol="0">
            <a:spAutoFit/>
          </a:bodyPr>
          <a:lstStyle/>
          <a:p>
            <a:pPr algn="ctr"/>
            <a:r>
              <a:rPr lang="en-US" sz="1200" b="1" dirty="0">
                <a:highlight>
                  <a:srgbClr val="FFFF00"/>
                </a:highlight>
                <a:latin typeface="Arial" panose="020B0604020202020204" pitchFamily="34" charset="0"/>
                <a:cs typeface="Arial" panose="020B0604020202020204" pitchFamily="34" charset="0"/>
              </a:rPr>
              <a:t>8.62</a:t>
            </a:r>
          </a:p>
        </p:txBody>
      </p:sp>
      <p:sp>
        <p:nvSpPr>
          <p:cNvPr id="22" name="TextBox 21">
            <a:extLst>
              <a:ext uri="{FF2B5EF4-FFF2-40B4-BE49-F238E27FC236}">
                <a16:creationId xmlns:a16="http://schemas.microsoft.com/office/drawing/2014/main" id="{62FAA63E-0A58-4843-A1A1-CB6AE510901E}"/>
              </a:ext>
            </a:extLst>
          </p:cNvPr>
          <p:cNvSpPr txBox="1"/>
          <p:nvPr/>
        </p:nvSpPr>
        <p:spPr>
          <a:xfrm>
            <a:off x="3693268" y="6511621"/>
            <a:ext cx="3878524" cy="584775"/>
          </a:xfrm>
          <a:prstGeom prst="rect">
            <a:avLst/>
          </a:prstGeom>
          <a:noFill/>
        </p:spPr>
        <p:txBody>
          <a:bodyPr wrap="square" rtlCol="0">
            <a:spAutoFit/>
          </a:bodyPr>
          <a:lstStyle/>
          <a:p>
            <a:r>
              <a:rPr lang="en-US" sz="1400" baseline="6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large effect; </a:t>
            </a:r>
            <a:r>
              <a:rPr lang="en-US" sz="1400" baseline="60000" dirty="0">
                <a:latin typeface="Arial" panose="020B0604020202020204" pitchFamily="34" charset="0"/>
                <a:cs typeface="Arial" panose="020B0604020202020204" pitchFamily="34" charset="0"/>
              </a:rPr>
              <a:t>2</a:t>
            </a:r>
            <a:r>
              <a:rPr lang="en-US" sz="1400" dirty="0">
                <a:latin typeface="Arial" panose="020B0604020202020204" pitchFamily="34" charset="0"/>
                <a:cs typeface="Arial" panose="020B0604020202020204" pitchFamily="34" charset="0"/>
              </a:rPr>
              <a:t>medium effect</a:t>
            </a:r>
          </a:p>
          <a:p>
            <a:endParaRPr lang="en-US" dirty="0"/>
          </a:p>
        </p:txBody>
      </p:sp>
    </p:spTree>
    <p:extLst>
      <p:ext uri="{BB962C8B-B14F-4D97-AF65-F5344CB8AC3E}">
        <p14:creationId xmlns:p14="http://schemas.microsoft.com/office/powerpoint/2010/main" val="249261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7"/>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2" nodeType="click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21"/>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2" nodeType="clickEffect">
                                  <p:stCondLst>
                                    <p:cond delay="0"/>
                                  </p:stCondLst>
                                  <p:childTnLst>
                                    <p:set>
                                      <p:cBhvr>
                                        <p:cTn id="80" dur="1" fill="hold">
                                          <p:stCondLst>
                                            <p:cond delay="0"/>
                                          </p:stCondLst>
                                        </p:cTn>
                                        <p:tgtEl>
                                          <p:spTgt spid="2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7" grpId="1"/>
      <p:bldP spid="17" grpId="2"/>
      <p:bldP spid="18" grpId="0"/>
      <p:bldP spid="19" grpId="0"/>
      <p:bldP spid="21" grpId="0"/>
      <p:bldP spid="21" grpId="1"/>
      <p:bldP spid="21" grpId="2"/>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05" name="Trapezoid 104">
            <a:extLst>
              <a:ext uri="{FF2B5EF4-FFF2-40B4-BE49-F238E27FC236}">
                <a16:creationId xmlns:a16="http://schemas.microsoft.com/office/drawing/2014/main" id="{194C3FCB-DBD8-4DFF-BE52-69A3AB1D4D80}"/>
              </a:ext>
            </a:extLst>
          </p:cNvPr>
          <p:cNvSpPr/>
          <p:nvPr/>
        </p:nvSpPr>
        <p:spPr>
          <a:xfrm>
            <a:off x="629441" y="4384923"/>
            <a:ext cx="1559718" cy="259088"/>
          </a:xfrm>
          <a:prstGeom prst="trapezoid">
            <a:avLst>
              <a:gd name="adj" fmla="val 5808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rapezoid 103">
            <a:extLst>
              <a:ext uri="{FF2B5EF4-FFF2-40B4-BE49-F238E27FC236}">
                <a16:creationId xmlns:a16="http://schemas.microsoft.com/office/drawing/2014/main" id="{52F70E5C-0043-4087-9B38-89ACE8A3969A}"/>
              </a:ext>
            </a:extLst>
          </p:cNvPr>
          <p:cNvSpPr/>
          <p:nvPr/>
        </p:nvSpPr>
        <p:spPr>
          <a:xfrm>
            <a:off x="3803790" y="4384923"/>
            <a:ext cx="1559718" cy="259088"/>
          </a:xfrm>
          <a:prstGeom prst="trapezoid">
            <a:avLst>
              <a:gd name="adj" fmla="val 5808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rapezoid 102">
            <a:extLst>
              <a:ext uri="{FF2B5EF4-FFF2-40B4-BE49-F238E27FC236}">
                <a16:creationId xmlns:a16="http://schemas.microsoft.com/office/drawing/2014/main" id="{F9EFE84E-0561-4E2A-B949-BA10E92007BD}"/>
              </a:ext>
            </a:extLst>
          </p:cNvPr>
          <p:cNvSpPr/>
          <p:nvPr/>
        </p:nvSpPr>
        <p:spPr>
          <a:xfrm>
            <a:off x="6828185" y="4384923"/>
            <a:ext cx="1559718" cy="259088"/>
          </a:xfrm>
          <a:prstGeom prst="trapezoid">
            <a:avLst>
              <a:gd name="adj" fmla="val 5808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1B32D6C0-E769-4EFF-9FCF-19FCF5FA8F8C}"/>
              </a:ext>
            </a:extLst>
          </p:cNvPr>
          <p:cNvSpPr/>
          <p:nvPr/>
        </p:nvSpPr>
        <p:spPr>
          <a:xfrm>
            <a:off x="0" y="4630109"/>
            <a:ext cx="12192000" cy="7694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rapezoid 100">
            <a:extLst>
              <a:ext uri="{FF2B5EF4-FFF2-40B4-BE49-F238E27FC236}">
                <a16:creationId xmlns:a16="http://schemas.microsoft.com/office/drawing/2014/main" id="{4F6FCD7D-45E4-4988-B220-B4C81F2DBCB5}"/>
              </a:ext>
            </a:extLst>
          </p:cNvPr>
          <p:cNvSpPr/>
          <p:nvPr/>
        </p:nvSpPr>
        <p:spPr>
          <a:xfrm>
            <a:off x="9939197" y="1795376"/>
            <a:ext cx="1559718" cy="259088"/>
          </a:xfrm>
          <a:prstGeom prst="trapezoid">
            <a:avLst>
              <a:gd name="adj" fmla="val 5808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rapezoid 99">
            <a:extLst>
              <a:ext uri="{FF2B5EF4-FFF2-40B4-BE49-F238E27FC236}">
                <a16:creationId xmlns:a16="http://schemas.microsoft.com/office/drawing/2014/main" id="{5E6D21A1-D109-4E6E-B205-F14C3377D098}"/>
              </a:ext>
            </a:extLst>
          </p:cNvPr>
          <p:cNvSpPr/>
          <p:nvPr/>
        </p:nvSpPr>
        <p:spPr>
          <a:xfrm>
            <a:off x="6858770" y="1795376"/>
            <a:ext cx="1559718" cy="259088"/>
          </a:xfrm>
          <a:prstGeom prst="trapezoid">
            <a:avLst>
              <a:gd name="adj" fmla="val 5808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rapezoid 98">
            <a:extLst>
              <a:ext uri="{FF2B5EF4-FFF2-40B4-BE49-F238E27FC236}">
                <a16:creationId xmlns:a16="http://schemas.microsoft.com/office/drawing/2014/main" id="{3345889E-15A5-4EF8-8BEA-8813850D4809}"/>
              </a:ext>
            </a:extLst>
          </p:cNvPr>
          <p:cNvSpPr/>
          <p:nvPr/>
        </p:nvSpPr>
        <p:spPr>
          <a:xfrm>
            <a:off x="3773508" y="1795376"/>
            <a:ext cx="1559718" cy="259088"/>
          </a:xfrm>
          <a:prstGeom prst="trapezoid">
            <a:avLst>
              <a:gd name="adj" fmla="val 5808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oid 14">
            <a:extLst>
              <a:ext uri="{FF2B5EF4-FFF2-40B4-BE49-F238E27FC236}">
                <a16:creationId xmlns:a16="http://schemas.microsoft.com/office/drawing/2014/main" id="{DEAF4F81-67AF-4654-A3F3-D034A6C4FF1B}"/>
              </a:ext>
            </a:extLst>
          </p:cNvPr>
          <p:cNvSpPr/>
          <p:nvPr/>
        </p:nvSpPr>
        <p:spPr>
          <a:xfrm>
            <a:off x="690563" y="1795376"/>
            <a:ext cx="1559718" cy="259088"/>
          </a:xfrm>
          <a:prstGeom prst="trapezoid">
            <a:avLst>
              <a:gd name="adj" fmla="val 5808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5BFBCE3-2E33-4C31-A983-059045B8E7FB}"/>
              </a:ext>
            </a:extLst>
          </p:cNvPr>
          <p:cNvSpPr/>
          <p:nvPr/>
        </p:nvSpPr>
        <p:spPr>
          <a:xfrm>
            <a:off x="0" y="2040564"/>
            <a:ext cx="12192000" cy="7694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a:t>
            </a:fld>
            <a:endParaRPr lang="en-US"/>
          </a:p>
        </p:txBody>
      </p:sp>
      <p:sp>
        <p:nvSpPr>
          <p:cNvPr id="5" name="Rectangle: Top Corners Rounded 4">
            <a:extLst>
              <a:ext uri="{FF2B5EF4-FFF2-40B4-BE49-F238E27FC236}">
                <a16:creationId xmlns:a16="http://schemas.microsoft.com/office/drawing/2014/main" id="{AB36BEAF-C1FE-4A8A-8627-17EF7590883F}"/>
              </a:ext>
            </a:extLst>
          </p:cNvPr>
          <p:cNvSpPr/>
          <p:nvPr/>
        </p:nvSpPr>
        <p:spPr>
          <a:xfrm flipV="1">
            <a:off x="840515" y="1795378"/>
            <a:ext cx="1259815" cy="1259815"/>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Top Corners Rounded 39">
            <a:extLst>
              <a:ext uri="{FF2B5EF4-FFF2-40B4-BE49-F238E27FC236}">
                <a16:creationId xmlns:a16="http://schemas.microsoft.com/office/drawing/2014/main" id="{08FE77E5-5881-406D-80E1-186D5D077526}"/>
              </a:ext>
            </a:extLst>
          </p:cNvPr>
          <p:cNvSpPr/>
          <p:nvPr/>
        </p:nvSpPr>
        <p:spPr>
          <a:xfrm flipV="1">
            <a:off x="779391" y="4384923"/>
            <a:ext cx="1259815" cy="1259815"/>
          </a:xfrm>
          <a:prstGeom prst="round2SameRect">
            <a:avLst>
              <a:gd name="adj1" fmla="val 50000"/>
              <a:gd name="adj2"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Top Corners Rounded 41">
            <a:extLst>
              <a:ext uri="{FF2B5EF4-FFF2-40B4-BE49-F238E27FC236}">
                <a16:creationId xmlns:a16="http://schemas.microsoft.com/office/drawing/2014/main" id="{9D36FAA0-1191-4F6B-A17D-9F78FCA9B1E2}"/>
              </a:ext>
            </a:extLst>
          </p:cNvPr>
          <p:cNvSpPr/>
          <p:nvPr/>
        </p:nvSpPr>
        <p:spPr>
          <a:xfrm flipV="1">
            <a:off x="3923462" y="1795378"/>
            <a:ext cx="1259815" cy="1259815"/>
          </a:xfrm>
          <a:prstGeom prst="round2SameRect">
            <a:avLst>
              <a:gd name="adj1" fmla="val 50000"/>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Top Corners Rounded 42">
            <a:extLst>
              <a:ext uri="{FF2B5EF4-FFF2-40B4-BE49-F238E27FC236}">
                <a16:creationId xmlns:a16="http://schemas.microsoft.com/office/drawing/2014/main" id="{CA50B4F7-75D1-4B3A-9E8D-AF7C907CE388}"/>
              </a:ext>
            </a:extLst>
          </p:cNvPr>
          <p:cNvSpPr/>
          <p:nvPr/>
        </p:nvSpPr>
        <p:spPr>
          <a:xfrm flipV="1">
            <a:off x="3953741" y="4384923"/>
            <a:ext cx="1259815" cy="1259815"/>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Top Corners Rounded 44">
            <a:extLst>
              <a:ext uri="{FF2B5EF4-FFF2-40B4-BE49-F238E27FC236}">
                <a16:creationId xmlns:a16="http://schemas.microsoft.com/office/drawing/2014/main" id="{2D5B7D62-DBF4-4B61-AE64-B4CB8BC9A2BF}"/>
              </a:ext>
            </a:extLst>
          </p:cNvPr>
          <p:cNvSpPr/>
          <p:nvPr/>
        </p:nvSpPr>
        <p:spPr>
          <a:xfrm flipV="1">
            <a:off x="7008723" y="1795378"/>
            <a:ext cx="1259815" cy="1259815"/>
          </a:xfrm>
          <a:prstGeom prst="round2SameRect">
            <a:avLst>
              <a:gd name="adj1" fmla="val 50000"/>
              <a:gd name="adj2"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Top Corners Rounded 45">
            <a:extLst>
              <a:ext uri="{FF2B5EF4-FFF2-40B4-BE49-F238E27FC236}">
                <a16:creationId xmlns:a16="http://schemas.microsoft.com/office/drawing/2014/main" id="{E607F9C6-D3E5-4CB1-8091-EF3383B02A48}"/>
              </a:ext>
            </a:extLst>
          </p:cNvPr>
          <p:cNvSpPr/>
          <p:nvPr/>
        </p:nvSpPr>
        <p:spPr>
          <a:xfrm flipV="1">
            <a:off x="6978138" y="4384923"/>
            <a:ext cx="1259815" cy="1259815"/>
          </a:xfrm>
          <a:prstGeom prst="round2SameRect">
            <a:avLst>
              <a:gd name="adj1" fmla="val 50000"/>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Top Corners Rounded 46">
            <a:extLst>
              <a:ext uri="{FF2B5EF4-FFF2-40B4-BE49-F238E27FC236}">
                <a16:creationId xmlns:a16="http://schemas.microsoft.com/office/drawing/2014/main" id="{106A73EE-6617-4D4C-ABB0-CBBBF256D23C}"/>
              </a:ext>
            </a:extLst>
          </p:cNvPr>
          <p:cNvSpPr/>
          <p:nvPr/>
        </p:nvSpPr>
        <p:spPr>
          <a:xfrm flipV="1">
            <a:off x="10093985" y="1795378"/>
            <a:ext cx="1259815" cy="1259815"/>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FB23A169-E05C-4AF3-B18D-7FBBBFF8C2FB}"/>
              </a:ext>
            </a:extLst>
          </p:cNvPr>
          <p:cNvSpPr/>
          <p:nvPr/>
        </p:nvSpPr>
        <p:spPr>
          <a:xfrm>
            <a:off x="1011745" y="1968923"/>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50F481D-83C6-41E6-80DA-94434DFB02A9}"/>
              </a:ext>
            </a:extLst>
          </p:cNvPr>
          <p:cNvSpPr/>
          <p:nvPr/>
        </p:nvSpPr>
        <p:spPr>
          <a:xfrm>
            <a:off x="4097007" y="1968923"/>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36A50FF-BE0C-413C-9C28-25976BE45733}"/>
              </a:ext>
            </a:extLst>
          </p:cNvPr>
          <p:cNvSpPr/>
          <p:nvPr/>
        </p:nvSpPr>
        <p:spPr>
          <a:xfrm>
            <a:off x="7182268" y="1968923"/>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1F83940A-CF7C-4D51-9D40-4924FF27B0F6}"/>
              </a:ext>
            </a:extLst>
          </p:cNvPr>
          <p:cNvSpPr/>
          <p:nvPr/>
        </p:nvSpPr>
        <p:spPr>
          <a:xfrm>
            <a:off x="10267532" y="1968923"/>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CD86AA4F-6A4D-4E86-897B-6F5DAF24053D}"/>
              </a:ext>
            </a:extLst>
          </p:cNvPr>
          <p:cNvSpPr/>
          <p:nvPr/>
        </p:nvSpPr>
        <p:spPr>
          <a:xfrm>
            <a:off x="7151683" y="4558468"/>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192F95E6-07A2-4AA2-BE3E-D85EFDBDC2BF}"/>
              </a:ext>
            </a:extLst>
          </p:cNvPr>
          <p:cNvSpPr/>
          <p:nvPr/>
        </p:nvSpPr>
        <p:spPr>
          <a:xfrm>
            <a:off x="4127288" y="4558468"/>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AC5924B7-28DD-4AC0-9F69-F37B70550714}"/>
              </a:ext>
            </a:extLst>
          </p:cNvPr>
          <p:cNvSpPr/>
          <p:nvPr/>
        </p:nvSpPr>
        <p:spPr>
          <a:xfrm>
            <a:off x="952936" y="4558468"/>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3FF36E1B-877B-4361-9616-30287361A951}"/>
              </a:ext>
            </a:extLst>
          </p:cNvPr>
          <p:cNvSpPr txBox="1"/>
          <p:nvPr/>
        </p:nvSpPr>
        <p:spPr>
          <a:xfrm>
            <a:off x="718528" y="3126832"/>
            <a:ext cx="1639267" cy="246221"/>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INTRODUCTION</a:t>
            </a:r>
          </a:p>
        </p:txBody>
      </p:sp>
      <p:sp>
        <p:nvSpPr>
          <p:cNvPr id="55" name="TextBox 54">
            <a:extLst>
              <a:ext uri="{FF2B5EF4-FFF2-40B4-BE49-F238E27FC236}">
                <a16:creationId xmlns:a16="http://schemas.microsoft.com/office/drawing/2014/main" id="{00AF9157-36D3-43AE-9E8E-29A436C19D41}"/>
              </a:ext>
            </a:extLst>
          </p:cNvPr>
          <p:cNvSpPr txBox="1"/>
          <p:nvPr/>
        </p:nvSpPr>
        <p:spPr>
          <a:xfrm>
            <a:off x="3803790" y="3126832"/>
            <a:ext cx="1639267" cy="492443"/>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RESEARCH GAPS</a:t>
            </a:r>
          </a:p>
        </p:txBody>
      </p:sp>
      <p:sp>
        <p:nvSpPr>
          <p:cNvPr id="56" name="TextBox 55">
            <a:extLst>
              <a:ext uri="{FF2B5EF4-FFF2-40B4-BE49-F238E27FC236}">
                <a16:creationId xmlns:a16="http://schemas.microsoft.com/office/drawing/2014/main" id="{6CDDBCC7-19FE-4CF9-9990-E521DA6329DD}"/>
              </a:ext>
            </a:extLst>
          </p:cNvPr>
          <p:cNvSpPr txBox="1"/>
          <p:nvPr/>
        </p:nvSpPr>
        <p:spPr>
          <a:xfrm>
            <a:off x="6889052" y="3126832"/>
            <a:ext cx="1639267" cy="492443"/>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PURPOSE STATEMENT</a:t>
            </a:r>
          </a:p>
        </p:txBody>
      </p:sp>
      <p:sp>
        <p:nvSpPr>
          <p:cNvPr id="57" name="TextBox 56">
            <a:extLst>
              <a:ext uri="{FF2B5EF4-FFF2-40B4-BE49-F238E27FC236}">
                <a16:creationId xmlns:a16="http://schemas.microsoft.com/office/drawing/2014/main" id="{46E8BD41-EF1C-4A08-A62A-F9157E349872}"/>
              </a:ext>
            </a:extLst>
          </p:cNvPr>
          <p:cNvSpPr txBox="1"/>
          <p:nvPr/>
        </p:nvSpPr>
        <p:spPr>
          <a:xfrm>
            <a:off x="9974314" y="3126832"/>
            <a:ext cx="1639267" cy="246221"/>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METHODOLOGY</a:t>
            </a:r>
          </a:p>
        </p:txBody>
      </p:sp>
      <p:sp>
        <p:nvSpPr>
          <p:cNvPr id="58" name="TextBox 57">
            <a:extLst>
              <a:ext uri="{FF2B5EF4-FFF2-40B4-BE49-F238E27FC236}">
                <a16:creationId xmlns:a16="http://schemas.microsoft.com/office/drawing/2014/main" id="{35CBBE3F-16D9-4D58-A173-649CFF019926}"/>
              </a:ext>
            </a:extLst>
          </p:cNvPr>
          <p:cNvSpPr txBox="1"/>
          <p:nvPr/>
        </p:nvSpPr>
        <p:spPr>
          <a:xfrm>
            <a:off x="635909" y="5726982"/>
            <a:ext cx="1639267" cy="246221"/>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RESULTS</a:t>
            </a:r>
          </a:p>
        </p:txBody>
      </p:sp>
      <p:sp>
        <p:nvSpPr>
          <p:cNvPr id="59" name="TextBox 58">
            <a:extLst>
              <a:ext uri="{FF2B5EF4-FFF2-40B4-BE49-F238E27FC236}">
                <a16:creationId xmlns:a16="http://schemas.microsoft.com/office/drawing/2014/main" id="{0836C02A-6908-4759-9F61-ABC1CC1AE578}"/>
              </a:ext>
            </a:extLst>
          </p:cNvPr>
          <p:cNvSpPr txBox="1"/>
          <p:nvPr/>
        </p:nvSpPr>
        <p:spPr>
          <a:xfrm>
            <a:off x="3820875" y="5726982"/>
            <a:ext cx="1639267" cy="246221"/>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DISCUSSION</a:t>
            </a:r>
          </a:p>
        </p:txBody>
      </p:sp>
      <p:sp>
        <p:nvSpPr>
          <p:cNvPr id="60" name="TextBox 59">
            <a:extLst>
              <a:ext uri="{FF2B5EF4-FFF2-40B4-BE49-F238E27FC236}">
                <a16:creationId xmlns:a16="http://schemas.microsoft.com/office/drawing/2014/main" id="{5D54C8A5-0968-4FC7-BEDF-6272C07FAA63}"/>
              </a:ext>
            </a:extLst>
          </p:cNvPr>
          <p:cNvSpPr txBox="1"/>
          <p:nvPr/>
        </p:nvSpPr>
        <p:spPr>
          <a:xfrm>
            <a:off x="6698619" y="5737690"/>
            <a:ext cx="1992985" cy="492443"/>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PRACTICAL IMPLICATIONS </a:t>
            </a:r>
          </a:p>
        </p:txBody>
      </p:sp>
      <p:grpSp>
        <p:nvGrpSpPr>
          <p:cNvPr id="62" name="Group 61">
            <a:extLst>
              <a:ext uri="{FF2B5EF4-FFF2-40B4-BE49-F238E27FC236}">
                <a16:creationId xmlns:a16="http://schemas.microsoft.com/office/drawing/2014/main" id="{C2742C55-6CC7-4571-B2C8-8D87D6FA1774}"/>
              </a:ext>
            </a:extLst>
          </p:cNvPr>
          <p:cNvGrpSpPr/>
          <p:nvPr/>
        </p:nvGrpSpPr>
        <p:grpSpPr>
          <a:xfrm>
            <a:off x="1278859" y="2236038"/>
            <a:ext cx="378492" cy="378494"/>
            <a:chOff x="11606213" y="5354638"/>
            <a:chExt cx="280987" cy="280988"/>
          </a:xfrm>
          <a:solidFill>
            <a:schemeClr val="accent1">
              <a:lumMod val="90000"/>
            </a:schemeClr>
          </a:solidFill>
        </p:grpSpPr>
        <p:sp>
          <p:nvSpPr>
            <p:cNvPr id="63" name="Freeform 3448">
              <a:extLst>
                <a:ext uri="{FF2B5EF4-FFF2-40B4-BE49-F238E27FC236}">
                  <a16:creationId xmlns:a16="http://schemas.microsoft.com/office/drawing/2014/main" id="{4AC59BFF-2EE0-4F3A-8808-EEFDBD50F26B}"/>
                </a:ext>
              </a:extLst>
            </p:cNvPr>
            <p:cNvSpPr>
              <a:spLocks/>
            </p:cNvSpPr>
            <p:nvPr/>
          </p:nvSpPr>
          <p:spPr bwMode="auto">
            <a:xfrm>
              <a:off x="11606213" y="5392738"/>
              <a:ext cx="128587" cy="90488"/>
            </a:xfrm>
            <a:custGeom>
              <a:avLst/>
              <a:gdLst>
                <a:gd name="T0" fmla="*/ 325 w 325"/>
                <a:gd name="T1" fmla="*/ 206 h 230"/>
                <a:gd name="T2" fmla="*/ 324 w 325"/>
                <a:gd name="T3" fmla="*/ 197 h 230"/>
                <a:gd name="T4" fmla="*/ 321 w 325"/>
                <a:gd name="T5" fmla="*/ 189 h 230"/>
                <a:gd name="T6" fmla="*/ 319 w 325"/>
                <a:gd name="T7" fmla="*/ 181 h 230"/>
                <a:gd name="T8" fmla="*/ 315 w 325"/>
                <a:gd name="T9" fmla="*/ 173 h 230"/>
                <a:gd name="T10" fmla="*/ 310 w 325"/>
                <a:gd name="T11" fmla="*/ 167 h 230"/>
                <a:gd name="T12" fmla="*/ 303 w 325"/>
                <a:gd name="T13" fmla="*/ 162 h 230"/>
                <a:gd name="T14" fmla="*/ 297 w 325"/>
                <a:gd name="T15" fmla="*/ 158 h 230"/>
                <a:gd name="T16" fmla="*/ 289 w 325"/>
                <a:gd name="T17" fmla="*/ 154 h 230"/>
                <a:gd name="T18" fmla="*/ 216 w 325"/>
                <a:gd name="T19" fmla="*/ 136 h 230"/>
                <a:gd name="T20" fmla="*/ 216 w 325"/>
                <a:gd name="T21" fmla="*/ 112 h 230"/>
                <a:gd name="T22" fmla="*/ 226 w 325"/>
                <a:gd name="T23" fmla="*/ 104 h 230"/>
                <a:gd name="T24" fmla="*/ 236 w 325"/>
                <a:gd name="T25" fmla="*/ 95 h 230"/>
                <a:gd name="T26" fmla="*/ 244 w 325"/>
                <a:gd name="T27" fmla="*/ 85 h 230"/>
                <a:gd name="T28" fmla="*/ 252 w 325"/>
                <a:gd name="T29" fmla="*/ 73 h 230"/>
                <a:gd name="T30" fmla="*/ 258 w 325"/>
                <a:gd name="T31" fmla="*/ 60 h 230"/>
                <a:gd name="T32" fmla="*/ 262 w 325"/>
                <a:gd name="T33" fmla="*/ 48 h 230"/>
                <a:gd name="T34" fmla="*/ 265 w 325"/>
                <a:gd name="T35" fmla="*/ 33 h 230"/>
                <a:gd name="T36" fmla="*/ 266 w 325"/>
                <a:gd name="T37" fmla="*/ 19 h 230"/>
                <a:gd name="T38" fmla="*/ 254 w 325"/>
                <a:gd name="T39" fmla="*/ 22 h 230"/>
                <a:gd name="T40" fmla="*/ 243 w 325"/>
                <a:gd name="T41" fmla="*/ 22 h 230"/>
                <a:gd name="T42" fmla="*/ 234 w 325"/>
                <a:gd name="T43" fmla="*/ 22 h 230"/>
                <a:gd name="T44" fmla="*/ 225 w 325"/>
                <a:gd name="T45" fmla="*/ 21 h 230"/>
                <a:gd name="T46" fmla="*/ 209 w 325"/>
                <a:gd name="T47" fmla="*/ 18 h 230"/>
                <a:gd name="T48" fmla="*/ 197 w 325"/>
                <a:gd name="T49" fmla="*/ 13 h 230"/>
                <a:gd name="T50" fmla="*/ 186 w 325"/>
                <a:gd name="T51" fmla="*/ 8 h 230"/>
                <a:gd name="T52" fmla="*/ 177 w 325"/>
                <a:gd name="T53" fmla="*/ 0 h 230"/>
                <a:gd name="T54" fmla="*/ 171 w 325"/>
                <a:gd name="T55" fmla="*/ 4 h 230"/>
                <a:gd name="T56" fmla="*/ 163 w 325"/>
                <a:gd name="T57" fmla="*/ 6 h 230"/>
                <a:gd name="T58" fmla="*/ 157 w 325"/>
                <a:gd name="T59" fmla="*/ 10 h 230"/>
                <a:gd name="T60" fmla="*/ 149 w 325"/>
                <a:gd name="T61" fmla="*/ 12 h 230"/>
                <a:gd name="T62" fmla="*/ 134 w 325"/>
                <a:gd name="T63" fmla="*/ 14 h 230"/>
                <a:gd name="T64" fmla="*/ 117 w 325"/>
                <a:gd name="T65" fmla="*/ 15 h 230"/>
                <a:gd name="T66" fmla="*/ 102 w 325"/>
                <a:gd name="T67" fmla="*/ 15 h 230"/>
                <a:gd name="T68" fmla="*/ 87 w 325"/>
                <a:gd name="T69" fmla="*/ 13 h 230"/>
                <a:gd name="T70" fmla="*/ 73 w 325"/>
                <a:gd name="T71" fmla="*/ 9 h 230"/>
                <a:gd name="T72" fmla="*/ 62 w 325"/>
                <a:gd name="T73" fmla="*/ 4 h 230"/>
                <a:gd name="T74" fmla="*/ 60 w 325"/>
                <a:gd name="T75" fmla="*/ 10 h 230"/>
                <a:gd name="T76" fmla="*/ 60 w 325"/>
                <a:gd name="T77" fmla="*/ 17 h 230"/>
                <a:gd name="T78" fmla="*/ 62 w 325"/>
                <a:gd name="T79" fmla="*/ 31 h 230"/>
                <a:gd name="T80" fmla="*/ 64 w 325"/>
                <a:gd name="T81" fmla="*/ 45 h 230"/>
                <a:gd name="T82" fmla="*/ 68 w 325"/>
                <a:gd name="T83" fmla="*/ 58 h 230"/>
                <a:gd name="T84" fmla="*/ 73 w 325"/>
                <a:gd name="T85" fmla="*/ 71 h 230"/>
                <a:gd name="T86" fmla="*/ 81 w 325"/>
                <a:gd name="T87" fmla="*/ 82 h 230"/>
                <a:gd name="T88" fmla="*/ 89 w 325"/>
                <a:gd name="T89" fmla="*/ 93 h 230"/>
                <a:gd name="T90" fmla="*/ 98 w 325"/>
                <a:gd name="T91" fmla="*/ 102 h 230"/>
                <a:gd name="T92" fmla="*/ 108 w 325"/>
                <a:gd name="T93" fmla="*/ 109 h 230"/>
                <a:gd name="T94" fmla="*/ 108 w 325"/>
                <a:gd name="T95" fmla="*/ 136 h 230"/>
                <a:gd name="T96" fmla="*/ 37 w 325"/>
                <a:gd name="T97" fmla="*/ 155 h 230"/>
                <a:gd name="T98" fmla="*/ 30 w 325"/>
                <a:gd name="T99" fmla="*/ 158 h 230"/>
                <a:gd name="T100" fmla="*/ 23 w 325"/>
                <a:gd name="T101" fmla="*/ 162 h 230"/>
                <a:gd name="T102" fmla="*/ 17 w 325"/>
                <a:gd name="T103" fmla="*/ 167 h 230"/>
                <a:gd name="T104" fmla="*/ 10 w 325"/>
                <a:gd name="T105" fmla="*/ 173 h 230"/>
                <a:gd name="T106" fmla="*/ 7 w 325"/>
                <a:gd name="T107" fmla="*/ 181 h 230"/>
                <a:gd name="T108" fmla="*/ 3 w 325"/>
                <a:gd name="T109" fmla="*/ 189 h 230"/>
                <a:gd name="T110" fmla="*/ 0 w 325"/>
                <a:gd name="T111" fmla="*/ 197 h 230"/>
                <a:gd name="T112" fmla="*/ 0 w 325"/>
                <a:gd name="T113" fmla="*/ 206 h 230"/>
                <a:gd name="T114" fmla="*/ 0 w 325"/>
                <a:gd name="T115" fmla="*/ 230 h 230"/>
                <a:gd name="T116" fmla="*/ 325 w 325"/>
                <a:gd name="T117" fmla="*/ 230 h 230"/>
                <a:gd name="T118" fmla="*/ 325 w 325"/>
                <a:gd name="T119" fmla="*/ 20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5" h="230">
                  <a:moveTo>
                    <a:pt x="325" y="206"/>
                  </a:moveTo>
                  <a:lnTo>
                    <a:pt x="324" y="197"/>
                  </a:lnTo>
                  <a:lnTo>
                    <a:pt x="321" y="189"/>
                  </a:lnTo>
                  <a:lnTo>
                    <a:pt x="319" y="181"/>
                  </a:lnTo>
                  <a:lnTo>
                    <a:pt x="315" y="173"/>
                  </a:lnTo>
                  <a:lnTo>
                    <a:pt x="310" y="167"/>
                  </a:lnTo>
                  <a:lnTo>
                    <a:pt x="303" y="162"/>
                  </a:lnTo>
                  <a:lnTo>
                    <a:pt x="297" y="158"/>
                  </a:lnTo>
                  <a:lnTo>
                    <a:pt x="289" y="154"/>
                  </a:lnTo>
                  <a:lnTo>
                    <a:pt x="216" y="136"/>
                  </a:lnTo>
                  <a:lnTo>
                    <a:pt x="216" y="112"/>
                  </a:lnTo>
                  <a:lnTo>
                    <a:pt x="226" y="104"/>
                  </a:lnTo>
                  <a:lnTo>
                    <a:pt x="236" y="95"/>
                  </a:lnTo>
                  <a:lnTo>
                    <a:pt x="244" y="85"/>
                  </a:lnTo>
                  <a:lnTo>
                    <a:pt x="252" y="73"/>
                  </a:lnTo>
                  <a:lnTo>
                    <a:pt x="258" y="60"/>
                  </a:lnTo>
                  <a:lnTo>
                    <a:pt x="262" y="48"/>
                  </a:lnTo>
                  <a:lnTo>
                    <a:pt x="265" y="33"/>
                  </a:lnTo>
                  <a:lnTo>
                    <a:pt x="266" y="19"/>
                  </a:lnTo>
                  <a:lnTo>
                    <a:pt x="254" y="22"/>
                  </a:lnTo>
                  <a:lnTo>
                    <a:pt x="243" y="22"/>
                  </a:lnTo>
                  <a:lnTo>
                    <a:pt x="234" y="22"/>
                  </a:lnTo>
                  <a:lnTo>
                    <a:pt x="225" y="21"/>
                  </a:lnTo>
                  <a:lnTo>
                    <a:pt x="209" y="18"/>
                  </a:lnTo>
                  <a:lnTo>
                    <a:pt x="197" y="13"/>
                  </a:lnTo>
                  <a:lnTo>
                    <a:pt x="186" y="8"/>
                  </a:lnTo>
                  <a:lnTo>
                    <a:pt x="177" y="0"/>
                  </a:lnTo>
                  <a:lnTo>
                    <a:pt x="171" y="4"/>
                  </a:lnTo>
                  <a:lnTo>
                    <a:pt x="163" y="6"/>
                  </a:lnTo>
                  <a:lnTo>
                    <a:pt x="157" y="10"/>
                  </a:lnTo>
                  <a:lnTo>
                    <a:pt x="149" y="12"/>
                  </a:lnTo>
                  <a:lnTo>
                    <a:pt x="134" y="14"/>
                  </a:lnTo>
                  <a:lnTo>
                    <a:pt x="117" y="15"/>
                  </a:lnTo>
                  <a:lnTo>
                    <a:pt x="102" y="15"/>
                  </a:lnTo>
                  <a:lnTo>
                    <a:pt x="87" y="13"/>
                  </a:lnTo>
                  <a:lnTo>
                    <a:pt x="73" y="9"/>
                  </a:lnTo>
                  <a:lnTo>
                    <a:pt x="62" y="4"/>
                  </a:lnTo>
                  <a:lnTo>
                    <a:pt x="60" y="10"/>
                  </a:lnTo>
                  <a:lnTo>
                    <a:pt x="60" y="17"/>
                  </a:lnTo>
                  <a:lnTo>
                    <a:pt x="62" y="31"/>
                  </a:lnTo>
                  <a:lnTo>
                    <a:pt x="64" y="45"/>
                  </a:lnTo>
                  <a:lnTo>
                    <a:pt x="68" y="58"/>
                  </a:lnTo>
                  <a:lnTo>
                    <a:pt x="73" y="71"/>
                  </a:lnTo>
                  <a:lnTo>
                    <a:pt x="81" y="82"/>
                  </a:lnTo>
                  <a:lnTo>
                    <a:pt x="89" y="93"/>
                  </a:lnTo>
                  <a:lnTo>
                    <a:pt x="98" y="102"/>
                  </a:lnTo>
                  <a:lnTo>
                    <a:pt x="108" y="109"/>
                  </a:lnTo>
                  <a:lnTo>
                    <a:pt x="108" y="136"/>
                  </a:lnTo>
                  <a:lnTo>
                    <a:pt x="37" y="155"/>
                  </a:lnTo>
                  <a:lnTo>
                    <a:pt x="30" y="158"/>
                  </a:lnTo>
                  <a:lnTo>
                    <a:pt x="23" y="162"/>
                  </a:lnTo>
                  <a:lnTo>
                    <a:pt x="17" y="167"/>
                  </a:lnTo>
                  <a:lnTo>
                    <a:pt x="10" y="173"/>
                  </a:lnTo>
                  <a:lnTo>
                    <a:pt x="7" y="181"/>
                  </a:lnTo>
                  <a:lnTo>
                    <a:pt x="3" y="189"/>
                  </a:lnTo>
                  <a:lnTo>
                    <a:pt x="0" y="197"/>
                  </a:lnTo>
                  <a:lnTo>
                    <a:pt x="0" y="206"/>
                  </a:lnTo>
                  <a:lnTo>
                    <a:pt x="0" y="230"/>
                  </a:lnTo>
                  <a:lnTo>
                    <a:pt x="325" y="230"/>
                  </a:lnTo>
                  <a:lnTo>
                    <a:pt x="325"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3449">
              <a:extLst>
                <a:ext uri="{FF2B5EF4-FFF2-40B4-BE49-F238E27FC236}">
                  <a16:creationId xmlns:a16="http://schemas.microsoft.com/office/drawing/2014/main" id="{3EB4F45F-B1C1-410B-9E73-8B30D650FA59}"/>
                </a:ext>
              </a:extLst>
            </p:cNvPr>
            <p:cNvSpPr>
              <a:spLocks/>
            </p:cNvSpPr>
            <p:nvPr/>
          </p:nvSpPr>
          <p:spPr bwMode="auto">
            <a:xfrm>
              <a:off x="11631613" y="5354638"/>
              <a:ext cx="79375" cy="36513"/>
            </a:xfrm>
            <a:custGeom>
              <a:avLst/>
              <a:gdLst>
                <a:gd name="T0" fmla="*/ 104 w 199"/>
                <a:gd name="T1" fmla="*/ 69 h 92"/>
                <a:gd name="T2" fmla="*/ 109 w 199"/>
                <a:gd name="T3" fmla="*/ 67 h 92"/>
                <a:gd name="T4" fmla="*/ 114 w 199"/>
                <a:gd name="T5" fmla="*/ 66 h 92"/>
                <a:gd name="T6" fmla="*/ 116 w 199"/>
                <a:gd name="T7" fmla="*/ 67 h 92"/>
                <a:gd name="T8" fmla="*/ 119 w 199"/>
                <a:gd name="T9" fmla="*/ 68 h 92"/>
                <a:gd name="T10" fmla="*/ 122 w 199"/>
                <a:gd name="T11" fmla="*/ 69 h 92"/>
                <a:gd name="T12" fmla="*/ 123 w 199"/>
                <a:gd name="T13" fmla="*/ 72 h 92"/>
                <a:gd name="T14" fmla="*/ 125 w 199"/>
                <a:gd name="T15" fmla="*/ 76 h 92"/>
                <a:gd name="T16" fmla="*/ 129 w 199"/>
                <a:gd name="T17" fmla="*/ 78 h 92"/>
                <a:gd name="T18" fmla="*/ 133 w 199"/>
                <a:gd name="T19" fmla="*/ 82 h 92"/>
                <a:gd name="T20" fmla="*/ 137 w 199"/>
                <a:gd name="T21" fmla="*/ 85 h 92"/>
                <a:gd name="T22" fmla="*/ 149 w 199"/>
                <a:gd name="T23" fmla="*/ 89 h 92"/>
                <a:gd name="T24" fmla="*/ 161 w 199"/>
                <a:gd name="T25" fmla="*/ 92 h 92"/>
                <a:gd name="T26" fmla="*/ 173 w 199"/>
                <a:gd name="T27" fmla="*/ 92 h 92"/>
                <a:gd name="T28" fmla="*/ 183 w 199"/>
                <a:gd name="T29" fmla="*/ 92 h 92"/>
                <a:gd name="T30" fmla="*/ 192 w 199"/>
                <a:gd name="T31" fmla="*/ 91 h 92"/>
                <a:gd name="T32" fmla="*/ 199 w 199"/>
                <a:gd name="T33" fmla="*/ 90 h 92"/>
                <a:gd name="T34" fmla="*/ 196 w 199"/>
                <a:gd name="T35" fmla="*/ 80 h 92"/>
                <a:gd name="T36" fmla="*/ 194 w 199"/>
                <a:gd name="T37" fmla="*/ 71 h 92"/>
                <a:gd name="T38" fmla="*/ 190 w 199"/>
                <a:gd name="T39" fmla="*/ 63 h 92"/>
                <a:gd name="T40" fmla="*/ 186 w 199"/>
                <a:gd name="T41" fmla="*/ 54 h 92"/>
                <a:gd name="T42" fmla="*/ 181 w 199"/>
                <a:gd name="T43" fmla="*/ 46 h 92"/>
                <a:gd name="T44" fmla="*/ 176 w 199"/>
                <a:gd name="T45" fmla="*/ 39 h 92"/>
                <a:gd name="T46" fmla="*/ 169 w 199"/>
                <a:gd name="T47" fmla="*/ 32 h 92"/>
                <a:gd name="T48" fmla="*/ 163 w 199"/>
                <a:gd name="T49" fmla="*/ 26 h 92"/>
                <a:gd name="T50" fmla="*/ 156 w 199"/>
                <a:gd name="T51" fmla="*/ 21 h 92"/>
                <a:gd name="T52" fmla="*/ 149 w 199"/>
                <a:gd name="T53" fmla="*/ 15 h 92"/>
                <a:gd name="T54" fmla="*/ 141 w 199"/>
                <a:gd name="T55" fmla="*/ 10 h 92"/>
                <a:gd name="T56" fmla="*/ 133 w 199"/>
                <a:gd name="T57" fmla="*/ 6 h 92"/>
                <a:gd name="T58" fmla="*/ 124 w 199"/>
                <a:gd name="T59" fmla="*/ 4 h 92"/>
                <a:gd name="T60" fmla="*/ 115 w 199"/>
                <a:gd name="T61" fmla="*/ 1 h 92"/>
                <a:gd name="T62" fmla="*/ 106 w 199"/>
                <a:gd name="T63" fmla="*/ 0 h 92"/>
                <a:gd name="T64" fmla="*/ 97 w 199"/>
                <a:gd name="T65" fmla="*/ 0 h 92"/>
                <a:gd name="T66" fmla="*/ 89 w 199"/>
                <a:gd name="T67" fmla="*/ 0 h 92"/>
                <a:gd name="T68" fmla="*/ 81 w 199"/>
                <a:gd name="T69" fmla="*/ 1 h 92"/>
                <a:gd name="T70" fmla="*/ 73 w 199"/>
                <a:gd name="T71" fmla="*/ 4 h 92"/>
                <a:gd name="T72" fmla="*/ 65 w 199"/>
                <a:gd name="T73" fmla="*/ 5 h 92"/>
                <a:gd name="T74" fmla="*/ 57 w 199"/>
                <a:gd name="T75" fmla="*/ 9 h 92"/>
                <a:gd name="T76" fmla="*/ 51 w 199"/>
                <a:gd name="T77" fmla="*/ 13 h 92"/>
                <a:gd name="T78" fmla="*/ 43 w 199"/>
                <a:gd name="T79" fmla="*/ 17 h 92"/>
                <a:gd name="T80" fmla="*/ 37 w 199"/>
                <a:gd name="T81" fmla="*/ 22 h 92"/>
                <a:gd name="T82" fmla="*/ 25 w 199"/>
                <a:gd name="T83" fmla="*/ 32 h 92"/>
                <a:gd name="T84" fmla="*/ 15 w 199"/>
                <a:gd name="T85" fmla="*/ 45 h 92"/>
                <a:gd name="T86" fmla="*/ 6 w 199"/>
                <a:gd name="T87" fmla="*/ 60 h 92"/>
                <a:gd name="T88" fmla="*/ 0 w 199"/>
                <a:gd name="T89" fmla="*/ 76 h 92"/>
                <a:gd name="T90" fmla="*/ 1 w 199"/>
                <a:gd name="T91" fmla="*/ 75 h 92"/>
                <a:gd name="T92" fmla="*/ 10 w 199"/>
                <a:gd name="T93" fmla="*/ 80 h 92"/>
                <a:gd name="T94" fmla="*/ 21 w 199"/>
                <a:gd name="T95" fmla="*/ 84 h 92"/>
                <a:gd name="T96" fmla="*/ 36 w 199"/>
                <a:gd name="T97" fmla="*/ 86 h 92"/>
                <a:gd name="T98" fmla="*/ 50 w 199"/>
                <a:gd name="T99" fmla="*/ 87 h 92"/>
                <a:gd name="T100" fmla="*/ 65 w 199"/>
                <a:gd name="T101" fmla="*/ 86 h 92"/>
                <a:gd name="T102" fmla="*/ 79 w 199"/>
                <a:gd name="T103" fmla="*/ 84 h 92"/>
                <a:gd name="T104" fmla="*/ 87 w 199"/>
                <a:gd name="T105" fmla="*/ 81 h 92"/>
                <a:gd name="T106" fmla="*/ 93 w 199"/>
                <a:gd name="T107" fmla="*/ 77 h 92"/>
                <a:gd name="T108" fmla="*/ 98 w 199"/>
                <a:gd name="T109" fmla="*/ 75 h 92"/>
                <a:gd name="T110" fmla="*/ 104 w 199"/>
                <a:gd name="T111" fmla="*/ 6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92">
                  <a:moveTo>
                    <a:pt x="104" y="69"/>
                  </a:moveTo>
                  <a:lnTo>
                    <a:pt x="109" y="67"/>
                  </a:lnTo>
                  <a:lnTo>
                    <a:pt x="114" y="66"/>
                  </a:lnTo>
                  <a:lnTo>
                    <a:pt x="116" y="67"/>
                  </a:lnTo>
                  <a:lnTo>
                    <a:pt x="119" y="68"/>
                  </a:lnTo>
                  <a:lnTo>
                    <a:pt x="122" y="69"/>
                  </a:lnTo>
                  <a:lnTo>
                    <a:pt x="123" y="72"/>
                  </a:lnTo>
                  <a:lnTo>
                    <a:pt x="125" y="76"/>
                  </a:lnTo>
                  <a:lnTo>
                    <a:pt x="129" y="78"/>
                  </a:lnTo>
                  <a:lnTo>
                    <a:pt x="133" y="82"/>
                  </a:lnTo>
                  <a:lnTo>
                    <a:pt x="137" y="85"/>
                  </a:lnTo>
                  <a:lnTo>
                    <a:pt x="149" y="89"/>
                  </a:lnTo>
                  <a:lnTo>
                    <a:pt x="161" y="92"/>
                  </a:lnTo>
                  <a:lnTo>
                    <a:pt x="173" y="92"/>
                  </a:lnTo>
                  <a:lnTo>
                    <a:pt x="183" y="92"/>
                  </a:lnTo>
                  <a:lnTo>
                    <a:pt x="192" y="91"/>
                  </a:lnTo>
                  <a:lnTo>
                    <a:pt x="199" y="90"/>
                  </a:lnTo>
                  <a:lnTo>
                    <a:pt x="196" y="80"/>
                  </a:lnTo>
                  <a:lnTo>
                    <a:pt x="194" y="71"/>
                  </a:lnTo>
                  <a:lnTo>
                    <a:pt x="190" y="63"/>
                  </a:lnTo>
                  <a:lnTo>
                    <a:pt x="186" y="54"/>
                  </a:lnTo>
                  <a:lnTo>
                    <a:pt x="181" y="46"/>
                  </a:lnTo>
                  <a:lnTo>
                    <a:pt x="176" y="39"/>
                  </a:lnTo>
                  <a:lnTo>
                    <a:pt x="169" y="32"/>
                  </a:lnTo>
                  <a:lnTo>
                    <a:pt x="163" y="26"/>
                  </a:lnTo>
                  <a:lnTo>
                    <a:pt x="156" y="21"/>
                  </a:lnTo>
                  <a:lnTo>
                    <a:pt x="149" y="15"/>
                  </a:lnTo>
                  <a:lnTo>
                    <a:pt x="141" y="10"/>
                  </a:lnTo>
                  <a:lnTo>
                    <a:pt x="133" y="6"/>
                  </a:lnTo>
                  <a:lnTo>
                    <a:pt x="124" y="4"/>
                  </a:lnTo>
                  <a:lnTo>
                    <a:pt x="115" y="1"/>
                  </a:lnTo>
                  <a:lnTo>
                    <a:pt x="106" y="0"/>
                  </a:lnTo>
                  <a:lnTo>
                    <a:pt x="97" y="0"/>
                  </a:lnTo>
                  <a:lnTo>
                    <a:pt x="89" y="0"/>
                  </a:lnTo>
                  <a:lnTo>
                    <a:pt x="81" y="1"/>
                  </a:lnTo>
                  <a:lnTo>
                    <a:pt x="73" y="4"/>
                  </a:lnTo>
                  <a:lnTo>
                    <a:pt x="65" y="5"/>
                  </a:lnTo>
                  <a:lnTo>
                    <a:pt x="57" y="9"/>
                  </a:lnTo>
                  <a:lnTo>
                    <a:pt x="51" y="13"/>
                  </a:lnTo>
                  <a:lnTo>
                    <a:pt x="43" y="17"/>
                  </a:lnTo>
                  <a:lnTo>
                    <a:pt x="37" y="22"/>
                  </a:lnTo>
                  <a:lnTo>
                    <a:pt x="25" y="32"/>
                  </a:lnTo>
                  <a:lnTo>
                    <a:pt x="15" y="45"/>
                  </a:lnTo>
                  <a:lnTo>
                    <a:pt x="6" y="60"/>
                  </a:lnTo>
                  <a:lnTo>
                    <a:pt x="0" y="76"/>
                  </a:lnTo>
                  <a:lnTo>
                    <a:pt x="1" y="75"/>
                  </a:lnTo>
                  <a:lnTo>
                    <a:pt x="10" y="80"/>
                  </a:lnTo>
                  <a:lnTo>
                    <a:pt x="21" y="84"/>
                  </a:lnTo>
                  <a:lnTo>
                    <a:pt x="36" y="86"/>
                  </a:lnTo>
                  <a:lnTo>
                    <a:pt x="50" y="87"/>
                  </a:lnTo>
                  <a:lnTo>
                    <a:pt x="65" y="86"/>
                  </a:lnTo>
                  <a:lnTo>
                    <a:pt x="79" y="84"/>
                  </a:lnTo>
                  <a:lnTo>
                    <a:pt x="87" y="81"/>
                  </a:lnTo>
                  <a:lnTo>
                    <a:pt x="93" y="77"/>
                  </a:lnTo>
                  <a:lnTo>
                    <a:pt x="98" y="75"/>
                  </a:ln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3450">
              <a:extLst>
                <a:ext uri="{FF2B5EF4-FFF2-40B4-BE49-F238E27FC236}">
                  <a16:creationId xmlns:a16="http://schemas.microsoft.com/office/drawing/2014/main" id="{9C04983C-A526-4070-8F51-EDCA76C6B287}"/>
                </a:ext>
              </a:extLst>
            </p:cNvPr>
            <p:cNvSpPr>
              <a:spLocks/>
            </p:cNvSpPr>
            <p:nvPr/>
          </p:nvSpPr>
          <p:spPr bwMode="auto">
            <a:xfrm>
              <a:off x="11758613" y="5392738"/>
              <a:ext cx="128587" cy="90488"/>
            </a:xfrm>
            <a:custGeom>
              <a:avLst/>
              <a:gdLst>
                <a:gd name="T0" fmla="*/ 289 w 325"/>
                <a:gd name="T1" fmla="*/ 154 h 230"/>
                <a:gd name="T2" fmla="*/ 217 w 325"/>
                <a:gd name="T3" fmla="*/ 136 h 230"/>
                <a:gd name="T4" fmla="*/ 217 w 325"/>
                <a:gd name="T5" fmla="*/ 112 h 230"/>
                <a:gd name="T6" fmla="*/ 227 w 325"/>
                <a:gd name="T7" fmla="*/ 104 h 230"/>
                <a:gd name="T8" fmla="*/ 236 w 325"/>
                <a:gd name="T9" fmla="*/ 95 h 230"/>
                <a:gd name="T10" fmla="*/ 245 w 325"/>
                <a:gd name="T11" fmla="*/ 85 h 230"/>
                <a:gd name="T12" fmla="*/ 252 w 325"/>
                <a:gd name="T13" fmla="*/ 73 h 230"/>
                <a:gd name="T14" fmla="*/ 258 w 325"/>
                <a:gd name="T15" fmla="*/ 60 h 230"/>
                <a:gd name="T16" fmla="*/ 263 w 325"/>
                <a:gd name="T17" fmla="*/ 48 h 230"/>
                <a:gd name="T18" fmla="*/ 266 w 325"/>
                <a:gd name="T19" fmla="*/ 33 h 230"/>
                <a:gd name="T20" fmla="*/ 267 w 325"/>
                <a:gd name="T21" fmla="*/ 19 h 230"/>
                <a:gd name="T22" fmla="*/ 256 w 325"/>
                <a:gd name="T23" fmla="*/ 22 h 230"/>
                <a:gd name="T24" fmla="*/ 243 w 325"/>
                <a:gd name="T25" fmla="*/ 22 h 230"/>
                <a:gd name="T26" fmla="*/ 234 w 325"/>
                <a:gd name="T27" fmla="*/ 22 h 230"/>
                <a:gd name="T28" fmla="*/ 225 w 325"/>
                <a:gd name="T29" fmla="*/ 21 h 230"/>
                <a:gd name="T30" fmla="*/ 211 w 325"/>
                <a:gd name="T31" fmla="*/ 18 h 230"/>
                <a:gd name="T32" fmla="*/ 198 w 325"/>
                <a:gd name="T33" fmla="*/ 13 h 230"/>
                <a:gd name="T34" fmla="*/ 186 w 325"/>
                <a:gd name="T35" fmla="*/ 8 h 230"/>
                <a:gd name="T36" fmla="*/ 177 w 325"/>
                <a:gd name="T37" fmla="*/ 0 h 230"/>
                <a:gd name="T38" fmla="*/ 171 w 325"/>
                <a:gd name="T39" fmla="*/ 4 h 230"/>
                <a:gd name="T40" fmla="*/ 164 w 325"/>
                <a:gd name="T41" fmla="*/ 6 h 230"/>
                <a:gd name="T42" fmla="*/ 157 w 325"/>
                <a:gd name="T43" fmla="*/ 10 h 230"/>
                <a:gd name="T44" fmla="*/ 149 w 325"/>
                <a:gd name="T45" fmla="*/ 12 h 230"/>
                <a:gd name="T46" fmla="*/ 134 w 325"/>
                <a:gd name="T47" fmla="*/ 14 h 230"/>
                <a:gd name="T48" fmla="*/ 118 w 325"/>
                <a:gd name="T49" fmla="*/ 15 h 230"/>
                <a:gd name="T50" fmla="*/ 103 w 325"/>
                <a:gd name="T51" fmla="*/ 15 h 230"/>
                <a:gd name="T52" fmla="*/ 87 w 325"/>
                <a:gd name="T53" fmla="*/ 13 h 230"/>
                <a:gd name="T54" fmla="*/ 73 w 325"/>
                <a:gd name="T55" fmla="*/ 9 h 230"/>
                <a:gd name="T56" fmla="*/ 62 w 325"/>
                <a:gd name="T57" fmla="*/ 4 h 230"/>
                <a:gd name="T58" fmla="*/ 62 w 325"/>
                <a:gd name="T59" fmla="*/ 10 h 230"/>
                <a:gd name="T60" fmla="*/ 60 w 325"/>
                <a:gd name="T61" fmla="*/ 17 h 230"/>
                <a:gd name="T62" fmla="*/ 62 w 325"/>
                <a:gd name="T63" fmla="*/ 31 h 230"/>
                <a:gd name="T64" fmla="*/ 64 w 325"/>
                <a:gd name="T65" fmla="*/ 45 h 230"/>
                <a:gd name="T66" fmla="*/ 68 w 325"/>
                <a:gd name="T67" fmla="*/ 58 h 230"/>
                <a:gd name="T68" fmla="*/ 75 w 325"/>
                <a:gd name="T69" fmla="*/ 71 h 230"/>
                <a:gd name="T70" fmla="*/ 81 w 325"/>
                <a:gd name="T71" fmla="*/ 82 h 230"/>
                <a:gd name="T72" fmla="*/ 89 w 325"/>
                <a:gd name="T73" fmla="*/ 93 h 230"/>
                <a:gd name="T74" fmla="*/ 99 w 325"/>
                <a:gd name="T75" fmla="*/ 102 h 230"/>
                <a:gd name="T76" fmla="*/ 109 w 325"/>
                <a:gd name="T77" fmla="*/ 109 h 230"/>
                <a:gd name="T78" fmla="*/ 109 w 325"/>
                <a:gd name="T79" fmla="*/ 136 h 230"/>
                <a:gd name="T80" fmla="*/ 39 w 325"/>
                <a:gd name="T81" fmla="*/ 155 h 230"/>
                <a:gd name="T82" fmla="*/ 31 w 325"/>
                <a:gd name="T83" fmla="*/ 158 h 230"/>
                <a:gd name="T84" fmla="*/ 23 w 325"/>
                <a:gd name="T85" fmla="*/ 162 h 230"/>
                <a:gd name="T86" fmla="*/ 17 w 325"/>
                <a:gd name="T87" fmla="*/ 167 h 230"/>
                <a:gd name="T88" fmla="*/ 12 w 325"/>
                <a:gd name="T89" fmla="*/ 173 h 230"/>
                <a:gd name="T90" fmla="*/ 7 w 325"/>
                <a:gd name="T91" fmla="*/ 181 h 230"/>
                <a:gd name="T92" fmla="*/ 4 w 325"/>
                <a:gd name="T93" fmla="*/ 189 h 230"/>
                <a:gd name="T94" fmla="*/ 1 w 325"/>
                <a:gd name="T95" fmla="*/ 197 h 230"/>
                <a:gd name="T96" fmla="*/ 0 w 325"/>
                <a:gd name="T97" fmla="*/ 206 h 230"/>
                <a:gd name="T98" fmla="*/ 0 w 325"/>
                <a:gd name="T99" fmla="*/ 230 h 230"/>
                <a:gd name="T100" fmla="*/ 325 w 325"/>
                <a:gd name="T101" fmla="*/ 230 h 230"/>
                <a:gd name="T102" fmla="*/ 325 w 325"/>
                <a:gd name="T103" fmla="*/ 206 h 230"/>
                <a:gd name="T104" fmla="*/ 324 w 325"/>
                <a:gd name="T105" fmla="*/ 197 h 230"/>
                <a:gd name="T106" fmla="*/ 322 w 325"/>
                <a:gd name="T107" fmla="*/ 189 h 230"/>
                <a:gd name="T108" fmla="*/ 319 w 325"/>
                <a:gd name="T109" fmla="*/ 181 h 230"/>
                <a:gd name="T110" fmla="*/ 315 w 325"/>
                <a:gd name="T111" fmla="*/ 173 h 230"/>
                <a:gd name="T112" fmla="*/ 310 w 325"/>
                <a:gd name="T113" fmla="*/ 167 h 230"/>
                <a:gd name="T114" fmla="*/ 303 w 325"/>
                <a:gd name="T115" fmla="*/ 162 h 230"/>
                <a:gd name="T116" fmla="*/ 297 w 325"/>
                <a:gd name="T117" fmla="*/ 158 h 230"/>
                <a:gd name="T118" fmla="*/ 289 w 325"/>
                <a:gd name="T119" fmla="*/ 15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5" h="230">
                  <a:moveTo>
                    <a:pt x="289" y="154"/>
                  </a:moveTo>
                  <a:lnTo>
                    <a:pt x="217" y="136"/>
                  </a:lnTo>
                  <a:lnTo>
                    <a:pt x="217" y="112"/>
                  </a:lnTo>
                  <a:lnTo>
                    <a:pt x="227" y="104"/>
                  </a:lnTo>
                  <a:lnTo>
                    <a:pt x="236" y="95"/>
                  </a:lnTo>
                  <a:lnTo>
                    <a:pt x="245" y="85"/>
                  </a:lnTo>
                  <a:lnTo>
                    <a:pt x="252" y="73"/>
                  </a:lnTo>
                  <a:lnTo>
                    <a:pt x="258" y="60"/>
                  </a:lnTo>
                  <a:lnTo>
                    <a:pt x="263" y="48"/>
                  </a:lnTo>
                  <a:lnTo>
                    <a:pt x="266" y="33"/>
                  </a:lnTo>
                  <a:lnTo>
                    <a:pt x="267" y="19"/>
                  </a:lnTo>
                  <a:lnTo>
                    <a:pt x="256" y="22"/>
                  </a:lnTo>
                  <a:lnTo>
                    <a:pt x="243" y="22"/>
                  </a:lnTo>
                  <a:lnTo>
                    <a:pt x="234" y="22"/>
                  </a:lnTo>
                  <a:lnTo>
                    <a:pt x="225" y="21"/>
                  </a:lnTo>
                  <a:lnTo>
                    <a:pt x="211" y="18"/>
                  </a:lnTo>
                  <a:lnTo>
                    <a:pt x="198" y="13"/>
                  </a:lnTo>
                  <a:lnTo>
                    <a:pt x="186" y="8"/>
                  </a:lnTo>
                  <a:lnTo>
                    <a:pt x="177" y="0"/>
                  </a:lnTo>
                  <a:lnTo>
                    <a:pt x="171" y="4"/>
                  </a:lnTo>
                  <a:lnTo>
                    <a:pt x="164" y="6"/>
                  </a:lnTo>
                  <a:lnTo>
                    <a:pt x="157" y="10"/>
                  </a:lnTo>
                  <a:lnTo>
                    <a:pt x="149" y="12"/>
                  </a:lnTo>
                  <a:lnTo>
                    <a:pt x="134" y="14"/>
                  </a:lnTo>
                  <a:lnTo>
                    <a:pt x="118" y="15"/>
                  </a:lnTo>
                  <a:lnTo>
                    <a:pt x="103" y="15"/>
                  </a:lnTo>
                  <a:lnTo>
                    <a:pt x="87" y="13"/>
                  </a:lnTo>
                  <a:lnTo>
                    <a:pt x="73" y="9"/>
                  </a:lnTo>
                  <a:lnTo>
                    <a:pt x="62" y="4"/>
                  </a:lnTo>
                  <a:lnTo>
                    <a:pt x="62" y="10"/>
                  </a:lnTo>
                  <a:lnTo>
                    <a:pt x="60" y="17"/>
                  </a:lnTo>
                  <a:lnTo>
                    <a:pt x="62" y="31"/>
                  </a:lnTo>
                  <a:lnTo>
                    <a:pt x="64" y="45"/>
                  </a:lnTo>
                  <a:lnTo>
                    <a:pt x="68" y="58"/>
                  </a:lnTo>
                  <a:lnTo>
                    <a:pt x="75" y="71"/>
                  </a:lnTo>
                  <a:lnTo>
                    <a:pt x="81" y="82"/>
                  </a:lnTo>
                  <a:lnTo>
                    <a:pt x="89" y="93"/>
                  </a:lnTo>
                  <a:lnTo>
                    <a:pt x="99" y="102"/>
                  </a:lnTo>
                  <a:lnTo>
                    <a:pt x="109" y="109"/>
                  </a:lnTo>
                  <a:lnTo>
                    <a:pt x="109" y="136"/>
                  </a:lnTo>
                  <a:lnTo>
                    <a:pt x="39" y="155"/>
                  </a:lnTo>
                  <a:lnTo>
                    <a:pt x="31" y="158"/>
                  </a:lnTo>
                  <a:lnTo>
                    <a:pt x="23" y="162"/>
                  </a:lnTo>
                  <a:lnTo>
                    <a:pt x="17" y="167"/>
                  </a:lnTo>
                  <a:lnTo>
                    <a:pt x="12" y="173"/>
                  </a:lnTo>
                  <a:lnTo>
                    <a:pt x="7" y="181"/>
                  </a:lnTo>
                  <a:lnTo>
                    <a:pt x="4" y="189"/>
                  </a:lnTo>
                  <a:lnTo>
                    <a:pt x="1" y="197"/>
                  </a:lnTo>
                  <a:lnTo>
                    <a:pt x="0" y="206"/>
                  </a:lnTo>
                  <a:lnTo>
                    <a:pt x="0" y="230"/>
                  </a:lnTo>
                  <a:lnTo>
                    <a:pt x="325" y="230"/>
                  </a:lnTo>
                  <a:lnTo>
                    <a:pt x="325" y="206"/>
                  </a:lnTo>
                  <a:lnTo>
                    <a:pt x="324" y="197"/>
                  </a:lnTo>
                  <a:lnTo>
                    <a:pt x="322" y="189"/>
                  </a:lnTo>
                  <a:lnTo>
                    <a:pt x="319" y="181"/>
                  </a:lnTo>
                  <a:lnTo>
                    <a:pt x="315" y="173"/>
                  </a:lnTo>
                  <a:lnTo>
                    <a:pt x="310" y="167"/>
                  </a:lnTo>
                  <a:lnTo>
                    <a:pt x="303" y="162"/>
                  </a:lnTo>
                  <a:lnTo>
                    <a:pt x="297" y="158"/>
                  </a:lnTo>
                  <a:lnTo>
                    <a:pt x="28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451">
              <a:extLst>
                <a:ext uri="{FF2B5EF4-FFF2-40B4-BE49-F238E27FC236}">
                  <a16:creationId xmlns:a16="http://schemas.microsoft.com/office/drawing/2014/main" id="{C566BBBE-4056-47C1-A30C-F1744040F7BF}"/>
                </a:ext>
              </a:extLst>
            </p:cNvPr>
            <p:cNvSpPr>
              <a:spLocks/>
            </p:cNvSpPr>
            <p:nvPr/>
          </p:nvSpPr>
          <p:spPr bwMode="auto">
            <a:xfrm>
              <a:off x="11784013" y="5354638"/>
              <a:ext cx="79375" cy="36513"/>
            </a:xfrm>
            <a:custGeom>
              <a:avLst/>
              <a:gdLst>
                <a:gd name="T0" fmla="*/ 104 w 198"/>
                <a:gd name="T1" fmla="*/ 69 h 92"/>
                <a:gd name="T2" fmla="*/ 109 w 198"/>
                <a:gd name="T3" fmla="*/ 67 h 92"/>
                <a:gd name="T4" fmla="*/ 114 w 198"/>
                <a:gd name="T5" fmla="*/ 66 h 92"/>
                <a:gd name="T6" fmla="*/ 117 w 198"/>
                <a:gd name="T7" fmla="*/ 67 h 92"/>
                <a:gd name="T8" fmla="*/ 119 w 198"/>
                <a:gd name="T9" fmla="*/ 68 h 92"/>
                <a:gd name="T10" fmla="*/ 121 w 198"/>
                <a:gd name="T11" fmla="*/ 69 h 92"/>
                <a:gd name="T12" fmla="*/ 123 w 198"/>
                <a:gd name="T13" fmla="*/ 72 h 92"/>
                <a:gd name="T14" fmla="*/ 126 w 198"/>
                <a:gd name="T15" fmla="*/ 76 h 92"/>
                <a:gd name="T16" fmla="*/ 128 w 198"/>
                <a:gd name="T17" fmla="*/ 78 h 92"/>
                <a:gd name="T18" fmla="*/ 132 w 198"/>
                <a:gd name="T19" fmla="*/ 82 h 92"/>
                <a:gd name="T20" fmla="*/ 137 w 198"/>
                <a:gd name="T21" fmla="*/ 85 h 92"/>
                <a:gd name="T22" fmla="*/ 148 w 198"/>
                <a:gd name="T23" fmla="*/ 89 h 92"/>
                <a:gd name="T24" fmla="*/ 162 w 198"/>
                <a:gd name="T25" fmla="*/ 92 h 92"/>
                <a:gd name="T26" fmla="*/ 173 w 198"/>
                <a:gd name="T27" fmla="*/ 92 h 92"/>
                <a:gd name="T28" fmla="*/ 184 w 198"/>
                <a:gd name="T29" fmla="*/ 92 h 92"/>
                <a:gd name="T30" fmla="*/ 191 w 198"/>
                <a:gd name="T31" fmla="*/ 91 h 92"/>
                <a:gd name="T32" fmla="*/ 198 w 198"/>
                <a:gd name="T33" fmla="*/ 90 h 92"/>
                <a:gd name="T34" fmla="*/ 196 w 198"/>
                <a:gd name="T35" fmla="*/ 80 h 92"/>
                <a:gd name="T36" fmla="*/ 193 w 198"/>
                <a:gd name="T37" fmla="*/ 71 h 92"/>
                <a:gd name="T38" fmla="*/ 190 w 198"/>
                <a:gd name="T39" fmla="*/ 63 h 92"/>
                <a:gd name="T40" fmla="*/ 185 w 198"/>
                <a:gd name="T41" fmla="*/ 54 h 92"/>
                <a:gd name="T42" fmla="*/ 181 w 198"/>
                <a:gd name="T43" fmla="*/ 46 h 92"/>
                <a:gd name="T44" fmla="*/ 175 w 198"/>
                <a:gd name="T45" fmla="*/ 39 h 92"/>
                <a:gd name="T46" fmla="*/ 169 w 198"/>
                <a:gd name="T47" fmla="*/ 32 h 92"/>
                <a:gd name="T48" fmla="*/ 163 w 198"/>
                <a:gd name="T49" fmla="*/ 26 h 92"/>
                <a:gd name="T50" fmla="*/ 155 w 198"/>
                <a:gd name="T51" fmla="*/ 21 h 92"/>
                <a:gd name="T52" fmla="*/ 149 w 198"/>
                <a:gd name="T53" fmla="*/ 15 h 92"/>
                <a:gd name="T54" fmla="*/ 141 w 198"/>
                <a:gd name="T55" fmla="*/ 10 h 92"/>
                <a:gd name="T56" fmla="*/ 132 w 198"/>
                <a:gd name="T57" fmla="*/ 6 h 92"/>
                <a:gd name="T58" fmla="*/ 124 w 198"/>
                <a:gd name="T59" fmla="*/ 4 h 92"/>
                <a:gd name="T60" fmla="*/ 115 w 198"/>
                <a:gd name="T61" fmla="*/ 1 h 92"/>
                <a:gd name="T62" fmla="*/ 106 w 198"/>
                <a:gd name="T63" fmla="*/ 0 h 92"/>
                <a:gd name="T64" fmla="*/ 97 w 198"/>
                <a:gd name="T65" fmla="*/ 0 h 92"/>
                <a:gd name="T66" fmla="*/ 88 w 198"/>
                <a:gd name="T67" fmla="*/ 0 h 92"/>
                <a:gd name="T68" fmla="*/ 81 w 198"/>
                <a:gd name="T69" fmla="*/ 1 h 92"/>
                <a:gd name="T70" fmla="*/ 73 w 198"/>
                <a:gd name="T71" fmla="*/ 4 h 92"/>
                <a:gd name="T72" fmla="*/ 64 w 198"/>
                <a:gd name="T73" fmla="*/ 5 h 92"/>
                <a:gd name="T74" fmla="*/ 58 w 198"/>
                <a:gd name="T75" fmla="*/ 9 h 92"/>
                <a:gd name="T76" fmla="*/ 50 w 198"/>
                <a:gd name="T77" fmla="*/ 13 h 92"/>
                <a:gd name="T78" fmla="*/ 44 w 198"/>
                <a:gd name="T79" fmla="*/ 17 h 92"/>
                <a:gd name="T80" fmla="*/ 37 w 198"/>
                <a:gd name="T81" fmla="*/ 22 h 92"/>
                <a:gd name="T82" fmla="*/ 24 w 198"/>
                <a:gd name="T83" fmla="*/ 32 h 92"/>
                <a:gd name="T84" fmla="*/ 14 w 198"/>
                <a:gd name="T85" fmla="*/ 45 h 92"/>
                <a:gd name="T86" fmla="*/ 6 w 198"/>
                <a:gd name="T87" fmla="*/ 60 h 92"/>
                <a:gd name="T88" fmla="*/ 0 w 198"/>
                <a:gd name="T89" fmla="*/ 76 h 92"/>
                <a:gd name="T90" fmla="*/ 1 w 198"/>
                <a:gd name="T91" fmla="*/ 75 h 92"/>
                <a:gd name="T92" fmla="*/ 10 w 198"/>
                <a:gd name="T93" fmla="*/ 80 h 92"/>
                <a:gd name="T94" fmla="*/ 22 w 198"/>
                <a:gd name="T95" fmla="*/ 84 h 92"/>
                <a:gd name="T96" fmla="*/ 35 w 198"/>
                <a:gd name="T97" fmla="*/ 86 h 92"/>
                <a:gd name="T98" fmla="*/ 50 w 198"/>
                <a:gd name="T99" fmla="*/ 87 h 92"/>
                <a:gd name="T100" fmla="*/ 64 w 198"/>
                <a:gd name="T101" fmla="*/ 86 h 92"/>
                <a:gd name="T102" fmla="*/ 79 w 198"/>
                <a:gd name="T103" fmla="*/ 84 h 92"/>
                <a:gd name="T104" fmla="*/ 86 w 198"/>
                <a:gd name="T105" fmla="*/ 81 h 92"/>
                <a:gd name="T106" fmla="*/ 92 w 198"/>
                <a:gd name="T107" fmla="*/ 77 h 92"/>
                <a:gd name="T108" fmla="*/ 99 w 198"/>
                <a:gd name="T109" fmla="*/ 75 h 92"/>
                <a:gd name="T110" fmla="*/ 104 w 198"/>
                <a:gd name="T111" fmla="*/ 6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8" h="92">
                  <a:moveTo>
                    <a:pt x="104" y="69"/>
                  </a:moveTo>
                  <a:lnTo>
                    <a:pt x="109" y="67"/>
                  </a:lnTo>
                  <a:lnTo>
                    <a:pt x="114" y="66"/>
                  </a:lnTo>
                  <a:lnTo>
                    <a:pt x="117" y="67"/>
                  </a:lnTo>
                  <a:lnTo>
                    <a:pt x="119" y="68"/>
                  </a:lnTo>
                  <a:lnTo>
                    <a:pt x="121" y="69"/>
                  </a:lnTo>
                  <a:lnTo>
                    <a:pt x="123" y="72"/>
                  </a:lnTo>
                  <a:lnTo>
                    <a:pt x="126" y="76"/>
                  </a:lnTo>
                  <a:lnTo>
                    <a:pt x="128" y="78"/>
                  </a:lnTo>
                  <a:lnTo>
                    <a:pt x="132" y="82"/>
                  </a:lnTo>
                  <a:lnTo>
                    <a:pt x="137" y="85"/>
                  </a:lnTo>
                  <a:lnTo>
                    <a:pt x="148" y="89"/>
                  </a:lnTo>
                  <a:lnTo>
                    <a:pt x="162" y="92"/>
                  </a:lnTo>
                  <a:lnTo>
                    <a:pt x="173" y="92"/>
                  </a:lnTo>
                  <a:lnTo>
                    <a:pt x="184" y="92"/>
                  </a:lnTo>
                  <a:lnTo>
                    <a:pt x="191" y="91"/>
                  </a:lnTo>
                  <a:lnTo>
                    <a:pt x="198" y="90"/>
                  </a:lnTo>
                  <a:lnTo>
                    <a:pt x="196" y="80"/>
                  </a:lnTo>
                  <a:lnTo>
                    <a:pt x="193" y="71"/>
                  </a:lnTo>
                  <a:lnTo>
                    <a:pt x="190" y="63"/>
                  </a:lnTo>
                  <a:lnTo>
                    <a:pt x="185" y="54"/>
                  </a:lnTo>
                  <a:lnTo>
                    <a:pt x="181" y="46"/>
                  </a:lnTo>
                  <a:lnTo>
                    <a:pt x="175" y="39"/>
                  </a:lnTo>
                  <a:lnTo>
                    <a:pt x="169" y="32"/>
                  </a:lnTo>
                  <a:lnTo>
                    <a:pt x="163" y="26"/>
                  </a:lnTo>
                  <a:lnTo>
                    <a:pt x="155" y="21"/>
                  </a:lnTo>
                  <a:lnTo>
                    <a:pt x="149" y="15"/>
                  </a:lnTo>
                  <a:lnTo>
                    <a:pt x="141" y="10"/>
                  </a:lnTo>
                  <a:lnTo>
                    <a:pt x="132" y="6"/>
                  </a:lnTo>
                  <a:lnTo>
                    <a:pt x="124" y="4"/>
                  </a:lnTo>
                  <a:lnTo>
                    <a:pt x="115" y="1"/>
                  </a:lnTo>
                  <a:lnTo>
                    <a:pt x="106" y="0"/>
                  </a:lnTo>
                  <a:lnTo>
                    <a:pt x="97" y="0"/>
                  </a:lnTo>
                  <a:lnTo>
                    <a:pt x="88" y="0"/>
                  </a:lnTo>
                  <a:lnTo>
                    <a:pt x="81" y="1"/>
                  </a:lnTo>
                  <a:lnTo>
                    <a:pt x="73" y="4"/>
                  </a:lnTo>
                  <a:lnTo>
                    <a:pt x="64" y="5"/>
                  </a:lnTo>
                  <a:lnTo>
                    <a:pt x="58" y="9"/>
                  </a:lnTo>
                  <a:lnTo>
                    <a:pt x="50" y="13"/>
                  </a:lnTo>
                  <a:lnTo>
                    <a:pt x="44" y="17"/>
                  </a:lnTo>
                  <a:lnTo>
                    <a:pt x="37" y="22"/>
                  </a:lnTo>
                  <a:lnTo>
                    <a:pt x="24" y="32"/>
                  </a:lnTo>
                  <a:lnTo>
                    <a:pt x="14" y="45"/>
                  </a:lnTo>
                  <a:lnTo>
                    <a:pt x="6" y="60"/>
                  </a:lnTo>
                  <a:lnTo>
                    <a:pt x="0" y="76"/>
                  </a:lnTo>
                  <a:lnTo>
                    <a:pt x="1" y="75"/>
                  </a:lnTo>
                  <a:lnTo>
                    <a:pt x="10" y="80"/>
                  </a:lnTo>
                  <a:lnTo>
                    <a:pt x="22" y="84"/>
                  </a:lnTo>
                  <a:lnTo>
                    <a:pt x="35" y="86"/>
                  </a:lnTo>
                  <a:lnTo>
                    <a:pt x="50" y="87"/>
                  </a:lnTo>
                  <a:lnTo>
                    <a:pt x="64" y="86"/>
                  </a:lnTo>
                  <a:lnTo>
                    <a:pt x="79" y="84"/>
                  </a:lnTo>
                  <a:lnTo>
                    <a:pt x="86" y="81"/>
                  </a:lnTo>
                  <a:lnTo>
                    <a:pt x="92" y="77"/>
                  </a:lnTo>
                  <a:lnTo>
                    <a:pt x="99" y="75"/>
                  </a:ln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452">
              <a:extLst>
                <a:ext uri="{FF2B5EF4-FFF2-40B4-BE49-F238E27FC236}">
                  <a16:creationId xmlns:a16="http://schemas.microsoft.com/office/drawing/2014/main" id="{7AB0BDF1-3BDE-4E4F-8BE0-9FAE12E1838B}"/>
                </a:ext>
              </a:extLst>
            </p:cNvPr>
            <p:cNvSpPr>
              <a:spLocks/>
            </p:cNvSpPr>
            <p:nvPr/>
          </p:nvSpPr>
          <p:spPr bwMode="auto">
            <a:xfrm>
              <a:off x="11703050" y="5507038"/>
              <a:ext cx="79375" cy="36513"/>
            </a:xfrm>
            <a:custGeom>
              <a:avLst/>
              <a:gdLst>
                <a:gd name="T0" fmla="*/ 0 w 197"/>
                <a:gd name="T1" fmla="*/ 75 h 93"/>
                <a:gd name="T2" fmla="*/ 0 w 197"/>
                <a:gd name="T3" fmla="*/ 74 h 93"/>
                <a:gd name="T4" fmla="*/ 9 w 197"/>
                <a:gd name="T5" fmla="*/ 79 h 93"/>
                <a:gd name="T6" fmla="*/ 22 w 197"/>
                <a:gd name="T7" fmla="*/ 82 h 93"/>
                <a:gd name="T8" fmla="*/ 34 w 197"/>
                <a:gd name="T9" fmla="*/ 85 h 93"/>
                <a:gd name="T10" fmla="*/ 50 w 197"/>
                <a:gd name="T11" fmla="*/ 86 h 93"/>
                <a:gd name="T12" fmla="*/ 64 w 197"/>
                <a:gd name="T13" fmla="*/ 86 h 93"/>
                <a:gd name="T14" fmla="*/ 79 w 197"/>
                <a:gd name="T15" fmla="*/ 82 h 93"/>
                <a:gd name="T16" fmla="*/ 86 w 197"/>
                <a:gd name="T17" fmla="*/ 80 h 93"/>
                <a:gd name="T18" fmla="*/ 92 w 197"/>
                <a:gd name="T19" fmla="*/ 77 h 93"/>
                <a:gd name="T20" fmla="*/ 99 w 197"/>
                <a:gd name="T21" fmla="*/ 74 h 93"/>
                <a:gd name="T22" fmla="*/ 104 w 197"/>
                <a:gd name="T23" fmla="*/ 68 h 93"/>
                <a:gd name="T24" fmla="*/ 108 w 197"/>
                <a:gd name="T25" fmla="*/ 66 h 93"/>
                <a:gd name="T26" fmla="*/ 114 w 197"/>
                <a:gd name="T27" fmla="*/ 66 h 93"/>
                <a:gd name="T28" fmla="*/ 117 w 197"/>
                <a:gd name="T29" fmla="*/ 66 h 93"/>
                <a:gd name="T30" fmla="*/ 119 w 197"/>
                <a:gd name="T31" fmla="*/ 67 h 93"/>
                <a:gd name="T32" fmla="*/ 120 w 197"/>
                <a:gd name="T33" fmla="*/ 70 h 93"/>
                <a:gd name="T34" fmla="*/ 123 w 197"/>
                <a:gd name="T35" fmla="*/ 72 h 93"/>
                <a:gd name="T36" fmla="*/ 124 w 197"/>
                <a:gd name="T37" fmla="*/ 75 h 93"/>
                <a:gd name="T38" fmla="*/ 128 w 197"/>
                <a:gd name="T39" fmla="*/ 79 h 93"/>
                <a:gd name="T40" fmla="*/ 132 w 197"/>
                <a:gd name="T41" fmla="*/ 81 h 93"/>
                <a:gd name="T42" fmla="*/ 137 w 197"/>
                <a:gd name="T43" fmla="*/ 84 h 93"/>
                <a:gd name="T44" fmla="*/ 147 w 197"/>
                <a:gd name="T45" fmla="*/ 89 h 93"/>
                <a:gd name="T46" fmla="*/ 161 w 197"/>
                <a:gd name="T47" fmla="*/ 91 h 93"/>
                <a:gd name="T48" fmla="*/ 173 w 197"/>
                <a:gd name="T49" fmla="*/ 93 h 93"/>
                <a:gd name="T50" fmla="*/ 183 w 197"/>
                <a:gd name="T51" fmla="*/ 93 h 93"/>
                <a:gd name="T52" fmla="*/ 191 w 197"/>
                <a:gd name="T53" fmla="*/ 91 h 93"/>
                <a:gd name="T54" fmla="*/ 197 w 197"/>
                <a:gd name="T55" fmla="*/ 89 h 93"/>
                <a:gd name="T56" fmla="*/ 196 w 197"/>
                <a:gd name="T57" fmla="*/ 80 h 93"/>
                <a:gd name="T58" fmla="*/ 192 w 197"/>
                <a:gd name="T59" fmla="*/ 71 h 93"/>
                <a:gd name="T60" fmla="*/ 190 w 197"/>
                <a:gd name="T61" fmla="*/ 62 h 93"/>
                <a:gd name="T62" fmla="*/ 185 w 197"/>
                <a:gd name="T63" fmla="*/ 54 h 93"/>
                <a:gd name="T64" fmla="*/ 181 w 197"/>
                <a:gd name="T65" fmla="*/ 45 h 93"/>
                <a:gd name="T66" fmla="*/ 174 w 197"/>
                <a:gd name="T67" fmla="*/ 39 h 93"/>
                <a:gd name="T68" fmla="*/ 169 w 197"/>
                <a:gd name="T69" fmla="*/ 31 h 93"/>
                <a:gd name="T70" fmla="*/ 163 w 197"/>
                <a:gd name="T71" fmla="*/ 26 h 93"/>
                <a:gd name="T72" fmla="*/ 155 w 197"/>
                <a:gd name="T73" fmla="*/ 20 h 93"/>
                <a:gd name="T74" fmla="*/ 149 w 197"/>
                <a:gd name="T75" fmla="*/ 14 h 93"/>
                <a:gd name="T76" fmla="*/ 141 w 197"/>
                <a:gd name="T77" fmla="*/ 11 h 93"/>
                <a:gd name="T78" fmla="*/ 132 w 197"/>
                <a:gd name="T79" fmla="*/ 7 h 93"/>
                <a:gd name="T80" fmla="*/ 124 w 197"/>
                <a:gd name="T81" fmla="*/ 4 h 93"/>
                <a:gd name="T82" fmla="*/ 115 w 197"/>
                <a:gd name="T83" fmla="*/ 2 h 93"/>
                <a:gd name="T84" fmla="*/ 106 w 197"/>
                <a:gd name="T85" fmla="*/ 0 h 93"/>
                <a:gd name="T86" fmla="*/ 97 w 197"/>
                <a:gd name="T87" fmla="*/ 0 h 93"/>
                <a:gd name="T88" fmla="*/ 88 w 197"/>
                <a:gd name="T89" fmla="*/ 0 h 93"/>
                <a:gd name="T90" fmla="*/ 81 w 197"/>
                <a:gd name="T91" fmla="*/ 2 h 93"/>
                <a:gd name="T92" fmla="*/ 72 w 197"/>
                <a:gd name="T93" fmla="*/ 3 h 93"/>
                <a:gd name="T94" fmla="*/ 64 w 197"/>
                <a:gd name="T95" fmla="*/ 5 h 93"/>
                <a:gd name="T96" fmla="*/ 57 w 197"/>
                <a:gd name="T97" fmla="*/ 8 h 93"/>
                <a:gd name="T98" fmla="*/ 50 w 197"/>
                <a:gd name="T99" fmla="*/ 12 h 93"/>
                <a:gd name="T100" fmla="*/ 43 w 197"/>
                <a:gd name="T101" fmla="*/ 16 h 93"/>
                <a:gd name="T102" fmla="*/ 36 w 197"/>
                <a:gd name="T103" fmla="*/ 21 h 93"/>
                <a:gd name="T104" fmla="*/ 24 w 197"/>
                <a:gd name="T105" fmla="*/ 32 h 93"/>
                <a:gd name="T106" fmla="*/ 14 w 197"/>
                <a:gd name="T107" fmla="*/ 45 h 93"/>
                <a:gd name="T108" fmla="*/ 6 w 197"/>
                <a:gd name="T109" fmla="*/ 59 h 93"/>
                <a:gd name="T110" fmla="*/ 0 w 197"/>
                <a:gd name="T111"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7" h="93">
                  <a:moveTo>
                    <a:pt x="0" y="75"/>
                  </a:moveTo>
                  <a:lnTo>
                    <a:pt x="0" y="74"/>
                  </a:lnTo>
                  <a:lnTo>
                    <a:pt x="9" y="79"/>
                  </a:lnTo>
                  <a:lnTo>
                    <a:pt x="22" y="82"/>
                  </a:lnTo>
                  <a:lnTo>
                    <a:pt x="34" y="85"/>
                  </a:lnTo>
                  <a:lnTo>
                    <a:pt x="50" y="86"/>
                  </a:lnTo>
                  <a:lnTo>
                    <a:pt x="64" y="86"/>
                  </a:lnTo>
                  <a:lnTo>
                    <a:pt x="79" y="82"/>
                  </a:lnTo>
                  <a:lnTo>
                    <a:pt x="86" y="80"/>
                  </a:lnTo>
                  <a:lnTo>
                    <a:pt x="92" y="77"/>
                  </a:lnTo>
                  <a:lnTo>
                    <a:pt x="99" y="74"/>
                  </a:lnTo>
                  <a:lnTo>
                    <a:pt x="104" y="68"/>
                  </a:lnTo>
                  <a:lnTo>
                    <a:pt x="108" y="66"/>
                  </a:lnTo>
                  <a:lnTo>
                    <a:pt x="114" y="66"/>
                  </a:lnTo>
                  <a:lnTo>
                    <a:pt x="117" y="66"/>
                  </a:lnTo>
                  <a:lnTo>
                    <a:pt x="119" y="67"/>
                  </a:lnTo>
                  <a:lnTo>
                    <a:pt x="120" y="70"/>
                  </a:lnTo>
                  <a:lnTo>
                    <a:pt x="123" y="72"/>
                  </a:lnTo>
                  <a:lnTo>
                    <a:pt x="124" y="75"/>
                  </a:lnTo>
                  <a:lnTo>
                    <a:pt x="128" y="79"/>
                  </a:lnTo>
                  <a:lnTo>
                    <a:pt x="132" y="81"/>
                  </a:lnTo>
                  <a:lnTo>
                    <a:pt x="137" y="84"/>
                  </a:lnTo>
                  <a:lnTo>
                    <a:pt x="147" y="89"/>
                  </a:lnTo>
                  <a:lnTo>
                    <a:pt x="161" y="91"/>
                  </a:lnTo>
                  <a:lnTo>
                    <a:pt x="173" y="93"/>
                  </a:lnTo>
                  <a:lnTo>
                    <a:pt x="183" y="93"/>
                  </a:lnTo>
                  <a:lnTo>
                    <a:pt x="191" y="91"/>
                  </a:lnTo>
                  <a:lnTo>
                    <a:pt x="197" y="89"/>
                  </a:lnTo>
                  <a:lnTo>
                    <a:pt x="196" y="80"/>
                  </a:lnTo>
                  <a:lnTo>
                    <a:pt x="192" y="71"/>
                  </a:lnTo>
                  <a:lnTo>
                    <a:pt x="190" y="62"/>
                  </a:lnTo>
                  <a:lnTo>
                    <a:pt x="185" y="54"/>
                  </a:lnTo>
                  <a:lnTo>
                    <a:pt x="181" y="45"/>
                  </a:lnTo>
                  <a:lnTo>
                    <a:pt x="174" y="39"/>
                  </a:lnTo>
                  <a:lnTo>
                    <a:pt x="169" y="31"/>
                  </a:lnTo>
                  <a:lnTo>
                    <a:pt x="163" y="26"/>
                  </a:lnTo>
                  <a:lnTo>
                    <a:pt x="155" y="20"/>
                  </a:lnTo>
                  <a:lnTo>
                    <a:pt x="149" y="14"/>
                  </a:lnTo>
                  <a:lnTo>
                    <a:pt x="141" y="11"/>
                  </a:lnTo>
                  <a:lnTo>
                    <a:pt x="132" y="7"/>
                  </a:lnTo>
                  <a:lnTo>
                    <a:pt x="124" y="4"/>
                  </a:lnTo>
                  <a:lnTo>
                    <a:pt x="115" y="2"/>
                  </a:lnTo>
                  <a:lnTo>
                    <a:pt x="106" y="0"/>
                  </a:lnTo>
                  <a:lnTo>
                    <a:pt x="97" y="0"/>
                  </a:lnTo>
                  <a:lnTo>
                    <a:pt x="88" y="0"/>
                  </a:lnTo>
                  <a:lnTo>
                    <a:pt x="81" y="2"/>
                  </a:lnTo>
                  <a:lnTo>
                    <a:pt x="72" y="3"/>
                  </a:lnTo>
                  <a:lnTo>
                    <a:pt x="64" y="5"/>
                  </a:lnTo>
                  <a:lnTo>
                    <a:pt x="57" y="8"/>
                  </a:lnTo>
                  <a:lnTo>
                    <a:pt x="50" y="12"/>
                  </a:lnTo>
                  <a:lnTo>
                    <a:pt x="43" y="16"/>
                  </a:lnTo>
                  <a:lnTo>
                    <a:pt x="36" y="21"/>
                  </a:lnTo>
                  <a:lnTo>
                    <a:pt x="24" y="32"/>
                  </a:lnTo>
                  <a:lnTo>
                    <a:pt x="14" y="45"/>
                  </a:lnTo>
                  <a:lnTo>
                    <a:pt x="6" y="59"/>
                  </a:lnTo>
                  <a:lnTo>
                    <a:pt x="0"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453">
              <a:extLst>
                <a:ext uri="{FF2B5EF4-FFF2-40B4-BE49-F238E27FC236}">
                  <a16:creationId xmlns:a16="http://schemas.microsoft.com/office/drawing/2014/main" id="{9B35D360-F685-49DA-BDBB-E18E13CF45D8}"/>
                </a:ext>
              </a:extLst>
            </p:cNvPr>
            <p:cNvSpPr>
              <a:spLocks/>
            </p:cNvSpPr>
            <p:nvPr/>
          </p:nvSpPr>
          <p:spPr bwMode="auto">
            <a:xfrm>
              <a:off x="11677650" y="5545138"/>
              <a:ext cx="128587" cy="90488"/>
            </a:xfrm>
            <a:custGeom>
              <a:avLst/>
              <a:gdLst>
                <a:gd name="T0" fmla="*/ 289 w 325"/>
                <a:gd name="T1" fmla="*/ 155 h 230"/>
                <a:gd name="T2" fmla="*/ 217 w 325"/>
                <a:gd name="T3" fmla="*/ 136 h 230"/>
                <a:gd name="T4" fmla="*/ 217 w 325"/>
                <a:gd name="T5" fmla="*/ 112 h 230"/>
                <a:gd name="T6" fmla="*/ 227 w 325"/>
                <a:gd name="T7" fmla="*/ 104 h 230"/>
                <a:gd name="T8" fmla="*/ 236 w 325"/>
                <a:gd name="T9" fmla="*/ 95 h 230"/>
                <a:gd name="T10" fmla="*/ 245 w 325"/>
                <a:gd name="T11" fmla="*/ 85 h 230"/>
                <a:gd name="T12" fmla="*/ 252 w 325"/>
                <a:gd name="T13" fmla="*/ 73 h 230"/>
                <a:gd name="T14" fmla="*/ 258 w 325"/>
                <a:gd name="T15" fmla="*/ 62 h 230"/>
                <a:gd name="T16" fmla="*/ 262 w 325"/>
                <a:gd name="T17" fmla="*/ 48 h 230"/>
                <a:gd name="T18" fmla="*/ 266 w 325"/>
                <a:gd name="T19" fmla="*/ 35 h 230"/>
                <a:gd name="T20" fmla="*/ 267 w 325"/>
                <a:gd name="T21" fmla="*/ 21 h 230"/>
                <a:gd name="T22" fmla="*/ 255 w 325"/>
                <a:gd name="T23" fmla="*/ 22 h 230"/>
                <a:gd name="T24" fmla="*/ 243 w 325"/>
                <a:gd name="T25" fmla="*/ 23 h 230"/>
                <a:gd name="T26" fmla="*/ 234 w 325"/>
                <a:gd name="T27" fmla="*/ 22 h 230"/>
                <a:gd name="T28" fmla="*/ 225 w 325"/>
                <a:gd name="T29" fmla="*/ 22 h 230"/>
                <a:gd name="T30" fmla="*/ 211 w 325"/>
                <a:gd name="T31" fmla="*/ 18 h 230"/>
                <a:gd name="T32" fmla="*/ 198 w 325"/>
                <a:gd name="T33" fmla="*/ 14 h 230"/>
                <a:gd name="T34" fmla="*/ 186 w 325"/>
                <a:gd name="T35" fmla="*/ 8 h 230"/>
                <a:gd name="T36" fmla="*/ 177 w 325"/>
                <a:gd name="T37" fmla="*/ 0 h 230"/>
                <a:gd name="T38" fmla="*/ 171 w 325"/>
                <a:gd name="T39" fmla="*/ 4 h 230"/>
                <a:gd name="T40" fmla="*/ 164 w 325"/>
                <a:gd name="T41" fmla="*/ 8 h 230"/>
                <a:gd name="T42" fmla="*/ 157 w 325"/>
                <a:gd name="T43" fmla="*/ 10 h 230"/>
                <a:gd name="T44" fmla="*/ 149 w 325"/>
                <a:gd name="T45" fmla="*/ 13 h 230"/>
                <a:gd name="T46" fmla="*/ 133 w 325"/>
                <a:gd name="T47" fmla="*/ 15 h 230"/>
                <a:gd name="T48" fmla="*/ 118 w 325"/>
                <a:gd name="T49" fmla="*/ 17 h 230"/>
                <a:gd name="T50" fmla="*/ 103 w 325"/>
                <a:gd name="T51" fmla="*/ 15 h 230"/>
                <a:gd name="T52" fmla="*/ 87 w 325"/>
                <a:gd name="T53" fmla="*/ 13 h 230"/>
                <a:gd name="T54" fmla="*/ 73 w 325"/>
                <a:gd name="T55" fmla="*/ 9 h 230"/>
                <a:gd name="T56" fmla="*/ 62 w 325"/>
                <a:gd name="T57" fmla="*/ 4 h 230"/>
                <a:gd name="T58" fmla="*/ 62 w 325"/>
                <a:gd name="T59" fmla="*/ 10 h 230"/>
                <a:gd name="T60" fmla="*/ 60 w 325"/>
                <a:gd name="T61" fmla="*/ 17 h 230"/>
                <a:gd name="T62" fmla="*/ 62 w 325"/>
                <a:gd name="T63" fmla="*/ 31 h 230"/>
                <a:gd name="T64" fmla="*/ 64 w 325"/>
                <a:gd name="T65" fmla="*/ 45 h 230"/>
                <a:gd name="T66" fmla="*/ 68 w 325"/>
                <a:gd name="T67" fmla="*/ 58 h 230"/>
                <a:gd name="T68" fmla="*/ 74 w 325"/>
                <a:gd name="T69" fmla="*/ 71 h 230"/>
                <a:gd name="T70" fmla="*/ 81 w 325"/>
                <a:gd name="T71" fmla="*/ 82 h 230"/>
                <a:gd name="T72" fmla="*/ 89 w 325"/>
                <a:gd name="T73" fmla="*/ 93 h 230"/>
                <a:gd name="T74" fmla="*/ 97 w 325"/>
                <a:gd name="T75" fmla="*/ 103 h 230"/>
                <a:gd name="T76" fmla="*/ 108 w 325"/>
                <a:gd name="T77" fmla="*/ 111 h 230"/>
                <a:gd name="T78" fmla="*/ 108 w 325"/>
                <a:gd name="T79" fmla="*/ 136 h 230"/>
                <a:gd name="T80" fmla="*/ 38 w 325"/>
                <a:gd name="T81" fmla="*/ 155 h 230"/>
                <a:gd name="T82" fmla="*/ 31 w 325"/>
                <a:gd name="T83" fmla="*/ 158 h 230"/>
                <a:gd name="T84" fmla="*/ 23 w 325"/>
                <a:gd name="T85" fmla="*/ 163 h 230"/>
                <a:gd name="T86" fmla="*/ 17 w 325"/>
                <a:gd name="T87" fmla="*/ 168 h 230"/>
                <a:gd name="T88" fmla="*/ 11 w 325"/>
                <a:gd name="T89" fmla="*/ 175 h 230"/>
                <a:gd name="T90" fmla="*/ 6 w 325"/>
                <a:gd name="T91" fmla="*/ 181 h 230"/>
                <a:gd name="T92" fmla="*/ 4 w 325"/>
                <a:gd name="T93" fmla="*/ 189 h 230"/>
                <a:gd name="T94" fmla="*/ 1 w 325"/>
                <a:gd name="T95" fmla="*/ 198 h 230"/>
                <a:gd name="T96" fmla="*/ 0 w 325"/>
                <a:gd name="T97" fmla="*/ 206 h 230"/>
                <a:gd name="T98" fmla="*/ 0 w 325"/>
                <a:gd name="T99" fmla="*/ 230 h 230"/>
                <a:gd name="T100" fmla="*/ 325 w 325"/>
                <a:gd name="T101" fmla="*/ 230 h 230"/>
                <a:gd name="T102" fmla="*/ 325 w 325"/>
                <a:gd name="T103" fmla="*/ 206 h 230"/>
                <a:gd name="T104" fmla="*/ 324 w 325"/>
                <a:gd name="T105" fmla="*/ 198 h 230"/>
                <a:gd name="T106" fmla="*/ 322 w 325"/>
                <a:gd name="T107" fmla="*/ 189 h 230"/>
                <a:gd name="T108" fmla="*/ 318 w 325"/>
                <a:gd name="T109" fmla="*/ 181 h 230"/>
                <a:gd name="T110" fmla="*/ 315 w 325"/>
                <a:gd name="T111" fmla="*/ 175 h 230"/>
                <a:gd name="T112" fmla="*/ 309 w 325"/>
                <a:gd name="T113" fmla="*/ 168 h 230"/>
                <a:gd name="T114" fmla="*/ 303 w 325"/>
                <a:gd name="T115" fmla="*/ 162 h 230"/>
                <a:gd name="T116" fmla="*/ 297 w 325"/>
                <a:gd name="T117" fmla="*/ 158 h 230"/>
                <a:gd name="T118" fmla="*/ 289 w 325"/>
                <a:gd name="T119" fmla="*/ 155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5" h="230">
                  <a:moveTo>
                    <a:pt x="289" y="155"/>
                  </a:moveTo>
                  <a:lnTo>
                    <a:pt x="217" y="136"/>
                  </a:lnTo>
                  <a:lnTo>
                    <a:pt x="217" y="112"/>
                  </a:lnTo>
                  <a:lnTo>
                    <a:pt x="227" y="104"/>
                  </a:lnTo>
                  <a:lnTo>
                    <a:pt x="236" y="95"/>
                  </a:lnTo>
                  <a:lnTo>
                    <a:pt x="245" y="85"/>
                  </a:lnTo>
                  <a:lnTo>
                    <a:pt x="252" y="73"/>
                  </a:lnTo>
                  <a:lnTo>
                    <a:pt x="258" y="62"/>
                  </a:lnTo>
                  <a:lnTo>
                    <a:pt x="262" y="48"/>
                  </a:lnTo>
                  <a:lnTo>
                    <a:pt x="266" y="35"/>
                  </a:lnTo>
                  <a:lnTo>
                    <a:pt x="267" y="21"/>
                  </a:lnTo>
                  <a:lnTo>
                    <a:pt x="255" y="22"/>
                  </a:lnTo>
                  <a:lnTo>
                    <a:pt x="243" y="23"/>
                  </a:lnTo>
                  <a:lnTo>
                    <a:pt x="234" y="22"/>
                  </a:lnTo>
                  <a:lnTo>
                    <a:pt x="225" y="22"/>
                  </a:lnTo>
                  <a:lnTo>
                    <a:pt x="211" y="18"/>
                  </a:lnTo>
                  <a:lnTo>
                    <a:pt x="198" y="14"/>
                  </a:lnTo>
                  <a:lnTo>
                    <a:pt x="186" y="8"/>
                  </a:lnTo>
                  <a:lnTo>
                    <a:pt x="177" y="0"/>
                  </a:lnTo>
                  <a:lnTo>
                    <a:pt x="171" y="4"/>
                  </a:lnTo>
                  <a:lnTo>
                    <a:pt x="164" y="8"/>
                  </a:lnTo>
                  <a:lnTo>
                    <a:pt x="157" y="10"/>
                  </a:lnTo>
                  <a:lnTo>
                    <a:pt x="149" y="13"/>
                  </a:lnTo>
                  <a:lnTo>
                    <a:pt x="133" y="15"/>
                  </a:lnTo>
                  <a:lnTo>
                    <a:pt x="118" y="17"/>
                  </a:lnTo>
                  <a:lnTo>
                    <a:pt x="103" y="15"/>
                  </a:lnTo>
                  <a:lnTo>
                    <a:pt x="87" y="13"/>
                  </a:lnTo>
                  <a:lnTo>
                    <a:pt x="73" y="9"/>
                  </a:lnTo>
                  <a:lnTo>
                    <a:pt x="62" y="4"/>
                  </a:lnTo>
                  <a:lnTo>
                    <a:pt x="62" y="10"/>
                  </a:lnTo>
                  <a:lnTo>
                    <a:pt x="60" y="17"/>
                  </a:lnTo>
                  <a:lnTo>
                    <a:pt x="62" y="31"/>
                  </a:lnTo>
                  <a:lnTo>
                    <a:pt x="64" y="45"/>
                  </a:lnTo>
                  <a:lnTo>
                    <a:pt x="68" y="58"/>
                  </a:lnTo>
                  <a:lnTo>
                    <a:pt x="74" y="71"/>
                  </a:lnTo>
                  <a:lnTo>
                    <a:pt x="81" y="82"/>
                  </a:lnTo>
                  <a:lnTo>
                    <a:pt x="89" y="93"/>
                  </a:lnTo>
                  <a:lnTo>
                    <a:pt x="97" y="103"/>
                  </a:lnTo>
                  <a:lnTo>
                    <a:pt x="108" y="111"/>
                  </a:lnTo>
                  <a:lnTo>
                    <a:pt x="108" y="136"/>
                  </a:lnTo>
                  <a:lnTo>
                    <a:pt x="38" y="155"/>
                  </a:lnTo>
                  <a:lnTo>
                    <a:pt x="31" y="158"/>
                  </a:lnTo>
                  <a:lnTo>
                    <a:pt x="23" y="163"/>
                  </a:lnTo>
                  <a:lnTo>
                    <a:pt x="17" y="168"/>
                  </a:lnTo>
                  <a:lnTo>
                    <a:pt x="11" y="175"/>
                  </a:lnTo>
                  <a:lnTo>
                    <a:pt x="6" y="181"/>
                  </a:lnTo>
                  <a:lnTo>
                    <a:pt x="4" y="189"/>
                  </a:lnTo>
                  <a:lnTo>
                    <a:pt x="1" y="198"/>
                  </a:lnTo>
                  <a:lnTo>
                    <a:pt x="0" y="206"/>
                  </a:lnTo>
                  <a:lnTo>
                    <a:pt x="0" y="230"/>
                  </a:lnTo>
                  <a:lnTo>
                    <a:pt x="325" y="230"/>
                  </a:lnTo>
                  <a:lnTo>
                    <a:pt x="325" y="206"/>
                  </a:lnTo>
                  <a:lnTo>
                    <a:pt x="324" y="198"/>
                  </a:lnTo>
                  <a:lnTo>
                    <a:pt x="322" y="189"/>
                  </a:lnTo>
                  <a:lnTo>
                    <a:pt x="318" y="181"/>
                  </a:lnTo>
                  <a:lnTo>
                    <a:pt x="315" y="175"/>
                  </a:lnTo>
                  <a:lnTo>
                    <a:pt x="309" y="168"/>
                  </a:lnTo>
                  <a:lnTo>
                    <a:pt x="303" y="162"/>
                  </a:lnTo>
                  <a:lnTo>
                    <a:pt x="297" y="158"/>
                  </a:lnTo>
                  <a:lnTo>
                    <a:pt x="289"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454">
              <a:extLst>
                <a:ext uri="{FF2B5EF4-FFF2-40B4-BE49-F238E27FC236}">
                  <a16:creationId xmlns:a16="http://schemas.microsoft.com/office/drawing/2014/main" id="{C7660E10-1967-4E4B-BC5E-33443C2F7FFA}"/>
                </a:ext>
              </a:extLst>
            </p:cNvPr>
            <p:cNvSpPr>
              <a:spLocks/>
            </p:cNvSpPr>
            <p:nvPr/>
          </p:nvSpPr>
          <p:spPr bwMode="auto">
            <a:xfrm>
              <a:off x="11642725" y="5494338"/>
              <a:ext cx="39687" cy="39688"/>
            </a:xfrm>
            <a:custGeom>
              <a:avLst/>
              <a:gdLst>
                <a:gd name="T0" fmla="*/ 96 w 100"/>
                <a:gd name="T1" fmla="*/ 96 h 100"/>
                <a:gd name="T2" fmla="*/ 99 w 100"/>
                <a:gd name="T3" fmla="*/ 92 h 100"/>
                <a:gd name="T4" fmla="*/ 100 w 100"/>
                <a:gd name="T5" fmla="*/ 87 h 100"/>
                <a:gd name="T6" fmla="*/ 99 w 100"/>
                <a:gd name="T7" fmla="*/ 83 h 100"/>
                <a:gd name="T8" fmla="*/ 96 w 100"/>
                <a:gd name="T9" fmla="*/ 80 h 100"/>
                <a:gd name="T10" fmla="*/ 20 w 100"/>
                <a:gd name="T11" fmla="*/ 4 h 100"/>
                <a:gd name="T12" fmla="*/ 17 w 100"/>
                <a:gd name="T13" fmla="*/ 1 h 100"/>
                <a:gd name="T14" fmla="*/ 11 w 100"/>
                <a:gd name="T15" fmla="*/ 0 h 100"/>
                <a:gd name="T16" fmla="*/ 8 w 100"/>
                <a:gd name="T17" fmla="*/ 1 h 100"/>
                <a:gd name="T18" fmla="*/ 4 w 100"/>
                <a:gd name="T19" fmla="*/ 4 h 100"/>
                <a:gd name="T20" fmla="*/ 1 w 100"/>
                <a:gd name="T21" fmla="*/ 8 h 100"/>
                <a:gd name="T22" fmla="*/ 0 w 100"/>
                <a:gd name="T23" fmla="*/ 11 h 100"/>
                <a:gd name="T24" fmla="*/ 1 w 100"/>
                <a:gd name="T25" fmla="*/ 17 h 100"/>
                <a:gd name="T26" fmla="*/ 4 w 100"/>
                <a:gd name="T27" fmla="*/ 20 h 100"/>
                <a:gd name="T28" fmla="*/ 79 w 100"/>
                <a:gd name="T29" fmla="*/ 96 h 100"/>
                <a:gd name="T30" fmla="*/ 83 w 100"/>
                <a:gd name="T31" fmla="*/ 99 h 100"/>
                <a:gd name="T32" fmla="*/ 87 w 100"/>
                <a:gd name="T33" fmla="*/ 100 h 100"/>
                <a:gd name="T34" fmla="*/ 92 w 100"/>
                <a:gd name="T35" fmla="*/ 99 h 100"/>
                <a:gd name="T36" fmla="*/ 96 w 100"/>
                <a:gd name="T37" fmla="*/ 9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 h="100">
                  <a:moveTo>
                    <a:pt x="96" y="96"/>
                  </a:moveTo>
                  <a:lnTo>
                    <a:pt x="99" y="92"/>
                  </a:lnTo>
                  <a:lnTo>
                    <a:pt x="100" y="87"/>
                  </a:lnTo>
                  <a:lnTo>
                    <a:pt x="99" y="83"/>
                  </a:lnTo>
                  <a:lnTo>
                    <a:pt x="96" y="80"/>
                  </a:lnTo>
                  <a:lnTo>
                    <a:pt x="20" y="4"/>
                  </a:lnTo>
                  <a:lnTo>
                    <a:pt x="17" y="1"/>
                  </a:lnTo>
                  <a:lnTo>
                    <a:pt x="11" y="0"/>
                  </a:lnTo>
                  <a:lnTo>
                    <a:pt x="8" y="1"/>
                  </a:lnTo>
                  <a:lnTo>
                    <a:pt x="4" y="4"/>
                  </a:lnTo>
                  <a:lnTo>
                    <a:pt x="1" y="8"/>
                  </a:lnTo>
                  <a:lnTo>
                    <a:pt x="0" y="11"/>
                  </a:lnTo>
                  <a:lnTo>
                    <a:pt x="1" y="17"/>
                  </a:lnTo>
                  <a:lnTo>
                    <a:pt x="4" y="20"/>
                  </a:lnTo>
                  <a:lnTo>
                    <a:pt x="79" y="96"/>
                  </a:lnTo>
                  <a:lnTo>
                    <a:pt x="83" y="99"/>
                  </a:lnTo>
                  <a:lnTo>
                    <a:pt x="87" y="100"/>
                  </a:lnTo>
                  <a:lnTo>
                    <a:pt x="92" y="99"/>
                  </a:lnTo>
                  <a:lnTo>
                    <a:pt x="9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455">
              <a:extLst>
                <a:ext uri="{FF2B5EF4-FFF2-40B4-BE49-F238E27FC236}">
                  <a16:creationId xmlns:a16="http://schemas.microsoft.com/office/drawing/2014/main" id="{B8E6769C-678D-4621-B377-7F03A8DB09D1}"/>
                </a:ext>
              </a:extLst>
            </p:cNvPr>
            <p:cNvSpPr>
              <a:spLocks/>
            </p:cNvSpPr>
            <p:nvPr/>
          </p:nvSpPr>
          <p:spPr bwMode="auto">
            <a:xfrm>
              <a:off x="11806238" y="5494338"/>
              <a:ext cx="38100" cy="39688"/>
            </a:xfrm>
            <a:custGeom>
              <a:avLst/>
              <a:gdLst>
                <a:gd name="T0" fmla="*/ 78 w 98"/>
                <a:gd name="T1" fmla="*/ 4 h 100"/>
                <a:gd name="T2" fmla="*/ 2 w 98"/>
                <a:gd name="T3" fmla="*/ 80 h 100"/>
                <a:gd name="T4" fmla="*/ 0 w 98"/>
                <a:gd name="T5" fmla="*/ 83 h 100"/>
                <a:gd name="T6" fmla="*/ 0 w 98"/>
                <a:gd name="T7" fmla="*/ 87 h 100"/>
                <a:gd name="T8" fmla="*/ 0 w 98"/>
                <a:gd name="T9" fmla="*/ 92 h 100"/>
                <a:gd name="T10" fmla="*/ 2 w 98"/>
                <a:gd name="T11" fmla="*/ 96 h 100"/>
                <a:gd name="T12" fmla="*/ 7 w 98"/>
                <a:gd name="T13" fmla="*/ 99 h 100"/>
                <a:gd name="T14" fmla="*/ 11 w 98"/>
                <a:gd name="T15" fmla="*/ 100 h 100"/>
                <a:gd name="T16" fmla="*/ 16 w 98"/>
                <a:gd name="T17" fmla="*/ 99 h 100"/>
                <a:gd name="T18" fmla="*/ 20 w 98"/>
                <a:gd name="T19" fmla="*/ 96 h 100"/>
                <a:gd name="T20" fmla="*/ 96 w 98"/>
                <a:gd name="T21" fmla="*/ 20 h 100"/>
                <a:gd name="T22" fmla="*/ 98 w 98"/>
                <a:gd name="T23" fmla="*/ 17 h 100"/>
                <a:gd name="T24" fmla="*/ 98 w 98"/>
                <a:gd name="T25" fmla="*/ 11 h 100"/>
                <a:gd name="T26" fmla="*/ 98 w 98"/>
                <a:gd name="T27" fmla="*/ 8 h 100"/>
                <a:gd name="T28" fmla="*/ 96 w 98"/>
                <a:gd name="T29" fmla="*/ 4 h 100"/>
                <a:gd name="T30" fmla="*/ 92 w 98"/>
                <a:gd name="T31" fmla="*/ 1 h 100"/>
                <a:gd name="T32" fmla="*/ 87 w 98"/>
                <a:gd name="T33" fmla="*/ 0 h 100"/>
                <a:gd name="T34" fmla="*/ 83 w 98"/>
                <a:gd name="T35" fmla="*/ 1 h 100"/>
                <a:gd name="T36" fmla="*/ 78 w 98"/>
                <a:gd name="T37"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00">
                  <a:moveTo>
                    <a:pt x="78" y="4"/>
                  </a:moveTo>
                  <a:lnTo>
                    <a:pt x="2" y="80"/>
                  </a:lnTo>
                  <a:lnTo>
                    <a:pt x="0" y="83"/>
                  </a:lnTo>
                  <a:lnTo>
                    <a:pt x="0" y="87"/>
                  </a:lnTo>
                  <a:lnTo>
                    <a:pt x="0" y="92"/>
                  </a:lnTo>
                  <a:lnTo>
                    <a:pt x="2" y="96"/>
                  </a:lnTo>
                  <a:lnTo>
                    <a:pt x="7" y="99"/>
                  </a:lnTo>
                  <a:lnTo>
                    <a:pt x="11" y="100"/>
                  </a:lnTo>
                  <a:lnTo>
                    <a:pt x="16" y="99"/>
                  </a:lnTo>
                  <a:lnTo>
                    <a:pt x="20" y="96"/>
                  </a:lnTo>
                  <a:lnTo>
                    <a:pt x="96" y="20"/>
                  </a:lnTo>
                  <a:lnTo>
                    <a:pt x="98" y="17"/>
                  </a:lnTo>
                  <a:lnTo>
                    <a:pt x="98" y="11"/>
                  </a:lnTo>
                  <a:lnTo>
                    <a:pt x="98" y="8"/>
                  </a:lnTo>
                  <a:lnTo>
                    <a:pt x="96" y="4"/>
                  </a:lnTo>
                  <a:lnTo>
                    <a:pt x="92" y="1"/>
                  </a:lnTo>
                  <a:lnTo>
                    <a:pt x="87" y="0"/>
                  </a:lnTo>
                  <a:lnTo>
                    <a:pt x="83" y="1"/>
                  </a:lnTo>
                  <a:lnTo>
                    <a:pt x="7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1" name="Freeform 2326">
            <a:extLst>
              <a:ext uri="{FF2B5EF4-FFF2-40B4-BE49-F238E27FC236}">
                <a16:creationId xmlns:a16="http://schemas.microsoft.com/office/drawing/2014/main" id="{ECFEA1E9-CDB9-46ED-ABC1-B910177FB7E1}"/>
              </a:ext>
            </a:extLst>
          </p:cNvPr>
          <p:cNvSpPr>
            <a:spLocks noEditPoints="1"/>
          </p:cNvSpPr>
          <p:nvPr/>
        </p:nvSpPr>
        <p:spPr bwMode="auto">
          <a:xfrm>
            <a:off x="1223356" y="4823606"/>
            <a:ext cx="371881" cy="382447"/>
          </a:xfrm>
          <a:custGeom>
            <a:avLst/>
            <a:gdLst>
              <a:gd name="T0" fmla="*/ 554 w 876"/>
              <a:gd name="T1" fmla="*/ 423 h 906"/>
              <a:gd name="T2" fmla="*/ 324 w 876"/>
              <a:gd name="T3" fmla="*/ 423 h 906"/>
              <a:gd name="T4" fmla="*/ 771 w 876"/>
              <a:gd name="T5" fmla="*/ 212 h 906"/>
              <a:gd name="T6" fmla="*/ 720 w 876"/>
              <a:gd name="T7" fmla="*/ 188 h 906"/>
              <a:gd name="T8" fmla="*/ 687 w 876"/>
              <a:gd name="T9" fmla="*/ 153 h 906"/>
              <a:gd name="T10" fmla="*/ 659 w 876"/>
              <a:gd name="T11" fmla="*/ 134 h 906"/>
              <a:gd name="T12" fmla="*/ 627 w 876"/>
              <a:gd name="T13" fmla="*/ 124 h 906"/>
              <a:gd name="T14" fmla="*/ 595 w 876"/>
              <a:gd name="T15" fmla="*/ 90 h 906"/>
              <a:gd name="T16" fmla="*/ 571 w 876"/>
              <a:gd name="T17" fmla="*/ 60 h 906"/>
              <a:gd name="T18" fmla="*/ 537 w 876"/>
              <a:gd name="T19" fmla="*/ 30 h 906"/>
              <a:gd name="T20" fmla="*/ 493 w 876"/>
              <a:gd name="T21" fmla="*/ 9 h 906"/>
              <a:gd name="T22" fmla="*/ 439 w 876"/>
              <a:gd name="T23" fmla="*/ 0 h 906"/>
              <a:gd name="T24" fmla="*/ 384 w 876"/>
              <a:gd name="T25" fmla="*/ 9 h 906"/>
              <a:gd name="T26" fmla="*/ 340 w 876"/>
              <a:gd name="T27" fmla="*/ 30 h 906"/>
              <a:gd name="T28" fmla="*/ 307 w 876"/>
              <a:gd name="T29" fmla="*/ 60 h 906"/>
              <a:gd name="T30" fmla="*/ 282 w 876"/>
              <a:gd name="T31" fmla="*/ 90 h 906"/>
              <a:gd name="T32" fmla="*/ 251 w 876"/>
              <a:gd name="T33" fmla="*/ 124 h 906"/>
              <a:gd name="T34" fmla="*/ 219 w 876"/>
              <a:gd name="T35" fmla="*/ 134 h 906"/>
              <a:gd name="T36" fmla="*/ 191 w 876"/>
              <a:gd name="T37" fmla="*/ 153 h 906"/>
              <a:gd name="T38" fmla="*/ 158 w 876"/>
              <a:gd name="T39" fmla="*/ 188 h 906"/>
              <a:gd name="T40" fmla="*/ 106 w 876"/>
              <a:gd name="T41" fmla="*/ 212 h 906"/>
              <a:gd name="T42" fmla="*/ 81 w 876"/>
              <a:gd name="T43" fmla="*/ 215 h 906"/>
              <a:gd name="T44" fmla="*/ 54 w 876"/>
              <a:gd name="T45" fmla="*/ 227 h 906"/>
              <a:gd name="T46" fmla="*/ 30 w 876"/>
              <a:gd name="T47" fmla="*/ 246 h 906"/>
              <a:gd name="T48" fmla="*/ 11 w 876"/>
              <a:gd name="T49" fmla="*/ 272 h 906"/>
              <a:gd name="T50" fmla="*/ 1 w 876"/>
              <a:gd name="T51" fmla="*/ 305 h 906"/>
              <a:gd name="T52" fmla="*/ 2 w 876"/>
              <a:gd name="T53" fmla="*/ 340 h 906"/>
              <a:gd name="T54" fmla="*/ 12 w 876"/>
              <a:gd name="T55" fmla="*/ 371 h 906"/>
              <a:gd name="T56" fmla="*/ 29 w 876"/>
              <a:gd name="T57" fmla="*/ 395 h 906"/>
              <a:gd name="T58" fmla="*/ 53 w 876"/>
              <a:gd name="T59" fmla="*/ 412 h 906"/>
              <a:gd name="T60" fmla="*/ 83 w 876"/>
              <a:gd name="T61" fmla="*/ 421 h 906"/>
              <a:gd name="T62" fmla="*/ 281 w 876"/>
              <a:gd name="T63" fmla="*/ 423 h 906"/>
              <a:gd name="T64" fmla="*/ 258 w 876"/>
              <a:gd name="T65" fmla="*/ 634 h 906"/>
              <a:gd name="T66" fmla="*/ 248 w 876"/>
              <a:gd name="T67" fmla="*/ 638 h 906"/>
              <a:gd name="T68" fmla="*/ 243 w 876"/>
              <a:gd name="T69" fmla="*/ 648 h 906"/>
              <a:gd name="T70" fmla="*/ 334 w 876"/>
              <a:gd name="T71" fmla="*/ 897 h 906"/>
              <a:gd name="T72" fmla="*/ 343 w 876"/>
              <a:gd name="T73" fmla="*/ 905 h 906"/>
              <a:gd name="T74" fmla="*/ 534 w 876"/>
              <a:gd name="T75" fmla="*/ 905 h 906"/>
              <a:gd name="T76" fmla="*/ 544 w 876"/>
              <a:gd name="T77" fmla="*/ 897 h 906"/>
              <a:gd name="T78" fmla="*/ 635 w 876"/>
              <a:gd name="T79" fmla="*/ 648 h 906"/>
              <a:gd name="T80" fmla="*/ 630 w 876"/>
              <a:gd name="T81" fmla="*/ 638 h 906"/>
              <a:gd name="T82" fmla="*/ 620 w 876"/>
              <a:gd name="T83" fmla="*/ 634 h 906"/>
              <a:gd name="T84" fmla="*/ 595 w 876"/>
              <a:gd name="T85" fmla="*/ 423 h 906"/>
              <a:gd name="T86" fmla="*/ 794 w 876"/>
              <a:gd name="T87" fmla="*/ 421 h 906"/>
              <a:gd name="T88" fmla="*/ 825 w 876"/>
              <a:gd name="T89" fmla="*/ 412 h 906"/>
              <a:gd name="T90" fmla="*/ 849 w 876"/>
              <a:gd name="T91" fmla="*/ 395 h 906"/>
              <a:gd name="T92" fmla="*/ 866 w 876"/>
              <a:gd name="T93" fmla="*/ 371 h 906"/>
              <a:gd name="T94" fmla="*/ 875 w 876"/>
              <a:gd name="T95" fmla="*/ 340 h 906"/>
              <a:gd name="T96" fmla="*/ 876 w 876"/>
              <a:gd name="T97" fmla="*/ 305 h 906"/>
              <a:gd name="T98" fmla="*/ 867 w 876"/>
              <a:gd name="T99" fmla="*/ 272 h 906"/>
              <a:gd name="T100" fmla="*/ 848 w 876"/>
              <a:gd name="T101" fmla="*/ 246 h 906"/>
              <a:gd name="T102" fmla="*/ 824 w 876"/>
              <a:gd name="T103" fmla="*/ 227 h 906"/>
              <a:gd name="T104" fmla="*/ 797 w 876"/>
              <a:gd name="T105" fmla="*/ 215 h 906"/>
              <a:gd name="T106" fmla="*/ 771 w 876"/>
              <a:gd name="T107" fmla="*/ 212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6" h="906">
                <a:moveTo>
                  <a:pt x="454" y="523"/>
                </a:moveTo>
                <a:lnTo>
                  <a:pt x="454" y="423"/>
                </a:lnTo>
                <a:lnTo>
                  <a:pt x="554" y="423"/>
                </a:lnTo>
                <a:lnTo>
                  <a:pt x="454" y="523"/>
                </a:lnTo>
                <a:close/>
                <a:moveTo>
                  <a:pt x="424" y="523"/>
                </a:moveTo>
                <a:lnTo>
                  <a:pt x="324" y="423"/>
                </a:lnTo>
                <a:lnTo>
                  <a:pt x="424" y="423"/>
                </a:lnTo>
                <a:lnTo>
                  <a:pt x="424" y="523"/>
                </a:lnTo>
                <a:close/>
                <a:moveTo>
                  <a:pt x="771" y="212"/>
                </a:moveTo>
                <a:lnTo>
                  <a:pt x="735" y="212"/>
                </a:lnTo>
                <a:lnTo>
                  <a:pt x="728" y="201"/>
                </a:lnTo>
                <a:lnTo>
                  <a:pt x="720" y="188"/>
                </a:lnTo>
                <a:lnTo>
                  <a:pt x="708" y="174"/>
                </a:lnTo>
                <a:lnTo>
                  <a:pt x="694" y="160"/>
                </a:lnTo>
                <a:lnTo>
                  <a:pt x="687" y="153"/>
                </a:lnTo>
                <a:lnTo>
                  <a:pt x="678" y="146"/>
                </a:lnTo>
                <a:lnTo>
                  <a:pt x="668" y="141"/>
                </a:lnTo>
                <a:lnTo>
                  <a:pt x="659" y="134"/>
                </a:lnTo>
                <a:lnTo>
                  <a:pt x="649" y="130"/>
                </a:lnTo>
                <a:lnTo>
                  <a:pt x="638" y="127"/>
                </a:lnTo>
                <a:lnTo>
                  <a:pt x="627" y="124"/>
                </a:lnTo>
                <a:lnTo>
                  <a:pt x="615" y="123"/>
                </a:lnTo>
                <a:lnTo>
                  <a:pt x="607" y="109"/>
                </a:lnTo>
                <a:lnTo>
                  <a:pt x="595" y="90"/>
                </a:lnTo>
                <a:lnTo>
                  <a:pt x="588" y="81"/>
                </a:lnTo>
                <a:lnTo>
                  <a:pt x="580" y="70"/>
                </a:lnTo>
                <a:lnTo>
                  <a:pt x="571" y="60"/>
                </a:lnTo>
                <a:lnTo>
                  <a:pt x="560" y="50"/>
                </a:lnTo>
                <a:lnTo>
                  <a:pt x="549" y="40"/>
                </a:lnTo>
                <a:lnTo>
                  <a:pt x="537" y="30"/>
                </a:lnTo>
                <a:lnTo>
                  <a:pt x="524" y="22"/>
                </a:lnTo>
                <a:lnTo>
                  <a:pt x="509" y="14"/>
                </a:lnTo>
                <a:lnTo>
                  <a:pt x="493" y="9"/>
                </a:lnTo>
                <a:lnTo>
                  <a:pt x="476" y="4"/>
                </a:lnTo>
                <a:lnTo>
                  <a:pt x="458" y="1"/>
                </a:lnTo>
                <a:lnTo>
                  <a:pt x="439" y="0"/>
                </a:lnTo>
                <a:lnTo>
                  <a:pt x="420" y="1"/>
                </a:lnTo>
                <a:lnTo>
                  <a:pt x="401" y="4"/>
                </a:lnTo>
                <a:lnTo>
                  <a:pt x="384" y="9"/>
                </a:lnTo>
                <a:lnTo>
                  <a:pt x="369" y="14"/>
                </a:lnTo>
                <a:lnTo>
                  <a:pt x="354" y="22"/>
                </a:lnTo>
                <a:lnTo>
                  <a:pt x="340" y="30"/>
                </a:lnTo>
                <a:lnTo>
                  <a:pt x="328" y="40"/>
                </a:lnTo>
                <a:lnTo>
                  <a:pt x="317" y="50"/>
                </a:lnTo>
                <a:lnTo>
                  <a:pt x="307" y="60"/>
                </a:lnTo>
                <a:lnTo>
                  <a:pt x="297" y="70"/>
                </a:lnTo>
                <a:lnTo>
                  <a:pt x="289" y="81"/>
                </a:lnTo>
                <a:lnTo>
                  <a:pt x="282" y="90"/>
                </a:lnTo>
                <a:lnTo>
                  <a:pt x="271" y="109"/>
                </a:lnTo>
                <a:lnTo>
                  <a:pt x="263" y="123"/>
                </a:lnTo>
                <a:lnTo>
                  <a:pt x="251" y="124"/>
                </a:lnTo>
                <a:lnTo>
                  <a:pt x="239" y="127"/>
                </a:lnTo>
                <a:lnTo>
                  <a:pt x="229" y="130"/>
                </a:lnTo>
                <a:lnTo>
                  <a:pt x="219" y="134"/>
                </a:lnTo>
                <a:lnTo>
                  <a:pt x="209" y="141"/>
                </a:lnTo>
                <a:lnTo>
                  <a:pt x="200" y="146"/>
                </a:lnTo>
                <a:lnTo>
                  <a:pt x="191" y="153"/>
                </a:lnTo>
                <a:lnTo>
                  <a:pt x="184" y="160"/>
                </a:lnTo>
                <a:lnTo>
                  <a:pt x="170" y="174"/>
                </a:lnTo>
                <a:lnTo>
                  <a:pt x="158" y="188"/>
                </a:lnTo>
                <a:lnTo>
                  <a:pt x="149" y="201"/>
                </a:lnTo>
                <a:lnTo>
                  <a:pt x="143" y="212"/>
                </a:lnTo>
                <a:lnTo>
                  <a:pt x="106" y="212"/>
                </a:lnTo>
                <a:lnTo>
                  <a:pt x="98" y="212"/>
                </a:lnTo>
                <a:lnTo>
                  <a:pt x="89" y="213"/>
                </a:lnTo>
                <a:lnTo>
                  <a:pt x="81" y="215"/>
                </a:lnTo>
                <a:lnTo>
                  <a:pt x="72" y="218"/>
                </a:lnTo>
                <a:lnTo>
                  <a:pt x="62" y="222"/>
                </a:lnTo>
                <a:lnTo>
                  <a:pt x="54" y="227"/>
                </a:lnTo>
                <a:lnTo>
                  <a:pt x="45" y="232"/>
                </a:lnTo>
                <a:lnTo>
                  <a:pt x="38" y="238"/>
                </a:lnTo>
                <a:lnTo>
                  <a:pt x="30" y="246"/>
                </a:lnTo>
                <a:lnTo>
                  <a:pt x="23" y="253"/>
                </a:lnTo>
                <a:lnTo>
                  <a:pt x="16" y="262"/>
                </a:lnTo>
                <a:lnTo>
                  <a:pt x="11" y="272"/>
                </a:lnTo>
                <a:lnTo>
                  <a:pt x="7" y="282"/>
                </a:lnTo>
                <a:lnTo>
                  <a:pt x="3" y="293"/>
                </a:lnTo>
                <a:lnTo>
                  <a:pt x="1" y="305"/>
                </a:lnTo>
                <a:lnTo>
                  <a:pt x="0" y="317"/>
                </a:lnTo>
                <a:lnTo>
                  <a:pt x="1" y="330"/>
                </a:lnTo>
                <a:lnTo>
                  <a:pt x="2" y="340"/>
                </a:lnTo>
                <a:lnTo>
                  <a:pt x="5" y="351"/>
                </a:lnTo>
                <a:lnTo>
                  <a:pt x="8" y="362"/>
                </a:lnTo>
                <a:lnTo>
                  <a:pt x="12" y="371"/>
                </a:lnTo>
                <a:lnTo>
                  <a:pt x="17" y="380"/>
                </a:lnTo>
                <a:lnTo>
                  <a:pt x="23" y="387"/>
                </a:lnTo>
                <a:lnTo>
                  <a:pt x="29" y="395"/>
                </a:lnTo>
                <a:lnTo>
                  <a:pt x="37" y="401"/>
                </a:lnTo>
                <a:lnTo>
                  <a:pt x="44" y="407"/>
                </a:lnTo>
                <a:lnTo>
                  <a:pt x="53" y="412"/>
                </a:lnTo>
                <a:lnTo>
                  <a:pt x="62" y="415"/>
                </a:lnTo>
                <a:lnTo>
                  <a:pt x="72" y="419"/>
                </a:lnTo>
                <a:lnTo>
                  <a:pt x="83" y="421"/>
                </a:lnTo>
                <a:lnTo>
                  <a:pt x="95" y="422"/>
                </a:lnTo>
                <a:lnTo>
                  <a:pt x="106" y="423"/>
                </a:lnTo>
                <a:lnTo>
                  <a:pt x="281" y="423"/>
                </a:lnTo>
                <a:lnTo>
                  <a:pt x="424" y="567"/>
                </a:lnTo>
                <a:lnTo>
                  <a:pt x="424" y="634"/>
                </a:lnTo>
                <a:lnTo>
                  <a:pt x="258" y="634"/>
                </a:lnTo>
                <a:lnTo>
                  <a:pt x="253" y="635"/>
                </a:lnTo>
                <a:lnTo>
                  <a:pt x="250" y="636"/>
                </a:lnTo>
                <a:lnTo>
                  <a:pt x="248" y="638"/>
                </a:lnTo>
                <a:lnTo>
                  <a:pt x="245" y="642"/>
                </a:lnTo>
                <a:lnTo>
                  <a:pt x="244" y="645"/>
                </a:lnTo>
                <a:lnTo>
                  <a:pt x="243" y="648"/>
                </a:lnTo>
                <a:lnTo>
                  <a:pt x="243" y="651"/>
                </a:lnTo>
                <a:lnTo>
                  <a:pt x="244" y="656"/>
                </a:lnTo>
                <a:lnTo>
                  <a:pt x="334" y="897"/>
                </a:lnTo>
                <a:lnTo>
                  <a:pt x="336" y="901"/>
                </a:lnTo>
                <a:lnTo>
                  <a:pt x="339" y="903"/>
                </a:lnTo>
                <a:lnTo>
                  <a:pt x="343" y="905"/>
                </a:lnTo>
                <a:lnTo>
                  <a:pt x="348" y="906"/>
                </a:lnTo>
                <a:lnTo>
                  <a:pt x="529" y="906"/>
                </a:lnTo>
                <a:lnTo>
                  <a:pt x="534" y="905"/>
                </a:lnTo>
                <a:lnTo>
                  <a:pt x="538" y="903"/>
                </a:lnTo>
                <a:lnTo>
                  <a:pt x="541" y="901"/>
                </a:lnTo>
                <a:lnTo>
                  <a:pt x="544" y="897"/>
                </a:lnTo>
                <a:lnTo>
                  <a:pt x="634" y="656"/>
                </a:lnTo>
                <a:lnTo>
                  <a:pt x="635" y="651"/>
                </a:lnTo>
                <a:lnTo>
                  <a:pt x="635" y="648"/>
                </a:lnTo>
                <a:lnTo>
                  <a:pt x="634" y="645"/>
                </a:lnTo>
                <a:lnTo>
                  <a:pt x="632" y="642"/>
                </a:lnTo>
                <a:lnTo>
                  <a:pt x="630" y="638"/>
                </a:lnTo>
                <a:lnTo>
                  <a:pt x="627" y="636"/>
                </a:lnTo>
                <a:lnTo>
                  <a:pt x="623" y="635"/>
                </a:lnTo>
                <a:lnTo>
                  <a:pt x="620" y="634"/>
                </a:lnTo>
                <a:lnTo>
                  <a:pt x="454" y="634"/>
                </a:lnTo>
                <a:lnTo>
                  <a:pt x="454" y="567"/>
                </a:lnTo>
                <a:lnTo>
                  <a:pt x="595" y="423"/>
                </a:lnTo>
                <a:lnTo>
                  <a:pt x="771" y="423"/>
                </a:lnTo>
                <a:lnTo>
                  <a:pt x="783" y="422"/>
                </a:lnTo>
                <a:lnTo>
                  <a:pt x="794" y="421"/>
                </a:lnTo>
                <a:lnTo>
                  <a:pt x="805" y="419"/>
                </a:lnTo>
                <a:lnTo>
                  <a:pt x="815" y="415"/>
                </a:lnTo>
                <a:lnTo>
                  <a:pt x="825" y="412"/>
                </a:lnTo>
                <a:lnTo>
                  <a:pt x="834" y="407"/>
                </a:lnTo>
                <a:lnTo>
                  <a:pt x="841" y="401"/>
                </a:lnTo>
                <a:lnTo>
                  <a:pt x="849" y="395"/>
                </a:lnTo>
                <a:lnTo>
                  <a:pt x="855" y="387"/>
                </a:lnTo>
                <a:lnTo>
                  <a:pt x="860" y="380"/>
                </a:lnTo>
                <a:lnTo>
                  <a:pt x="866" y="371"/>
                </a:lnTo>
                <a:lnTo>
                  <a:pt x="869" y="362"/>
                </a:lnTo>
                <a:lnTo>
                  <a:pt x="872" y="351"/>
                </a:lnTo>
                <a:lnTo>
                  <a:pt x="875" y="340"/>
                </a:lnTo>
                <a:lnTo>
                  <a:pt x="876" y="330"/>
                </a:lnTo>
                <a:lnTo>
                  <a:pt x="876" y="317"/>
                </a:lnTo>
                <a:lnTo>
                  <a:pt x="876" y="305"/>
                </a:lnTo>
                <a:lnTo>
                  <a:pt x="874" y="293"/>
                </a:lnTo>
                <a:lnTo>
                  <a:pt x="871" y="282"/>
                </a:lnTo>
                <a:lnTo>
                  <a:pt x="867" y="272"/>
                </a:lnTo>
                <a:lnTo>
                  <a:pt x="861" y="262"/>
                </a:lnTo>
                <a:lnTo>
                  <a:pt x="855" y="253"/>
                </a:lnTo>
                <a:lnTo>
                  <a:pt x="848" y="246"/>
                </a:lnTo>
                <a:lnTo>
                  <a:pt x="840" y="238"/>
                </a:lnTo>
                <a:lnTo>
                  <a:pt x="833" y="232"/>
                </a:lnTo>
                <a:lnTo>
                  <a:pt x="824" y="227"/>
                </a:lnTo>
                <a:lnTo>
                  <a:pt x="814" y="222"/>
                </a:lnTo>
                <a:lnTo>
                  <a:pt x="806" y="218"/>
                </a:lnTo>
                <a:lnTo>
                  <a:pt x="797" y="215"/>
                </a:lnTo>
                <a:lnTo>
                  <a:pt x="787" y="213"/>
                </a:lnTo>
                <a:lnTo>
                  <a:pt x="779" y="212"/>
                </a:lnTo>
                <a:lnTo>
                  <a:pt x="771" y="21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2" name="Group 71">
            <a:extLst>
              <a:ext uri="{FF2B5EF4-FFF2-40B4-BE49-F238E27FC236}">
                <a16:creationId xmlns:a16="http://schemas.microsoft.com/office/drawing/2014/main" id="{BFFB22BE-127E-4100-B6E4-22DF1BD7F6F0}"/>
              </a:ext>
            </a:extLst>
          </p:cNvPr>
          <p:cNvGrpSpPr/>
          <p:nvPr/>
        </p:nvGrpSpPr>
        <p:grpSpPr>
          <a:xfrm>
            <a:off x="4363201" y="2278689"/>
            <a:ext cx="380334" cy="331736"/>
            <a:chOff x="9312275" y="5386388"/>
            <a:chExt cx="285750" cy="249238"/>
          </a:xfrm>
          <a:solidFill>
            <a:schemeClr val="accent3">
              <a:lumMod val="40000"/>
              <a:lumOff val="60000"/>
            </a:schemeClr>
          </a:solidFill>
        </p:grpSpPr>
        <p:sp>
          <p:nvSpPr>
            <p:cNvPr id="73" name="Freeform 3445">
              <a:extLst>
                <a:ext uri="{FF2B5EF4-FFF2-40B4-BE49-F238E27FC236}">
                  <a16:creationId xmlns:a16="http://schemas.microsoft.com/office/drawing/2014/main" id="{387BE47F-7E39-404F-9A40-86CECEA2B89E}"/>
                </a:ext>
              </a:extLst>
            </p:cNvPr>
            <p:cNvSpPr>
              <a:spLocks/>
            </p:cNvSpPr>
            <p:nvPr/>
          </p:nvSpPr>
          <p:spPr bwMode="auto">
            <a:xfrm>
              <a:off x="9312275" y="5386388"/>
              <a:ext cx="225425" cy="249238"/>
            </a:xfrm>
            <a:custGeom>
              <a:avLst/>
              <a:gdLst>
                <a:gd name="T0" fmla="*/ 384 w 569"/>
                <a:gd name="T1" fmla="*/ 376 h 628"/>
                <a:gd name="T2" fmla="*/ 359 w 569"/>
                <a:gd name="T3" fmla="*/ 309 h 628"/>
                <a:gd name="T4" fmla="*/ 379 w 569"/>
                <a:gd name="T5" fmla="*/ 290 h 628"/>
                <a:gd name="T6" fmla="*/ 397 w 569"/>
                <a:gd name="T7" fmla="*/ 253 h 628"/>
                <a:gd name="T8" fmla="*/ 406 w 569"/>
                <a:gd name="T9" fmla="*/ 213 h 628"/>
                <a:gd name="T10" fmla="*/ 415 w 569"/>
                <a:gd name="T11" fmla="*/ 203 h 628"/>
                <a:gd name="T12" fmla="*/ 420 w 569"/>
                <a:gd name="T13" fmla="*/ 184 h 628"/>
                <a:gd name="T14" fmla="*/ 416 w 569"/>
                <a:gd name="T15" fmla="*/ 154 h 628"/>
                <a:gd name="T16" fmla="*/ 411 w 569"/>
                <a:gd name="T17" fmla="*/ 123 h 628"/>
                <a:gd name="T18" fmla="*/ 420 w 569"/>
                <a:gd name="T19" fmla="*/ 78 h 628"/>
                <a:gd name="T20" fmla="*/ 415 w 569"/>
                <a:gd name="T21" fmla="*/ 46 h 628"/>
                <a:gd name="T22" fmla="*/ 402 w 569"/>
                <a:gd name="T23" fmla="*/ 28 h 628"/>
                <a:gd name="T24" fmla="*/ 382 w 569"/>
                <a:gd name="T25" fmla="*/ 15 h 628"/>
                <a:gd name="T26" fmla="*/ 341 w 569"/>
                <a:gd name="T27" fmla="*/ 3 h 628"/>
                <a:gd name="T28" fmla="*/ 291 w 569"/>
                <a:gd name="T29" fmla="*/ 1 h 628"/>
                <a:gd name="T30" fmla="*/ 245 w 569"/>
                <a:gd name="T31" fmla="*/ 10 h 628"/>
                <a:gd name="T32" fmla="*/ 213 w 569"/>
                <a:gd name="T33" fmla="*/ 27 h 628"/>
                <a:gd name="T34" fmla="*/ 200 w 569"/>
                <a:gd name="T35" fmla="*/ 42 h 628"/>
                <a:gd name="T36" fmla="*/ 181 w 569"/>
                <a:gd name="T37" fmla="*/ 44 h 628"/>
                <a:gd name="T38" fmla="*/ 163 w 569"/>
                <a:gd name="T39" fmla="*/ 56 h 628"/>
                <a:gd name="T40" fmla="*/ 154 w 569"/>
                <a:gd name="T41" fmla="*/ 86 h 628"/>
                <a:gd name="T42" fmla="*/ 164 w 569"/>
                <a:gd name="T43" fmla="*/ 139 h 628"/>
                <a:gd name="T44" fmla="*/ 160 w 569"/>
                <a:gd name="T45" fmla="*/ 141 h 628"/>
                <a:gd name="T46" fmla="*/ 153 w 569"/>
                <a:gd name="T47" fmla="*/ 154 h 628"/>
                <a:gd name="T48" fmla="*/ 149 w 569"/>
                <a:gd name="T49" fmla="*/ 184 h 628"/>
                <a:gd name="T50" fmla="*/ 153 w 569"/>
                <a:gd name="T51" fmla="*/ 202 h 628"/>
                <a:gd name="T52" fmla="*/ 163 w 569"/>
                <a:gd name="T53" fmla="*/ 213 h 628"/>
                <a:gd name="T54" fmla="*/ 169 w 569"/>
                <a:gd name="T55" fmla="*/ 236 h 628"/>
                <a:gd name="T56" fmla="*/ 180 w 569"/>
                <a:gd name="T57" fmla="*/ 268 h 628"/>
                <a:gd name="T58" fmla="*/ 203 w 569"/>
                <a:gd name="T59" fmla="*/ 299 h 628"/>
                <a:gd name="T60" fmla="*/ 215 w 569"/>
                <a:gd name="T61" fmla="*/ 367 h 628"/>
                <a:gd name="T62" fmla="*/ 177 w 569"/>
                <a:gd name="T63" fmla="*/ 381 h 628"/>
                <a:gd name="T64" fmla="*/ 111 w 569"/>
                <a:gd name="T65" fmla="*/ 404 h 628"/>
                <a:gd name="T66" fmla="*/ 47 w 569"/>
                <a:gd name="T67" fmla="*/ 434 h 628"/>
                <a:gd name="T68" fmla="*/ 22 w 569"/>
                <a:gd name="T69" fmla="*/ 456 h 628"/>
                <a:gd name="T70" fmla="*/ 10 w 569"/>
                <a:gd name="T71" fmla="*/ 487 h 628"/>
                <a:gd name="T72" fmla="*/ 1 w 569"/>
                <a:gd name="T73" fmla="*/ 557 h 628"/>
                <a:gd name="T74" fmla="*/ 0 w 569"/>
                <a:gd name="T75" fmla="*/ 620 h 628"/>
                <a:gd name="T76" fmla="*/ 11 w 569"/>
                <a:gd name="T77" fmla="*/ 628 h 628"/>
                <a:gd name="T78" fmla="*/ 565 w 569"/>
                <a:gd name="T79" fmla="*/ 624 h 628"/>
                <a:gd name="T80" fmla="*/ 569 w 569"/>
                <a:gd name="T81" fmla="*/ 597 h 628"/>
                <a:gd name="T82" fmla="*/ 562 w 569"/>
                <a:gd name="T83" fmla="*/ 510 h 628"/>
                <a:gd name="T84" fmla="*/ 551 w 569"/>
                <a:gd name="T85" fmla="*/ 461 h 628"/>
                <a:gd name="T86" fmla="*/ 537 w 569"/>
                <a:gd name="T87" fmla="*/ 444 h 628"/>
                <a:gd name="T88" fmla="*/ 484 w 569"/>
                <a:gd name="T89" fmla="*/ 413 h 628"/>
                <a:gd name="T90" fmla="*/ 408 w 569"/>
                <a:gd name="T91" fmla="*/ 385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9" h="628">
                  <a:moveTo>
                    <a:pt x="408" y="385"/>
                  </a:moveTo>
                  <a:lnTo>
                    <a:pt x="397" y="380"/>
                  </a:lnTo>
                  <a:lnTo>
                    <a:pt x="384" y="376"/>
                  </a:lnTo>
                  <a:lnTo>
                    <a:pt x="372" y="372"/>
                  </a:lnTo>
                  <a:lnTo>
                    <a:pt x="359" y="367"/>
                  </a:lnTo>
                  <a:lnTo>
                    <a:pt x="359" y="309"/>
                  </a:lnTo>
                  <a:lnTo>
                    <a:pt x="366" y="306"/>
                  </a:lnTo>
                  <a:lnTo>
                    <a:pt x="371" y="299"/>
                  </a:lnTo>
                  <a:lnTo>
                    <a:pt x="379" y="290"/>
                  </a:lnTo>
                  <a:lnTo>
                    <a:pt x="385" y="280"/>
                  </a:lnTo>
                  <a:lnTo>
                    <a:pt x="390" y="268"/>
                  </a:lnTo>
                  <a:lnTo>
                    <a:pt x="397" y="253"/>
                  </a:lnTo>
                  <a:lnTo>
                    <a:pt x="400" y="236"/>
                  </a:lnTo>
                  <a:lnTo>
                    <a:pt x="402" y="216"/>
                  </a:lnTo>
                  <a:lnTo>
                    <a:pt x="406" y="213"/>
                  </a:lnTo>
                  <a:lnTo>
                    <a:pt x="409" y="211"/>
                  </a:lnTo>
                  <a:lnTo>
                    <a:pt x="412" y="207"/>
                  </a:lnTo>
                  <a:lnTo>
                    <a:pt x="415" y="203"/>
                  </a:lnTo>
                  <a:lnTo>
                    <a:pt x="417" y="198"/>
                  </a:lnTo>
                  <a:lnTo>
                    <a:pt x="418" y="191"/>
                  </a:lnTo>
                  <a:lnTo>
                    <a:pt x="420" y="184"/>
                  </a:lnTo>
                  <a:lnTo>
                    <a:pt x="420" y="177"/>
                  </a:lnTo>
                  <a:lnTo>
                    <a:pt x="418" y="164"/>
                  </a:lnTo>
                  <a:lnTo>
                    <a:pt x="416" y="154"/>
                  </a:lnTo>
                  <a:lnTo>
                    <a:pt x="411" y="145"/>
                  </a:lnTo>
                  <a:lnTo>
                    <a:pt x="406" y="140"/>
                  </a:lnTo>
                  <a:lnTo>
                    <a:pt x="411" y="123"/>
                  </a:lnTo>
                  <a:lnTo>
                    <a:pt x="417" y="101"/>
                  </a:lnTo>
                  <a:lnTo>
                    <a:pt x="418" y="90"/>
                  </a:lnTo>
                  <a:lnTo>
                    <a:pt x="420" y="78"/>
                  </a:lnTo>
                  <a:lnTo>
                    <a:pt x="420" y="65"/>
                  </a:lnTo>
                  <a:lnTo>
                    <a:pt x="417" y="53"/>
                  </a:lnTo>
                  <a:lnTo>
                    <a:pt x="415" y="46"/>
                  </a:lnTo>
                  <a:lnTo>
                    <a:pt x="412" y="40"/>
                  </a:lnTo>
                  <a:lnTo>
                    <a:pt x="407" y="33"/>
                  </a:lnTo>
                  <a:lnTo>
                    <a:pt x="402" y="28"/>
                  </a:lnTo>
                  <a:lnTo>
                    <a:pt x="397" y="23"/>
                  </a:lnTo>
                  <a:lnTo>
                    <a:pt x="390" y="19"/>
                  </a:lnTo>
                  <a:lnTo>
                    <a:pt x="382" y="15"/>
                  </a:lnTo>
                  <a:lnTo>
                    <a:pt x="375" y="11"/>
                  </a:lnTo>
                  <a:lnTo>
                    <a:pt x="359" y="6"/>
                  </a:lnTo>
                  <a:lnTo>
                    <a:pt x="341" y="3"/>
                  </a:lnTo>
                  <a:lnTo>
                    <a:pt x="325" y="1"/>
                  </a:lnTo>
                  <a:lnTo>
                    <a:pt x="307" y="0"/>
                  </a:lnTo>
                  <a:lnTo>
                    <a:pt x="291" y="1"/>
                  </a:lnTo>
                  <a:lnTo>
                    <a:pt x="276" y="3"/>
                  </a:lnTo>
                  <a:lnTo>
                    <a:pt x="259" y="5"/>
                  </a:lnTo>
                  <a:lnTo>
                    <a:pt x="245" y="10"/>
                  </a:lnTo>
                  <a:lnTo>
                    <a:pt x="231" y="15"/>
                  </a:lnTo>
                  <a:lnTo>
                    <a:pt x="218" y="23"/>
                  </a:lnTo>
                  <a:lnTo>
                    <a:pt x="213" y="27"/>
                  </a:lnTo>
                  <a:lnTo>
                    <a:pt x="208" y="32"/>
                  </a:lnTo>
                  <a:lnTo>
                    <a:pt x="204" y="37"/>
                  </a:lnTo>
                  <a:lnTo>
                    <a:pt x="200" y="42"/>
                  </a:lnTo>
                  <a:lnTo>
                    <a:pt x="194" y="42"/>
                  </a:lnTo>
                  <a:lnTo>
                    <a:pt x="186" y="42"/>
                  </a:lnTo>
                  <a:lnTo>
                    <a:pt x="181" y="44"/>
                  </a:lnTo>
                  <a:lnTo>
                    <a:pt x="176" y="46"/>
                  </a:lnTo>
                  <a:lnTo>
                    <a:pt x="168" y="51"/>
                  </a:lnTo>
                  <a:lnTo>
                    <a:pt x="163" y="56"/>
                  </a:lnTo>
                  <a:lnTo>
                    <a:pt x="158" y="65"/>
                  </a:lnTo>
                  <a:lnTo>
                    <a:pt x="155" y="76"/>
                  </a:lnTo>
                  <a:lnTo>
                    <a:pt x="154" y="86"/>
                  </a:lnTo>
                  <a:lnTo>
                    <a:pt x="155" y="98"/>
                  </a:lnTo>
                  <a:lnTo>
                    <a:pt x="159" y="119"/>
                  </a:lnTo>
                  <a:lnTo>
                    <a:pt x="164" y="139"/>
                  </a:lnTo>
                  <a:lnTo>
                    <a:pt x="164" y="139"/>
                  </a:lnTo>
                  <a:lnTo>
                    <a:pt x="164" y="139"/>
                  </a:lnTo>
                  <a:lnTo>
                    <a:pt x="160" y="141"/>
                  </a:lnTo>
                  <a:lnTo>
                    <a:pt x="158" y="145"/>
                  </a:lnTo>
                  <a:lnTo>
                    <a:pt x="155" y="149"/>
                  </a:lnTo>
                  <a:lnTo>
                    <a:pt x="153" y="154"/>
                  </a:lnTo>
                  <a:lnTo>
                    <a:pt x="149" y="164"/>
                  </a:lnTo>
                  <a:lnTo>
                    <a:pt x="149" y="177"/>
                  </a:lnTo>
                  <a:lnTo>
                    <a:pt x="149" y="184"/>
                  </a:lnTo>
                  <a:lnTo>
                    <a:pt x="150" y="190"/>
                  </a:lnTo>
                  <a:lnTo>
                    <a:pt x="151" y="196"/>
                  </a:lnTo>
                  <a:lnTo>
                    <a:pt x="153" y="202"/>
                  </a:lnTo>
                  <a:lnTo>
                    <a:pt x="155" y="205"/>
                  </a:lnTo>
                  <a:lnTo>
                    <a:pt x="159" y="211"/>
                  </a:lnTo>
                  <a:lnTo>
                    <a:pt x="163" y="213"/>
                  </a:lnTo>
                  <a:lnTo>
                    <a:pt x="167" y="216"/>
                  </a:lnTo>
                  <a:lnTo>
                    <a:pt x="167" y="226"/>
                  </a:lnTo>
                  <a:lnTo>
                    <a:pt x="169" y="236"/>
                  </a:lnTo>
                  <a:lnTo>
                    <a:pt x="171" y="245"/>
                  </a:lnTo>
                  <a:lnTo>
                    <a:pt x="173" y="253"/>
                  </a:lnTo>
                  <a:lnTo>
                    <a:pt x="180" y="268"/>
                  </a:lnTo>
                  <a:lnTo>
                    <a:pt x="187" y="281"/>
                  </a:lnTo>
                  <a:lnTo>
                    <a:pt x="195" y="291"/>
                  </a:lnTo>
                  <a:lnTo>
                    <a:pt x="203" y="299"/>
                  </a:lnTo>
                  <a:lnTo>
                    <a:pt x="209" y="306"/>
                  </a:lnTo>
                  <a:lnTo>
                    <a:pt x="215" y="311"/>
                  </a:lnTo>
                  <a:lnTo>
                    <a:pt x="215" y="367"/>
                  </a:lnTo>
                  <a:lnTo>
                    <a:pt x="203" y="372"/>
                  </a:lnTo>
                  <a:lnTo>
                    <a:pt x="190" y="376"/>
                  </a:lnTo>
                  <a:lnTo>
                    <a:pt x="177" y="381"/>
                  </a:lnTo>
                  <a:lnTo>
                    <a:pt x="164" y="385"/>
                  </a:lnTo>
                  <a:lnTo>
                    <a:pt x="137" y="395"/>
                  </a:lnTo>
                  <a:lnTo>
                    <a:pt x="111" y="404"/>
                  </a:lnTo>
                  <a:lnTo>
                    <a:pt x="87" y="413"/>
                  </a:lnTo>
                  <a:lnTo>
                    <a:pt x="65" y="424"/>
                  </a:lnTo>
                  <a:lnTo>
                    <a:pt x="47" y="434"/>
                  </a:lnTo>
                  <a:lnTo>
                    <a:pt x="32" y="444"/>
                  </a:lnTo>
                  <a:lnTo>
                    <a:pt x="25" y="449"/>
                  </a:lnTo>
                  <a:lnTo>
                    <a:pt x="22" y="456"/>
                  </a:lnTo>
                  <a:lnTo>
                    <a:pt x="18" y="462"/>
                  </a:lnTo>
                  <a:lnTo>
                    <a:pt x="14" y="467"/>
                  </a:lnTo>
                  <a:lnTo>
                    <a:pt x="10" y="487"/>
                  </a:lnTo>
                  <a:lnTo>
                    <a:pt x="6" y="510"/>
                  </a:lnTo>
                  <a:lnTo>
                    <a:pt x="4" y="533"/>
                  </a:lnTo>
                  <a:lnTo>
                    <a:pt x="1" y="557"/>
                  </a:lnTo>
                  <a:lnTo>
                    <a:pt x="0" y="597"/>
                  </a:lnTo>
                  <a:lnTo>
                    <a:pt x="0" y="616"/>
                  </a:lnTo>
                  <a:lnTo>
                    <a:pt x="0" y="620"/>
                  </a:lnTo>
                  <a:lnTo>
                    <a:pt x="2" y="624"/>
                  </a:lnTo>
                  <a:lnTo>
                    <a:pt x="6" y="627"/>
                  </a:lnTo>
                  <a:lnTo>
                    <a:pt x="11" y="628"/>
                  </a:lnTo>
                  <a:lnTo>
                    <a:pt x="557" y="628"/>
                  </a:lnTo>
                  <a:lnTo>
                    <a:pt x="561" y="627"/>
                  </a:lnTo>
                  <a:lnTo>
                    <a:pt x="565" y="624"/>
                  </a:lnTo>
                  <a:lnTo>
                    <a:pt x="567" y="620"/>
                  </a:lnTo>
                  <a:lnTo>
                    <a:pt x="569" y="616"/>
                  </a:lnTo>
                  <a:lnTo>
                    <a:pt x="569" y="597"/>
                  </a:lnTo>
                  <a:lnTo>
                    <a:pt x="567" y="557"/>
                  </a:lnTo>
                  <a:lnTo>
                    <a:pt x="565" y="533"/>
                  </a:lnTo>
                  <a:lnTo>
                    <a:pt x="562" y="510"/>
                  </a:lnTo>
                  <a:lnTo>
                    <a:pt x="558" y="487"/>
                  </a:lnTo>
                  <a:lnTo>
                    <a:pt x="555" y="467"/>
                  </a:lnTo>
                  <a:lnTo>
                    <a:pt x="551" y="461"/>
                  </a:lnTo>
                  <a:lnTo>
                    <a:pt x="547" y="456"/>
                  </a:lnTo>
                  <a:lnTo>
                    <a:pt x="543" y="449"/>
                  </a:lnTo>
                  <a:lnTo>
                    <a:pt x="537" y="444"/>
                  </a:lnTo>
                  <a:lnTo>
                    <a:pt x="522" y="433"/>
                  </a:lnTo>
                  <a:lnTo>
                    <a:pt x="504" y="422"/>
                  </a:lnTo>
                  <a:lnTo>
                    <a:pt x="484" y="413"/>
                  </a:lnTo>
                  <a:lnTo>
                    <a:pt x="461" y="404"/>
                  </a:lnTo>
                  <a:lnTo>
                    <a:pt x="435" y="394"/>
                  </a:lnTo>
                  <a:lnTo>
                    <a:pt x="40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446">
              <a:extLst>
                <a:ext uri="{FF2B5EF4-FFF2-40B4-BE49-F238E27FC236}">
                  <a16:creationId xmlns:a16="http://schemas.microsoft.com/office/drawing/2014/main" id="{EE796753-86AE-49E3-B7D0-817CB8D8C4A2}"/>
                </a:ext>
              </a:extLst>
            </p:cNvPr>
            <p:cNvSpPr>
              <a:spLocks/>
            </p:cNvSpPr>
            <p:nvPr/>
          </p:nvSpPr>
          <p:spPr bwMode="auto">
            <a:xfrm>
              <a:off x="9485313" y="5387975"/>
              <a:ext cx="112712" cy="247650"/>
            </a:xfrm>
            <a:custGeom>
              <a:avLst/>
              <a:gdLst>
                <a:gd name="T0" fmla="*/ 258 w 281"/>
                <a:gd name="T1" fmla="*/ 450 h 625"/>
                <a:gd name="T2" fmla="*/ 234 w 281"/>
                <a:gd name="T3" fmla="*/ 428 h 625"/>
                <a:gd name="T4" fmla="*/ 199 w 281"/>
                <a:gd name="T5" fmla="*/ 408 h 625"/>
                <a:gd name="T6" fmla="*/ 103 w 281"/>
                <a:gd name="T7" fmla="*/ 367 h 625"/>
                <a:gd name="T8" fmla="*/ 65 w 281"/>
                <a:gd name="T9" fmla="*/ 319 h 625"/>
                <a:gd name="T10" fmla="*/ 86 w 281"/>
                <a:gd name="T11" fmla="*/ 301 h 625"/>
                <a:gd name="T12" fmla="*/ 108 w 281"/>
                <a:gd name="T13" fmla="*/ 265 h 625"/>
                <a:gd name="T14" fmla="*/ 113 w 281"/>
                <a:gd name="T15" fmla="*/ 238 h 625"/>
                <a:gd name="T16" fmla="*/ 122 w 281"/>
                <a:gd name="T17" fmla="*/ 223 h 625"/>
                <a:gd name="T18" fmla="*/ 130 w 281"/>
                <a:gd name="T19" fmla="*/ 209 h 625"/>
                <a:gd name="T20" fmla="*/ 132 w 281"/>
                <a:gd name="T21" fmla="*/ 188 h 625"/>
                <a:gd name="T22" fmla="*/ 123 w 281"/>
                <a:gd name="T23" fmla="*/ 157 h 625"/>
                <a:gd name="T24" fmla="*/ 118 w 281"/>
                <a:gd name="T25" fmla="*/ 151 h 625"/>
                <a:gd name="T26" fmla="*/ 131 w 281"/>
                <a:gd name="T27" fmla="*/ 97 h 625"/>
                <a:gd name="T28" fmla="*/ 130 w 281"/>
                <a:gd name="T29" fmla="*/ 59 h 625"/>
                <a:gd name="T30" fmla="*/ 117 w 281"/>
                <a:gd name="T31" fmla="*/ 35 h 625"/>
                <a:gd name="T32" fmla="*/ 94 w 281"/>
                <a:gd name="T33" fmla="*/ 15 h 625"/>
                <a:gd name="T34" fmla="*/ 65 w 281"/>
                <a:gd name="T35" fmla="*/ 2 h 625"/>
                <a:gd name="T36" fmla="*/ 38 w 281"/>
                <a:gd name="T37" fmla="*/ 0 h 625"/>
                <a:gd name="T38" fmla="*/ 13 w 281"/>
                <a:gd name="T39" fmla="*/ 7 h 625"/>
                <a:gd name="T40" fmla="*/ 0 w 281"/>
                <a:gd name="T41" fmla="*/ 20 h 625"/>
                <a:gd name="T42" fmla="*/ 5 w 281"/>
                <a:gd name="T43" fmla="*/ 32 h 625"/>
                <a:gd name="T44" fmla="*/ 18 w 281"/>
                <a:gd name="T45" fmla="*/ 32 h 625"/>
                <a:gd name="T46" fmla="*/ 38 w 281"/>
                <a:gd name="T47" fmla="*/ 24 h 625"/>
                <a:gd name="T48" fmla="*/ 67 w 281"/>
                <a:gd name="T49" fmla="*/ 28 h 625"/>
                <a:gd name="T50" fmla="*/ 89 w 281"/>
                <a:gd name="T51" fmla="*/ 41 h 625"/>
                <a:gd name="T52" fmla="*/ 103 w 281"/>
                <a:gd name="T53" fmla="*/ 56 h 625"/>
                <a:gd name="T54" fmla="*/ 108 w 281"/>
                <a:gd name="T55" fmla="*/ 75 h 625"/>
                <a:gd name="T56" fmla="*/ 105 w 281"/>
                <a:gd name="T57" fmla="*/ 107 h 625"/>
                <a:gd name="T58" fmla="*/ 92 w 281"/>
                <a:gd name="T59" fmla="*/ 152 h 625"/>
                <a:gd name="T60" fmla="*/ 94 w 281"/>
                <a:gd name="T61" fmla="*/ 166 h 625"/>
                <a:gd name="T62" fmla="*/ 104 w 281"/>
                <a:gd name="T63" fmla="*/ 172 h 625"/>
                <a:gd name="T64" fmla="*/ 109 w 281"/>
                <a:gd name="T65" fmla="*/ 188 h 625"/>
                <a:gd name="T66" fmla="*/ 104 w 281"/>
                <a:gd name="T67" fmla="*/ 206 h 625"/>
                <a:gd name="T68" fmla="*/ 94 w 281"/>
                <a:gd name="T69" fmla="*/ 210 h 625"/>
                <a:gd name="T70" fmla="*/ 90 w 281"/>
                <a:gd name="T71" fmla="*/ 231 h 625"/>
                <a:gd name="T72" fmla="*/ 85 w 281"/>
                <a:gd name="T73" fmla="*/ 259 h 625"/>
                <a:gd name="T74" fmla="*/ 55 w 281"/>
                <a:gd name="T75" fmla="*/ 297 h 625"/>
                <a:gd name="T76" fmla="*/ 44 w 281"/>
                <a:gd name="T77" fmla="*/ 306 h 625"/>
                <a:gd name="T78" fmla="*/ 41 w 281"/>
                <a:gd name="T79" fmla="*/ 360 h 625"/>
                <a:gd name="T80" fmla="*/ 46 w 281"/>
                <a:gd name="T81" fmla="*/ 371 h 625"/>
                <a:gd name="T82" fmla="*/ 119 w 281"/>
                <a:gd name="T83" fmla="*/ 399 h 625"/>
                <a:gd name="T84" fmla="*/ 222 w 281"/>
                <a:gd name="T85" fmla="*/ 449 h 625"/>
                <a:gd name="T86" fmla="*/ 241 w 281"/>
                <a:gd name="T87" fmla="*/ 467 h 625"/>
                <a:gd name="T88" fmla="*/ 250 w 281"/>
                <a:gd name="T89" fmla="*/ 503 h 625"/>
                <a:gd name="T90" fmla="*/ 257 w 281"/>
                <a:gd name="T91" fmla="*/ 574 h 625"/>
                <a:gd name="T92" fmla="*/ 204 w 281"/>
                <a:gd name="T93" fmla="*/ 602 h 625"/>
                <a:gd name="T94" fmla="*/ 196 w 281"/>
                <a:gd name="T95" fmla="*/ 613 h 625"/>
                <a:gd name="T96" fmla="*/ 204 w 281"/>
                <a:gd name="T97" fmla="*/ 624 h 625"/>
                <a:gd name="T98" fmla="*/ 273 w 281"/>
                <a:gd name="T99" fmla="*/ 624 h 625"/>
                <a:gd name="T100" fmla="*/ 281 w 281"/>
                <a:gd name="T101" fmla="*/ 613 h 625"/>
                <a:gd name="T102" fmla="*/ 277 w 281"/>
                <a:gd name="T103" fmla="*/ 530 h 625"/>
                <a:gd name="T104" fmla="*/ 267 w 281"/>
                <a:gd name="T105" fmla="*/ 46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1" h="625">
                  <a:moveTo>
                    <a:pt x="267" y="464"/>
                  </a:moveTo>
                  <a:lnTo>
                    <a:pt x="263" y="457"/>
                  </a:lnTo>
                  <a:lnTo>
                    <a:pt x="258" y="450"/>
                  </a:lnTo>
                  <a:lnTo>
                    <a:pt x="252" y="443"/>
                  </a:lnTo>
                  <a:lnTo>
                    <a:pt x="244" y="435"/>
                  </a:lnTo>
                  <a:lnTo>
                    <a:pt x="234" y="428"/>
                  </a:lnTo>
                  <a:lnTo>
                    <a:pt x="223" y="421"/>
                  </a:lnTo>
                  <a:lnTo>
                    <a:pt x="212" y="414"/>
                  </a:lnTo>
                  <a:lnTo>
                    <a:pt x="199" y="408"/>
                  </a:lnTo>
                  <a:lnTo>
                    <a:pt x="169" y="394"/>
                  </a:lnTo>
                  <a:lnTo>
                    <a:pt x="137" y="381"/>
                  </a:lnTo>
                  <a:lnTo>
                    <a:pt x="103" y="367"/>
                  </a:lnTo>
                  <a:lnTo>
                    <a:pt x="65" y="353"/>
                  </a:lnTo>
                  <a:lnTo>
                    <a:pt x="65" y="353"/>
                  </a:lnTo>
                  <a:lnTo>
                    <a:pt x="65" y="319"/>
                  </a:lnTo>
                  <a:lnTo>
                    <a:pt x="72" y="315"/>
                  </a:lnTo>
                  <a:lnTo>
                    <a:pt x="78" y="309"/>
                  </a:lnTo>
                  <a:lnTo>
                    <a:pt x="86" y="301"/>
                  </a:lnTo>
                  <a:lnTo>
                    <a:pt x="94" y="292"/>
                  </a:lnTo>
                  <a:lnTo>
                    <a:pt x="101" y="279"/>
                  </a:lnTo>
                  <a:lnTo>
                    <a:pt x="108" y="265"/>
                  </a:lnTo>
                  <a:lnTo>
                    <a:pt x="110" y="256"/>
                  </a:lnTo>
                  <a:lnTo>
                    <a:pt x="112" y="247"/>
                  </a:lnTo>
                  <a:lnTo>
                    <a:pt x="113" y="238"/>
                  </a:lnTo>
                  <a:lnTo>
                    <a:pt x="114" y="228"/>
                  </a:lnTo>
                  <a:lnTo>
                    <a:pt x="118" y="226"/>
                  </a:lnTo>
                  <a:lnTo>
                    <a:pt x="122" y="223"/>
                  </a:lnTo>
                  <a:lnTo>
                    <a:pt x="125" y="219"/>
                  </a:lnTo>
                  <a:lnTo>
                    <a:pt x="127" y="215"/>
                  </a:lnTo>
                  <a:lnTo>
                    <a:pt x="130" y="209"/>
                  </a:lnTo>
                  <a:lnTo>
                    <a:pt x="131" y="202"/>
                  </a:lnTo>
                  <a:lnTo>
                    <a:pt x="132" y="196"/>
                  </a:lnTo>
                  <a:lnTo>
                    <a:pt x="132" y="188"/>
                  </a:lnTo>
                  <a:lnTo>
                    <a:pt x="131" y="177"/>
                  </a:lnTo>
                  <a:lnTo>
                    <a:pt x="128" y="166"/>
                  </a:lnTo>
                  <a:lnTo>
                    <a:pt x="123" y="157"/>
                  </a:lnTo>
                  <a:lnTo>
                    <a:pt x="117" y="151"/>
                  </a:lnTo>
                  <a:lnTo>
                    <a:pt x="118" y="151"/>
                  </a:lnTo>
                  <a:lnTo>
                    <a:pt x="118" y="151"/>
                  </a:lnTo>
                  <a:lnTo>
                    <a:pt x="123" y="133"/>
                  </a:lnTo>
                  <a:lnTo>
                    <a:pt x="130" y="110"/>
                  </a:lnTo>
                  <a:lnTo>
                    <a:pt x="131" y="97"/>
                  </a:lnTo>
                  <a:lnTo>
                    <a:pt x="132" y="84"/>
                  </a:lnTo>
                  <a:lnTo>
                    <a:pt x="132" y="71"/>
                  </a:lnTo>
                  <a:lnTo>
                    <a:pt x="130" y="59"/>
                  </a:lnTo>
                  <a:lnTo>
                    <a:pt x="127" y="51"/>
                  </a:lnTo>
                  <a:lnTo>
                    <a:pt x="122" y="43"/>
                  </a:lnTo>
                  <a:lnTo>
                    <a:pt x="117" y="35"/>
                  </a:lnTo>
                  <a:lnTo>
                    <a:pt x="110" y="28"/>
                  </a:lnTo>
                  <a:lnTo>
                    <a:pt x="103" y="21"/>
                  </a:lnTo>
                  <a:lnTo>
                    <a:pt x="94" y="15"/>
                  </a:lnTo>
                  <a:lnTo>
                    <a:pt x="85" y="10"/>
                  </a:lnTo>
                  <a:lnTo>
                    <a:pt x="76" y="6"/>
                  </a:lnTo>
                  <a:lnTo>
                    <a:pt x="65" y="2"/>
                  </a:lnTo>
                  <a:lnTo>
                    <a:pt x="56" y="1"/>
                  </a:lnTo>
                  <a:lnTo>
                    <a:pt x="47" y="0"/>
                  </a:lnTo>
                  <a:lnTo>
                    <a:pt x="38" y="0"/>
                  </a:lnTo>
                  <a:lnTo>
                    <a:pt x="29" y="2"/>
                  </a:lnTo>
                  <a:lnTo>
                    <a:pt x="22" y="3"/>
                  </a:lnTo>
                  <a:lnTo>
                    <a:pt x="13" y="7"/>
                  </a:lnTo>
                  <a:lnTo>
                    <a:pt x="5" y="12"/>
                  </a:lnTo>
                  <a:lnTo>
                    <a:pt x="1" y="15"/>
                  </a:lnTo>
                  <a:lnTo>
                    <a:pt x="0" y="20"/>
                  </a:lnTo>
                  <a:lnTo>
                    <a:pt x="0" y="24"/>
                  </a:lnTo>
                  <a:lnTo>
                    <a:pt x="1" y="29"/>
                  </a:lnTo>
                  <a:lnTo>
                    <a:pt x="5" y="32"/>
                  </a:lnTo>
                  <a:lnTo>
                    <a:pt x="9" y="34"/>
                  </a:lnTo>
                  <a:lnTo>
                    <a:pt x="14" y="34"/>
                  </a:lnTo>
                  <a:lnTo>
                    <a:pt x="18" y="32"/>
                  </a:lnTo>
                  <a:lnTo>
                    <a:pt x="26" y="29"/>
                  </a:lnTo>
                  <a:lnTo>
                    <a:pt x="32" y="26"/>
                  </a:lnTo>
                  <a:lnTo>
                    <a:pt x="38" y="24"/>
                  </a:lnTo>
                  <a:lnTo>
                    <a:pt x="45" y="24"/>
                  </a:lnTo>
                  <a:lnTo>
                    <a:pt x="56" y="25"/>
                  </a:lnTo>
                  <a:lnTo>
                    <a:pt x="67" y="28"/>
                  </a:lnTo>
                  <a:lnTo>
                    <a:pt x="74" y="32"/>
                  </a:lnTo>
                  <a:lnTo>
                    <a:pt x="82" y="35"/>
                  </a:lnTo>
                  <a:lnTo>
                    <a:pt x="89" y="41"/>
                  </a:lnTo>
                  <a:lnTo>
                    <a:pt x="94" y="46"/>
                  </a:lnTo>
                  <a:lnTo>
                    <a:pt x="99" y="51"/>
                  </a:lnTo>
                  <a:lnTo>
                    <a:pt x="103" y="56"/>
                  </a:lnTo>
                  <a:lnTo>
                    <a:pt x="105" y="61"/>
                  </a:lnTo>
                  <a:lnTo>
                    <a:pt x="107" y="65"/>
                  </a:lnTo>
                  <a:lnTo>
                    <a:pt x="108" y="75"/>
                  </a:lnTo>
                  <a:lnTo>
                    <a:pt x="108" y="86"/>
                  </a:lnTo>
                  <a:lnTo>
                    <a:pt x="108" y="97"/>
                  </a:lnTo>
                  <a:lnTo>
                    <a:pt x="105" y="107"/>
                  </a:lnTo>
                  <a:lnTo>
                    <a:pt x="100" y="127"/>
                  </a:lnTo>
                  <a:lnTo>
                    <a:pt x="95" y="142"/>
                  </a:lnTo>
                  <a:lnTo>
                    <a:pt x="92" y="152"/>
                  </a:lnTo>
                  <a:lnTo>
                    <a:pt x="91" y="159"/>
                  </a:lnTo>
                  <a:lnTo>
                    <a:pt x="91" y="163"/>
                  </a:lnTo>
                  <a:lnTo>
                    <a:pt x="94" y="166"/>
                  </a:lnTo>
                  <a:lnTo>
                    <a:pt x="98" y="169"/>
                  </a:lnTo>
                  <a:lnTo>
                    <a:pt x="103" y="170"/>
                  </a:lnTo>
                  <a:lnTo>
                    <a:pt x="104" y="172"/>
                  </a:lnTo>
                  <a:lnTo>
                    <a:pt x="107" y="175"/>
                  </a:lnTo>
                  <a:lnTo>
                    <a:pt x="108" y="181"/>
                  </a:lnTo>
                  <a:lnTo>
                    <a:pt x="109" y="188"/>
                  </a:lnTo>
                  <a:lnTo>
                    <a:pt x="108" y="197"/>
                  </a:lnTo>
                  <a:lnTo>
                    <a:pt x="105" y="204"/>
                  </a:lnTo>
                  <a:lnTo>
                    <a:pt x="104" y="206"/>
                  </a:lnTo>
                  <a:lnTo>
                    <a:pt x="103" y="208"/>
                  </a:lnTo>
                  <a:lnTo>
                    <a:pt x="98" y="208"/>
                  </a:lnTo>
                  <a:lnTo>
                    <a:pt x="94" y="210"/>
                  </a:lnTo>
                  <a:lnTo>
                    <a:pt x="91" y="214"/>
                  </a:lnTo>
                  <a:lnTo>
                    <a:pt x="91" y="219"/>
                  </a:lnTo>
                  <a:lnTo>
                    <a:pt x="90" y="231"/>
                  </a:lnTo>
                  <a:lnTo>
                    <a:pt x="89" y="241"/>
                  </a:lnTo>
                  <a:lnTo>
                    <a:pt x="87" y="250"/>
                  </a:lnTo>
                  <a:lnTo>
                    <a:pt x="85" y="259"/>
                  </a:lnTo>
                  <a:lnTo>
                    <a:pt x="78" y="273"/>
                  </a:lnTo>
                  <a:lnTo>
                    <a:pt x="71" y="283"/>
                  </a:lnTo>
                  <a:lnTo>
                    <a:pt x="55" y="297"/>
                  </a:lnTo>
                  <a:lnTo>
                    <a:pt x="49" y="301"/>
                  </a:lnTo>
                  <a:lnTo>
                    <a:pt x="45" y="304"/>
                  </a:lnTo>
                  <a:lnTo>
                    <a:pt x="44" y="306"/>
                  </a:lnTo>
                  <a:lnTo>
                    <a:pt x="41" y="309"/>
                  </a:lnTo>
                  <a:lnTo>
                    <a:pt x="41" y="313"/>
                  </a:lnTo>
                  <a:lnTo>
                    <a:pt x="41" y="360"/>
                  </a:lnTo>
                  <a:lnTo>
                    <a:pt x="41" y="364"/>
                  </a:lnTo>
                  <a:lnTo>
                    <a:pt x="44" y="368"/>
                  </a:lnTo>
                  <a:lnTo>
                    <a:pt x="46" y="371"/>
                  </a:lnTo>
                  <a:lnTo>
                    <a:pt x="49" y="372"/>
                  </a:lnTo>
                  <a:lnTo>
                    <a:pt x="58" y="376"/>
                  </a:lnTo>
                  <a:lnTo>
                    <a:pt x="119" y="399"/>
                  </a:lnTo>
                  <a:lnTo>
                    <a:pt x="177" y="423"/>
                  </a:lnTo>
                  <a:lnTo>
                    <a:pt x="202" y="436"/>
                  </a:lnTo>
                  <a:lnTo>
                    <a:pt x="222" y="449"/>
                  </a:lnTo>
                  <a:lnTo>
                    <a:pt x="230" y="454"/>
                  </a:lnTo>
                  <a:lnTo>
                    <a:pt x="236" y="461"/>
                  </a:lnTo>
                  <a:lnTo>
                    <a:pt x="241" y="467"/>
                  </a:lnTo>
                  <a:lnTo>
                    <a:pt x="244" y="472"/>
                  </a:lnTo>
                  <a:lnTo>
                    <a:pt x="248" y="486"/>
                  </a:lnTo>
                  <a:lnTo>
                    <a:pt x="250" y="503"/>
                  </a:lnTo>
                  <a:lnTo>
                    <a:pt x="253" y="520"/>
                  </a:lnTo>
                  <a:lnTo>
                    <a:pt x="254" y="539"/>
                  </a:lnTo>
                  <a:lnTo>
                    <a:pt x="257" y="574"/>
                  </a:lnTo>
                  <a:lnTo>
                    <a:pt x="257" y="601"/>
                  </a:lnTo>
                  <a:lnTo>
                    <a:pt x="209" y="601"/>
                  </a:lnTo>
                  <a:lnTo>
                    <a:pt x="204" y="602"/>
                  </a:lnTo>
                  <a:lnTo>
                    <a:pt x="200" y="604"/>
                  </a:lnTo>
                  <a:lnTo>
                    <a:pt x="198" y="608"/>
                  </a:lnTo>
                  <a:lnTo>
                    <a:pt x="196" y="613"/>
                  </a:lnTo>
                  <a:lnTo>
                    <a:pt x="198" y="617"/>
                  </a:lnTo>
                  <a:lnTo>
                    <a:pt x="200" y="621"/>
                  </a:lnTo>
                  <a:lnTo>
                    <a:pt x="204" y="624"/>
                  </a:lnTo>
                  <a:lnTo>
                    <a:pt x="209" y="625"/>
                  </a:lnTo>
                  <a:lnTo>
                    <a:pt x="270" y="625"/>
                  </a:lnTo>
                  <a:lnTo>
                    <a:pt x="273" y="624"/>
                  </a:lnTo>
                  <a:lnTo>
                    <a:pt x="277" y="621"/>
                  </a:lnTo>
                  <a:lnTo>
                    <a:pt x="280" y="617"/>
                  </a:lnTo>
                  <a:lnTo>
                    <a:pt x="281" y="613"/>
                  </a:lnTo>
                  <a:lnTo>
                    <a:pt x="281" y="594"/>
                  </a:lnTo>
                  <a:lnTo>
                    <a:pt x="280" y="554"/>
                  </a:lnTo>
                  <a:lnTo>
                    <a:pt x="277" y="530"/>
                  </a:lnTo>
                  <a:lnTo>
                    <a:pt x="275" y="507"/>
                  </a:lnTo>
                  <a:lnTo>
                    <a:pt x="271" y="484"/>
                  </a:lnTo>
                  <a:lnTo>
                    <a:pt x="267" y="4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5" name="Group 74">
            <a:extLst>
              <a:ext uri="{FF2B5EF4-FFF2-40B4-BE49-F238E27FC236}">
                <a16:creationId xmlns:a16="http://schemas.microsoft.com/office/drawing/2014/main" id="{B0BDE9F3-BBB7-4A77-A8C9-D5C4148A5F28}"/>
              </a:ext>
            </a:extLst>
          </p:cNvPr>
          <p:cNvGrpSpPr/>
          <p:nvPr/>
        </p:nvGrpSpPr>
        <p:grpSpPr>
          <a:xfrm>
            <a:off x="4382420" y="4823605"/>
            <a:ext cx="402460" cy="382448"/>
            <a:chOff x="5465763" y="1358900"/>
            <a:chExt cx="287337" cy="273050"/>
          </a:xfrm>
          <a:solidFill>
            <a:schemeClr val="accent1"/>
          </a:solidFill>
        </p:grpSpPr>
        <p:sp>
          <p:nvSpPr>
            <p:cNvPr id="76" name="Freeform 567">
              <a:extLst>
                <a:ext uri="{FF2B5EF4-FFF2-40B4-BE49-F238E27FC236}">
                  <a16:creationId xmlns:a16="http://schemas.microsoft.com/office/drawing/2014/main" id="{5B7B0FCC-03F7-4BB1-A484-376B80BB2B12}"/>
                </a:ext>
              </a:extLst>
            </p:cNvPr>
            <p:cNvSpPr>
              <a:spLocks noEditPoints="1"/>
            </p:cNvSpPr>
            <p:nvPr/>
          </p:nvSpPr>
          <p:spPr bwMode="auto">
            <a:xfrm>
              <a:off x="5586413" y="1446213"/>
              <a:ext cx="76200" cy="76200"/>
            </a:xfrm>
            <a:custGeom>
              <a:avLst/>
              <a:gdLst>
                <a:gd name="T0" fmla="*/ 106 w 241"/>
                <a:gd name="T1" fmla="*/ 72 h 241"/>
                <a:gd name="T2" fmla="*/ 108 w 241"/>
                <a:gd name="T3" fmla="*/ 66 h 241"/>
                <a:gd name="T4" fmla="*/ 112 w 241"/>
                <a:gd name="T5" fmla="*/ 63 h 241"/>
                <a:gd name="T6" fmla="*/ 117 w 241"/>
                <a:gd name="T7" fmla="*/ 61 h 241"/>
                <a:gd name="T8" fmla="*/ 124 w 241"/>
                <a:gd name="T9" fmla="*/ 60 h 241"/>
                <a:gd name="T10" fmla="*/ 129 w 241"/>
                <a:gd name="T11" fmla="*/ 63 h 241"/>
                <a:gd name="T12" fmla="*/ 133 w 241"/>
                <a:gd name="T13" fmla="*/ 66 h 241"/>
                <a:gd name="T14" fmla="*/ 136 w 241"/>
                <a:gd name="T15" fmla="*/ 72 h 241"/>
                <a:gd name="T16" fmla="*/ 136 w 241"/>
                <a:gd name="T17" fmla="*/ 165 h 241"/>
                <a:gd name="T18" fmla="*/ 134 w 241"/>
                <a:gd name="T19" fmla="*/ 171 h 241"/>
                <a:gd name="T20" fmla="*/ 131 w 241"/>
                <a:gd name="T21" fmla="*/ 176 h 241"/>
                <a:gd name="T22" fmla="*/ 126 w 241"/>
                <a:gd name="T23" fmla="*/ 179 h 241"/>
                <a:gd name="T24" fmla="*/ 121 w 241"/>
                <a:gd name="T25" fmla="*/ 180 h 241"/>
                <a:gd name="T26" fmla="*/ 115 w 241"/>
                <a:gd name="T27" fmla="*/ 179 h 241"/>
                <a:gd name="T28" fmla="*/ 110 w 241"/>
                <a:gd name="T29" fmla="*/ 176 h 241"/>
                <a:gd name="T30" fmla="*/ 107 w 241"/>
                <a:gd name="T31" fmla="*/ 171 h 241"/>
                <a:gd name="T32" fmla="*/ 106 w 241"/>
                <a:gd name="T33" fmla="*/ 165 h 241"/>
                <a:gd name="T34" fmla="*/ 121 w 241"/>
                <a:gd name="T35" fmla="*/ 241 h 241"/>
                <a:gd name="T36" fmla="*/ 145 w 241"/>
                <a:gd name="T37" fmla="*/ 238 h 241"/>
                <a:gd name="T38" fmla="*/ 168 w 241"/>
                <a:gd name="T39" fmla="*/ 232 h 241"/>
                <a:gd name="T40" fmla="*/ 188 w 241"/>
                <a:gd name="T41" fmla="*/ 220 h 241"/>
                <a:gd name="T42" fmla="*/ 205 w 241"/>
                <a:gd name="T43" fmla="*/ 206 h 241"/>
                <a:gd name="T44" fmla="*/ 220 w 241"/>
                <a:gd name="T45" fmla="*/ 188 h 241"/>
                <a:gd name="T46" fmla="*/ 231 w 241"/>
                <a:gd name="T47" fmla="*/ 167 h 241"/>
                <a:gd name="T48" fmla="*/ 238 w 241"/>
                <a:gd name="T49" fmla="*/ 145 h 241"/>
                <a:gd name="T50" fmla="*/ 241 w 241"/>
                <a:gd name="T51" fmla="*/ 120 h 241"/>
                <a:gd name="T52" fmla="*/ 238 w 241"/>
                <a:gd name="T53" fmla="*/ 96 h 241"/>
                <a:gd name="T54" fmla="*/ 231 w 241"/>
                <a:gd name="T55" fmla="*/ 74 h 241"/>
                <a:gd name="T56" fmla="*/ 220 w 241"/>
                <a:gd name="T57" fmla="*/ 53 h 241"/>
                <a:gd name="T58" fmla="*/ 205 w 241"/>
                <a:gd name="T59" fmla="*/ 35 h 241"/>
                <a:gd name="T60" fmla="*/ 188 w 241"/>
                <a:gd name="T61" fmla="*/ 20 h 241"/>
                <a:gd name="T62" fmla="*/ 168 w 241"/>
                <a:gd name="T63" fmla="*/ 9 h 241"/>
                <a:gd name="T64" fmla="*/ 145 w 241"/>
                <a:gd name="T65" fmla="*/ 2 h 241"/>
                <a:gd name="T66" fmla="*/ 121 w 241"/>
                <a:gd name="T67" fmla="*/ 0 h 241"/>
                <a:gd name="T68" fmla="*/ 96 w 241"/>
                <a:gd name="T69" fmla="*/ 2 h 241"/>
                <a:gd name="T70" fmla="*/ 73 w 241"/>
                <a:gd name="T71" fmla="*/ 9 h 241"/>
                <a:gd name="T72" fmla="*/ 53 w 241"/>
                <a:gd name="T73" fmla="*/ 20 h 241"/>
                <a:gd name="T74" fmla="*/ 36 w 241"/>
                <a:gd name="T75" fmla="*/ 35 h 241"/>
                <a:gd name="T76" fmla="*/ 21 w 241"/>
                <a:gd name="T77" fmla="*/ 53 h 241"/>
                <a:gd name="T78" fmla="*/ 10 w 241"/>
                <a:gd name="T79" fmla="*/ 74 h 241"/>
                <a:gd name="T80" fmla="*/ 3 w 241"/>
                <a:gd name="T81" fmla="*/ 96 h 241"/>
                <a:gd name="T82" fmla="*/ 0 w 241"/>
                <a:gd name="T83" fmla="*/ 120 h 241"/>
                <a:gd name="T84" fmla="*/ 3 w 241"/>
                <a:gd name="T85" fmla="*/ 145 h 241"/>
                <a:gd name="T86" fmla="*/ 10 w 241"/>
                <a:gd name="T87" fmla="*/ 167 h 241"/>
                <a:gd name="T88" fmla="*/ 21 w 241"/>
                <a:gd name="T89" fmla="*/ 188 h 241"/>
                <a:gd name="T90" fmla="*/ 36 w 241"/>
                <a:gd name="T91" fmla="*/ 206 h 241"/>
                <a:gd name="T92" fmla="*/ 53 w 241"/>
                <a:gd name="T93" fmla="*/ 220 h 241"/>
                <a:gd name="T94" fmla="*/ 73 w 241"/>
                <a:gd name="T95" fmla="*/ 232 h 241"/>
                <a:gd name="T96" fmla="*/ 96 w 241"/>
                <a:gd name="T97" fmla="*/ 238 h 241"/>
                <a:gd name="T98" fmla="*/ 121 w 241"/>
                <a:gd name="T99"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1" h="241">
                  <a:moveTo>
                    <a:pt x="106" y="75"/>
                  </a:moveTo>
                  <a:lnTo>
                    <a:pt x="106" y="72"/>
                  </a:lnTo>
                  <a:lnTo>
                    <a:pt x="107" y="70"/>
                  </a:lnTo>
                  <a:lnTo>
                    <a:pt x="108" y="66"/>
                  </a:lnTo>
                  <a:lnTo>
                    <a:pt x="110" y="64"/>
                  </a:lnTo>
                  <a:lnTo>
                    <a:pt x="112" y="63"/>
                  </a:lnTo>
                  <a:lnTo>
                    <a:pt x="115" y="61"/>
                  </a:lnTo>
                  <a:lnTo>
                    <a:pt x="117" y="61"/>
                  </a:lnTo>
                  <a:lnTo>
                    <a:pt x="121" y="60"/>
                  </a:lnTo>
                  <a:lnTo>
                    <a:pt x="124" y="60"/>
                  </a:lnTo>
                  <a:lnTo>
                    <a:pt x="126" y="61"/>
                  </a:lnTo>
                  <a:lnTo>
                    <a:pt x="129" y="63"/>
                  </a:lnTo>
                  <a:lnTo>
                    <a:pt x="131" y="64"/>
                  </a:lnTo>
                  <a:lnTo>
                    <a:pt x="133" y="66"/>
                  </a:lnTo>
                  <a:lnTo>
                    <a:pt x="134" y="70"/>
                  </a:lnTo>
                  <a:lnTo>
                    <a:pt x="136" y="72"/>
                  </a:lnTo>
                  <a:lnTo>
                    <a:pt x="136" y="75"/>
                  </a:lnTo>
                  <a:lnTo>
                    <a:pt x="136" y="165"/>
                  </a:lnTo>
                  <a:lnTo>
                    <a:pt x="136" y="168"/>
                  </a:lnTo>
                  <a:lnTo>
                    <a:pt x="134" y="171"/>
                  </a:lnTo>
                  <a:lnTo>
                    <a:pt x="133" y="174"/>
                  </a:lnTo>
                  <a:lnTo>
                    <a:pt x="131" y="176"/>
                  </a:lnTo>
                  <a:lnTo>
                    <a:pt x="129" y="178"/>
                  </a:lnTo>
                  <a:lnTo>
                    <a:pt x="126" y="179"/>
                  </a:lnTo>
                  <a:lnTo>
                    <a:pt x="124" y="180"/>
                  </a:lnTo>
                  <a:lnTo>
                    <a:pt x="121" y="180"/>
                  </a:lnTo>
                  <a:lnTo>
                    <a:pt x="117" y="180"/>
                  </a:lnTo>
                  <a:lnTo>
                    <a:pt x="115" y="179"/>
                  </a:lnTo>
                  <a:lnTo>
                    <a:pt x="112" y="178"/>
                  </a:lnTo>
                  <a:lnTo>
                    <a:pt x="110" y="176"/>
                  </a:lnTo>
                  <a:lnTo>
                    <a:pt x="108" y="174"/>
                  </a:lnTo>
                  <a:lnTo>
                    <a:pt x="107" y="171"/>
                  </a:lnTo>
                  <a:lnTo>
                    <a:pt x="106" y="168"/>
                  </a:lnTo>
                  <a:lnTo>
                    <a:pt x="106" y="165"/>
                  </a:lnTo>
                  <a:lnTo>
                    <a:pt x="106" y="75"/>
                  </a:lnTo>
                  <a:close/>
                  <a:moveTo>
                    <a:pt x="121" y="241"/>
                  </a:moveTo>
                  <a:lnTo>
                    <a:pt x="132" y="240"/>
                  </a:lnTo>
                  <a:lnTo>
                    <a:pt x="145" y="238"/>
                  </a:lnTo>
                  <a:lnTo>
                    <a:pt x="156" y="236"/>
                  </a:lnTo>
                  <a:lnTo>
                    <a:pt x="168" y="232"/>
                  </a:lnTo>
                  <a:lnTo>
                    <a:pt x="177" y="226"/>
                  </a:lnTo>
                  <a:lnTo>
                    <a:pt x="188" y="220"/>
                  </a:lnTo>
                  <a:lnTo>
                    <a:pt x="197" y="213"/>
                  </a:lnTo>
                  <a:lnTo>
                    <a:pt x="205" y="206"/>
                  </a:lnTo>
                  <a:lnTo>
                    <a:pt x="214" y="197"/>
                  </a:lnTo>
                  <a:lnTo>
                    <a:pt x="220" y="188"/>
                  </a:lnTo>
                  <a:lnTo>
                    <a:pt x="227" y="178"/>
                  </a:lnTo>
                  <a:lnTo>
                    <a:pt x="231" y="167"/>
                  </a:lnTo>
                  <a:lnTo>
                    <a:pt x="235" y="156"/>
                  </a:lnTo>
                  <a:lnTo>
                    <a:pt x="238" y="145"/>
                  </a:lnTo>
                  <a:lnTo>
                    <a:pt x="241" y="133"/>
                  </a:lnTo>
                  <a:lnTo>
                    <a:pt x="241" y="120"/>
                  </a:lnTo>
                  <a:lnTo>
                    <a:pt x="241" y="108"/>
                  </a:lnTo>
                  <a:lnTo>
                    <a:pt x="238" y="96"/>
                  </a:lnTo>
                  <a:lnTo>
                    <a:pt x="235" y="85"/>
                  </a:lnTo>
                  <a:lnTo>
                    <a:pt x="231" y="74"/>
                  </a:lnTo>
                  <a:lnTo>
                    <a:pt x="227" y="63"/>
                  </a:lnTo>
                  <a:lnTo>
                    <a:pt x="220" y="53"/>
                  </a:lnTo>
                  <a:lnTo>
                    <a:pt x="214" y="44"/>
                  </a:lnTo>
                  <a:lnTo>
                    <a:pt x="205" y="35"/>
                  </a:lnTo>
                  <a:lnTo>
                    <a:pt x="197" y="28"/>
                  </a:lnTo>
                  <a:lnTo>
                    <a:pt x="188" y="20"/>
                  </a:lnTo>
                  <a:lnTo>
                    <a:pt x="177" y="15"/>
                  </a:lnTo>
                  <a:lnTo>
                    <a:pt x="168" y="9"/>
                  </a:lnTo>
                  <a:lnTo>
                    <a:pt x="156" y="5"/>
                  </a:lnTo>
                  <a:lnTo>
                    <a:pt x="145" y="2"/>
                  </a:lnTo>
                  <a:lnTo>
                    <a:pt x="132" y="1"/>
                  </a:lnTo>
                  <a:lnTo>
                    <a:pt x="121" y="0"/>
                  </a:lnTo>
                  <a:lnTo>
                    <a:pt x="109" y="1"/>
                  </a:lnTo>
                  <a:lnTo>
                    <a:pt x="96" y="2"/>
                  </a:lnTo>
                  <a:lnTo>
                    <a:pt x="85" y="5"/>
                  </a:lnTo>
                  <a:lnTo>
                    <a:pt x="73" y="9"/>
                  </a:lnTo>
                  <a:lnTo>
                    <a:pt x="64" y="15"/>
                  </a:lnTo>
                  <a:lnTo>
                    <a:pt x="53" y="20"/>
                  </a:lnTo>
                  <a:lnTo>
                    <a:pt x="44" y="28"/>
                  </a:lnTo>
                  <a:lnTo>
                    <a:pt x="36" y="35"/>
                  </a:lnTo>
                  <a:lnTo>
                    <a:pt x="27" y="44"/>
                  </a:lnTo>
                  <a:lnTo>
                    <a:pt x="21" y="53"/>
                  </a:lnTo>
                  <a:lnTo>
                    <a:pt x="14" y="63"/>
                  </a:lnTo>
                  <a:lnTo>
                    <a:pt x="10" y="74"/>
                  </a:lnTo>
                  <a:lnTo>
                    <a:pt x="6" y="85"/>
                  </a:lnTo>
                  <a:lnTo>
                    <a:pt x="3" y="96"/>
                  </a:lnTo>
                  <a:lnTo>
                    <a:pt x="0" y="108"/>
                  </a:lnTo>
                  <a:lnTo>
                    <a:pt x="0" y="120"/>
                  </a:lnTo>
                  <a:lnTo>
                    <a:pt x="0" y="133"/>
                  </a:lnTo>
                  <a:lnTo>
                    <a:pt x="3" y="145"/>
                  </a:lnTo>
                  <a:lnTo>
                    <a:pt x="6" y="156"/>
                  </a:lnTo>
                  <a:lnTo>
                    <a:pt x="10" y="167"/>
                  </a:lnTo>
                  <a:lnTo>
                    <a:pt x="14" y="178"/>
                  </a:lnTo>
                  <a:lnTo>
                    <a:pt x="21" y="188"/>
                  </a:lnTo>
                  <a:lnTo>
                    <a:pt x="27" y="197"/>
                  </a:lnTo>
                  <a:lnTo>
                    <a:pt x="36" y="206"/>
                  </a:lnTo>
                  <a:lnTo>
                    <a:pt x="44" y="213"/>
                  </a:lnTo>
                  <a:lnTo>
                    <a:pt x="53" y="220"/>
                  </a:lnTo>
                  <a:lnTo>
                    <a:pt x="64" y="226"/>
                  </a:lnTo>
                  <a:lnTo>
                    <a:pt x="73" y="232"/>
                  </a:lnTo>
                  <a:lnTo>
                    <a:pt x="85" y="236"/>
                  </a:lnTo>
                  <a:lnTo>
                    <a:pt x="96" y="238"/>
                  </a:lnTo>
                  <a:lnTo>
                    <a:pt x="109" y="240"/>
                  </a:lnTo>
                  <a:lnTo>
                    <a:pt x="121"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68">
              <a:extLst>
                <a:ext uri="{FF2B5EF4-FFF2-40B4-BE49-F238E27FC236}">
                  <a16:creationId xmlns:a16="http://schemas.microsoft.com/office/drawing/2014/main" id="{1D649B5A-D963-48F0-993A-6F1C11BC000F}"/>
                </a:ext>
              </a:extLst>
            </p:cNvPr>
            <p:cNvSpPr>
              <a:spLocks noEditPoints="1"/>
            </p:cNvSpPr>
            <p:nvPr/>
          </p:nvSpPr>
          <p:spPr bwMode="auto">
            <a:xfrm>
              <a:off x="5643563" y="1358900"/>
              <a:ext cx="76200" cy="77788"/>
            </a:xfrm>
            <a:custGeom>
              <a:avLst/>
              <a:gdLst>
                <a:gd name="T0" fmla="*/ 106 w 241"/>
                <a:gd name="T1" fmla="*/ 73 h 242"/>
                <a:gd name="T2" fmla="*/ 108 w 241"/>
                <a:gd name="T3" fmla="*/ 68 h 242"/>
                <a:gd name="T4" fmla="*/ 112 w 241"/>
                <a:gd name="T5" fmla="*/ 64 h 242"/>
                <a:gd name="T6" fmla="*/ 118 w 241"/>
                <a:gd name="T7" fmla="*/ 62 h 242"/>
                <a:gd name="T8" fmla="*/ 123 w 241"/>
                <a:gd name="T9" fmla="*/ 62 h 242"/>
                <a:gd name="T10" fmla="*/ 128 w 241"/>
                <a:gd name="T11" fmla="*/ 64 h 242"/>
                <a:gd name="T12" fmla="*/ 133 w 241"/>
                <a:gd name="T13" fmla="*/ 68 h 242"/>
                <a:gd name="T14" fmla="*/ 135 w 241"/>
                <a:gd name="T15" fmla="*/ 73 h 242"/>
                <a:gd name="T16" fmla="*/ 135 w 241"/>
                <a:gd name="T17" fmla="*/ 167 h 242"/>
                <a:gd name="T18" fmla="*/ 134 w 241"/>
                <a:gd name="T19" fmla="*/ 172 h 242"/>
                <a:gd name="T20" fmla="*/ 130 w 241"/>
                <a:gd name="T21" fmla="*/ 177 h 242"/>
                <a:gd name="T22" fmla="*/ 126 w 241"/>
                <a:gd name="T23" fmla="*/ 181 h 242"/>
                <a:gd name="T24" fmla="*/ 120 w 241"/>
                <a:gd name="T25" fmla="*/ 182 h 242"/>
                <a:gd name="T26" fmla="*/ 114 w 241"/>
                <a:gd name="T27" fmla="*/ 181 h 242"/>
                <a:gd name="T28" fmla="*/ 110 w 241"/>
                <a:gd name="T29" fmla="*/ 177 h 242"/>
                <a:gd name="T30" fmla="*/ 107 w 241"/>
                <a:gd name="T31" fmla="*/ 172 h 242"/>
                <a:gd name="T32" fmla="*/ 105 w 241"/>
                <a:gd name="T33" fmla="*/ 167 h 242"/>
                <a:gd name="T34" fmla="*/ 120 w 241"/>
                <a:gd name="T35" fmla="*/ 242 h 242"/>
                <a:gd name="T36" fmla="*/ 144 w 241"/>
                <a:gd name="T37" fmla="*/ 240 h 242"/>
                <a:gd name="T38" fmla="*/ 167 w 241"/>
                <a:gd name="T39" fmla="*/ 232 h 242"/>
                <a:gd name="T40" fmla="*/ 187 w 241"/>
                <a:gd name="T41" fmla="*/ 221 h 242"/>
                <a:gd name="T42" fmla="*/ 206 w 241"/>
                <a:gd name="T43" fmla="*/ 206 h 242"/>
                <a:gd name="T44" fmla="*/ 221 w 241"/>
                <a:gd name="T45" fmla="*/ 188 h 242"/>
                <a:gd name="T46" fmla="*/ 231 w 241"/>
                <a:gd name="T47" fmla="*/ 168 h 242"/>
                <a:gd name="T48" fmla="*/ 238 w 241"/>
                <a:gd name="T49" fmla="*/ 145 h 242"/>
                <a:gd name="T50" fmla="*/ 241 w 241"/>
                <a:gd name="T51" fmla="*/ 122 h 242"/>
                <a:gd name="T52" fmla="*/ 238 w 241"/>
                <a:gd name="T53" fmla="*/ 97 h 242"/>
                <a:gd name="T54" fmla="*/ 231 w 241"/>
                <a:gd name="T55" fmla="*/ 74 h 242"/>
                <a:gd name="T56" fmla="*/ 221 w 241"/>
                <a:gd name="T57" fmla="*/ 54 h 242"/>
                <a:gd name="T58" fmla="*/ 206 w 241"/>
                <a:gd name="T59" fmla="*/ 36 h 242"/>
                <a:gd name="T60" fmla="*/ 187 w 241"/>
                <a:gd name="T61" fmla="*/ 22 h 242"/>
                <a:gd name="T62" fmla="*/ 167 w 241"/>
                <a:gd name="T63" fmla="*/ 10 h 242"/>
                <a:gd name="T64" fmla="*/ 144 w 241"/>
                <a:gd name="T65" fmla="*/ 4 h 242"/>
                <a:gd name="T66" fmla="*/ 120 w 241"/>
                <a:gd name="T67" fmla="*/ 0 h 242"/>
                <a:gd name="T68" fmla="*/ 96 w 241"/>
                <a:gd name="T69" fmla="*/ 4 h 242"/>
                <a:gd name="T70" fmla="*/ 74 w 241"/>
                <a:gd name="T71" fmla="*/ 10 h 242"/>
                <a:gd name="T72" fmla="*/ 53 w 241"/>
                <a:gd name="T73" fmla="*/ 22 h 242"/>
                <a:gd name="T74" fmla="*/ 35 w 241"/>
                <a:gd name="T75" fmla="*/ 36 h 242"/>
                <a:gd name="T76" fmla="*/ 20 w 241"/>
                <a:gd name="T77" fmla="*/ 54 h 242"/>
                <a:gd name="T78" fmla="*/ 9 w 241"/>
                <a:gd name="T79" fmla="*/ 74 h 242"/>
                <a:gd name="T80" fmla="*/ 2 w 241"/>
                <a:gd name="T81" fmla="*/ 97 h 242"/>
                <a:gd name="T82" fmla="*/ 0 w 241"/>
                <a:gd name="T83" fmla="*/ 122 h 242"/>
                <a:gd name="T84" fmla="*/ 2 w 241"/>
                <a:gd name="T85" fmla="*/ 145 h 242"/>
                <a:gd name="T86" fmla="*/ 9 w 241"/>
                <a:gd name="T87" fmla="*/ 168 h 242"/>
                <a:gd name="T88" fmla="*/ 20 w 241"/>
                <a:gd name="T89" fmla="*/ 188 h 242"/>
                <a:gd name="T90" fmla="*/ 35 w 241"/>
                <a:gd name="T91" fmla="*/ 206 h 242"/>
                <a:gd name="T92" fmla="*/ 53 w 241"/>
                <a:gd name="T93" fmla="*/ 221 h 242"/>
                <a:gd name="T94" fmla="*/ 74 w 241"/>
                <a:gd name="T95" fmla="*/ 232 h 242"/>
                <a:gd name="T96" fmla="*/ 96 w 241"/>
                <a:gd name="T97" fmla="*/ 240 h 242"/>
                <a:gd name="T98" fmla="*/ 120 w 241"/>
                <a:gd name="T99"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1" h="242">
                  <a:moveTo>
                    <a:pt x="105" y="77"/>
                  </a:moveTo>
                  <a:lnTo>
                    <a:pt x="106" y="73"/>
                  </a:lnTo>
                  <a:lnTo>
                    <a:pt x="107" y="70"/>
                  </a:lnTo>
                  <a:lnTo>
                    <a:pt x="108" y="68"/>
                  </a:lnTo>
                  <a:lnTo>
                    <a:pt x="110" y="66"/>
                  </a:lnTo>
                  <a:lnTo>
                    <a:pt x="112" y="64"/>
                  </a:lnTo>
                  <a:lnTo>
                    <a:pt x="114" y="63"/>
                  </a:lnTo>
                  <a:lnTo>
                    <a:pt x="118" y="62"/>
                  </a:lnTo>
                  <a:lnTo>
                    <a:pt x="120" y="62"/>
                  </a:lnTo>
                  <a:lnTo>
                    <a:pt x="123" y="62"/>
                  </a:lnTo>
                  <a:lnTo>
                    <a:pt x="126" y="63"/>
                  </a:lnTo>
                  <a:lnTo>
                    <a:pt x="128" y="64"/>
                  </a:lnTo>
                  <a:lnTo>
                    <a:pt x="130" y="66"/>
                  </a:lnTo>
                  <a:lnTo>
                    <a:pt x="133" y="68"/>
                  </a:lnTo>
                  <a:lnTo>
                    <a:pt x="134" y="70"/>
                  </a:lnTo>
                  <a:lnTo>
                    <a:pt x="135" y="73"/>
                  </a:lnTo>
                  <a:lnTo>
                    <a:pt x="135" y="77"/>
                  </a:lnTo>
                  <a:lnTo>
                    <a:pt x="135" y="167"/>
                  </a:lnTo>
                  <a:lnTo>
                    <a:pt x="135" y="170"/>
                  </a:lnTo>
                  <a:lnTo>
                    <a:pt x="134" y="172"/>
                  </a:lnTo>
                  <a:lnTo>
                    <a:pt x="133" y="175"/>
                  </a:lnTo>
                  <a:lnTo>
                    <a:pt x="130" y="177"/>
                  </a:lnTo>
                  <a:lnTo>
                    <a:pt x="128" y="178"/>
                  </a:lnTo>
                  <a:lnTo>
                    <a:pt x="126" y="181"/>
                  </a:lnTo>
                  <a:lnTo>
                    <a:pt x="123" y="182"/>
                  </a:lnTo>
                  <a:lnTo>
                    <a:pt x="120" y="182"/>
                  </a:lnTo>
                  <a:lnTo>
                    <a:pt x="118" y="182"/>
                  </a:lnTo>
                  <a:lnTo>
                    <a:pt x="114" y="181"/>
                  </a:lnTo>
                  <a:lnTo>
                    <a:pt x="112" y="178"/>
                  </a:lnTo>
                  <a:lnTo>
                    <a:pt x="110" y="177"/>
                  </a:lnTo>
                  <a:lnTo>
                    <a:pt x="108" y="175"/>
                  </a:lnTo>
                  <a:lnTo>
                    <a:pt x="107" y="172"/>
                  </a:lnTo>
                  <a:lnTo>
                    <a:pt x="106" y="170"/>
                  </a:lnTo>
                  <a:lnTo>
                    <a:pt x="105" y="167"/>
                  </a:lnTo>
                  <a:lnTo>
                    <a:pt x="105" y="77"/>
                  </a:lnTo>
                  <a:close/>
                  <a:moveTo>
                    <a:pt x="120" y="242"/>
                  </a:moveTo>
                  <a:lnTo>
                    <a:pt x="133" y="241"/>
                  </a:lnTo>
                  <a:lnTo>
                    <a:pt x="144" y="240"/>
                  </a:lnTo>
                  <a:lnTo>
                    <a:pt x="156" y="236"/>
                  </a:lnTo>
                  <a:lnTo>
                    <a:pt x="167" y="232"/>
                  </a:lnTo>
                  <a:lnTo>
                    <a:pt x="178" y="227"/>
                  </a:lnTo>
                  <a:lnTo>
                    <a:pt x="187" y="221"/>
                  </a:lnTo>
                  <a:lnTo>
                    <a:pt x="197" y="214"/>
                  </a:lnTo>
                  <a:lnTo>
                    <a:pt x="206" y="206"/>
                  </a:lnTo>
                  <a:lnTo>
                    <a:pt x="213" y="198"/>
                  </a:lnTo>
                  <a:lnTo>
                    <a:pt x="221" y="188"/>
                  </a:lnTo>
                  <a:lnTo>
                    <a:pt x="226" y="178"/>
                  </a:lnTo>
                  <a:lnTo>
                    <a:pt x="231" y="168"/>
                  </a:lnTo>
                  <a:lnTo>
                    <a:pt x="236" y="157"/>
                  </a:lnTo>
                  <a:lnTo>
                    <a:pt x="238" y="145"/>
                  </a:lnTo>
                  <a:lnTo>
                    <a:pt x="240" y="133"/>
                  </a:lnTo>
                  <a:lnTo>
                    <a:pt x="241" y="122"/>
                  </a:lnTo>
                  <a:lnTo>
                    <a:pt x="240" y="109"/>
                  </a:lnTo>
                  <a:lnTo>
                    <a:pt x="238" y="97"/>
                  </a:lnTo>
                  <a:lnTo>
                    <a:pt x="236" y="85"/>
                  </a:lnTo>
                  <a:lnTo>
                    <a:pt x="231" y="74"/>
                  </a:lnTo>
                  <a:lnTo>
                    <a:pt x="226" y="64"/>
                  </a:lnTo>
                  <a:lnTo>
                    <a:pt x="221" y="54"/>
                  </a:lnTo>
                  <a:lnTo>
                    <a:pt x="213" y="44"/>
                  </a:lnTo>
                  <a:lnTo>
                    <a:pt x="206" y="36"/>
                  </a:lnTo>
                  <a:lnTo>
                    <a:pt x="197" y="28"/>
                  </a:lnTo>
                  <a:lnTo>
                    <a:pt x="187" y="22"/>
                  </a:lnTo>
                  <a:lnTo>
                    <a:pt x="178" y="15"/>
                  </a:lnTo>
                  <a:lnTo>
                    <a:pt x="167" y="10"/>
                  </a:lnTo>
                  <a:lnTo>
                    <a:pt x="156" y="7"/>
                  </a:lnTo>
                  <a:lnTo>
                    <a:pt x="144" y="4"/>
                  </a:lnTo>
                  <a:lnTo>
                    <a:pt x="133" y="2"/>
                  </a:lnTo>
                  <a:lnTo>
                    <a:pt x="120" y="0"/>
                  </a:lnTo>
                  <a:lnTo>
                    <a:pt x="108" y="2"/>
                  </a:lnTo>
                  <a:lnTo>
                    <a:pt x="96" y="4"/>
                  </a:lnTo>
                  <a:lnTo>
                    <a:pt x="84" y="6"/>
                  </a:lnTo>
                  <a:lnTo>
                    <a:pt x="74" y="10"/>
                  </a:lnTo>
                  <a:lnTo>
                    <a:pt x="63" y="15"/>
                  </a:lnTo>
                  <a:lnTo>
                    <a:pt x="53" y="22"/>
                  </a:lnTo>
                  <a:lnTo>
                    <a:pt x="44" y="28"/>
                  </a:lnTo>
                  <a:lnTo>
                    <a:pt x="35" y="36"/>
                  </a:lnTo>
                  <a:lnTo>
                    <a:pt x="27" y="44"/>
                  </a:lnTo>
                  <a:lnTo>
                    <a:pt x="20" y="54"/>
                  </a:lnTo>
                  <a:lnTo>
                    <a:pt x="15" y="64"/>
                  </a:lnTo>
                  <a:lnTo>
                    <a:pt x="9" y="74"/>
                  </a:lnTo>
                  <a:lnTo>
                    <a:pt x="5" y="85"/>
                  </a:lnTo>
                  <a:lnTo>
                    <a:pt x="2" y="97"/>
                  </a:lnTo>
                  <a:lnTo>
                    <a:pt x="1" y="109"/>
                  </a:lnTo>
                  <a:lnTo>
                    <a:pt x="0" y="122"/>
                  </a:lnTo>
                  <a:lnTo>
                    <a:pt x="1" y="133"/>
                  </a:lnTo>
                  <a:lnTo>
                    <a:pt x="2" y="145"/>
                  </a:lnTo>
                  <a:lnTo>
                    <a:pt x="5" y="157"/>
                  </a:lnTo>
                  <a:lnTo>
                    <a:pt x="9" y="168"/>
                  </a:lnTo>
                  <a:lnTo>
                    <a:pt x="15" y="178"/>
                  </a:lnTo>
                  <a:lnTo>
                    <a:pt x="20" y="188"/>
                  </a:lnTo>
                  <a:lnTo>
                    <a:pt x="27" y="198"/>
                  </a:lnTo>
                  <a:lnTo>
                    <a:pt x="35" y="206"/>
                  </a:lnTo>
                  <a:lnTo>
                    <a:pt x="44" y="214"/>
                  </a:lnTo>
                  <a:lnTo>
                    <a:pt x="53" y="221"/>
                  </a:lnTo>
                  <a:lnTo>
                    <a:pt x="63" y="227"/>
                  </a:lnTo>
                  <a:lnTo>
                    <a:pt x="74" y="232"/>
                  </a:lnTo>
                  <a:lnTo>
                    <a:pt x="84" y="236"/>
                  </a:lnTo>
                  <a:lnTo>
                    <a:pt x="96" y="240"/>
                  </a:lnTo>
                  <a:lnTo>
                    <a:pt x="108" y="241"/>
                  </a:lnTo>
                  <a:lnTo>
                    <a:pt x="120" y="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69">
              <a:extLst>
                <a:ext uri="{FF2B5EF4-FFF2-40B4-BE49-F238E27FC236}">
                  <a16:creationId xmlns:a16="http://schemas.microsoft.com/office/drawing/2014/main" id="{2DF481AC-0D57-4B23-8A0C-3A7128D51CF1}"/>
                </a:ext>
              </a:extLst>
            </p:cNvPr>
            <p:cNvSpPr>
              <a:spLocks/>
            </p:cNvSpPr>
            <p:nvPr/>
          </p:nvSpPr>
          <p:spPr bwMode="auto">
            <a:xfrm>
              <a:off x="5465763" y="1517650"/>
              <a:ext cx="57150" cy="95250"/>
            </a:xfrm>
            <a:custGeom>
              <a:avLst/>
              <a:gdLst>
                <a:gd name="T0" fmla="*/ 165 w 180"/>
                <a:gd name="T1" fmla="*/ 0 h 302"/>
                <a:gd name="T2" fmla="*/ 15 w 180"/>
                <a:gd name="T3" fmla="*/ 0 h 302"/>
                <a:gd name="T4" fmla="*/ 12 w 180"/>
                <a:gd name="T5" fmla="*/ 0 h 302"/>
                <a:gd name="T6" fmla="*/ 9 w 180"/>
                <a:gd name="T7" fmla="*/ 1 h 302"/>
                <a:gd name="T8" fmla="*/ 6 w 180"/>
                <a:gd name="T9" fmla="*/ 2 h 302"/>
                <a:gd name="T10" fmla="*/ 4 w 180"/>
                <a:gd name="T11" fmla="*/ 4 h 302"/>
                <a:gd name="T12" fmla="*/ 2 w 180"/>
                <a:gd name="T13" fmla="*/ 7 h 302"/>
                <a:gd name="T14" fmla="*/ 1 w 180"/>
                <a:gd name="T15" fmla="*/ 9 h 302"/>
                <a:gd name="T16" fmla="*/ 0 w 180"/>
                <a:gd name="T17" fmla="*/ 12 h 302"/>
                <a:gd name="T18" fmla="*/ 0 w 180"/>
                <a:gd name="T19" fmla="*/ 15 h 302"/>
                <a:gd name="T20" fmla="*/ 0 w 180"/>
                <a:gd name="T21" fmla="*/ 287 h 302"/>
                <a:gd name="T22" fmla="*/ 0 w 180"/>
                <a:gd name="T23" fmla="*/ 289 h 302"/>
                <a:gd name="T24" fmla="*/ 1 w 180"/>
                <a:gd name="T25" fmla="*/ 292 h 302"/>
                <a:gd name="T26" fmla="*/ 2 w 180"/>
                <a:gd name="T27" fmla="*/ 294 h 302"/>
                <a:gd name="T28" fmla="*/ 4 w 180"/>
                <a:gd name="T29" fmla="*/ 296 h 302"/>
                <a:gd name="T30" fmla="*/ 6 w 180"/>
                <a:gd name="T31" fmla="*/ 298 h 302"/>
                <a:gd name="T32" fmla="*/ 9 w 180"/>
                <a:gd name="T33" fmla="*/ 299 h 302"/>
                <a:gd name="T34" fmla="*/ 12 w 180"/>
                <a:gd name="T35" fmla="*/ 301 h 302"/>
                <a:gd name="T36" fmla="*/ 15 w 180"/>
                <a:gd name="T37" fmla="*/ 302 h 302"/>
                <a:gd name="T38" fmla="*/ 165 w 180"/>
                <a:gd name="T39" fmla="*/ 302 h 302"/>
                <a:gd name="T40" fmla="*/ 168 w 180"/>
                <a:gd name="T41" fmla="*/ 301 h 302"/>
                <a:gd name="T42" fmla="*/ 172 w 180"/>
                <a:gd name="T43" fmla="*/ 299 h 302"/>
                <a:gd name="T44" fmla="*/ 174 w 180"/>
                <a:gd name="T45" fmla="*/ 298 h 302"/>
                <a:gd name="T46" fmla="*/ 176 w 180"/>
                <a:gd name="T47" fmla="*/ 296 h 302"/>
                <a:gd name="T48" fmla="*/ 178 w 180"/>
                <a:gd name="T49" fmla="*/ 294 h 302"/>
                <a:gd name="T50" fmla="*/ 179 w 180"/>
                <a:gd name="T51" fmla="*/ 292 h 302"/>
                <a:gd name="T52" fmla="*/ 180 w 180"/>
                <a:gd name="T53" fmla="*/ 289 h 302"/>
                <a:gd name="T54" fmla="*/ 180 w 180"/>
                <a:gd name="T55" fmla="*/ 287 h 302"/>
                <a:gd name="T56" fmla="*/ 180 w 180"/>
                <a:gd name="T57" fmla="*/ 15 h 302"/>
                <a:gd name="T58" fmla="*/ 180 w 180"/>
                <a:gd name="T59" fmla="*/ 12 h 302"/>
                <a:gd name="T60" fmla="*/ 179 w 180"/>
                <a:gd name="T61" fmla="*/ 9 h 302"/>
                <a:gd name="T62" fmla="*/ 178 w 180"/>
                <a:gd name="T63" fmla="*/ 7 h 302"/>
                <a:gd name="T64" fmla="*/ 176 w 180"/>
                <a:gd name="T65" fmla="*/ 4 h 302"/>
                <a:gd name="T66" fmla="*/ 174 w 180"/>
                <a:gd name="T67" fmla="*/ 2 h 302"/>
                <a:gd name="T68" fmla="*/ 172 w 180"/>
                <a:gd name="T69" fmla="*/ 1 h 302"/>
                <a:gd name="T70" fmla="*/ 168 w 180"/>
                <a:gd name="T71" fmla="*/ 0 h 302"/>
                <a:gd name="T72" fmla="*/ 165 w 180"/>
                <a:gd name="T7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0" h="302">
                  <a:moveTo>
                    <a:pt x="165" y="0"/>
                  </a:moveTo>
                  <a:lnTo>
                    <a:pt x="15" y="0"/>
                  </a:lnTo>
                  <a:lnTo>
                    <a:pt x="12" y="0"/>
                  </a:lnTo>
                  <a:lnTo>
                    <a:pt x="9" y="1"/>
                  </a:lnTo>
                  <a:lnTo>
                    <a:pt x="6" y="2"/>
                  </a:lnTo>
                  <a:lnTo>
                    <a:pt x="4" y="4"/>
                  </a:lnTo>
                  <a:lnTo>
                    <a:pt x="2" y="7"/>
                  </a:lnTo>
                  <a:lnTo>
                    <a:pt x="1" y="9"/>
                  </a:lnTo>
                  <a:lnTo>
                    <a:pt x="0" y="12"/>
                  </a:lnTo>
                  <a:lnTo>
                    <a:pt x="0" y="15"/>
                  </a:lnTo>
                  <a:lnTo>
                    <a:pt x="0" y="287"/>
                  </a:lnTo>
                  <a:lnTo>
                    <a:pt x="0" y="289"/>
                  </a:lnTo>
                  <a:lnTo>
                    <a:pt x="1" y="292"/>
                  </a:lnTo>
                  <a:lnTo>
                    <a:pt x="2" y="294"/>
                  </a:lnTo>
                  <a:lnTo>
                    <a:pt x="4" y="296"/>
                  </a:lnTo>
                  <a:lnTo>
                    <a:pt x="6" y="298"/>
                  </a:lnTo>
                  <a:lnTo>
                    <a:pt x="9" y="299"/>
                  </a:lnTo>
                  <a:lnTo>
                    <a:pt x="12" y="301"/>
                  </a:lnTo>
                  <a:lnTo>
                    <a:pt x="15" y="302"/>
                  </a:lnTo>
                  <a:lnTo>
                    <a:pt x="165" y="302"/>
                  </a:lnTo>
                  <a:lnTo>
                    <a:pt x="168" y="301"/>
                  </a:lnTo>
                  <a:lnTo>
                    <a:pt x="172" y="299"/>
                  </a:lnTo>
                  <a:lnTo>
                    <a:pt x="174" y="298"/>
                  </a:lnTo>
                  <a:lnTo>
                    <a:pt x="176" y="296"/>
                  </a:lnTo>
                  <a:lnTo>
                    <a:pt x="178" y="294"/>
                  </a:lnTo>
                  <a:lnTo>
                    <a:pt x="179" y="292"/>
                  </a:lnTo>
                  <a:lnTo>
                    <a:pt x="180" y="289"/>
                  </a:lnTo>
                  <a:lnTo>
                    <a:pt x="180" y="287"/>
                  </a:lnTo>
                  <a:lnTo>
                    <a:pt x="180" y="15"/>
                  </a:lnTo>
                  <a:lnTo>
                    <a:pt x="180" y="12"/>
                  </a:lnTo>
                  <a:lnTo>
                    <a:pt x="179" y="9"/>
                  </a:lnTo>
                  <a:lnTo>
                    <a:pt x="178" y="7"/>
                  </a:lnTo>
                  <a:lnTo>
                    <a:pt x="176" y="4"/>
                  </a:lnTo>
                  <a:lnTo>
                    <a:pt x="174" y="2"/>
                  </a:lnTo>
                  <a:lnTo>
                    <a:pt x="172" y="1"/>
                  </a:lnTo>
                  <a:lnTo>
                    <a:pt x="168" y="0"/>
                  </a:lnTo>
                  <a:lnTo>
                    <a:pt x="1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570">
              <a:extLst>
                <a:ext uri="{FF2B5EF4-FFF2-40B4-BE49-F238E27FC236}">
                  <a16:creationId xmlns:a16="http://schemas.microsoft.com/office/drawing/2014/main" id="{8BB2EAE5-D34D-4808-BA20-C884B267CD60}"/>
                </a:ext>
              </a:extLst>
            </p:cNvPr>
            <p:cNvSpPr>
              <a:spLocks/>
            </p:cNvSpPr>
            <p:nvPr/>
          </p:nvSpPr>
          <p:spPr bwMode="auto">
            <a:xfrm>
              <a:off x="5527675" y="1527175"/>
              <a:ext cx="225425" cy="104775"/>
            </a:xfrm>
            <a:custGeom>
              <a:avLst/>
              <a:gdLst>
                <a:gd name="T0" fmla="*/ 688 w 708"/>
                <a:gd name="T1" fmla="*/ 110 h 331"/>
                <a:gd name="T2" fmla="*/ 665 w 708"/>
                <a:gd name="T3" fmla="*/ 95 h 331"/>
                <a:gd name="T4" fmla="*/ 644 w 708"/>
                <a:gd name="T5" fmla="*/ 87 h 331"/>
                <a:gd name="T6" fmla="*/ 622 w 708"/>
                <a:gd name="T7" fmla="*/ 85 h 331"/>
                <a:gd name="T8" fmla="*/ 583 w 708"/>
                <a:gd name="T9" fmla="*/ 91 h 331"/>
                <a:gd name="T10" fmla="*/ 502 w 708"/>
                <a:gd name="T11" fmla="*/ 137 h 331"/>
                <a:gd name="T12" fmla="*/ 486 w 708"/>
                <a:gd name="T13" fmla="*/ 162 h 331"/>
                <a:gd name="T14" fmla="*/ 468 w 708"/>
                <a:gd name="T15" fmla="*/ 175 h 331"/>
                <a:gd name="T16" fmla="*/ 445 w 708"/>
                <a:gd name="T17" fmla="*/ 180 h 331"/>
                <a:gd name="T18" fmla="*/ 226 w 708"/>
                <a:gd name="T19" fmla="*/ 180 h 331"/>
                <a:gd name="T20" fmla="*/ 218 w 708"/>
                <a:gd name="T21" fmla="*/ 178 h 331"/>
                <a:gd name="T22" fmla="*/ 213 w 708"/>
                <a:gd name="T23" fmla="*/ 172 h 331"/>
                <a:gd name="T24" fmla="*/ 211 w 708"/>
                <a:gd name="T25" fmla="*/ 162 h 331"/>
                <a:gd name="T26" fmla="*/ 216 w 708"/>
                <a:gd name="T27" fmla="*/ 155 h 331"/>
                <a:gd name="T28" fmla="*/ 223 w 708"/>
                <a:gd name="T29" fmla="*/ 151 h 331"/>
                <a:gd name="T30" fmla="*/ 437 w 708"/>
                <a:gd name="T31" fmla="*/ 150 h 331"/>
                <a:gd name="T32" fmla="*/ 461 w 708"/>
                <a:gd name="T33" fmla="*/ 143 h 331"/>
                <a:gd name="T34" fmla="*/ 475 w 708"/>
                <a:gd name="T35" fmla="*/ 122 h 331"/>
                <a:gd name="T36" fmla="*/ 478 w 708"/>
                <a:gd name="T37" fmla="*/ 102 h 331"/>
                <a:gd name="T38" fmla="*/ 470 w 708"/>
                <a:gd name="T39" fmla="*/ 84 h 331"/>
                <a:gd name="T40" fmla="*/ 451 w 708"/>
                <a:gd name="T41" fmla="*/ 67 h 331"/>
                <a:gd name="T42" fmla="*/ 422 w 708"/>
                <a:gd name="T43" fmla="*/ 60 h 331"/>
                <a:gd name="T44" fmla="*/ 389 w 708"/>
                <a:gd name="T45" fmla="*/ 60 h 331"/>
                <a:gd name="T46" fmla="*/ 365 w 708"/>
                <a:gd name="T47" fmla="*/ 60 h 331"/>
                <a:gd name="T48" fmla="*/ 339 w 708"/>
                <a:gd name="T49" fmla="*/ 60 h 331"/>
                <a:gd name="T50" fmla="*/ 307 w 708"/>
                <a:gd name="T51" fmla="*/ 60 h 331"/>
                <a:gd name="T52" fmla="*/ 246 w 708"/>
                <a:gd name="T53" fmla="*/ 24 h 331"/>
                <a:gd name="T54" fmla="*/ 181 w 708"/>
                <a:gd name="T55" fmla="*/ 3 h 331"/>
                <a:gd name="T56" fmla="*/ 15 w 708"/>
                <a:gd name="T57" fmla="*/ 0 h 331"/>
                <a:gd name="T58" fmla="*/ 8 w 708"/>
                <a:gd name="T59" fmla="*/ 2 h 331"/>
                <a:gd name="T60" fmla="*/ 1 w 708"/>
                <a:gd name="T61" fmla="*/ 10 h 331"/>
                <a:gd name="T62" fmla="*/ 0 w 708"/>
                <a:gd name="T63" fmla="*/ 223 h 331"/>
                <a:gd name="T64" fmla="*/ 7 w 708"/>
                <a:gd name="T65" fmla="*/ 236 h 331"/>
                <a:gd name="T66" fmla="*/ 90 w 708"/>
                <a:gd name="T67" fmla="*/ 265 h 331"/>
                <a:gd name="T68" fmla="*/ 205 w 708"/>
                <a:gd name="T69" fmla="*/ 306 h 331"/>
                <a:gd name="T70" fmla="*/ 281 w 708"/>
                <a:gd name="T71" fmla="*/ 328 h 331"/>
                <a:gd name="T72" fmla="*/ 321 w 708"/>
                <a:gd name="T73" fmla="*/ 331 h 331"/>
                <a:gd name="T74" fmla="*/ 348 w 708"/>
                <a:gd name="T75" fmla="*/ 326 h 331"/>
                <a:gd name="T76" fmla="*/ 408 w 708"/>
                <a:gd name="T77" fmla="*/ 303 h 331"/>
                <a:gd name="T78" fmla="*/ 494 w 708"/>
                <a:gd name="T79" fmla="*/ 258 h 331"/>
                <a:gd name="T80" fmla="*/ 557 w 708"/>
                <a:gd name="T81" fmla="*/ 223 h 331"/>
                <a:gd name="T82" fmla="*/ 636 w 708"/>
                <a:gd name="T83" fmla="*/ 181 h 331"/>
                <a:gd name="T84" fmla="*/ 703 w 708"/>
                <a:gd name="T85" fmla="*/ 147 h 331"/>
                <a:gd name="T86" fmla="*/ 708 w 708"/>
                <a:gd name="T87" fmla="*/ 139 h 331"/>
                <a:gd name="T88" fmla="*/ 706 w 708"/>
                <a:gd name="T89" fmla="*/ 12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08" h="331">
                  <a:moveTo>
                    <a:pt x="704" y="125"/>
                  </a:moveTo>
                  <a:lnTo>
                    <a:pt x="695" y="117"/>
                  </a:lnTo>
                  <a:lnTo>
                    <a:pt x="688" y="110"/>
                  </a:lnTo>
                  <a:lnTo>
                    <a:pt x="680" y="104"/>
                  </a:lnTo>
                  <a:lnTo>
                    <a:pt x="673" y="99"/>
                  </a:lnTo>
                  <a:lnTo>
                    <a:pt x="665" y="95"/>
                  </a:lnTo>
                  <a:lnTo>
                    <a:pt x="658" y="91"/>
                  </a:lnTo>
                  <a:lnTo>
                    <a:pt x="650" y="89"/>
                  </a:lnTo>
                  <a:lnTo>
                    <a:pt x="644" y="87"/>
                  </a:lnTo>
                  <a:lnTo>
                    <a:pt x="636" y="85"/>
                  </a:lnTo>
                  <a:lnTo>
                    <a:pt x="629" y="85"/>
                  </a:lnTo>
                  <a:lnTo>
                    <a:pt x="622" y="85"/>
                  </a:lnTo>
                  <a:lnTo>
                    <a:pt x="615" y="85"/>
                  </a:lnTo>
                  <a:lnTo>
                    <a:pt x="599" y="88"/>
                  </a:lnTo>
                  <a:lnTo>
                    <a:pt x="583" y="91"/>
                  </a:lnTo>
                  <a:lnTo>
                    <a:pt x="507" y="115"/>
                  </a:lnTo>
                  <a:lnTo>
                    <a:pt x="505" y="127"/>
                  </a:lnTo>
                  <a:lnTo>
                    <a:pt x="502" y="137"/>
                  </a:lnTo>
                  <a:lnTo>
                    <a:pt x="497" y="147"/>
                  </a:lnTo>
                  <a:lnTo>
                    <a:pt x="491" y="157"/>
                  </a:lnTo>
                  <a:lnTo>
                    <a:pt x="486" y="162"/>
                  </a:lnTo>
                  <a:lnTo>
                    <a:pt x="480" y="166"/>
                  </a:lnTo>
                  <a:lnTo>
                    <a:pt x="474" y="171"/>
                  </a:lnTo>
                  <a:lnTo>
                    <a:pt x="468" y="175"/>
                  </a:lnTo>
                  <a:lnTo>
                    <a:pt x="460" y="177"/>
                  </a:lnTo>
                  <a:lnTo>
                    <a:pt x="453" y="179"/>
                  </a:lnTo>
                  <a:lnTo>
                    <a:pt x="445" y="180"/>
                  </a:lnTo>
                  <a:lnTo>
                    <a:pt x="437" y="180"/>
                  </a:lnTo>
                  <a:lnTo>
                    <a:pt x="422" y="180"/>
                  </a:lnTo>
                  <a:lnTo>
                    <a:pt x="226" y="180"/>
                  </a:lnTo>
                  <a:lnTo>
                    <a:pt x="223" y="180"/>
                  </a:lnTo>
                  <a:lnTo>
                    <a:pt x="220" y="179"/>
                  </a:lnTo>
                  <a:lnTo>
                    <a:pt x="218" y="178"/>
                  </a:lnTo>
                  <a:lnTo>
                    <a:pt x="216" y="176"/>
                  </a:lnTo>
                  <a:lnTo>
                    <a:pt x="214" y="174"/>
                  </a:lnTo>
                  <a:lnTo>
                    <a:pt x="213" y="172"/>
                  </a:lnTo>
                  <a:lnTo>
                    <a:pt x="211" y="169"/>
                  </a:lnTo>
                  <a:lnTo>
                    <a:pt x="211" y="165"/>
                  </a:lnTo>
                  <a:lnTo>
                    <a:pt x="211" y="162"/>
                  </a:lnTo>
                  <a:lnTo>
                    <a:pt x="213" y="160"/>
                  </a:lnTo>
                  <a:lnTo>
                    <a:pt x="214" y="157"/>
                  </a:lnTo>
                  <a:lnTo>
                    <a:pt x="216" y="155"/>
                  </a:lnTo>
                  <a:lnTo>
                    <a:pt x="218" y="154"/>
                  </a:lnTo>
                  <a:lnTo>
                    <a:pt x="220" y="151"/>
                  </a:lnTo>
                  <a:lnTo>
                    <a:pt x="223" y="151"/>
                  </a:lnTo>
                  <a:lnTo>
                    <a:pt x="226" y="150"/>
                  </a:lnTo>
                  <a:lnTo>
                    <a:pt x="422" y="150"/>
                  </a:lnTo>
                  <a:lnTo>
                    <a:pt x="437" y="150"/>
                  </a:lnTo>
                  <a:lnTo>
                    <a:pt x="446" y="149"/>
                  </a:lnTo>
                  <a:lnTo>
                    <a:pt x="455" y="147"/>
                  </a:lnTo>
                  <a:lnTo>
                    <a:pt x="461" y="143"/>
                  </a:lnTo>
                  <a:lnTo>
                    <a:pt x="468" y="137"/>
                  </a:lnTo>
                  <a:lnTo>
                    <a:pt x="472" y="130"/>
                  </a:lnTo>
                  <a:lnTo>
                    <a:pt x="475" y="122"/>
                  </a:lnTo>
                  <a:lnTo>
                    <a:pt x="477" y="114"/>
                  </a:lnTo>
                  <a:lnTo>
                    <a:pt x="478" y="105"/>
                  </a:lnTo>
                  <a:lnTo>
                    <a:pt x="478" y="102"/>
                  </a:lnTo>
                  <a:lnTo>
                    <a:pt x="478" y="98"/>
                  </a:lnTo>
                  <a:lnTo>
                    <a:pt x="474" y="90"/>
                  </a:lnTo>
                  <a:lnTo>
                    <a:pt x="470" y="84"/>
                  </a:lnTo>
                  <a:lnTo>
                    <a:pt x="465" y="76"/>
                  </a:lnTo>
                  <a:lnTo>
                    <a:pt x="458" y="71"/>
                  </a:lnTo>
                  <a:lnTo>
                    <a:pt x="451" y="67"/>
                  </a:lnTo>
                  <a:lnTo>
                    <a:pt x="442" y="63"/>
                  </a:lnTo>
                  <a:lnTo>
                    <a:pt x="432" y="61"/>
                  </a:lnTo>
                  <a:lnTo>
                    <a:pt x="422" y="60"/>
                  </a:lnTo>
                  <a:lnTo>
                    <a:pt x="410" y="60"/>
                  </a:lnTo>
                  <a:lnTo>
                    <a:pt x="399" y="60"/>
                  </a:lnTo>
                  <a:lnTo>
                    <a:pt x="389" y="60"/>
                  </a:lnTo>
                  <a:lnTo>
                    <a:pt x="381" y="60"/>
                  </a:lnTo>
                  <a:lnTo>
                    <a:pt x="373" y="60"/>
                  </a:lnTo>
                  <a:lnTo>
                    <a:pt x="365" y="60"/>
                  </a:lnTo>
                  <a:lnTo>
                    <a:pt x="356" y="60"/>
                  </a:lnTo>
                  <a:lnTo>
                    <a:pt x="349" y="60"/>
                  </a:lnTo>
                  <a:lnTo>
                    <a:pt x="339" y="60"/>
                  </a:lnTo>
                  <a:lnTo>
                    <a:pt x="330" y="60"/>
                  </a:lnTo>
                  <a:lnTo>
                    <a:pt x="320" y="60"/>
                  </a:lnTo>
                  <a:lnTo>
                    <a:pt x="307" y="60"/>
                  </a:lnTo>
                  <a:lnTo>
                    <a:pt x="288" y="46"/>
                  </a:lnTo>
                  <a:lnTo>
                    <a:pt x="267" y="33"/>
                  </a:lnTo>
                  <a:lnTo>
                    <a:pt x="246" y="24"/>
                  </a:lnTo>
                  <a:lnTo>
                    <a:pt x="225" y="15"/>
                  </a:lnTo>
                  <a:lnTo>
                    <a:pt x="204" y="9"/>
                  </a:lnTo>
                  <a:lnTo>
                    <a:pt x="181" y="3"/>
                  </a:lnTo>
                  <a:lnTo>
                    <a:pt x="159" y="1"/>
                  </a:lnTo>
                  <a:lnTo>
                    <a:pt x="136" y="0"/>
                  </a:lnTo>
                  <a:lnTo>
                    <a:pt x="15" y="0"/>
                  </a:lnTo>
                  <a:lnTo>
                    <a:pt x="13" y="0"/>
                  </a:lnTo>
                  <a:lnTo>
                    <a:pt x="10" y="1"/>
                  </a:lnTo>
                  <a:lnTo>
                    <a:pt x="8" y="2"/>
                  </a:lnTo>
                  <a:lnTo>
                    <a:pt x="4" y="4"/>
                  </a:lnTo>
                  <a:lnTo>
                    <a:pt x="3" y="7"/>
                  </a:lnTo>
                  <a:lnTo>
                    <a:pt x="1" y="10"/>
                  </a:lnTo>
                  <a:lnTo>
                    <a:pt x="1" y="12"/>
                  </a:lnTo>
                  <a:lnTo>
                    <a:pt x="0" y="15"/>
                  </a:lnTo>
                  <a:lnTo>
                    <a:pt x="0" y="223"/>
                  </a:lnTo>
                  <a:lnTo>
                    <a:pt x="1" y="229"/>
                  </a:lnTo>
                  <a:lnTo>
                    <a:pt x="3" y="232"/>
                  </a:lnTo>
                  <a:lnTo>
                    <a:pt x="7" y="236"/>
                  </a:lnTo>
                  <a:lnTo>
                    <a:pt x="11" y="238"/>
                  </a:lnTo>
                  <a:lnTo>
                    <a:pt x="53" y="252"/>
                  </a:lnTo>
                  <a:lnTo>
                    <a:pt x="90" y="265"/>
                  </a:lnTo>
                  <a:lnTo>
                    <a:pt x="123" y="277"/>
                  </a:lnTo>
                  <a:lnTo>
                    <a:pt x="154" y="288"/>
                  </a:lnTo>
                  <a:lnTo>
                    <a:pt x="205" y="306"/>
                  </a:lnTo>
                  <a:lnTo>
                    <a:pt x="247" y="320"/>
                  </a:lnTo>
                  <a:lnTo>
                    <a:pt x="264" y="325"/>
                  </a:lnTo>
                  <a:lnTo>
                    <a:pt x="281" y="328"/>
                  </a:lnTo>
                  <a:lnTo>
                    <a:pt x="296" y="331"/>
                  </a:lnTo>
                  <a:lnTo>
                    <a:pt x="311" y="331"/>
                  </a:lnTo>
                  <a:lnTo>
                    <a:pt x="321" y="331"/>
                  </a:lnTo>
                  <a:lnTo>
                    <a:pt x="329" y="329"/>
                  </a:lnTo>
                  <a:lnTo>
                    <a:pt x="338" y="328"/>
                  </a:lnTo>
                  <a:lnTo>
                    <a:pt x="348" y="326"/>
                  </a:lnTo>
                  <a:lnTo>
                    <a:pt x="366" y="321"/>
                  </a:lnTo>
                  <a:lnTo>
                    <a:pt x="386" y="313"/>
                  </a:lnTo>
                  <a:lnTo>
                    <a:pt x="408" y="303"/>
                  </a:lnTo>
                  <a:lnTo>
                    <a:pt x="433" y="291"/>
                  </a:lnTo>
                  <a:lnTo>
                    <a:pt x="461" y="276"/>
                  </a:lnTo>
                  <a:lnTo>
                    <a:pt x="494" y="258"/>
                  </a:lnTo>
                  <a:lnTo>
                    <a:pt x="513" y="247"/>
                  </a:lnTo>
                  <a:lnTo>
                    <a:pt x="533" y="236"/>
                  </a:lnTo>
                  <a:lnTo>
                    <a:pt x="557" y="223"/>
                  </a:lnTo>
                  <a:lnTo>
                    <a:pt x="581" y="210"/>
                  </a:lnTo>
                  <a:lnTo>
                    <a:pt x="607" y="196"/>
                  </a:lnTo>
                  <a:lnTo>
                    <a:pt x="636" y="181"/>
                  </a:lnTo>
                  <a:lnTo>
                    <a:pt x="667" y="165"/>
                  </a:lnTo>
                  <a:lnTo>
                    <a:pt x="699" y="149"/>
                  </a:lnTo>
                  <a:lnTo>
                    <a:pt x="703" y="147"/>
                  </a:lnTo>
                  <a:lnTo>
                    <a:pt x="705" y="145"/>
                  </a:lnTo>
                  <a:lnTo>
                    <a:pt x="707" y="142"/>
                  </a:lnTo>
                  <a:lnTo>
                    <a:pt x="708" y="139"/>
                  </a:lnTo>
                  <a:lnTo>
                    <a:pt x="708" y="134"/>
                  </a:lnTo>
                  <a:lnTo>
                    <a:pt x="707" y="131"/>
                  </a:lnTo>
                  <a:lnTo>
                    <a:pt x="706" y="128"/>
                  </a:lnTo>
                  <a:lnTo>
                    <a:pt x="704" y="125"/>
                  </a:lnTo>
                  <a:lnTo>
                    <a:pt x="704"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4" name="Group 83">
            <a:extLst>
              <a:ext uri="{FF2B5EF4-FFF2-40B4-BE49-F238E27FC236}">
                <a16:creationId xmlns:a16="http://schemas.microsoft.com/office/drawing/2014/main" id="{4FF238F6-9B4C-4C69-AAB0-EB738F38E158}"/>
              </a:ext>
            </a:extLst>
          </p:cNvPr>
          <p:cNvGrpSpPr/>
          <p:nvPr/>
        </p:nvGrpSpPr>
        <p:grpSpPr>
          <a:xfrm>
            <a:off x="7454536" y="2240145"/>
            <a:ext cx="368186" cy="370278"/>
            <a:chOff x="6450013" y="5349875"/>
            <a:chExt cx="279399" cy="280988"/>
          </a:xfrm>
          <a:solidFill>
            <a:schemeClr val="accent1">
              <a:lumMod val="75000"/>
            </a:schemeClr>
          </a:solidFill>
        </p:grpSpPr>
        <p:sp>
          <p:nvSpPr>
            <p:cNvPr id="85" name="Freeform 3673">
              <a:extLst>
                <a:ext uri="{FF2B5EF4-FFF2-40B4-BE49-F238E27FC236}">
                  <a16:creationId xmlns:a16="http://schemas.microsoft.com/office/drawing/2014/main" id="{9A520C00-24EA-4D08-BAFC-70CB343A59E0}"/>
                </a:ext>
              </a:extLst>
            </p:cNvPr>
            <p:cNvSpPr>
              <a:spLocks/>
            </p:cNvSpPr>
            <p:nvPr/>
          </p:nvSpPr>
          <p:spPr bwMode="auto">
            <a:xfrm>
              <a:off x="6450013" y="5349875"/>
              <a:ext cx="182562" cy="238125"/>
            </a:xfrm>
            <a:custGeom>
              <a:avLst/>
              <a:gdLst>
                <a:gd name="T0" fmla="*/ 379 w 459"/>
                <a:gd name="T1" fmla="*/ 550 h 602"/>
                <a:gd name="T2" fmla="*/ 380 w 459"/>
                <a:gd name="T3" fmla="*/ 519 h 602"/>
                <a:gd name="T4" fmla="*/ 345 w 459"/>
                <a:gd name="T5" fmla="*/ 495 h 602"/>
                <a:gd name="T6" fmla="*/ 397 w 459"/>
                <a:gd name="T7" fmla="*/ 400 h 602"/>
                <a:gd name="T8" fmla="*/ 408 w 459"/>
                <a:gd name="T9" fmla="*/ 395 h 602"/>
                <a:gd name="T10" fmla="*/ 450 w 459"/>
                <a:gd name="T11" fmla="*/ 406 h 602"/>
                <a:gd name="T12" fmla="*/ 412 w 459"/>
                <a:gd name="T13" fmla="*/ 384 h 602"/>
                <a:gd name="T14" fmla="*/ 376 w 459"/>
                <a:gd name="T15" fmla="*/ 370 h 602"/>
                <a:gd name="T16" fmla="*/ 361 w 459"/>
                <a:gd name="T17" fmla="*/ 307 h 602"/>
                <a:gd name="T18" fmla="*/ 379 w 459"/>
                <a:gd name="T19" fmla="*/ 288 h 602"/>
                <a:gd name="T20" fmla="*/ 397 w 459"/>
                <a:gd name="T21" fmla="*/ 252 h 602"/>
                <a:gd name="T22" fmla="*/ 406 w 459"/>
                <a:gd name="T23" fmla="*/ 214 h 602"/>
                <a:gd name="T24" fmla="*/ 415 w 459"/>
                <a:gd name="T25" fmla="*/ 202 h 602"/>
                <a:gd name="T26" fmla="*/ 420 w 459"/>
                <a:gd name="T27" fmla="*/ 183 h 602"/>
                <a:gd name="T28" fmla="*/ 416 w 459"/>
                <a:gd name="T29" fmla="*/ 152 h 602"/>
                <a:gd name="T30" fmla="*/ 412 w 459"/>
                <a:gd name="T31" fmla="*/ 121 h 602"/>
                <a:gd name="T32" fmla="*/ 420 w 459"/>
                <a:gd name="T33" fmla="*/ 78 h 602"/>
                <a:gd name="T34" fmla="*/ 415 w 459"/>
                <a:gd name="T35" fmla="*/ 45 h 602"/>
                <a:gd name="T36" fmla="*/ 403 w 459"/>
                <a:gd name="T37" fmla="*/ 27 h 602"/>
                <a:gd name="T38" fmla="*/ 382 w 459"/>
                <a:gd name="T39" fmla="*/ 15 h 602"/>
                <a:gd name="T40" fmla="*/ 341 w 459"/>
                <a:gd name="T41" fmla="*/ 3 h 602"/>
                <a:gd name="T42" fmla="*/ 291 w 459"/>
                <a:gd name="T43" fmla="*/ 0 h 602"/>
                <a:gd name="T44" fmla="*/ 245 w 459"/>
                <a:gd name="T45" fmla="*/ 9 h 602"/>
                <a:gd name="T46" fmla="*/ 213 w 459"/>
                <a:gd name="T47" fmla="*/ 27 h 602"/>
                <a:gd name="T48" fmla="*/ 201 w 459"/>
                <a:gd name="T49" fmla="*/ 42 h 602"/>
                <a:gd name="T50" fmla="*/ 181 w 459"/>
                <a:gd name="T51" fmla="*/ 44 h 602"/>
                <a:gd name="T52" fmla="*/ 163 w 459"/>
                <a:gd name="T53" fmla="*/ 56 h 602"/>
                <a:gd name="T54" fmla="*/ 155 w 459"/>
                <a:gd name="T55" fmla="*/ 87 h 602"/>
                <a:gd name="T56" fmla="*/ 164 w 459"/>
                <a:gd name="T57" fmla="*/ 138 h 602"/>
                <a:gd name="T58" fmla="*/ 159 w 459"/>
                <a:gd name="T59" fmla="*/ 144 h 602"/>
                <a:gd name="T60" fmla="*/ 150 w 459"/>
                <a:gd name="T61" fmla="*/ 162 h 602"/>
                <a:gd name="T62" fmla="*/ 149 w 459"/>
                <a:gd name="T63" fmla="*/ 184 h 602"/>
                <a:gd name="T64" fmla="*/ 154 w 459"/>
                <a:gd name="T65" fmla="*/ 201 h 602"/>
                <a:gd name="T66" fmla="*/ 163 w 459"/>
                <a:gd name="T67" fmla="*/ 214 h 602"/>
                <a:gd name="T68" fmla="*/ 169 w 459"/>
                <a:gd name="T69" fmla="*/ 237 h 602"/>
                <a:gd name="T70" fmla="*/ 179 w 459"/>
                <a:gd name="T71" fmla="*/ 271 h 602"/>
                <a:gd name="T72" fmla="*/ 203 w 459"/>
                <a:gd name="T73" fmla="*/ 306 h 602"/>
                <a:gd name="T74" fmla="*/ 215 w 459"/>
                <a:gd name="T75" fmla="*/ 364 h 602"/>
                <a:gd name="T76" fmla="*/ 171 w 459"/>
                <a:gd name="T77" fmla="*/ 381 h 602"/>
                <a:gd name="T78" fmla="*/ 106 w 459"/>
                <a:gd name="T79" fmla="*/ 401 h 602"/>
                <a:gd name="T80" fmla="*/ 46 w 459"/>
                <a:gd name="T81" fmla="*/ 428 h 602"/>
                <a:gd name="T82" fmla="*/ 22 w 459"/>
                <a:gd name="T83" fmla="*/ 449 h 602"/>
                <a:gd name="T84" fmla="*/ 10 w 459"/>
                <a:gd name="T85" fmla="*/ 479 h 602"/>
                <a:gd name="T86" fmla="*/ 2 w 459"/>
                <a:gd name="T87" fmla="*/ 540 h 602"/>
                <a:gd name="T88" fmla="*/ 1 w 459"/>
                <a:gd name="T89" fmla="*/ 594 h 602"/>
                <a:gd name="T90" fmla="*/ 11 w 459"/>
                <a:gd name="T91" fmla="*/ 602 h 602"/>
                <a:gd name="T92" fmla="*/ 345 w 459"/>
                <a:gd name="T93" fmla="*/ 589 h 602"/>
                <a:gd name="T94" fmla="*/ 352 w 459"/>
                <a:gd name="T95" fmla="*/ 577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9" h="602">
                  <a:moveTo>
                    <a:pt x="352" y="577"/>
                  </a:moveTo>
                  <a:lnTo>
                    <a:pt x="380" y="560"/>
                  </a:lnTo>
                  <a:lnTo>
                    <a:pt x="379" y="550"/>
                  </a:lnTo>
                  <a:lnTo>
                    <a:pt x="379" y="540"/>
                  </a:lnTo>
                  <a:lnTo>
                    <a:pt x="379" y="530"/>
                  </a:lnTo>
                  <a:lnTo>
                    <a:pt x="380" y="519"/>
                  </a:lnTo>
                  <a:lnTo>
                    <a:pt x="352" y="503"/>
                  </a:lnTo>
                  <a:lnTo>
                    <a:pt x="348" y="499"/>
                  </a:lnTo>
                  <a:lnTo>
                    <a:pt x="345" y="495"/>
                  </a:lnTo>
                  <a:lnTo>
                    <a:pt x="345" y="490"/>
                  </a:lnTo>
                  <a:lnTo>
                    <a:pt x="346" y="486"/>
                  </a:lnTo>
                  <a:lnTo>
                    <a:pt x="397" y="400"/>
                  </a:lnTo>
                  <a:lnTo>
                    <a:pt x="399" y="397"/>
                  </a:lnTo>
                  <a:lnTo>
                    <a:pt x="403" y="395"/>
                  </a:lnTo>
                  <a:lnTo>
                    <a:pt x="408" y="395"/>
                  </a:lnTo>
                  <a:lnTo>
                    <a:pt x="413" y="396"/>
                  </a:lnTo>
                  <a:lnTo>
                    <a:pt x="441" y="413"/>
                  </a:lnTo>
                  <a:lnTo>
                    <a:pt x="450" y="406"/>
                  </a:lnTo>
                  <a:lnTo>
                    <a:pt x="459" y="401"/>
                  </a:lnTo>
                  <a:lnTo>
                    <a:pt x="424" y="388"/>
                  </a:lnTo>
                  <a:lnTo>
                    <a:pt x="412" y="384"/>
                  </a:lnTo>
                  <a:lnTo>
                    <a:pt x="400" y="379"/>
                  </a:lnTo>
                  <a:lnTo>
                    <a:pt x="389" y="375"/>
                  </a:lnTo>
                  <a:lnTo>
                    <a:pt x="376" y="370"/>
                  </a:lnTo>
                  <a:lnTo>
                    <a:pt x="368" y="368"/>
                  </a:lnTo>
                  <a:lnTo>
                    <a:pt x="361" y="364"/>
                  </a:lnTo>
                  <a:lnTo>
                    <a:pt x="361" y="307"/>
                  </a:lnTo>
                  <a:lnTo>
                    <a:pt x="366" y="302"/>
                  </a:lnTo>
                  <a:lnTo>
                    <a:pt x="372" y="297"/>
                  </a:lnTo>
                  <a:lnTo>
                    <a:pt x="379" y="288"/>
                  </a:lnTo>
                  <a:lnTo>
                    <a:pt x="385" y="279"/>
                  </a:lnTo>
                  <a:lnTo>
                    <a:pt x="391" y="266"/>
                  </a:lnTo>
                  <a:lnTo>
                    <a:pt x="397" y="252"/>
                  </a:lnTo>
                  <a:lnTo>
                    <a:pt x="400" y="235"/>
                  </a:lnTo>
                  <a:lnTo>
                    <a:pt x="402" y="216"/>
                  </a:lnTo>
                  <a:lnTo>
                    <a:pt x="406" y="214"/>
                  </a:lnTo>
                  <a:lnTo>
                    <a:pt x="409" y="211"/>
                  </a:lnTo>
                  <a:lnTo>
                    <a:pt x="412" y="207"/>
                  </a:lnTo>
                  <a:lnTo>
                    <a:pt x="415" y="202"/>
                  </a:lnTo>
                  <a:lnTo>
                    <a:pt x="417" y="197"/>
                  </a:lnTo>
                  <a:lnTo>
                    <a:pt x="418" y="191"/>
                  </a:lnTo>
                  <a:lnTo>
                    <a:pt x="420" y="183"/>
                  </a:lnTo>
                  <a:lnTo>
                    <a:pt x="420" y="175"/>
                  </a:lnTo>
                  <a:lnTo>
                    <a:pt x="420" y="164"/>
                  </a:lnTo>
                  <a:lnTo>
                    <a:pt x="416" y="152"/>
                  </a:lnTo>
                  <a:lnTo>
                    <a:pt x="412" y="144"/>
                  </a:lnTo>
                  <a:lnTo>
                    <a:pt x="406" y="137"/>
                  </a:lnTo>
                  <a:lnTo>
                    <a:pt x="412" y="121"/>
                  </a:lnTo>
                  <a:lnTo>
                    <a:pt x="417" y="101"/>
                  </a:lnTo>
                  <a:lnTo>
                    <a:pt x="420" y="89"/>
                  </a:lnTo>
                  <a:lnTo>
                    <a:pt x="420" y="78"/>
                  </a:lnTo>
                  <a:lnTo>
                    <a:pt x="420" y="65"/>
                  </a:lnTo>
                  <a:lnTo>
                    <a:pt x="417" y="53"/>
                  </a:lnTo>
                  <a:lnTo>
                    <a:pt x="415" y="45"/>
                  </a:lnTo>
                  <a:lnTo>
                    <a:pt x="412" y="39"/>
                  </a:lnTo>
                  <a:lnTo>
                    <a:pt x="407" y="34"/>
                  </a:lnTo>
                  <a:lnTo>
                    <a:pt x="403" y="27"/>
                  </a:lnTo>
                  <a:lnTo>
                    <a:pt x="397" y="24"/>
                  </a:lnTo>
                  <a:lnTo>
                    <a:pt x="390" y="18"/>
                  </a:lnTo>
                  <a:lnTo>
                    <a:pt x="382" y="15"/>
                  </a:lnTo>
                  <a:lnTo>
                    <a:pt x="376" y="12"/>
                  </a:lnTo>
                  <a:lnTo>
                    <a:pt x="359" y="7"/>
                  </a:lnTo>
                  <a:lnTo>
                    <a:pt x="341" y="3"/>
                  </a:lnTo>
                  <a:lnTo>
                    <a:pt x="325" y="0"/>
                  </a:lnTo>
                  <a:lnTo>
                    <a:pt x="307" y="0"/>
                  </a:lnTo>
                  <a:lnTo>
                    <a:pt x="291" y="0"/>
                  </a:lnTo>
                  <a:lnTo>
                    <a:pt x="276" y="2"/>
                  </a:lnTo>
                  <a:lnTo>
                    <a:pt x="260" y="6"/>
                  </a:lnTo>
                  <a:lnTo>
                    <a:pt x="245" y="9"/>
                  </a:lnTo>
                  <a:lnTo>
                    <a:pt x="231" y="16"/>
                  </a:lnTo>
                  <a:lnTo>
                    <a:pt x="218" y="22"/>
                  </a:lnTo>
                  <a:lnTo>
                    <a:pt x="213" y="27"/>
                  </a:lnTo>
                  <a:lnTo>
                    <a:pt x="209" y="31"/>
                  </a:lnTo>
                  <a:lnTo>
                    <a:pt x="204" y="36"/>
                  </a:lnTo>
                  <a:lnTo>
                    <a:pt x="201" y="42"/>
                  </a:lnTo>
                  <a:lnTo>
                    <a:pt x="194" y="42"/>
                  </a:lnTo>
                  <a:lnTo>
                    <a:pt x="187" y="43"/>
                  </a:lnTo>
                  <a:lnTo>
                    <a:pt x="181" y="44"/>
                  </a:lnTo>
                  <a:lnTo>
                    <a:pt x="176" y="45"/>
                  </a:lnTo>
                  <a:lnTo>
                    <a:pt x="168" y="51"/>
                  </a:lnTo>
                  <a:lnTo>
                    <a:pt x="163" y="56"/>
                  </a:lnTo>
                  <a:lnTo>
                    <a:pt x="158" y="65"/>
                  </a:lnTo>
                  <a:lnTo>
                    <a:pt x="155" y="75"/>
                  </a:lnTo>
                  <a:lnTo>
                    <a:pt x="155" y="87"/>
                  </a:lnTo>
                  <a:lnTo>
                    <a:pt x="155" y="98"/>
                  </a:lnTo>
                  <a:lnTo>
                    <a:pt x="159" y="120"/>
                  </a:lnTo>
                  <a:lnTo>
                    <a:pt x="164" y="138"/>
                  </a:lnTo>
                  <a:lnTo>
                    <a:pt x="164" y="139"/>
                  </a:lnTo>
                  <a:lnTo>
                    <a:pt x="164" y="139"/>
                  </a:lnTo>
                  <a:lnTo>
                    <a:pt x="159" y="144"/>
                  </a:lnTo>
                  <a:lnTo>
                    <a:pt x="154" y="151"/>
                  </a:lnTo>
                  <a:lnTo>
                    <a:pt x="151" y="156"/>
                  </a:lnTo>
                  <a:lnTo>
                    <a:pt x="150" y="162"/>
                  </a:lnTo>
                  <a:lnTo>
                    <a:pt x="149" y="170"/>
                  </a:lnTo>
                  <a:lnTo>
                    <a:pt x="149" y="176"/>
                  </a:lnTo>
                  <a:lnTo>
                    <a:pt x="149" y="184"/>
                  </a:lnTo>
                  <a:lnTo>
                    <a:pt x="150" y="191"/>
                  </a:lnTo>
                  <a:lnTo>
                    <a:pt x="151" y="196"/>
                  </a:lnTo>
                  <a:lnTo>
                    <a:pt x="154" y="201"/>
                  </a:lnTo>
                  <a:lnTo>
                    <a:pt x="156" y="206"/>
                  </a:lnTo>
                  <a:lnTo>
                    <a:pt x="159" y="210"/>
                  </a:lnTo>
                  <a:lnTo>
                    <a:pt x="163" y="214"/>
                  </a:lnTo>
                  <a:lnTo>
                    <a:pt x="167" y="216"/>
                  </a:lnTo>
                  <a:lnTo>
                    <a:pt x="168" y="227"/>
                  </a:lnTo>
                  <a:lnTo>
                    <a:pt x="169" y="237"/>
                  </a:lnTo>
                  <a:lnTo>
                    <a:pt x="172" y="246"/>
                  </a:lnTo>
                  <a:lnTo>
                    <a:pt x="174" y="255"/>
                  </a:lnTo>
                  <a:lnTo>
                    <a:pt x="179" y="271"/>
                  </a:lnTo>
                  <a:lnTo>
                    <a:pt x="187" y="286"/>
                  </a:lnTo>
                  <a:lnTo>
                    <a:pt x="195" y="297"/>
                  </a:lnTo>
                  <a:lnTo>
                    <a:pt x="203" y="306"/>
                  </a:lnTo>
                  <a:lnTo>
                    <a:pt x="210" y="314"/>
                  </a:lnTo>
                  <a:lnTo>
                    <a:pt x="215" y="319"/>
                  </a:lnTo>
                  <a:lnTo>
                    <a:pt x="215" y="364"/>
                  </a:lnTo>
                  <a:lnTo>
                    <a:pt x="201" y="369"/>
                  </a:lnTo>
                  <a:lnTo>
                    <a:pt x="186" y="375"/>
                  </a:lnTo>
                  <a:lnTo>
                    <a:pt x="171" y="381"/>
                  </a:lnTo>
                  <a:lnTo>
                    <a:pt x="155" y="384"/>
                  </a:lnTo>
                  <a:lnTo>
                    <a:pt x="129" y="393"/>
                  </a:lnTo>
                  <a:lnTo>
                    <a:pt x="106" y="401"/>
                  </a:lnTo>
                  <a:lnTo>
                    <a:pt x="83" y="410"/>
                  </a:lnTo>
                  <a:lnTo>
                    <a:pt x="64" y="419"/>
                  </a:lnTo>
                  <a:lnTo>
                    <a:pt x="46" y="428"/>
                  </a:lnTo>
                  <a:lnTo>
                    <a:pt x="32" y="438"/>
                  </a:lnTo>
                  <a:lnTo>
                    <a:pt x="27" y="444"/>
                  </a:lnTo>
                  <a:lnTo>
                    <a:pt x="22" y="449"/>
                  </a:lnTo>
                  <a:lnTo>
                    <a:pt x="18" y="455"/>
                  </a:lnTo>
                  <a:lnTo>
                    <a:pt x="15" y="460"/>
                  </a:lnTo>
                  <a:lnTo>
                    <a:pt x="10" y="479"/>
                  </a:lnTo>
                  <a:lnTo>
                    <a:pt x="6" y="499"/>
                  </a:lnTo>
                  <a:lnTo>
                    <a:pt x="4" y="521"/>
                  </a:lnTo>
                  <a:lnTo>
                    <a:pt x="2" y="540"/>
                  </a:lnTo>
                  <a:lnTo>
                    <a:pt x="0" y="573"/>
                  </a:lnTo>
                  <a:lnTo>
                    <a:pt x="0" y="589"/>
                  </a:lnTo>
                  <a:lnTo>
                    <a:pt x="1" y="594"/>
                  </a:lnTo>
                  <a:lnTo>
                    <a:pt x="4" y="598"/>
                  </a:lnTo>
                  <a:lnTo>
                    <a:pt x="7" y="600"/>
                  </a:lnTo>
                  <a:lnTo>
                    <a:pt x="11" y="602"/>
                  </a:lnTo>
                  <a:lnTo>
                    <a:pt x="350" y="602"/>
                  </a:lnTo>
                  <a:lnTo>
                    <a:pt x="346" y="594"/>
                  </a:lnTo>
                  <a:lnTo>
                    <a:pt x="345" y="589"/>
                  </a:lnTo>
                  <a:lnTo>
                    <a:pt x="345" y="585"/>
                  </a:lnTo>
                  <a:lnTo>
                    <a:pt x="348" y="581"/>
                  </a:lnTo>
                  <a:lnTo>
                    <a:pt x="352" y="5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3674">
              <a:extLst>
                <a:ext uri="{FF2B5EF4-FFF2-40B4-BE49-F238E27FC236}">
                  <a16:creationId xmlns:a16="http://schemas.microsoft.com/office/drawing/2014/main" id="{92549085-FAF5-440C-B998-EA033A3D5F2D}"/>
                </a:ext>
              </a:extLst>
            </p:cNvPr>
            <p:cNvSpPr>
              <a:spLocks noEditPoints="1"/>
            </p:cNvSpPr>
            <p:nvPr/>
          </p:nvSpPr>
          <p:spPr bwMode="auto">
            <a:xfrm>
              <a:off x="6597650" y="5497513"/>
              <a:ext cx="131762" cy="133350"/>
            </a:xfrm>
            <a:custGeom>
              <a:avLst/>
              <a:gdLst>
                <a:gd name="T0" fmla="*/ 151 w 332"/>
                <a:gd name="T1" fmla="*/ 243 h 336"/>
                <a:gd name="T2" fmla="*/ 129 w 332"/>
                <a:gd name="T3" fmla="*/ 235 h 336"/>
                <a:gd name="T4" fmla="*/ 111 w 332"/>
                <a:gd name="T5" fmla="*/ 222 h 336"/>
                <a:gd name="T6" fmla="*/ 97 w 332"/>
                <a:gd name="T7" fmla="*/ 204 h 336"/>
                <a:gd name="T8" fmla="*/ 89 w 332"/>
                <a:gd name="T9" fmla="*/ 182 h 336"/>
                <a:gd name="T10" fmla="*/ 88 w 332"/>
                <a:gd name="T11" fmla="*/ 159 h 336"/>
                <a:gd name="T12" fmla="*/ 94 w 332"/>
                <a:gd name="T13" fmla="*/ 136 h 336"/>
                <a:gd name="T14" fmla="*/ 106 w 332"/>
                <a:gd name="T15" fmla="*/ 117 h 336"/>
                <a:gd name="T16" fmla="*/ 122 w 332"/>
                <a:gd name="T17" fmla="*/ 103 h 336"/>
                <a:gd name="T18" fmla="*/ 143 w 332"/>
                <a:gd name="T19" fmla="*/ 92 h 336"/>
                <a:gd name="T20" fmla="*/ 166 w 332"/>
                <a:gd name="T21" fmla="*/ 89 h 336"/>
                <a:gd name="T22" fmla="*/ 189 w 332"/>
                <a:gd name="T23" fmla="*/ 92 h 336"/>
                <a:gd name="T24" fmla="*/ 210 w 332"/>
                <a:gd name="T25" fmla="*/ 103 h 336"/>
                <a:gd name="T26" fmla="*/ 226 w 332"/>
                <a:gd name="T27" fmla="*/ 117 h 336"/>
                <a:gd name="T28" fmla="*/ 238 w 332"/>
                <a:gd name="T29" fmla="*/ 136 h 336"/>
                <a:gd name="T30" fmla="*/ 243 w 332"/>
                <a:gd name="T31" fmla="*/ 159 h 336"/>
                <a:gd name="T32" fmla="*/ 242 w 332"/>
                <a:gd name="T33" fmla="*/ 182 h 336"/>
                <a:gd name="T34" fmla="*/ 234 w 332"/>
                <a:gd name="T35" fmla="*/ 204 h 336"/>
                <a:gd name="T36" fmla="*/ 221 w 332"/>
                <a:gd name="T37" fmla="*/ 222 h 336"/>
                <a:gd name="T38" fmla="*/ 203 w 332"/>
                <a:gd name="T39" fmla="*/ 235 h 336"/>
                <a:gd name="T40" fmla="*/ 181 w 332"/>
                <a:gd name="T41" fmla="*/ 243 h 336"/>
                <a:gd name="T42" fmla="*/ 306 w 332"/>
                <a:gd name="T43" fmla="*/ 204 h 336"/>
                <a:gd name="T44" fmla="*/ 300 w 332"/>
                <a:gd name="T45" fmla="*/ 195 h 336"/>
                <a:gd name="T46" fmla="*/ 302 w 332"/>
                <a:gd name="T47" fmla="*/ 167 h 336"/>
                <a:gd name="T48" fmla="*/ 300 w 332"/>
                <a:gd name="T49" fmla="*/ 139 h 336"/>
                <a:gd name="T50" fmla="*/ 306 w 332"/>
                <a:gd name="T51" fmla="*/ 130 h 336"/>
                <a:gd name="T52" fmla="*/ 269 w 332"/>
                <a:gd name="T53" fmla="*/ 64 h 336"/>
                <a:gd name="T54" fmla="*/ 257 w 332"/>
                <a:gd name="T55" fmla="*/ 65 h 336"/>
                <a:gd name="T56" fmla="*/ 242 w 332"/>
                <a:gd name="T57" fmla="*/ 53 h 336"/>
                <a:gd name="T58" fmla="*/ 215 w 332"/>
                <a:gd name="T59" fmla="*/ 35 h 336"/>
                <a:gd name="T60" fmla="*/ 207 w 332"/>
                <a:gd name="T61" fmla="*/ 27 h 336"/>
                <a:gd name="T62" fmla="*/ 135 w 332"/>
                <a:gd name="T63" fmla="*/ 0 h 336"/>
                <a:gd name="T64" fmla="*/ 133 w 332"/>
                <a:gd name="T65" fmla="*/ 31 h 336"/>
                <a:gd name="T66" fmla="*/ 113 w 332"/>
                <a:gd name="T67" fmla="*/ 41 h 336"/>
                <a:gd name="T68" fmla="*/ 77 w 332"/>
                <a:gd name="T69" fmla="*/ 63 h 336"/>
                <a:gd name="T70" fmla="*/ 67 w 332"/>
                <a:gd name="T71" fmla="*/ 65 h 336"/>
                <a:gd name="T72" fmla="*/ 0 w 332"/>
                <a:gd name="T73" fmla="*/ 114 h 336"/>
                <a:gd name="T74" fmla="*/ 31 w 332"/>
                <a:gd name="T75" fmla="*/ 135 h 336"/>
                <a:gd name="T76" fmla="*/ 30 w 332"/>
                <a:gd name="T77" fmla="*/ 154 h 336"/>
                <a:gd name="T78" fmla="*/ 31 w 332"/>
                <a:gd name="T79" fmla="*/ 191 h 336"/>
                <a:gd name="T80" fmla="*/ 29 w 332"/>
                <a:gd name="T81" fmla="*/ 202 h 336"/>
                <a:gd name="T82" fmla="*/ 38 w 332"/>
                <a:gd name="T83" fmla="*/ 284 h 336"/>
                <a:gd name="T84" fmla="*/ 71 w 332"/>
                <a:gd name="T85" fmla="*/ 267 h 336"/>
                <a:gd name="T86" fmla="*/ 89 w 332"/>
                <a:gd name="T87" fmla="*/ 279 h 336"/>
                <a:gd name="T88" fmla="*/ 139 w 332"/>
                <a:gd name="T89" fmla="*/ 300 h 336"/>
                <a:gd name="T90" fmla="*/ 146 w 332"/>
                <a:gd name="T91" fmla="*/ 308 h 336"/>
                <a:gd name="T92" fmla="*/ 207 w 332"/>
                <a:gd name="T93" fmla="*/ 336 h 336"/>
                <a:gd name="T94" fmla="*/ 208 w 332"/>
                <a:gd name="T95" fmla="*/ 306 h 336"/>
                <a:gd name="T96" fmla="*/ 223 w 332"/>
                <a:gd name="T97" fmla="*/ 297 h 336"/>
                <a:gd name="T98" fmla="*/ 246 w 332"/>
                <a:gd name="T99" fmla="*/ 279 h 336"/>
                <a:gd name="T100" fmla="*/ 257 w 332"/>
                <a:gd name="T101" fmla="*/ 268 h 336"/>
                <a:gd name="T102" fmla="*/ 269 w 332"/>
                <a:gd name="T103" fmla="*/ 270 h 336"/>
                <a:gd name="T104" fmla="*/ 306 w 332"/>
                <a:gd name="T105" fmla="*/ 20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2" h="336">
                  <a:moveTo>
                    <a:pt x="166" y="245"/>
                  </a:moveTo>
                  <a:lnTo>
                    <a:pt x="158" y="244"/>
                  </a:lnTo>
                  <a:lnTo>
                    <a:pt x="151" y="243"/>
                  </a:lnTo>
                  <a:lnTo>
                    <a:pt x="143" y="241"/>
                  </a:lnTo>
                  <a:lnTo>
                    <a:pt x="135" y="239"/>
                  </a:lnTo>
                  <a:lnTo>
                    <a:pt x="129" y="235"/>
                  </a:lnTo>
                  <a:lnTo>
                    <a:pt x="122" y="231"/>
                  </a:lnTo>
                  <a:lnTo>
                    <a:pt x="116" y="227"/>
                  </a:lnTo>
                  <a:lnTo>
                    <a:pt x="111" y="222"/>
                  </a:lnTo>
                  <a:lnTo>
                    <a:pt x="106" y="217"/>
                  </a:lnTo>
                  <a:lnTo>
                    <a:pt x="101" y="211"/>
                  </a:lnTo>
                  <a:lnTo>
                    <a:pt x="97" y="204"/>
                  </a:lnTo>
                  <a:lnTo>
                    <a:pt x="94" y="198"/>
                  </a:lnTo>
                  <a:lnTo>
                    <a:pt x="92" y="190"/>
                  </a:lnTo>
                  <a:lnTo>
                    <a:pt x="89" y="182"/>
                  </a:lnTo>
                  <a:lnTo>
                    <a:pt x="88" y="175"/>
                  </a:lnTo>
                  <a:lnTo>
                    <a:pt x="88" y="167"/>
                  </a:lnTo>
                  <a:lnTo>
                    <a:pt x="88" y="159"/>
                  </a:lnTo>
                  <a:lnTo>
                    <a:pt x="89" y="151"/>
                  </a:lnTo>
                  <a:lnTo>
                    <a:pt x="92" y="144"/>
                  </a:lnTo>
                  <a:lnTo>
                    <a:pt x="94" y="136"/>
                  </a:lnTo>
                  <a:lnTo>
                    <a:pt x="97" y="130"/>
                  </a:lnTo>
                  <a:lnTo>
                    <a:pt x="101" y="123"/>
                  </a:lnTo>
                  <a:lnTo>
                    <a:pt x="106" y="117"/>
                  </a:lnTo>
                  <a:lnTo>
                    <a:pt x="111" y="112"/>
                  </a:lnTo>
                  <a:lnTo>
                    <a:pt x="116" y="106"/>
                  </a:lnTo>
                  <a:lnTo>
                    <a:pt x="122" y="103"/>
                  </a:lnTo>
                  <a:lnTo>
                    <a:pt x="129" y="99"/>
                  </a:lnTo>
                  <a:lnTo>
                    <a:pt x="135" y="95"/>
                  </a:lnTo>
                  <a:lnTo>
                    <a:pt x="143" y="92"/>
                  </a:lnTo>
                  <a:lnTo>
                    <a:pt x="151" y="90"/>
                  </a:lnTo>
                  <a:lnTo>
                    <a:pt x="158" y="90"/>
                  </a:lnTo>
                  <a:lnTo>
                    <a:pt x="166" y="89"/>
                  </a:lnTo>
                  <a:lnTo>
                    <a:pt x="174" y="90"/>
                  </a:lnTo>
                  <a:lnTo>
                    <a:pt x="181" y="90"/>
                  </a:lnTo>
                  <a:lnTo>
                    <a:pt x="189" y="92"/>
                  </a:lnTo>
                  <a:lnTo>
                    <a:pt x="196" y="95"/>
                  </a:lnTo>
                  <a:lnTo>
                    <a:pt x="203" y="99"/>
                  </a:lnTo>
                  <a:lnTo>
                    <a:pt x="210" y="103"/>
                  </a:lnTo>
                  <a:lnTo>
                    <a:pt x="215" y="106"/>
                  </a:lnTo>
                  <a:lnTo>
                    <a:pt x="221" y="112"/>
                  </a:lnTo>
                  <a:lnTo>
                    <a:pt x="226" y="117"/>
                  </a:lnTo>
                  <a:lnTo>
                    <a:pt x="230" y="123"/>
                  </a:lnTo>
                  <a:lnTo>
                    <a:pt x="234" y="130"/>
                  </a:lnTo>
                  <a:lnTo>
                    <a:pt x="238" y="136"/>
                  </a:lnTo>
                  <a:lnTo>
                    <a:pt x="241" y="144"/>
                  </a:lnTo>
                  <a:lnTo>
                    <a:pt x="242" y="151"/>
                  </a:lnTo>
                  <a:lnTo>
                    <a:pt x="243" y="159"/>
                  </a:lnTo>
                  <a:lnTo>
                    <a:pt x="244" y="167"/>
                  </a:lnTo>
                  <a:lnTo>
                    <a:pt x="243" y="175"/>
                  </a:lnTo>
                  <a:lnTo>
                    <a:pt x="242" y="182"/>
                  </a:lnTo>
                  <a:lnTo>
                    <a:pt x="241" y="190"/>
                  </a:lnTo>
                  <a:lnTo>
                    <a:pt x="238" y="198"/>
                  </a:lnTo>
                  <a:lnTo>
                    <a:pt x="234" y="204"/>
                  </a:lnTo>
                  <a:lnTo>
                    <a:pt x="230" y="211"/>
                  </a:lnTo>
                  <a:lnTo>
                    <a:pt x="226" y="217"/>
                  </a:lnTo>
                  <a:lnTo>
                    <a:pt x="221" y="222"/>
                  </a:lnTo>
                  <a:lnTo>
                    <a:pt x="215" y="227"/>
                  </a:lnTo>
                  <a:lnTo>
                    <a:pt x="210" y="231"/>
                  </a:lnTo>
                  <a:lnTo>
                    <a:pt x="203" y="235"/>
                  </a:lnTo>
                  <a:lnTo>
                    <a:pt x="196" y="239"/>
                  </a:lnTo>
                  <a:lnTo>
                    <a:pt x="189" y="241"/>
                  </a:lnTo>
                  <a:lnTo>
                    <a:pt x="181" y="243"/>
                  </a:lnTo>
                  <a:lnTo>
                    <a:pt x="174" y="244"/>
                  </a:lnTo>
                  <a:lnTo>
                    <a:pt x="166" y="245"/>
                  </a:lnTo>
                  <a:close/>
                  <a:moveTo>
                    <a:pt x="306" y="204"/>
                  </a:moveTo>
                  <a:lnTo>
                    <a:pt x="302" y="202"/>
                  </a:lnTo>
                  <a:lnTo>
                    <a:pt x="301" y="199"/>
                  </a:lnTo>
                  <a:lnTo>
                    <a:pt x="300" y="195"/>
                  </a:lnTo>
                  <a:lnTo>
                    <a:pt x="300" y="191"/>
                  </a:lnTo>
                  <a:lnTo>
                    <a:pt x="302" y="180"/>
                  </a:lnTo>
                  <a:lnTo>
                    <a:pt x="302" y="167"/>
                  </a:lnTo>
                  <a:lnTo>
                    <a:pt x="302" y="154"/>
                  </a:lnTo>
                  <a:lnTo>
                    <a:pt x="300" y="142"/>
                  </a:lnTo>
                  <a:lnTo>
                    <a:pt x="300" y="139"/>
                  </a:lnTo>
                  <a:lnTo>
                    <a:pt x="301" y="135"/>
                  </a:lnTo>
                  <a:lnTo>
                    <a:pt x="302" y="132"/>
                  </a:lnTo>
                  <a:lnTo>
                    <a:pt x="306" y="130"/>
                  </a:lnTo>
                  <a:lnTo>
                    <a:pt x="332" y="114"/>
                  </a:lnTo>
                  <a:lnTo>
                    <a:pt x="293" y="50"/>
                  </a:lnTo>
                  <a:lnTo>
                    <a:pt x="269" y="64"/>
                  </a:lnTo>
                  <a:lnTo>
                    <a:pt x="265" y="65"/>
                  </a:lnTo>
                  <a:lnTo>
                    <a:pt x="261" y="65"/>
                  </a:lnTo>
                  <a:lnTo>
                    <a:pt x="257" y="65"/>
                  </a:lnTo>
                  <a:lnTo>
                    <a:pt x="255" y="63"/>
                  </a:lnTo>
                  <a:lnTo>
                    <a:pt x="251" y="59"/>
                  </a:lnTo>
                  <a:lnTo>
                    <a:pt x="242" y="53"/>
                  </a:lnTo>
                  <a:lnTo>
                    <a:pt x="233" y="45"/>
                  </a:lnTo>
                  <a:lnTo>
                    <a:pt x="224" y="40"/>
                  </a:lnTo>
                  <a:lnTo>
                    <a:pt x="215" y="35"/>
                  </a:lnTo>
                  <a:lnTo>
                    <a:pt x="211" y="33"/>
                  </a:lnTo>
                  <a:lnTo>
                    <a:pt x="208" y="31"/>
                  </a:lnTo>
                  <a:lnTo>
                    <a:pt x="207" y="27"/>
                  </a:lnTo>
                  <a:lnTo>
                    <a:pt x="207" y="24"/>
                  </a:lnTo>
                  <a:lnTo>
                    <a:pt x="207" y="0"/>
                  </a:lnTo>
                  <a:lnTo>
                    <a:pt x="135" y="0"/>
                  </a:lnTo>
                  <a:lnTo>
                    <a:pt x="135" y="24"/>
                  </a:lnTo>
                  <a:lnTo>
                    <a:pt x="134" y="27"/>
                  </a:lnTo>
                  <a:lnTo>
                    <a:pt x="133" y="31"/>
                  </a:lnTo>
                  <a:lnTo>
                    <a:pt x="130" y="33"/>
                  </a:lnTo>
                  <a:lnTo>
                    <a:pt x="126" y="35"/>
                  </a:lnTo>
                  <a:lnTo>
                    <a:pt x="113" y="41"/>
                  </a:lnTo>
                  <a:lnTo>
                    <a:pt x="101" y="47"/>
                  </a:lnTo>
                  <a:lnTo>
                    <a:pt x="88" y="55"/>
                  </a:lnTo>
                  <a:lnTo>
                    <a:pt x="77" y="63"/>
                  </a:lnTo>
                  <a:lnTo>
                    <a:pt x="75" y="65"/>
                  </a:lnTo>
                  <a:lnTo>
                    <a:pt x="71" y="65"/>
                  </a:lnTo>
                  <a:lnTo>
                    <a:pt x="67" y="65"/>
                  </a:lnTo>
                  <a:lnTo>
                    <a:pt x="63" y="64"/>
                  </a:lnTo>
                  <a:lnTo>
                    <a:pt x="38" y="50"/>
                  </a:lnTo>
                  <a:lnTo>
                    <a:pt x="0" y="114"/>
                  </a:lnTo>
                  <a:lnTo>
                    <a:pt x="26" y="130"/>
                  </a:lnTo>
                  <a:lnTo>
                    <a:pt x="29" y="132"/>
                  </a:lnTo>
                  <a:lnTo>
                    <a:pt x="31" y="135"/>
                  </a:lnTo>
                  <a:lnTo>
                    <a:pt x="33" y="139"/>
                  </a:lnTo>
                  <a:lnTo>
                    <a:pt x="31" y="142"/>
                  </a:lnTo>
                  <a:lnTo>
                    <a:pt x="30" y="154"/>
                  </a:lnTo>
                  <a:lnTo>
                    <a:pt x="30" y="167"/>
                  </a:lnTo>
                  <a:lnTo>
                    <a:pt x="30" y="178"/>
                  </a:lnTo>
                  <a:lnTo>
                    <a:pt x="31" y="191"/>
                  </a:lnTo>
                  <a:lnTo>
                    <a:pt x="33" y="195"/>
                  </a:lnTo>
                  <a:lnTo>
                    <a:pt x="31" y="199"/>
                  </a:lnTo>
                  <a:lnTo>
                    <a:pt x="29" y="202"/>
                  </a:lnTo>
                  <a:lnTo>
                    <a:pt x="26" y="204"/>
                  </a:lnTo>
                  <a:lnTo>
                    <a:pt x="0" y="220"/>
                  </a:lnTo>
                  <a:lnTo>
                    <a:pt x="38" y="284"/>
                  </a:lnTo>
                  <a:lnTo>
                    <a:pt x="63" y="270"/>
                  </a:lnTo>
                  <a:lnTo>
                    <a:pt x="67" y="268"/>
                  </a:lnTo>
                  <a:lnTo>
                    <a:pt x="71" y="267"/>
                  </a:lnTo>
                  <a:lnTo>
                    <a:pt x="75" y="268"/>
                  </a:lnTo>
                  <a:lnTo>
                    <a:pt x="77" y="271"/>
                  </a:lnTo>
                  <a:lnTo>
                    <a:pt x="89" y="279"/>
                  </a:lnTo>
                  <a:lnTo>
                    <a:pt x="106" y="286"/>
                  </a:lnTo>
                  <a:lnTo>
                    <a:pt x="124" y="295"/>
                  </a:lnTo>
                  <a:lnTo>
                    <a:pt x="139" y="300"/>
                  </a:lnTo>
                  <a:lnTo>
                    <a:pt x="142" y="303"/>
                  </a:lnTo>
                  <a:lnTo>
                    <a:pt x="144" y="306"/>
                  </a:lnTo>
                  <a:lnTo>
                    <a:pt x="146" y="308"/>
                  </a:lnTo>
                  <a:lnTo>
                    <a:pt x="147" y="312"/>
                  </a:lnTo>
                  <a:lnTo>
                    <a:pt x="147" y="336"/>
                  </a:lnTo>
                  <a:lnTo>
                    <a:pt x="207" y="336"/>
                  </a:lnTo>
                  <a:lnTo>
                    <a:pt x="207" y="312"/>
                  </a:lnTo>
                  <a:lnTo>
                    <a:pt x="207" y="308"/>
                  </a:lnTo>
                  <a:lnTo>
                    <a:pt x="208" y="306"/>
                  </a:lnTo>
                  <a:lnTo>
                    <a:pt x="211" y="303"/>
                  </a:lnTo>
                  <a:lnTo>
                    <a:pt x="215" y="300"/>
                  </a:lnTo>
                  <a:lnTo>
                    <a:pt x="223" y="297"/>
                  </a:lnTo>
                  <a:lnTo>
                    <a:pt x="230" y="291"/>
                  </a:lnTo>
                  <a:lnTo>
                    <a:pt x="238" y="285"/>
                  </a:lnTo>
                  <a:lnTo>
                    <a:pt x="246" y="279"/>
                  </a:lnTo>
                  <a:lnTo>
                    <a:pt x="250" y="275"/>
                  </a:lnTo>
                  <a:lnTo>
                    <a:pt x="255" y="271"/>
                  </a:lnTo>
                  <a:lnTo>
                    <a:pt x="257" y="268"/>
                  </a:lnTo>
                  <a:lnTo>
                    <a:pt x="261" y="267"/>
                  </a:lnTo>
                  <a:lnTo>
                    <a:pt x="265" y="268"/>
                  </a:lnTo>
                  <a:lnTo>
                    <a:pt x="269" y="270"/>
                  </a:lnTo>
                  <a:lnTo>
                    <a:pt x="295" y="284"/>
                  </a:lnTo>
                  <a:lnTo>
                    <a:pt x="332" y="220"/>
                  </a:lnTo>
                  <a:lnTo>
                    <a:pt x="306"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7" name="Group 86">
            <a:extLst>
              <a:ext uri="{FF2B5EF4-FFF2-40B4-BE49-F238E27FC236}">
                <a16:creationId xmlns:a16="http://schemas.microsoft.com/office/drawing/2014/main" id="{E5B2DDC0-FC5B-488E-82A5-29C43793487D}"/>
              </a:ext>
            </a:extLst>
          </p:cNvPr>
          <p:cNvGrpSpPr/>
          <p:nvPr/>
        </p:nvGrpSpPr>
        <p:grpSpPr>
          <a:xfrm>
            <a:off x="7416820" y="4823605"/>
            <a:ext cx="382448" cy="382448"/>
            <a:chOff x="7021513" y="5349875"/>
            <a:chExt cx="287337" cy="287338"/>
          </a:xfrm>
          <a:solidFill>
            <a:schemeClr val="accent3">
              <a:lumMod val="40000"/>
              <a:lumOff val="60000"/>
            </a:schemeClr>
          </a:solidFill>
        </p:grpSpPr>
        <p:sp>
          <p:nvSpPr>
            <p:cNvPr id="88" name="Freeform 3675">
              <a:extLst>
                <a:ext uri="{FF2B5EF4-FFF2-40B4-BE49-F238E27FC236}">
                  <a16:creationId xmlns:a16="http://schemas.microsoft.com/office/drawing/2014/main" id="{8F0CEDFE-5EE9-4674-8AC1-D7796A5065CF}"/>
                </a:ext>
              </a:extLst>
            </p:cNvPr>
            <p:cNvSpPr>
              <a:spLocks/>
            </p:cNvSpPr>
            <p:nvPr/>
          </p:nvSpPr>
          <p:spPr bwMode="auto">
            <a:xfrm>
              <a:off x="7021513" y="5349875"/>
              <a:ext cx="180975" cy="238125"/>
            </a:xfrm>
            <a:custGeom>
              <a:avLst/>
              <a:gdLst>
                <a:gd name="T0" fmla="*/ 412 w 456"/>
                <a:gd name="T1" fmla="*/ 384 h 602"/>
                <a:gd name="T2" fmla="*/ 376 w 456"/>
                <a:gd name="T3" fmla="*/ 370 h 602"/>
                <a:gd name="T4" fmla="*/ 361 w 456"/>
                <a:gd name="T5" fmla="*/ 307 h 602"/>
                <a:gd name="T6" fmla="*/ 379 w 456"/>
                <a:gd name="T7" fmla="*/ 288 h 602"/>
                <a:gd name="T8" fmla="*/ 397 w 456"/>
                <a:gd name="T9" fmla="*/ 252 h 602"/>
                <a:gd name="T10" fmla="*/ 406 w 456"/>
                <a:gd name="T11" fmla="*/ 214 h 602"/>
                <a:gd name="T12" fmla="*/ 415 w 456"/>
                <a:gd name="T13" fmla="*/ 202 h 602"/>
                <a:gd name="T14" fmla="*/ 420 w 456"/>
                <a:gd name="T15" fmla="*/ 183 h 602"/>
                <a:gd name="T16" fmla="*/ 416 w 456"/>
                <a:gd name="T17" fmla="*/ 152 h 602"/>
                <a:gd name="T18" fmla="*/ 412 w 456"/>
                <a:gd name="T19" fmla="*/ 121 h 602"/>
                <a:gd name="T20" fmla="*/ 420 w 456"/>
                <a:gd name="T21" fmla="*/ 78 h 602"/>
                <a:gd name="T22" fmla="*/ 415 w 456"/>
                <a:gd name="T23" fmla="*/ 45 h 602"/>
                <a:gd name="T24" fmla="*/ 402 w 456"/>
                <a:gd name="T25" fmla="*/ 27 h 602"/>
                <a:gd name="T26" fmla="*/ 383 w 456"/>
                <a:gd name="T27" fmla="*/ 15 h 602"/>
                <a:gd name="T28" fmla="*/ 342 w 456"/>
                <a:gd name="T29" fmla="*/ 3 h 602"/>
                <a:gd name="T30" fmla="*/ 291 w 456"/>
                <a:gd name="T31" fmla="*/ 0 h 602"/>
                <a:gd name="T32" fmla="*/ 245 w 456"/>
                <a:gd name="T33" fmla="*/ 9 h 602"/>
                <a:gd name="T34" fmla="*/ 213 w 456"/>
                <a:gd name="T35" fmla="*/ 27 h 602"/>
                <a:gd name="T36" fmla="*/ 202 w 456"/>
                <a:gd name="T37" fmla="*/ 42 h 602"/>
                <a:gd name="T38" fmla="*/ 181 w 456"/>
                <a:gd name="T39" fmla="*/ 44 h 602"/>
                <a:gd name="T40" fmla="*/ 163 w 456"/>
                <a:gd name="T41" fmla="*/ 56 h 602"/>
                <a:gd name="T42" fmla="*/ 154 w 456"/>
                <a:gd name="T43" fmla="*/ 87 h 602"/>
                <a:gd name="T44" fmla="*/ 164 w 456"/>
                <a:gd name="T45" fmla="*/ 138 h 602"/>
                <a:gd name="T46" fmla="*/ 159 w 456"/>
                <a:gd name="T47" fmla="*/ 144 h 602"/>
                <a:gd name="T48" fmla="*/ 150 w 456"/>
                <a:gd name="T49" fmla="*/ 162 h 602"/>
                <a:gd name="T50" fmla="*/ 149 w 456"/>
                <a:gd name="T51" fmla="*/ 184 h 602"/>
                <a:gd name="T52" fmla="*/ 154 w 456"/>
                <a:gd name="T53" fmla="*/ 201 h 602"/>
                <a:gd name="T54" fmla="*/ 163 w 456"/>
                <a:gd name="T55" fmla="*/ 214 h 602"/>
                <a:gd name="T56" fmla="*/ 169 w 456"/>
                <a:gd name="T57" fmla="*/ 237 h 602"/>
                <a:gd name="T58" fmla="*/ 180 w 456"/>
                <a:gd name="T59" fmla="*/ 271 h 602"/>
                <a:gd name="T60" fmla="*/ 203 w 456"/>
                <a:gd name="T61" fmla="*/ 306 h 602"/>
                <a:gd name="T62" fmla="*/ 216 w 456"/>
                <a:gd name="T63" fmla="*/ 364 h 602"/>
                <a:gd name="T64" fmla="*/ 171 w 456"/>
                <a:gd name="T65" fmla="*/ 381 h 602"/>
                <a:gd name="T66" fmla="*/ 107 w 456"/>
                <a:gd name="T67" fmla="*/ 401 h 602"/>
                <a:gd name="T68" fmla="*/ 46 w 456"/>
                <a:gd name="T69" fmla="*/ 428 h 602"/>
                <a:gd name="T70" fmla="*/ 22 w 456"/>
                <a:gd name="T71" fmla="*/ 449 h 602"/>
                <a:gd name="T72" fmla="*/ 10 w 456"/>
                <a:gd name="T73" fmla="*/ 479 h 602"/>
                <a:gd name="T74" fmla="*/ 2 w 456"/>
                <a:gd name="T75" fmla="*/ 540 h 602"/>
                <a:gd name="T76" fmla="*/ 1 w 456"/>
                <a:gd name="T77" fmla="*/ 594 h 602"/>
                <a:gd name="T78" fmla="*/ 11 w 456"/>
                <a:gd name="T79" fmla="*/ 602 h 602"/>
                <a:gd name="T80" fmla="*/ 374 w 456"/>
                <a:gd name="T81" fmla="*/ 559 h 602"/>
                <a:gd name="T82" fmla="*/ 366 w 456"/>
                <a:gd name="T83" fmla="*/ 528 h 602"/>
                <a:gd name="T84" fmla="*/ 367 w 456"/>
                <a:gd name="T85" fmla="*/ 494 h 602"/>
                <a:gd name="T86" fmla="*/ 377 w 456"/>
                <a:gd name="T87" fmla="*/ 463 h 602"/>
                <a:gd name="T88" fmla="*/ 393 w 456"/>
                <a:gd name="T89" fmla="*/ 437 h 602"/>
                <a:gd name="T90" fmla="*/ 413 w 456"/>
                <a:gd name="T91" fmla="*/ 418 h 602"/>
                <a:gd name="T92" fmla="*/ 438 w 456"/>
                <a:gd name="T93" fmla="*/ 405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6" h="602">
                  <a:moveTo>
                    <a:pt x="456" y="399"/>
                  </a:moveTo>
                  <a:lnTo>
                    <a:pt x="424" y="388"/>
                  </a:lnTo>
                  <a:lnTo>
                    <a:pt x="412" y="384"/>
                  </a:lnTo>
                  <a:lnTo>
                    <a:pt x="401" y="379"/>
                  </a:lnTo>
                  <a:lnTo>
                    <a:pt x="389" y="375"/>
                  </a:lnTo>
                  <a:lnTo>
                    <a:pt x="376" y="370"/>
                  </a:lnTo>
                  <a:lnTo>
                    <a:pt x="368" y="368"/>
                  </a:lnTo>
                  <a:lnTo>
                    <a:pt x="361" y="364"/>
                  </a:lnTo>
                  <a:lnTo>
                    <a:pt x="361" y="307"/>
                  </a:lnTo>
                  <a:lnTo>
                    <a:pt x="366" y="302"/>
                  </a:lnTo>
                  <a:lnTo>
                    <a:pt x="372" y="297"/>
                  </a:lnTo>
                  <a:lnTo>
                    <a:pt x="379" y="288"/>
                  </a:lnTo>
                  <a:lnTo>
                    <a:pt x="385" y="279"/>
                  </a:lnTo>
                  <a:lnTo>
                    <a:pt x="392" y="266"/>
                  </a:lnTo>
                  <a:lnTo>
                    <a:pt x="397" y="252"/>
                  </a:lnTo>
                  <a:lnTo>
                    <a:pt x="401" y="235"/>
                  </a:lnTo>
                  <a:lnTo>
                    <a:pt x="402" y="216"/>
                  </a:lnTo>
                  <a:lnTo>
                    <a:pt x="406" y="214"/>
                  </a:lnTo>
                  <a:lnTo>
                    <a:pt x="410" y="211"/>
                  </a:lnTo>
                  <a:lnTo>
                    <a:pt x="412" y="207"/>
                  </a:lnTo>
                  <a:lnTo>
                    <a:pt x="415" y="202"/>
                  </a:lnTo>
                  <a:lnTo>
                    <a:pt x="417" y="197"/>
                  </a:lnTo>
                  <a:lnTo>
                    <a:pt x="419" y="191"/>
                  </a:lnTo>
                  <a:lnTo>
                    <a:pt x="420" y="183"/>
                  </a:lnTo>
                  <a:lnTo>
                    <a:pt x="420" y="175"/>
                  </a:lnTo>
                  <a:lnTo>
                    <a:pt x="420" y="164"/>
                  </a:lnTo>
                  <a:lnTo>
                    <a:pt x="416" y="152"/>
                  </a:lnTo>
                  <a:lnTo>
                    <a:pt x="412" y="144"/>
                  </a:lnTo>
                  <a:lnTo>
                    <a:pt x="406" y="137"/>
                  </a:lnTo>
                  <a:lnTo>
                    <a:pt x="412" y="121"/>
                  </a:lnTo>
                  <a:lnTo>
                    <a:pt x="417" y="101"/>
                  </a:lnTo>
                  <a:lnTo>
                    <a:pt x="420" y="89"/>
                  </a:lnTo>
                  <a:lnTo>
                    <a:pt x="420" y="78"/>
                  </a:lnTo>
                  <a:lnTo>
                    <a:pt x="420" y="65"/>
                  </a:lnTo>
                  <a:lnTo>
                    <a:pt x="417" y="53"/>
                  </a:lnTo>
                  <a:lnTo>
                    <a:pt x="415" y="45"/>
                  </a:lnTo>
                  <a:lnTo>
                    <a:pt x="412" y="39"/>
                  </a:lnTo>
                  <a:lnTo>
                    <a:pt x="407" y="34"/>
                  </a:lnTo>
                  <a:lnTo>
                    <a:pt x="402" y="27"/>
                  </a:lnTo>
                  <a:lnTo>
                    <a:pt x="397" y="24"/>
                  </a:lnTo>
                  <a:lnTo>
                    <a:pt x="390" y="18"/>
                  </a:lnTo>
                  <a:lnTo>
                    <a:pt x="383" y="15"/>
                  </a:lnTo>
                  <a:lnTo>
                    <a:pt x="376" y="12"/>
                  </a:lnTo>
                  <a:lnTo>
                    <a:pt x="359" y="7"/>
                  </a:lnTo>
                  <a:lnTo>
                    <a:pt x="342" y="3"/>
                  </a:lnTo>
                  <a:lnTo>
                    <a:pt x="325" y="0"/>
                  </a:lnTo>
                  <a:lnTo>
                    <a:pt x="307" y="0"/>
                  </a:lnTo>
                  <a:lnTo>
                    <a:pt x="291" y="0"/>
                  </a:lnTo>
                  <a:lnTo>
                    <a:pt x="276" y="2"/>
                  </a:lnTo>
                  <a:lnTo>
                    <a:pt x="261" y="6"/>
                  </a:lnTo>
                  <a:lnTo>
                    <a:pt x="245" y="9"/>
                  </a:lnTo>
                  <a:lnTo>
                    <a:pt x="231" y="16"/>
                  </a:lnTo>
                  <a:lnTo>
                    <a:pt x="218" y="22"/>
                  </a:lnTo>
                  <a:lnTo>
                    <a:pt x="213" y="27"/>
                  </a:lnTo>
                  <a:lnTo>
                    <a:pt x="209" y="31"/>
                  </a:lnTo>
                  <a:lnTo>
                    <a:pt x="204" y="36"/>
                  </a:lnTo>
                  <a:lnTo>
                    <a:pt x="202" y="42"/>
                  </a:lnTo>
                  <a:lnTo>
                    <a:pt x="194" y="42"/>
                  </a:lnTo>
                  <a:lnTo>
                    <a:pt x="187" y="43"/>
                  </a:lnTo>
                  <a:lnTo>
                    <a:pt x="181" y="44"/>
                  </a:lnTo>
                  <a:lnTo>
                    <a:pt x="176" y="45"/>
                  </a:lnTo>
                  <a:lnTo>
                    <a:pt x="168" y="51"/>
                  </a:lnTo>
                  <a:lnTo>
                    <a:pt x="163" y="56"/>
                  </a:lnTo>
                  <a:lnTo>
                    <a:pt x="158" y="65"/>
                  </a:lnTo>
                  <a:lnTo>
                    <a:pt x="155" y="75"/>
                  </a:lnTo>
                  <a:lnTo>
                    <a:pt x="154" y="87"/>
                  </a:lnTo>
                  <a:lnTo>
                    <a:pt x="155" y="98"/>
                  </a:lnTo>
                  <a:lnTo>
                    <a:pt x="159" y="120"/>
                  </a:lnTo>
                  <a:lnTo>
                    <a:pt x="164" y="138"/>
                  </a:lnTo>
                  <a:lnTo>
                    <a:pt x="164" y="139"/>
                  </a:lnTo>
                  <a:lnTo>
                    <a:pt x="164" y="139"/>
                  </a:lnTo>
                  <a:lnTo>
                    <a:pt x="159" y="144"/>
                  </a:lnTo>
                  <a:lnTo>
                    <a:pt x="154" y="151"/>
                  </a:lnTo>
                  <a:lnTo>
                    <a:pt x="151" y="156"/>
                  </a:lnTo>
                  <a:lnTo>
                    <a:pt x="150" y="162"/>
                  </a:lnTo>
                  <a:lnTo>
                    <a:pt x="149" y="170"/>
                  </a:lnTo>
                  <a:lnTo>
                    <a:pt x="149" y="176"/>
                  </a:lnTo>
                  <a:lnTo>
                    <a:pt x="149" y="184"/>
                  </a:lnTo>
                  <a:lnTo>
                    <a:pt x="150" y="191"/>
                  </a:lnTo>
                  <a:lnTo>
                    <a:pt x="151" y="196"/>
                  </a:lnTo>
                  <a:lnTo>
                    <a:pt x="154" y="201"/>
                  </a:lnTo>
                  <a:lnTo>
                    <a:pt x="157" y="206"/>
                  </a:lnTo>
                  <a:lnTo>
                    <a:pt x="159" y="210"/>
                  </a:lnTo>
                  <a:lnTo>
                    <a:pt x="163" y="214"/>
                  </a:lnTo>
                  <a:lnTo>
                    <a:pt x="167" y="216"/>
                  </a:lnTo>
                  <a:lnTo>
                    <a:pt x="168" y="227"/>
                  </a:lnTo>
                  <a:lnTo>
                    <a:pt x="169" y="237"/>
                  </a:lnTo>
                  <a:lnTo>
                    <a:pt x="171" y="246"/>
                  </a:lnTo>
                  <a:lnTo>
                    <a:pt x="173" y="255"/>
                  </a:lnTo>
                  <a:lnTo>
                    <a:pt x="180" y="271"/>
                  </a:lnTo>
                  <a:lnTo>
                    <a:pt x="187" y="286"/>
                  </a:lnTo>
                  <a:lnTo>
                    <a:pt x="195" y="297"/>
                  </a:lnTo>
                  <a:lnTo>
                    <a:pt x="203" y="306"/>
                  </a:lnTo>
                  <a:lnTo>
                    <a:pt x="211" y="314"/>
                  </a:lnTo>
                  <a:lnTo>
                    <a:pt x="216" y="319"/>
                  </a:lnTo>
                  <a:lnTo>
                    <a:pt x="216" y="364"/>
                  </a:lnTo>
                  <a:lnTo>
                    <a:pt x="202" y="369"/>
                  </a:lnTo>
                  <a:lnTo>
                    <a:pt x="186" y="375"/>
                  </a:lnTo>
                  <a:lnTo>
                    <a:pt x="171" y="381"/>
                  </a:lnTo>
                  <a:lnTo>
                    <a:pt x="155" y="384"/>
                  </a:lnTo>
                  <a:lnTo>
                    <a:pt x="130" y="393"/>
                  </a:lnTo>
                  <a:lnTo>
                    <a:pt x="107" y="401"/>
                  </a:lnTo>
                  <a:lnTo>
                    <a:pt x="83" y="410"/>
                  </a:lnTo>
                  <a:lnTo>
                    <a:pt x="64" y="419"/>
                  </a:lnTo>
                  <a:lnTo>
                    <a:pt x="46" y="428"/>
                  </a:lnTo>
                  <a:lnTo>
                    <a:pt x="32" y="438"/>
                  </a:lnTo>
                  <a:lnTo>
                    <a:pt x="27" y="444"/>
                  </a:lnTo>
                  <a:lnTo>
                    <a:pt x="22" y="449"/>
                  </a:lnTo>
                  <a:lnTo>
                    <a:pt x="18" y="455"/>
                  </a:lnTo>
                  <a:lnTo>
                    <a:pt x="15" y="460"/>
                  </a:lnTo>
                  <a:lnTo>
                    <a:pt x="10" y="479"/>
                  </a:lnTo>
                  <a:lnTo>
                    <a:pt x="6" y="499"/>
                  </a:lnTo>
                  <a:lnTo>
                    <a:pt x="4" y="521"/>
                  </a:lnTo>
                  <a:lnTo>
                    <a:pt x="2" y="540"/>
                  </a:lnTo>
                  <a:lnTo>
                    <a:pt x="0" y="573"/>
                  </a:lnTo>
                  <a:lnTo>
                    <a:pt x="0" y="589"/>
                  </a:lnTo>
                  <a:lnTo>
                    <a:pt x="1" y="594"/>
                  </a:lnTo>
                  <a:lnTo>
                    <a:pt x="4" y="598"/>
                  </a:lnTo>
                  <a:lnTo>
                    <a:pt x="8" y="600"/>
                  </a:lnTo>
                  <a:lnTo>
                    <a:pt x="11" y="602"/>
                  </a:lnTo>
                  <a:lnTo>
                    <a:pt x="395" y="602"/>
                  </a:lnTo>
                  <a:lnTo>
                    <a:pt x="383" y="581"/>
                  </a:lnTo>
                  <a:lnTo>
                    <a:pt x="374" y="559"/>
                  </a:lnTo>
                  <a:lnTo>
                    <a:pt x="371" y="549"/>
                  </a:lnTo>
                  <a:lnTo>
                    <a:pt x="368" y="539"/>
                  </a:lnTo>
                  <a:lnTo>
                    <a:pt x="366" y="528"/>
                  </a:lnTo>
                  <a:lnTo>
                    <a:pt x="366" y="518"/>
                  </a:lnTo>
                  <a:lnTo>
                    <a:pt x="366" y="505"/>
                  </a:lnTo>
                  <a:lnTo>
                    <a:pt x="367" y="494"/>
                  </a:lnTo>
                  <a:lnTo>
                    <a:pt x="370" y="483"/>
                  </a:lnTo>
                  <a:lnTo>
                    <a:pt x="374" y="473"/>
                  </a:lnTo>
                  <a:lnTo>
                    <a:pt x="377" y="463"/>
                  </a:lnTo>
                  <a:lnTo>
                    <a:pt x="381" y="454"/>
                  </a:lnTo>
                  <a:lnTo>
                    <a:pt x="388" y="445"/>
                  </a:lnTo>
                  <a:lnTo>
                    <a:pt x="393" y="437"/>
                  </a:lnTo>
                  <a:lnTo>
                    <a:pt x="399" y="431"/>
                  </a:lnTo>
                  <a:lnTo>
                    <a:pt x="407" y="424"/>
                  </a:lnTo>
                  <a:lnTo>
                    <a:pt x="413" y="418"/>
                  </a:lnTo>
                  <a:lnTo>
                    <a:pt x="422" y="413"/>
                  </a:lnTo>
                  <a:lnTo>
                    <a:pt x="430" y="409"/>
                  </a:lnTo>
                  <a:lnTo>
                    <a:pt x="438" y="405"/>
                  </a:lnTo>
                  <a:lnTo>
                    <a:pt x="447" y="401"/>
                  </a:lnTo>
                  <a:lnTo>
                    <a:pt x="456" y="3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3676">
              <a:extLst>
                <a:ext uri="{FF2B5EF4-FFF2-40B4-BE49-F238E27FC236}">
                  <a16:creationId xmlns:a16="http://schemas.microsoft.com/office/drawing/2014/main" id="{4E78BD5B-DFBA-44E1-A4D6-EAA48F466D6A}"/>
                </a:ext>
              </a:extLst>
            </p:cNvPr>
            <p:cNvSpPr>
              <a:spLocks/>
            </p:cNvSpPr>
            <p:nvPr/>
          </p:nvSpPr>
          <p:spPr bwMode="auto">
            <a:xfrm>
              <a:off x="7177088" y="5516563"/>
              <a:ext cx="131762" cy="120650"/>
            </a:xfrm>
            <a:custGeom>
              <a:avLst/>
              <a:gdLst>
                <a:gd name="T0" fmla="*/ 238 w 330"/>
                <a:gd name="T1" fmla="*/ 0 h 304"/>
                <a:gd name="T2" fmla="*/ 233 w 330"/>
                <a:gd name="T3" fmla="*/ 2 h 304"/>
                <a:gd name="T4" fmla="*/ 228 w 330"/>
                <a:gd name="T5" fmla="*/ 2 h 304"/>
                <a:gd name="T6" fmla="*/ 221 w 330"/>
                <a:gd name="T7" fmla="*/ 4 h 304"/>
                <a:gd name="T8" fmla="*/ 217 w 330"/>
                <a:gd name="T9" fmla="*/ 6 h 304"/>
                <a:gd name="T10" fmla="*/ 211 w 330"/>
                <a:gd name="T11" fmla="*/ 7 h 304"/>
                <a:gd name="T12" fmla="*/ 206 w 330"/>
                <a:gd name="T13" fmla="*/ 9 h 304"/>
                <a:gd name="T14" fmla="*/ 202 w 330"/>
                <a:gd name="T15" fmla="*/ 13 h 304"/>
                <a:gd name="T16" fmla="*/ 197 w 330"/>
                <a:gd name="T17" fmla="*/ 16 h 304"/>
                <a:gd name="T18" fmla="*/ 192 w 330"/>
                <a:gd name="T19" fmla="*/ 20 h 304"/>
                <a:gd name="T20" fmla="*/ 184 w 330"/>
                <a:gd name="T21" fmla="*/ 26 h 304"/>
                <a:gd name="T22" fmla="*/ 171 w 330"/>
                <a:gd name="T23" fmla="*/ 43 h 304"/>
                <a:gd name="T24" fmla="*/ 160 w 330"/>
                <a:gd name="T25" fmla="*/ 43 h 304"/>
                <a:gd name="T26" fmla="*/ 147 w 330"/>
                <a:gd name="T27" fmla="*/ 26 h 304"/>
                <a:gd name="T28" fmla="*/ 127 w 330"/>
                <a:gd name="T29" fmla="*/ 12 h 304"/>
                <a:gd name="T30" fmla="*/ 102 w 330"/>
                <a:gd name="T31" fmla="*/ 2 h 304"/>
                <a:gd name="T32" fmla="*/ 77 w 330"/>
                <a:gd name="T33" fmla="*/ 2 h 304"/>
                <a:gd name="T34" fmla="*/ 56 w 330"/>
                <a:gd name="T35" fmla="*/ 8 h 304"/>
                <a:gd name="T36" fmla="*/ 35 w 330"/>
                <a:gd name="T37" fmla="*/ 20 h 304"/>
                <a:gd name="T38" fmla="*/ 18 w 330"/>
                <a:gd name="T39" fmla="*/ 38 h 304"/>
                <a:gd name="T40" fmla="*/ 7 w 330"/>
                <a:gd name="T41" fmla="*/ 59 h 304"/>
                <a:gd name="T42" fmla="*/ 0 w 330"/>
                <a:gd name="T43" fmla="*/ 84 h 304"/>
                <a:gd name="T44" fmla="*/ 0 w 330"/>
                <a:gd name="T45" fmla="*/ 110 h 304"/>
                <a:gd name="T46" fmla="*/ 7 w 330"/>
                <a:gd name="T47" fmla="*/ 133 h 304"/>
                <a:gd name="T48" fmla="*/ 18 w 330"/>
                <a:gd name="T49" fmla="*/ 157 h 304"/>
                <a:gd name="T50" fmla="*/ 35 w 330"/>
                <a:gd name="T51" fmla="*/ 182 h 304"/>
                <a:gd name="T52" fmla="*/ 45 w 330"/>
                <a:gd name="T53" fmla="*/ 196 h 304"/>
                <a:gd name="T54" fmla="*/ 50 w 330"/>
                <a:gd name="T55" fmla="*/ 201 h 304"/>
                <a:gd name="T56" fmla="*/ 67 w 330"/>
                <a:gd name="T57" fmla="*/ 220 h 304"/>
                <a:gd name="T58" fmla="*/ 97 w 330"/>
                <a:gd name="T59" fmla="*/ 250 h 304"/>
                <a:gd name="T60" fmla="*/ 135 w 330"/>
                <a:gd name="T61" fmla="*/ 283 h 304"/>
                <a:gd name="T62" fmla="*/ 156 w 330"/>
                <a:gd name="T63" fmla="*/ 300 h 304"/>
                <a:gd name="T64" fmla="*/ 158 w 330"/>
                <a:gd name="T65" fmla="*/ 301 h 304"/>
                <a:gd name="T66" fmla="*/ 162 w 330"/>
                <a:gd name="T67" fmla="*/ 304 h 304"/>
                <a:gd name="T68" fmla="*/ 169 w 330"/>
                <a:gd name="T69" fmla="*/ 304 h 304"/>
                <a:gd name="T70" fmla="*/ 172 w 330"/>
                <a:gd name="T71" fmla="*/ 301 h 304"/>
                <a:gd name="T72" fmla="*/ 175 w 330"/>
                <a:gd name="T73" fmla="*/ 300 h 304"/>
                <a:gd name="T74" fmla="*/ 196 w 330"/>
                <a:gd name="T75" fmla="*/ 283 h 304"/>
                <a:gd name="T76" fmla="*/ 234 w 330"/>
                <a:gd name="T77" fmla="*/ 250 h 304"/>
                <a:gd name="T78" fmla="*/ 264 w 330"/>
                <a:gd name="T79" fmla="*/ 220 h 304"/>
                <a:gd name="T80" fmla="*/ 280 w 330"/>
                <a:gd name="T81" fmla="*/ 201 h 304"/>
                <a:gd name="T82" fmla="*/ 285 w 330"/>
                <a:gd name="T83" fmla="*/ 196 h 304"/>
                <a:gd name="T84" fmla="*/ 302 w 330"/>
                <a:gd name="T85" fmla="*/ 174 h 304"/>
                <a:gd name="T86" fmla="*/ 320 w 330"/>
                <a:gd name="T87" fmla="*/ 142 h 304"/>
                <a:gd name="T88" fmla="*/ 328 w 330"/>
                <a:gd name="T89" fmla="*/ 121 h 304"/>
                <a:gd name="T90" fmla="*/ 329 w 330"/>
                <a:gd name="T91" fmla="*/ 111 h 304"/>
                <a:gd name="T92" fmla="*/ 330 w 330"/>
                <a:gd name="T93" fmla="*/ 103 h 304"/>
                <a:gd name="T94" fmla="*/ 330 w 330"/>
                <a:gd name="T95" fmla="*/ 86 h 304"/>
                <a:gd name="T96" fmla="*/ 327 w 330"/>
                <a:gd name="T97" fmla="*/ 66 h 304"/>
                <a:gd name="T98" fmla="*/ 319 w 330"/>
                <a:gd name="T99" fmla="*/ 48 h 304"/>
                <a:gd name="T100" fmla="*/ 309 w 330"/>
                <a:gd name="T101" fmla="*/ 33 h 304"/>
                <a:gd name="T102" fmla="*/ 297 w 330"/>
                <a:gd name="T103" fmla="*/ 21 h 304"/>
                <a:gd name="T104" fmla="*/ 283 w 330"/>
                <a:gd name="T105" fmla="*/ 11 h 304"/>
                <a:gd name="T106" fmla="*/ 267 w 330"/>
                <a:gd name="T107" fmla="*/ 4 h 304"/>
                <a:gd name="T108" fmla="*/ 251 w 330"/>
                <a:gd name="T109" fmla="*/ 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0" h="304">
                  <a:moveTo>
                    <a:pt x="243" y="0"/>
                  </a:moveTo>
                  <a:lnTo>
                    <a:pt x="238" y="0"/>
                  </a:lnTo>
                  <a:lnTo>
                    <a:pt x="233" y="2"/>
                  </a:lnTo>
                  <a:lnTo>
                    <a:pt x="233" y="2"/>
                  </a:lnTo>
                  <a:lnTo>
                    <a:pt x="233" y="2"/>
                  </a:lnTo>
                  <a:lnTo>
                    <a:pt x="228" y="2"/>
                  </a:lnTo>
                  <a:lnTo>
                    <a:pt x="222" y="3"/>
                  </a:lnTo>
                  <a:lnTo>
                    <a:pt x="221" y="4"/>
                  </a:lnTo>
                  <a:lnTo>
                    <a:pt x="221" y="4"/>
                  </a:lnTo>
                  <a:lnTo>
                    <a:pt x="217" y="6"/>
                  </a:lnTo>
                  <a:lnTo>
                    <a:pt x="212" y="7"/>
                  </a:lnTo>
                  <a:lnTo>
                    <a:pt x="211" y="7"/>
                  </a:lnTo>
                  <a:lnTo>
                    <a:pt x="211" y="8"/>
                  </a:lnTo>
                  <a:lnTo>
                    <a:pt x="206" y="9"/>
                  </a:lnTo>
                  <a:lnTo>
                    <a:pt x="202" y="12"/>
                  </a:lnTo>
                  <a:lnTo>
                    <a:pt x="202" y="13"/>
                  </a:lnTo>
                  <a:lnTo>
                    <a:pt x="201" y="13"/>
                  </a:lnTo>
                  <a:lnTo>
                    <a:pt x="197" y="16"/>
                  </a:lnTo>
                  <a:lnTo>
                    <a:pt x="192" y="18"/>
                  </a:lnTo>
                  <a:lnTo>
                    <a:pt x="192" y="20"/>
                  </a:lnTo>
                  <a:lnTo>
                    <a:pt x="190" y="20"/>
                  </a:lnTo>
                  <a:lnTo>
                    <a:pt x="184" y="26"/>
                  </a:lnTo>
                  <a:lnTo>
                    <a:pt x="178" y="34"/>
                  </a:lnTo>
                  <a:lnTo>
                    <a:pt x="171" y="43"/>
                  </a:lnTo>
                  <a:lnTo>
                    <a:pt x="166" y="53"/>
                  </a:lnTo>
                  <a:lnTo>
                    <a:pt x="160" y="43"/>
                  </a:lnTo>
                  <a:lnTo>
                    <a:pt x="153" y="34"/>
                  </a:lnTo>
                  <a:lnTo>
                    <a:pt x="147" y="26"/>
                  </a:lnTo>
                  <a:lnTo>
                    <a:pt x="140" y="20"/>
                  </a:lnTo>
                  <a:lnTo>
                    <a:pt x="127" y="12"/>
                  </a:lnTo>
                  <a:lnTo>
                    <a:pt x="116" y="6"/>
                  </a:lnTo>
                  <a:lnTo>
                    <a:pt x="102" y="2"/>
                  </a:lnTo>
                  <a:lnTo>
                    <a:pt x="88" y="0"/>
                  </a:lnTo>
                  <a:lnTo>
                    <a:pt x="77" y="2"/>
                  </a:lnTo>
                  <a:lnTo>
                    <a:pt x="66" y="4"/>
                  </a:lnTo>
                  <a:lnTo>
                    <a:pt x="56" y="8"/>
                  </a:lnTo>
                  <a:lnTo>
                    <a:pt x="45" y="13"/>
                  </a:lnTo>
                  <a:lnTo>
                    <a:pt x="35" y="20"/>
                  </a:lnTo>
                  <a:lnTo>
                    <a:pt x="26" y="27"/>
                  </a:lnTo>
                  <a:lnTo>
                    <a:pt x="18" y="38"/>
                  </a:lnTo>
                  <a:lnTo>
                    <a:pt x="12" y="48"/>
                  </a:lnTo>
                  <a:lnTo>
                    <a:pt x="7" y="59"/>
                  </a:lnTo>
                  <a:lnTo>
                    <a:pt x="3" y="71"/>
                  </a:lnTo>
                  <a:lnTo>
                    <a:pt x="0" y="84"/>
                  </a:lnTo>
                  <a:lnTo>
                    <a:pt x="0" y="98"/>
                  </a:lnTo>
                  <a:lnTo>
                    <a:pt x="0" y="110"/>
                  </a:lnTo>
                  <a:lnTo>
                    <a:pt x="3" y="121"/>
                  </a:lnTo>
                  <a:lnTo>
                    <a:pt x="7" y="133"/>
                  </a:lnTo>
                  <a:lnTo>
                    <a:pt x="12" y="146"/>
                  </a:lnTo>
                  <a:lnTo>
                    <a:pt x="18" y="157"/>
                  </a:lnTo>
                  <a:lnTo>
                    <a:pt x="26" y="170"/>
                  </a:lnTo>
                  <a:lnTo>
                    <a:pt x="35" y="182"/>
                  </a:lnTo>
                  <a:lnTo>
                    <a:pt x="44" y="194"/>
                  </a:lnTo>
                  <a:lnTo>
                    <a:pt x="45" y="196"/>
                  </a:lnTo>
                  <a:lnTo>
                    <a:pt x="47" y="198"/>
                  </a:lnTo>
                  <a:lnTo>
                    <a:pt x="50" y="201"/>
                  </a:lnTo>
                  <a:lnTo>
                    <a:pt x="53" y="205"/>
                  </a:lnTo>
                  <a:lnTo>
                    <a:pt x="67" y="220"/>
                  </a:lnTo>
                  <a:lnTo>
                    <a:pt x="81" y="235"/>
                  </a:lnTo>
                  <a:lnTo>
                    <a:pt x="97" y="250"/>
                  </a:lnTo>
                  <a:lnTo>
                    <a:pt x="111" y="262"/>
                  </a:lnTo>
                  <a:lnTo>
                    <a:pt x="135" y="283"/>
                  </a:lnTo>
                  <a:lnTo>
                    <a:pt x="152" y="297"/>
                  </a:lnTo>
                  <a:lnTo>
                    <a:pt x="156" y="300"/>
                  </a:lnTo>
                  <a:lnTo>
                    <a:pt x="158" y="301"/>
                  </a:lnTo>
                  <a:lnTo>
                    <a:pt x="158" y="301"/>
                  </a:lnTo>
                  <a:lnTo>
                    <a:pt x="158" y="301"/>
                  </a:lnTo>
                  <a:lnTo>
                    <a:pt x="162" y="304"/>
                  </a:lnTo>
                  <a:lnTo>
                    <a:pt x="166" y="304"/>
                  </a:lnTo>
                  <a:lnTo>
                    <a:pt x="169" y="304"/>
                  </a:lnTo>
                  <a:lnTo>
                    <a:pt x="172" y="301"/>
                  </a:lnTo>
                  <a:lnTo>
                    <a:pt x="172" y="301"/>
                  </a:lnTo>
                  <a:lnTo>
                    <a:pt x="172" y="301"/>
                  </a:lnTo>
                  <a:lnTo>
                    <a:pt x="175" y="300"/>
                  </a:lnTo>
                  <a:lnTo>
                    <a:pt x="179" y="297"/>
                  </a:lnTo>
                  <a:lnTo>
                    <a:pt x="196" y="283"/>
                  </a:lnTo>
                  <a:lnTo>
                    <a:pt x="220" y="262"/>
                  </a:lnTo>
                  <a:lnTo>
                    <a:pt x="234" y="250"/>
                  </a:lnTo>
                  <a:lnTo>
                    <a:pt x="249" y="235"/>
                  </a:lnTo>
                  <a:lnTo>
                    <a:pt x="264" y="220"/>
                  </a:lnTo>
                  <a:lnTo>
                    <a:pt x="278" y="205"/>
                  </a:lnTo>
                  <a:lnTo>
                    <a:pt x="280" y="201"/>
                  </a:lnTo>
                  <a:lnTo>
                    <a:pt x="284" y="198"/>
                  </a:lnTo>
                  <a:lnTo>
                    <a:pt x="285" y="196"/>
                  </a:lnTo>
                  <a:lnTo>
                    <a:pt x="287" y="194"/>
                  </a:lnTo>
                  <a:lnTo>
                    <a:pt x="302" y="174"/>
                  </a:lnTo>
                  <a:lnTo>
                    <a:pt x="315" y="152"/>
                  </a:lnTo>
                  <a:lnTo>
                    <a:pt x="320" y="142"/>
                  </a:lnTo>
                  <a:lnTo>
                    <a:pt x="324" y="131"/>
                  </a:lnTo>
                  <a:lnTo>
                    <a:pt x="328" y="121"/>
                  </a:lnTo>
                  <a:lnTo>
                    <a:pt x="329" y="112"/>
                  </a:lnTo>
                  <a:lnTo>
                    <a:pt x="329" y="111"/>
                  </a:lnTo>
                  <a:lnTo>
                    <a:pt x="330" y="110"/>
                  </a:lnTo>
                  <a:lnTo>
                    <a:pt x="330" y="103"/>
                  </a:lnTo>
                  <a:lnTo>
                    <a:pt x="330" y="98"/>
                  </a:lnTo>
                  <a:lnTo>
                    <a:pt x="330" y="86"/>
                  </a:lnTo>
                  <a:lnTo>
                    <a:pt x="329" y="76"/>
                  </a:lnTo>
                  <a:lnTo>
                    <a:pt x="327" y="66"/>
                  </a:lnTo>
                  <a:lnTo>
                    <a:pt x="323" y="57"/>
                  </a:lnTo>
                  <a:lnTo>
                    <a:pt x="319" y="48"/>
                  </a:lnTo>
                  <a:lnTo>
                    <a:pt x="315" y="40"/>
                  </a:lnTo>
                  <a:lnTo>
                    <a:pt x="309" y="33"/>
                  </a:lnTo>
                  <a:lnTo>
                    <a:pt x="303" y="26"/>
                  </a:lnTo>
                  <a:lnTo>
                    <a:pt x="297" y="21"/>
                  </a:lnTo>
                  <a:lnTo>
                    <a:pt x="289" y="16"/>
                  </a:lnTo>
                  <a:lnTo>
                    <a:pt x="283" y="11"/>
                  </a:lnTo>
                  <a:lnTo>
                    <a:pt x="275" y="7"/>
                  </a:lnTo>
                  <a:lnTo>
                    <a:pt x="267" y="4"/>
                  </a:lnTo>
                  <a:lnTo>
                    <a:pt x="258" y="3"/>
                  </a:lnTo>
                  <a:lnTo>
                    <a:pt x="251" y="2"/>
                  </a:lnTo>
                  <a:lnTo>
                    <a:pt x="2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0" name="Group 89">
            <a:extLst>
              <a:ext uri="{FF2B5EF4-FFF2-40B4-BE49-F238E27FC236}">
                <a16:creationId xmlns:a16="http://schemas.microsoft.com/office/drawing/2014/main" id="{C943E2EC-A612-4CED-BCD0-30DD7A63195C}"/>
              </a:ext>
            </a:extLst>
          </p:cNvPr>
          <p:cNvGrpSpPr/>
          <p:nvPr/>
        </p:nvGrpSpPr>
        <p:grpSpPr>
          <a:xfrm>
            <a:off x="10534646" y="2237082"/>
            <a:ext cx="378496" cy="376406"/>
            <a:chOff x="7021513" y="7067550"/>
            <a:chExt cx="287337" cy="285751"/>
          </a:xfrm>
          <a:solidFill>
            <a:schemeClr val="accent1"/>
          </a:solidFill>
        </p:grpSpPr>
        <p:sp>
          <p:nvSpPr>
            <p:cNvPr id="91" name="Freeform 3732">
              <a:extLst>
                <a:ext uri="{FF2B5EF4-FFF2-40B4-BE49-F238E27FC236}">
                  <a16:creationId xmlns:a16="http://schemas.microsoft.com/office/drawing/2014/main" id="{38D354EC-8149-4694-9F77-62B0A9E6DCBB}"/>
                </a:ext>
              </a:extLst>
            </p:cNvPr>
            <p:cNvSpPr>
              <a:spLocks/>
            </p:cNvSpPr>
            <p:nvPr/>
          </p:nvSpPr>
          <p:spPr bwMode="auto">
            <a:xfrm>
              <a:off x="7170738" y="7292975"/>
              <a:ext cx="30162" cy="55563"/>
            </a:xfrm>
            <a:custGeom>
              <a:avLst/>
              <a:gdLst>
                <a:gd name="T0" fmla="*/ 35 w 76"/>
                <a:gd name="T1" fmla="*/ 0 h 141"/>
                <a:gd name="T2" fmla="*/ 0 w 76"/>
                <a:gd name="T3" fmla="*/ 35 h 141"/>
                <a:gd name="T4" fmla="*/ 40 w 76"/>
                <a:gd name="T5" fmla="*/ 141 h 141"/>
                <a:gd name="T6" fmla="*/ 76 w 76"/>
                <a:gd name="T7" fmla="*/ 35 h 141"/>
                <a:gd name="T8" fmla="*/ 35 w 76"/>
                <a:gd name="T9" fmla="*/ 0 h 141"/>
              </a:gdLst>
              <a:ahLst/>
              <a:cxnLst>
                <a:cxn ang="0">
                  <a:pos x="T0" y="T1"/>
                </a:cxn>
                <a:cxn ang="0">
                  <a:pos x="T2" y="T3"/>
                </a:cxn>
                <a:cxn ang="0">
                  <a:pos x="T4" y="T5"/>
                </a:cxn>
                <a:cxn ang="0">
                  <a:pos x="T6" y="T7"/>
                </a:cxn>
                <a:cxn ang="0">
                  <a:pos x="T8" y="T9"/>
                </a:cxn>
              </a:cxnLst>
              <a:rect l="0" t="0" r="r" b="b"/>
              <a:pathLst>
                <a:path w="76" h="141">
                  <a:moveTo>
                    <a:pt x="35" y="0"/>
                  </a:moveTo>
                  <a:lnTo>
                    <a:pt x="0" y="35"/>
                  </a:lnTo>
                  <a:lnTo>
                    <a:pt x="40" y="141"/>
                  </a:lnTo>
                  <a:lnTo>
                    <a:pt x="76" y="35"/>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3733">
              <a:extLst>
                <a:ext uri="{FF2B5EF4-FFF2-40B4-BE49-F238E27FC236}">
                  <a16:creationId xmlns:a16="http://schemas.microsoft.com/office/drawing/2014/main" id="{CC8D18A7-DF9B-4491-8A23-F0B717E095BF}"/>
                </a:ext>
              </a:extLst>
            </p:cNvPr>
            <p:cNvSpPr>
              <a:spLocks noEditPoints="1"/>
            </p:cNvSpPr>
            <p:nvPr/>
          </p:nvSpPr>
          <p:spPr bwMode="auto">
            <a:xfrm>
              <a:off x="7196138" y="7262813"/>
              <a:ext cx="112712" cy="90488"/>
            </a:xfrm>
            <a:custGeom>
              <a:avLst/>
              <a:gdLst>
                <a:gd name="T0" fmla="*/ 181 w 283"/>
                <a:gd name="T1" fmla="*/ 155 h 229"/>
                <a:gd name="T2" fmla="*/ 105 w 283"/>
                <a:gd name="T3" fmla="*/ 155 h 229"/>
                <a:gd name="T4" fmla="*/ 101 w 283"/>
                <a:gd name="T5" fmla="*/ 154 h 229"/>
                <a:gd name="T6" fmla="*/ 97 w 283"/>
                <a:gd name="T7" fmla="*/ 152 h 229"/>
                <a:gd name="T8" fmla="*/ 95 w 283"/>
                <a:gd name="T9" fmla="*/ 148 h 229"/>
                <a:gd name="T10" fmla="*/ 93 w 283"/>
                <a:gd name="T11" fmla="*/ 143 h 229"/>
                <a:gd name="T12" fmla="*/ 95 w 283"/>
                <a:gd name="T13" fmla="*/ 139 h 229"/>
                <a:gd name="T14" fmla="*/ 97 w 283"/>
                <a:gd name="T15" fmla="*/ 135 h 229"/>
                <a:gd name="T16" fmla="*/ 101 w 283"/>
                <a:gd name="T17" fmla="*/ 132 h 229"/>
                <a:gd name="T18" fmla="*/ 105 w 283"/>
                <a:gd name="T19" fmla="*/ 131 h 229"/>
                <a:gd name="T20" fmla="*/ 181 w 283"/>
                <a:gd name="T21" fmla="*/ 131 h 229"/>
                <a:gd name="T22" fmla="*/ 186 w 283"/>
                <a:gd name="T23" fmla="*/ 132 h 229"/>
                <a:gd name="T24" fmla="*/ 190 w 283"/>
                <a:gd name="T25" fmla="*/ 135 h 229"/>
                <a:gd name="T26" fmla="*/ 192 w 283"/>
                <a:gd name="T27" fmla="*/ 139 h 229"/>
                <a:gd name="T28" fmla="*/ 193 w 283"/>
                <a:gd name="T29" fmla="*/ 143 h 229"/>
                <a:gd name="T30" fmla="*/ 192 w 283"/>
                <a:gd name="T31" fmla="*/ 148 h 229"/>
                <a:gd name="T32" fmla="*/ 190 w 283"/>
                <a:gd name="T33" fmla="*/ 152 h 229"/>
                <a:gd name="T34" fmla="*/ 186 w 283"/>
                <a:gd name="T35" fmla="*/ 154 h 229"/>
                <a:gd name="T36" fmla="*/ 181 w 283"/>
                <a:gd name="T37" fmla="*/ 155 h 229"/>
                <a:gd name="T38" fmla="*/ 253 w 283"/>
                <a:gd name="T39" fmla="*/ 105 h 229"/>
                <a:gd name="T40" fmla="*/ 250 w 283"/>
                <a:gd name="T41" fmla="*/ 96 h 229"/>
                <a:gd name="T42" fmla="*/ 246 w 283"/>
                <a:gd name="T43" fmla="*/ 89 h 229"/>
                <a:gd name="T44" fmla="*/ 240 w 283"/>
                <a:gd name="T45" fmla="*/ 81 h 229"/>
                <a:gd name="T46" fmla="*/ 233 w 283"/>
                <a:gd name="T47" fmla="*/ 74 h 229"/>
                <a:gd name="T48" fmla="*/ 226 w 283"/>
                <a:gd name="T49" fmla="*/ 68 h 229"/>
                <a:gd name="T50" fmla="*/ 218 w 283"/>
                <a:gd name="T51" fmla="*/ 62 h 229"/>
                <a:gd name="T52" fmla="*/ 208 w 283"/>
                <a:gd name="T53" fmla="*/ 55 h 229"/>
                <a:gd name="T54" fmla="*/ 196 w 283"/>
                <a:gd name="T55" fmla="*/ 49 h 229"/>
                <a:gd name="T56" fmla="*/ 172 w 283"/>
                <a:gd name="T57" fmla="*/ 36 h 229"/>
                <a:gd name="T58" fmla="*/ 145 w 283"/>
                <a:gd name="T59" fmla="*/ 24 h 229"/>
                <a:gd name="T60" fmla="*/ 114 w 283"/>
                <a:gd name="T61" fmla="*/ 13 h 229"/>
                <a:gd name="T62" fmla="*/ 79 w 283"/>
                <a:gd name="T63" fmla="*/ 0 h 229"/>
                <a:gd name="T64" fmla="*/ 39 w 283"/>
                <a:gd name="T65" fmla="*/ 113 h 229"/>
                <a:gd name="T66" fmla="*/ 39 w 283"/>
                <a:gd name="T67" fmla="*/ 113 h 229"/>
                <a:gd name="T68" fmla="*/ 38 w 283"/>
                <a:gd name="T69" fmla="*/ 113 h 229"/>
                <a:gd name="T70" fmla="*/ 0 w 283"/>
                <a:gd name="T71" fmla="*/ 229 h 229"/>
                <a:gd name="T72" fmla="*/ 272 w 283"/>
                <a:gd name="T73" fmla="*/ 229 h 229"/>
                <a:gd name="T74" fmla="*/ 277 w 283"/>
                <a:gd name="T75" fmla="*/ 227 h 229"/>
                <a:gd name="T76" fmla="*/ 281 w 283"/>
                <a:gd name="T77" fmla="*/ 225 h 229"/>
                <a:gd name="T78" fmla="*/ 283 w 283"/>
                <a:gd name="T79" fmla="*/ 221 h 229"/>
                <a:gd name="T80" fmla="*/ 283 w 283"/>
                <a:gd name="T81" fmla="*/ 217 h 229"/>
                <a:gd name="T82" fmla="*/ 283 w 283"/>
                <a:gd name="T83" fmla="*/ 207 h 229"/>
                <a:gd name="T84" fmla="*/ 280 w 283"/>
                <a:gd name="T85" fmla="*/ 184 h 229"/>
                <a:gd name="T86" fmla="*/ 276 w 283"/>
                <a:gd name="T87" fmla="*/ 167 h 229"/>
                <a:gd name="T88" fmla="*/ 271 w 283"/>
                <a:gd name="T89" fmla="*/ 148 h 229"/>
                <a:gd name="T90" fmla="*/ 263 w 283"/>
                <a:gd name="T91" fmla="*/ 127 h 229"/>
                <a:gd name="T92" fmla="*/ 253 w 283"/>
                <a:gd name="T93" fmla="*/ 105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229">
                  <a:moveTo>
                    <a:pt x="181" y="155"/>
                  </a:moveTo>
                  <a:lnTo>
                    <a:pt x="105" y="155"/>
                  </a:lnTo>
                  <a:lnTo>
                    <a:pt x="101" y="154"/>
                  </a:lnTo>
                  <a:lnTo>
                    <a:pt x="97" y="152"/>
                  </a:lnTo>
                  <a:lnTo>
                    <a:pt x="95" y="148"/>
                  </a:lnTo>
                  <a:lnTo>
                    <a:pt x="93" y="143"/>
                  </a:lnTo>
                  <a:lnTo>
                    <a:pt x="95" y="139"/>
                  </a:lnTo>
                  <a:lnTo>
                    <a:pt x="97" y="135"/>
                  </a:lnTo>
                  <a:lnTo>
                    <a:pt x="101" y="132"/>
                  </a:lnTo>
                  <a:lnTo>
                    <a:pt x="105" y="131"/>
                  </a:lnTo>
                  <a:lnTo>
                    <a:pt x="181" y="131"/>
                  </a:lnTo>
                  <a:lnTo>
                    <a:pt x="186" y="132"/>
                  </a:lnTo>
                  <a:lnTo>
                    <a:pt x="190" y="135"/>
                  </a:lnTo>
                  <a:lnTo>
                    <a:pt x="192" y="139"/>
                  </a:lnTo>
                  <a:lnTo>
                    <a:pt x="193" y="143"/>
                  </a:lnTo>
                  <a:lnTo>
                    <a:pt x="192" y="148"/>
                  </a:lnTo>
                  <a:lnTo>
                    <a:pt x="190" y="152"/>
                  </a:lnTo>
                  <a:lnTo>
                    <a:pt x="186" y="154"/>
                  </a:lnTo>
                  <a:lnTo>
                    <a:pt x="181" y="155"/>
                  </a:lnTo>
                  <a:close/>
                  <a:moveTo>
                    <a:pt x="253" y="105"/>
                  </a:moveTo>
                  <a:lnTo>
                    <a:pt x="250" y="96"/>
                  </a:lnTo>
                  <a:lnTo>
                    <a:pt x="246" y="89"/>
                  </a:lnTo>
                  <a:lnTo>
                    <a:pt x="240" y="81"/>
                  </a:lnTo>
                  <a:lnTo>
                    <a:pt x="233" y="74"/>
                  </a:lnTo>
                  <a:lnTo>
                    <a:pt x="226" y="68"/>
                  </a:lnTo>
                  <a:lnTo>
                    <a:pt x="218" y="62"/>
                  </a:lnTo>
                  <a:lnTo>
                    <a:pt x="208" y="55"/>
                  </a:lnTo>
                  <a:lnTo>
                    <a:pt x="196" y="49"/>
                  </a:lnTo>
                  <a:lnTo>
                    <a:pt x="172" y="36"/>
                  </a:lnTo>
                  <a:lnTo>
                    <a:pt x="145" y="24"/>
                  </a:lnTo>
                  <a:lnTo>
                    <a:pt x="114" y="13"/>
                  </a:lnTo>
                  <a:lnTo>
                    <a:pt x="79" y="0"/>
                  </a:lnTo>
                  <a:lnTo>
                    <a:pt x="39" y="113"/>
                  </a:lnTo>
                  <a:lnTo>
                    <a:pt x="39" y="113"/>
                  </a:lnTo>
                  <a:lnTo>
                    <a:pt x="38" y="113"/>
                  </a:lnTo>
                  <a:lnTo>
                    <a:pt x="0" y="229"/>
                  </a:lnTo>
                  <a:lnTo>
                    <a:pt x="272" y="229"/>
                  </a:lnTo>
                  <a:lnTo>
                    <a:pt x="277" y="227"/>
                  </a:lnTo>
                  <a:lnTo>
                    <a:pt x="281" y="225"/>
                  </a:lnTo>
                  <a:lnTo>
                    <a:pt x="283" y="221"/>
                  </a:lnTo>
                  <a:lnTo>
                    <a:pt x="283" y="217"/>
                  </a:lnTo>
                  <a:lnTo>
                    <a:pt x="283" y="207"/>
                  </a:lnTo>
                  <a:lnTo>
                    <a:pt x="280" y="184"/>
                  </a:lnTo>
                  <a:lnTo>
                    <a:pt x="276" y="167"/>
                  </a:lnTo>
                  <a:lnTo>
                    <a:pt x="271" y="148"/>
                  </a:lnTo>
                  <a:lnTo>
                    <a:pt x="263" y="127"/>
                  </a:lnTo>
                  <a:lnTo>
                    <a:pt x="253"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3734">
              <a:extLst>
                <a:ext uri="{FF2B5EF4-FFF2-40B4-BE49-F238E27FC236}">
                  <a16:creationId xmlns:a16="http://schemas.microsoft.com/office/drawing/2014/main" id="{50DEF239-0A27-40E6-955F-EBFE927DEA1C}"/>
                </a:ext>
              </a:extLst>
            </p:cNvPr>
            <p:cNvSpPr>
              <a:spLocks/>
            </p:cNvSpPr>
            <p:nvPr/>
          </p:nvSpPr>
          <p:spPr bwMode="auto">
            <a:xfrm>
              <a:off x="7129463" y="7292975"/>
              <a:ext cx="30162" cy="55563"/>
            </a:xfrm>
            <a:custGeom>
              <a:avLst/>
              <a:gdLst>
                <a:gd name="T0" fmla="*/ 0 w 76"/>
                <a:gd name="T1" fmla="*/ 37 h 141"/>
                <a:gd name="T2" fmla="*/ 35 w 76"/>
                <a:gd name="T3" fmla="*/ 141 h 141"/>
                <a:gd name="T4" fmla="*/ 76 w 76"/>
                <a:gd name="T5" fmla="*/ 35 h 141"/>
                <a:gd name="T6" fmla="*/ 41 w 76"/>
                <a:gd name="T7" fmla="*/ 0 h 141"/>
                <a:gd name="T8" fmla="*/ 0 w 76"/>
                <a:gd name="T9" fmla="*/ 37 h 141"/>
              </a:gdLst>
              <a:ahLst/>
              <a:cxnLst>
                <a:cxn ang="0">
                  <a:pos x="T0" y="T1"/>
                </a:cxn>
                <a:cxn ang="0">
                  <a:pos x="T2" y="T3"/>
                </a:cxn>
                <a:cxn ang="0">
                  <a:pos x="T4" y="T5"/>
                </a:cxn>
                <a:cxn ang="0">
                  <a:pos x="T6" y="T7"/>
                </a:cxn>
                <a:cxn ang="0">
                  <a:pos x="T8" y="T9"/>
                </a:cxn>
              </a:cxnLst>
              <a:rect l="0" t="0" r="r" b="b"/>
              <a:pathLst>
                <a:path w="76" h="141">
                  <a:moveTo>
                    <a:pt x="0" y="37"/>
                  </a:moveTo>
                  <a:lnTo>
                    <a:pt x="35" y="141"/>
                  </a:lnTo>
                  <a:lnTo>
                    <a:pt x="76" y="35"/>
                  </a:lnTo>
                  <a:lnTo>
                    <a:pt x="41"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3735">
              <a:extLst>
                <a:ext uri="{FF2B5EF4-FFF2-40B4-BE49-F238E27FC236}">
                  <a16:creationId xmlns:a16="http://schemas.microsoft.com/office/drawing/2014/main" id="{3E2F0A46-D02E-495B-856D-97B9289FA36D}"/>
                </a:ext>
              </a:extLst>
            </p:cNvPr>
            <p:cNvSpPr>
              <a:spLocks/>
            </p:cNvSpPr>
            <p:nvPr/>
          </p:nvSpPr>
          <p:spPr bwMode="auto">
            <a:xfrm>
              <a:off x="7113588" y="7256463"/>
              <a:ext cx="42862" cy="41275"/>
            </a:xfrm>
            <a:custGeom>
              <a:avLst/>
              <a:gdLst>
                <a:gd name="T0" fmla="*/ 74 w 108"/>
                <a:gd name="T1" fmla="*/ 68 h 107"/>
                <a:gd name="T2" fmla="*/ 108 w 108"/>
                <a:gd name="T3" fmla="*/ 39 h 107"/>
                <a:gd name="T4" fmla="*/ 22 w 108"/>
                <a:gd name="T5" fmla="*/ 0 h 107"/>
                <a:gd name="T6" fmla="*/ 11 w 108"/>
                <a:gd name="T7" fmla="*/ 4 h 107"/>
                <a:gd name="T8" fmla="*/ 0 w 108"/>
                <a:gd name="T9" fmla="*/ 8 h 107"/>
                <a:gd name="T10" fmla="*/ 32 w 108"/>
                <a:gd name="T11" fmla="*/ 107 h 107"/>
                <a:gd name="T12" fmla="*/ 72 w 108"/>
                <a:gd name="T13" fmla="*/ 71 h 107"/>
                <a:gd name="T14" fmla="*/ 73 w 108"/>
                <a:gd name="T15" fmla="*/ 70 h 107"/>
                <a:gd name="T16" fmla="*/ 74 w 108"/>
                <a:gd name="T17" fmla="*/ 6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07">
                  <a:moveTo>
                    <a:pt x="74" y="68"/>
                  </a:moveTo>
                  <a:lnTo>
                    <a:pt x="108" y="39"/>
                  </a:lnTo>
                  <a:lnTo>
                    <a:pt x="22" y="0"/>
                  </a:lnTo>
                  <a:lnTo>
                    <a:pt x="11" y="4"/>
                  </a:lnTo>
                  <a:lnTo>
                    <a:pt x="0" y="8"/>
                  </a:lnTo>
                  <a:lnTo>
                    <a:pt x="32" y="107"/>
                  </a:lnTo>
                  <a:lnTo>
                    <a:pt x="72" y="71"/>
                  </a:lnTo>
                  <a:lnTo>
                    <a:pt x="73" y="70"/>
                  </a:lnTo>
                  <a:lnTo>
                    <a:pt x="7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3736">
              <a:extLst>
                <a:ext uri="{FF2B5EF4-FFF2-40B4-BE49-F238E27FC236}">
                  <a16:creationId xmlns:a16="http://schemas.microsoft.com/office/drawing/2014/main" id="{018CD2D9-5A26-40DE-A312-9AD82A832599}"/>
                </a:ext>
              </a:extLst>
            </p:cNvPr>
            <p:cNvSpPr>
              <a:spLocks/>
            </p:cNvSpPr>
            <p:nvPr/>
          </p:nvSpPr>
          <p:spPr bwMode="auto">
            <a:xfrm>
              <a:off x="7105650" y="7143750"/>
              <a:ext cx="119062" cy="120650"/>
            </a:xfrm>
            <a:custGeom>
              <a:avLst/>
              <a:gdLst>
                <a:gd name="T0" fmla="*/ 248 w 302"/>
                <a:gd name="T1" fmla="*/ 209 h 306"/>
                <a:gd name="T2" fmla="*/ 257 w 302"/>
                <a:gd name="T3" fmla="*/ 196 h 306"/>
                <a:gd name="T4" fmla="*/ 269 w 302"/>
                <a:gd name="T5" fmla="*/ 176 h 306"/>
                <a:gd name="T6" fmla="*/ 274 w 302"/>
                <a:gd name="T7" fmla="*/ 164 h 306"/>
                <a:gd name="T8" fmla="*/ 279 w 302"/>
                <a:gd name="T9" fmla="*/ 149 h 306"/>
                <a:gd name="T10" fmla="*/ 283 w 302"/>
                <a:gd name="T11" fmla="*/ 133 h 306"/>
                <a:gd name="T12" fmla="*/ 284 w 302"/>
                <a:gd name="T13" fmla="*/ 115 h 306"/>
                <a:gd name="T14" fmla="*/ 288 w 302"/>
                <a:gd name="T15" fmla="*/ 111 h 306"/>
                <a:gd name="T16" fmla="*/ 292 w 302"/>
                <a:gd name="T17" fmla="*/ 106 h 306"/>
                <a:gd name="T18" fmla="*/ 296 w 302"/>
                <a:gd name="T19" fmla="*/ 101 h 306"/>
                <a:gd name="T20" fmla="*/ 297 w 302"/>
                <a:gd name="T21" fmla="*/ 94 h 306"/>
                <a:gd name="T22" fmla="*/ 301 w 302"/>
                <a:gd name="T23" fmla="*/ 81 h 306"/>
                <a:gd name="T24" fmla="*/ 302 w 302"/>
                <a:gd name="T25" fmla="*/ 70 h 306"/>
                <a:gd name="T26" fmla="*/ 302 w 302"/>
                <a:gd name="T27" fmla="*/ 63 h 306"/>
                <a:gd name="T28" fmla="*/ 301 w 302"/>
                <a:gd name="T29" fmla="*/ 57 h 306"/>
                <a:gd name="T30" fmla="*/ 298 w 302"/>
                <a:gd name="T31" fmla="*/ 52 h 306"/>
                <a:gd name="T32" fmla="*/ 296 w 302"/>
                <a:gd name="T33" fmla="*/ 47 h 306"/>
                <a:gd name="T34" fmla="*/ 290 w 302"/>
                <a:gd name="T35" fmla="*/ 40 h 306"/>
                <a:gd name="T36" fmla="*/ 284 w 302"/>
                <a:gd name="T37" fmla="*/ 36 h 306"/>
                <a:gd name="T38" fmla="*/ 284 w 302"/>
                <a:gd name="T39" fmla="*/ 13 h 306"/>
                <a:gd name="T40" fmla="*/ 284 w 302"/>
                <a:gd name="T41" fmla="*/ 8 h 306"/>
                <a:gd name="T42" fmla="*/ 281 w 302"/>
                <a:gd name="T43" fmla="*/ 4 h 306"/>
                <a:gd name="T44" fmla="*/ 278 w 302"/>
                <a:gd name="T45" fmla="*/ 2 h 306"/>
                <a:gd name="T46" fmla="*/ 273 w 302"/>
                <a:gd name="T47" fmla="*/ 0 h 306"/>
                <a:gd name="T48" fmla="*/ 30 w 302"/>
                <a:gd name="T49" fmla="*/ 0 h 306"/>
                <a:gd name="T50" fmla="*/ 26 w 302"/>
                <a:gd name="T51" fmla="*/ 2 h 306"/>
                <a:gd name="T52" fmla="*/ 22 w 302"/>
                <a:gd name="T53" fmla="*/ 4 h 306"/>
                <a:gd name="T54" fmla="*/ 20 w 302"/>
                <a:gd name="T55" fmla="*/ 8 h 306"/>
                <a:gd name="T56" fmla="*/ 18 w 302"/>
                <a:gd name="T57" fmla="*/ 13 h 306"/>
                <a:gd name="T58" fmla="*/ 18 w 302"/>
                <a:gd name="T59" fmla="*/ 36 h 306"/>
                <a:gd name="T60" fmla="*/ 12 w 302"/>
                <a:gd name="T61" fmla="*/ 40 h 306"/>
                <a:gd name="T62" fmla="*/ 7 w 302"/>
                <a:gd name="T63" fmla="*/ 47 h 306"/>
                <a:gd name="T64" fmla="*/ 4 w 302"/>
                <a:gd name="T65" fmla="*/ 52 h 306"/>
                <a:gd name="T66" fmla="*/ 2 w 302"/>
                <a:gd name="T67" fmla="*/ 57 h 306"/>
                <a:gd name="T68" fmla="*/ 2 w 302"/>
                <a:gd name="T69" fmla="*/ 63 h 306"/>
                <a:gd name="T70" fmla="*/ 0 w 302"/>
                <a:gd name="T71" fmla="*/ 70 h 306"/>
                <a:gd name="T72" fmla="*/ 2 w 302"/>
                <a:gd name="T73" fmla="*/ 81 h 306"/>
                <a:gd name="T74" fmla="*/ 5 w 302"/>
                <a:gd name="T75" fmla="*/ 94 h 306"/>
                <a:gd name="T76" fmla="*/ 8 w 302"/>
                <a:gd name="T77" fmla="*/ 101 h 306"/>
                <a:gd name="T78" fmla="*/ 11 w 302"/>
                <a:gd name="T79" fmla="*/ 106 h 306"/>
                <a:gd name="T80" fmla="*/ 14 w 302"/>
                <a:gd name="T81" fmla="*/ 111 h 306"/>
                <a:gd name="T82" fmla="*/ 18 w 302"/>
                <a:gd name="T83" fmla="*/ 115 h 306"/>
                <a:gd name="T84" fmla="*/ 21 w 302"/>
                <a:gd name="T85" fmla="*/ 133 h 306"/>
                <a:gd name="T86" fmla="*/ 23 w 302"/>
                <a:gd name="T87" fmla="*/ 149 h 306"/>
                <a:gd name="T88" fmla="*/ 28 w 302"/>
                <a:gd name="T89" fmla="*/ 164 h 306"/>
                <a:gd name="T90" fmla="*/ 34 w 302"/>
                <a:gd name="T91" fmla="*/ 176 h 306"/>
                <a:gd name="T92" fmla="*/ 45 w 302"/>
                <a:gd name="T93" fmla="*/ 196 h 306"/>
                <a:gd name="T94" fmla="*/ 55 w 302"/>
                <a:gd name="T95" fmla="*/ 209 h 306"/>
                <a:gd name="T96" fmla="*/ 55 w 302"/>
                <a:gd name="T97" fmla="*/ 262 h 306"/>
                <a:gd name="T98" fmla="*/ 152 w 302"/>
                <a:gd name="T99" fmla="*/ 306 h 306"/>
                <a:gd name="T100" fmla="*/ 248 w 302"/>
                <a:gd name="T101" fmla="*/ 262 h 306"/>
                <a:gd name="T102" fmla="*/ 248 w 302"/>
                <a:gd name="T103" fmla="*/ 20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2" h="306">
                  <a:moveTo>
                    <a:pt x="248" y="209"/>
                  </a:moveTo>
                  <a:lnTo>
                    <a:pt x="257" y="196"/>
                  </a:lnTo>
                  <a:lnTo>
                    <a:pt x="269" y="176"/>
                  </a:lnTo>
                  <a:lnTo>
                    <a:pt x="274" y="164"/>
                  </a:lnTo>
                  <a:lnTo>
                    <a:pt x="279" y="149"/>
                  </a:lnTo>
                  <a:lnTo>
                    <a:pt x="283" y="133"/>
                  </a:lnTo>
                  <a:lnTo>
                    <a:pt x="284" y="115"/>
                  </a:lnTo>
                  <a:lnTo>
                    <a:pt x="288" y="111"/>
                  </a:lnTo>
                  <a:lnTo>
                    <a:pt x="292" y="106"/>
                  </a:lnTo>
                  <a:lnTo>
                    <a:pt x="296" y="101"/>
                  </a:lnTo>
                  <a:lnTo>
                    <a:pt x="297" y="94"/>
                  </a:lnTo>
                  <a:lnTo>
                    <a:pt x="301" y="81"/>
                  </a:lnTo>
                  <a:lnTo>
                    <a:pt x="302" y="70"/>
                  </a:lnTo>
                  <a:lnTo>
                    <a:pt x="302" y="63"/>
                  </a:lnTo>
                  <a:lnTo>
                    <a:pt x="301" y="57"/>
                  </a:lnTo>
                  <a:lnTo>
                    <a:pt x="298" y="52"/>
                  </a:lnTo>
                  <a:lnTo>
                    <a:pt x="296" y="47"/>
                  </a:lnTo>
                  <a:lnTo>
                    <a:pt x="290" y="40"/>
                  </a:lnTo>
                  <a:lnTo>
                    <a:pt x="284" y="36"/>
                  </a:lnTo>
                  <a:lnTo>
                    <a:pt x="284" y="13"/>
                  </a:lnTo>
                  <a:lnTo>
                    <a:pt x="284" y="8"/>
                  </a:lnTo>
                  <a:lnTo>
                    <a:pt x="281" y="4"/>
                  </a:lnTo>
                  <a:lnTo>
                    <a:pt x="278" y="2"/>
                  </a:lnTo>
                  <a:lnTo>
                    <a:pt x="273" y="0"/>
                  </a:lnTo>
                  <a:lnTo>
                    <a:pt x="30" y="0"/>
                  </a:lnTo>
                  <a:lnTo>
                    <a:pt x="26" y="2"/>
                  </a:lnTo>
                  <a:lnTo>
                    <a:pt x="22" y="4"/>
                  </a:lnTo>
                  <a:lnTo>
                    <a:pt x="20" y="8"/>
                  </a:lnTo>
                  <a:lnTo>
                    <a:pt x="18" y="13"/>
                  </a:lnTo>
                  <a:lnTo>
                    <a:pt x="18" y="36"/>
                  </a:lnTo>
                  <a:lnTo>
                    <a:pt x="12" y="40"/>
                  </a:lnTo>
                  <a:lnTo>
                    <a:pt x="7" y="47"/>
                  </a:lnTo>
                  <a:lnTo>
                    <a:pt x="4" y="52"/>
                  </a:lnTo>
                  <a:lnTo>
                    <a:pt x="2" y="57"/>
                  </a:lnTo>
                  <a:lnTo>
                    <a:pt x="2" y="63"/>
                  </a:lnTo>
                  <a:lnTo>
                    <a:pt x="0" y="70"/>
                  </a:lnTo>
                  <a:lnTo>
                    <a:pt x="2" y="81"/>
                  </a:lnTo>
                  <a:lnTo>
                    <a:pt x="5" y="94"/>
                  </a:lnTo>
                  <a:lnTo>
                    <a:pt x="8" y="101"/>
                  </a:lnTo>
                  <a:lnTo>
                    <a:pt x="11" y="106"/>
                  </a:lnTo>
                  <a:lnTo>
                    <a:pt x="14" y="111"/>
                  </a:lnTo>
                  <a:lnTo>
                    <a:pt x="18" y="115"/>
                  </a:lnTo>
                  <a:lnTo>
                    <a:pt x="21" y="133"/>
                  </a:lnTo>
                  <a:lnTo>
                    <a:pt x="23" y="149"/>
                  </a:lnTo>
                  <a:lnTo>
                    <a:pt x="28" y="164"/>
                  </a:lnTo>
                  <a:lnTo>
                    <a:pt x="34" y="176"/>
                  </a:lnTo>
                  <a:lnTo>
                    <a:pt x="45" y="196"/>
                  </a:lnTo>
                  <a:lnTo>
                    <a:pt x="55" y="209"/>
                  </a:lnTo>
                  <a:lnTo>
                    <a:pt x="55" y="262"/>
                  </a:lnTo>
                  <a:lnTo>
                    <a:pt x="152" y="306"/>
                  </a:lnTo>
                  <a:lnTo>
                    <a:pt x="248" y="262"/>
                  </a:lnTo>
                  <a:lnTo>
                    <a:pt x="248"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3737">
              <a:extLst>
                <a:ext uri="{FF2B5EF4-FFF2-40B4-BE49-F238E27FC236}">
                  <a16:creationId xmlns:a16="http://schemas.microsoft.com/office/drawing/2014/main" id="{9914F72E-432E-4415-9381-42575CE4FCAD}"/>
                </a:ext>
              </a:extLst>
            </p:cNvPr>
            <p:cNvSpPr>
              <a:spLocks/>
            </p:cNvSpPr>
            <p:nvPr/>
          </p:nvSpPr>
          <p:spPr bwMode="auto">
            <a:xfrm>
              <a:off x="7021513" y="7261225"/>
              <a:ext cx="112712" cy="92075"/>
            </a:xfrm>
            <a:custGeom>
              <a:avLst/>
              <a:gdLst>
                <a:gd name="T0" fmla="*/ 31 w 284"/>
                <a:gd name="T1" fmla="*/ 106 h 230"/>
                <a:gd name="T2" fmla="*/ 26 w 284"/>
                <a:gd name="T3" fmla="*/ 119 h 230"/>
                <a:gd name="T4" fmla="*/ 19 w 284"/>
                <a:gd name="T5" fmla="*/ 136 h 230"/>
                <a:gd name="T6" fmla="*/ 14 w 284"/>
                <a:gd name="T7" fmla="*/ 154 h 230"/>
                <a:gd name="T8" fmla="*/ 10 w 284"/>
                <a:gd name="T9" fmla="*/ 172 h 230"/>
                <a:gd name="T10" fmla="*/ 2 w 284"/>
                <a:gd name="T11" fmla="*/ 201 h 230"/>
                <a:gd name="T12" fmla="*/ 0 w 284"/>
                <a:gd name="T13" fmla="*/ 215 h 230"/>
                <a:gd name="T14" fmla="*/ 0 w 284"/>
                <a:gd name="T15" fmla="*/ 221 h 230"/>
                <a:gd name="T16" fmla="*/ 2 w 284"/>
                <a:gd name="T17" fmla="*/ 226 h 230"/>
                <a:gd name="T18" fmla="*/ 6 w 284"/>
                <a:gd name="T19" fmla="*/ 228 h 230"/>
                <a:gd name="T20" fmla="*/ 11 w 284"/>
                <a:gd name="T21" fmla="*/ 230 h 230"/>
                <a:gd name="T22" fmla="*/ 284 w 284"/>
                <a:gd name="T23" fmla="*/ 230 h 230"/>
                <a:gd name="T24" fmla="*/ 207 w 284"/>
                <a:gd name="T25" fmla="*/ 0 h 230"/>
                <a:gd name="T26" fmla="*/ 173 w 284"/>
                <a:gd name="T27" fmla="*/ 13 h 230"/>
                <a:gd name="T28" fmla="*/ 141 w 284"/>
                <a:gd name="T29" fmla="*/ 25 h 230"/>
                <a:gd name="T30" fmla="*/ 113 w 284"/>
                <a:gd name="T31" fmla="*/ 37 h 230"/>
                <a:gd name="T32" fmla="*/ 89 w 284"/>
                <a:gd name="T33" fmla="*/ 48 h 230"/>
                <a:gd name="T34" fmla="*/ 77 w 284"/>
                <a:gd name="T35" fmla="*/ 55 h 230"/>
                <a:gd name="T36" fmla="*/ 67 w 284"/>
                <a:gd name="T37" fmla="*/ 61 h 230"/>
                <a:gd name="T38" fmla="*/ 58 w 284"/>
                <a:gd name="T39" fmla="*/ 68 h 230"/>
                <a:gd name="T40" fmla="*/ 50 w 284"/>
                <a:gd name="T41" fmla="*/ 75 h 230"/>
                <a:gd name="T42" fmla="*/ 44 w 284"/>
                <a:gd name="T43" fmla="*/ 82 h 230"/>
                <a:gd name="T44" fmla="*/ 38 w 284"/>
                <a:gd name="T45" fmla="*/ 90 h 230"/>
                <a:gd name="T46" fmla="*/ 33 w 284"/>
                <a:gd name="T47" fmla="*/ 97 h 230"/>
                <a:gd name="T48" fmla="*/ 31 w 284"/>
                <a:gd name="T49" fmla="*/ 10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230">
                  <a:moveTo>
                    <a:pt x="31" y="106"/>
                  </a:moveTo>
                  <a:lnTo>
                    <a:pt x="26" y="119"/>
                  </a:lnTo>
                  <a:lnTo>
                    <a:pt x="19" y="136"/>
                  </a:lnTo>
                  <a:lnTo>
                    <a:pt x="14" y="154"/>
                  </a:lnTo>
                  <a:lnTo>
                    <a:pt x="10" y="172"/>
                  </a:lnTo>
                  <a:lnTo>
                    <a:pt x="2" y="201"/>
                  </a:lnTo>
                  <a:lnTo>
                    <a:pt x="0" y="215"/>
                  </a:lnTo>
                  <a:lnTo>
                    <a:pt x="0" y="221"/>
                  </a:lnTo>
                  <a:lnTo>
                    <a:pt x="2" y="226"/>
                  </a:lnTo>
                  <a:lnTo>
                    <a:pt x="6" y="228"/>
                  </a:lnTo>
                  <a:lnTo>
                    <a:pt x="11" y="230"/>
                  </a:lnTo>
                  <a:lnTo>
                    <a:pt x="284" y="230"/>
                  </a:lnTo>
                  <a:lnTo>
                    <a:pt x="207" y="0"/>
                  </a:lnTo>
                  <a:lnTo>
                    <a:pt x="173" y="13"/>
                  </a:lnTo>
                  <a:lnTo>
                    <a:pt x="141" y="25"/>
                  </a:lnTo>
                  <a:lnTo>
                    <a:pt x="113" y="37"/>
                  </a:lnTo>
                  <a:lnTo>
                    <a:pt x="89" y="48"/>
                  </a:lnTo>
                  <a:lnTo>
                    <a:pt x="77" y="55"/>
                  </a:lnTo>
                  <a:lnTo>
                    <a:pt x="67" y="61"/>
                  </a:lnTo>
                  <a:lnTo>
                    <a:pt x="58" y="68"/>
                  </a:lnTo>
                  <a:lnTo>
                    <a:pt x="50" y="75"/>
                  </a:lnTo>
                  <a:lnTo>
                    <a:pt x="44" y="82"/>
                  </a:lnTo>
                  <a:lnTo>
                    <a:pt x="38" y="90"/>
                  </a:lnTo>
                  <a:lnTo>
                    <a:pt x="33" y="97"/>
                  </a:lnTo>
                  <a:lnTo>
                    <a:pt x="31"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738">
              <a:extLst>
                <a:ext uri="{FF2B5EF4-FFF2-40B4-BE49-F238E27FC236}">
                  <a16:creationId xmlns:a16="http://schemas.microsoft.com/office/drawing/2014/main" id="{4A8B5954-E13A-43DC-A82A-2EE25BD11B51}"/>
                </a:ext>
              </a:extLst>
            </p:cNvPr>
            <p:cNvSpPr>
              <a:spLocks/>
            </p:cNvSpPr>
            <p:nvPr/>
          </p:nvSpPr>
          <p:spPr bwMode="auto">
            <a:xfrm>
              <a:off x="7081838" y="7067550"/>
              <a:ext cx="166687" cy="71438"/>
            </a:xfrm>
            <a:custGeom>
              <a:avLst/>
              <a:gdLst>
                <a:gd name="T0" fmla="*/ 12 w 418"/>
                <a:gd name="T1" fmla="*/ 179 h 179"/>
                <a:gd name="T2" fmla="*/ 69 w 418"/>
                <a:gd name="T3" fmla="*/ 179 h 179"/>
                <a:gd name="T4" fmla="*/ 69 w 418"/>
                <a:gd name="T5" fmla="*/ 179 h 179"/>
                <a:gd name="T6" fmla="*/ 69 w 418"/>
                <a:gd name="T7" fmla="*/ 179 h 179"/>
                <a:gd name="T8" fmla="*/ 69 w 418"/>
                <a:gd name="T9" fmla="*/ 179 h 179"/>
                <a:gd name="T10" fmla="*/ 69 w 418"/>
                <a:gd name="T11" fmla="*/ 179 h 179"/>
                <a:gd name="T12" fmla="*/ 406 w 418"/>
                <a:gd name="T13" fmla="*/ 179 h 179"/>
                <a:gd name="T14" fmla="*/ 411 w 418"/>
                <a:gd name="T15" fmla="*/ 178 h 179"/>
                <a:gd name="T16" fmla="*/ 415 w 418"/>
                <a:gd name="T17" fmla="*/ 175 h 179"/>
                <a:gd name="T18" fmla="*/ 418 w 418"/>
                <a:gd name="T19" fmla="*/ 171 h 179"/>
                <a:gd name="T20" fmla="*/ 418 w 418"/>
                <a:gd name="T21" fmla="*/ 167 h 179"/>
                <a:gd name="T22" fmla="*/ 418 w 418"/>
                <a:gd name="T23" fmla="*/ 162 h 179"/>
                <a:gd name="T24" fmla="*/ 415 w 418"/>
                <a:gd name="T25" fmla="*/ 158 h 179"/>
                <a:gd name="T26" fmla="*/ 411 w 418"/>
                <a:gd name="T27" fmla="*/ 156 h 179"/>
                <a:gd name="T28" fmla="*/ 406 w 418"/>
                <a:gd name="T29" fmla="*/ 155 h 179"/>
                <a:gd name="T30" fmla="*/ 357 w 418"/>
                <a:gd name="T31" fmla="*/ 155 h 179"/>
                <a:gd name="T32" fmla="*/ 296 w 418"/>
                <a:gd name="T33" fmla="*/ 8 h 179"/>
                <a:gd name="T34" fmla="*/ 293 w 418"/>
                <a:gd name="T35" fmla="*/ 3 h 179"/>
                <a:gd name="T36" fmla="*/ 289 w 418"/>
                <a:gd name="T37" fmla="*/ 0 h 179"/>
                <a:gd name="T38" fmla="*/ 284 w 418"/>
                <a:gd name="T39" fmla="*/ 0 h 179"/>
                <a:gd name="T40" fmla="*/ 279 w 418"/>
                <a:gd name="T41" fmla="*/ 2 h 179"/>
                <a:gd name="T42" fmla="*/ 242 w 418"/>
                <a:gd name="T43" fmla="*/ 24 h 179"/>
                <a:gd name="T44" fmla="*/ 235 w 418"/>
                <a:gd name="T45" fmla="*/ 27 h 179"/>
                <a:gd name="T46" fmla="*/ 226 w 418"/>
                <a:gd name="T47" fmla="*/ 30 h 179"/>
                <a:gd name="T48" fmla="*/ 219 w 418"/>
                <a:gd name="T49" fmla="*/ 31 h 179"/>
                <a:gd name="T50" fmla="*/ 210 w 418"/>
                <a:gd name="T51" fmla="*/ 33 h 179"/>
                <a:gd name="T52" fmla="*/ 201 w 418"/>
                <a:gd name="T53" fmla="*/ 31 h 179"/>
                <a:gd name="T54" fmla="*/ 192 w 418"/>
                <a:gd name="T55" fmla="*/ 30 h 179"/>
                <a:gd name="T56" fmla="*/ 184 w 418"/>
                <a:gd name="T57" fmla="*/ 27 h 179"/>
                <a:gd name="T58" fmla="*/ 176 w 418"/>
                <a:gd name="T59" fmla="*/ 24 h 179"/>
                <a:gd name="T60" fmla="*/ 139 w 418"/>
                <a:gd name="T61" fmla="*/ 2 h 179"/>
                <a:gd name="T62" fmla="*/ 135 w 418"/>
                <a:gd name="T63" fmla="*/ 0 h 179"/>
                <a:gd name="T64" fmla="*/ 130 w 418"/>
                <a:gd name="T65" fmla="*/ 0 h 179"/>
                <a:gd name="T66" fmla="*/ 125 w 418"/>
                <a:gd name="T67" fmla="*/ 3 h 179"/>
                <a:gd name="T68" fmla="*/ 122 w 418"/>
                <a:gd name="T69" fmla="*/ 8 h 179"/>
                <a:gd name="T70" fmla="*/ 61 w 418"/>
                <a:gd name="T71" fmla="*/ 155 h 179"/>
                <a:gd name="T72" fmla="*/ 12 w 418"/>
                <a:gd name="T73" fmla="*/ 155 h 179"/>
                <a:gd name="T74" fmla="*/ 8 w 418"/>
                <a:gd name="T75" fmla="*/ 156 h 179"/>
                <a:gd name="T76" fmla="*/ 4 w 418"/>
                <a:gd name="T77" fmla="*/ 158 h 179"/>
                <a:gd name="T78" fmla="*/ 2 w 418"/>
                <a:gd name="T79" fmla="*/ 162 h 179"/>
                <a:gd name="T80" fmla="*/ 0 w 418"/>
                <a:gd name="T81" fmla="*/ 167 h 179"/>
                <a:gd name="T82" fmla="*/ 2 w 418"/>
                <a:gd name="T83" fmla="*/ 171 h 179"/>
                <a:gd name="T84" fmla="*/ 4 w 418"/>
                <a:gd name="T85" fmla="*/ 175 h 179"/>
                <a:gd name="T86" fmla="*/ 8 w 418"/>
                <a:gd name="T87" fmla="*/ 178 h 179"/>
                <a:gd name="T88" fmla="*/ 12 w 418"/>
                <a:gd name="T8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179">
                  <a:moveTo>
                    <a:pt x="12" y="179"/>
                  </a:moveTo>
                  <a:lnTo>
                    <a:pt x="69" y="179"/>
                  </a:lnTo>
                  <a:lnTo>
                    <a:pt x="69" y="179"/>
                  </a:lnTo>
                  <a:lnTo>
                    <a:pt x="69" y="179"/>
                  </a:lnTo>
                  <a:lnTo>
                    <a:pt x="69" y="179"/>
                  </a:lnTo>
                  <a:lnTo>
                    <a:pt x="69" y="179"/>
                  </a:lnTo>
                  <a:lnTo>
                    <a:pt x="406" y="179"/>
                  </a:lnTo>
                  <a:lnTo>
                    <a:pt x="411" y="178"/>
                  </a:lnTo>
                  <a:lnTo>
                    <a:pt x="415" y="175"/>
                  </a:lnTo>
                  <a:lnTo>
                    <a:pt x="418" y="171"/>
                  </a:lnTo>
                  <a:lnTo>
                    <a:pt x="418" y="167"/>
                  </a:lnTo>
                  <a:lnTo>
                    <a:pt x="418" y="162"/>
                  </a:lnTo>
                  <a:lnTo>
                    <a:pt x="415" y="158"/>
                  </a:lnTo>
                  <a:lnTo>
                    <a:pt x="411" y="156"/>
                  </a:lnTo>
                  <a:lnTo>
                    <a:pt x="406" y="155"/>
                  </a:lnTo>
                  <a:lnTo>
                    <a:pt x="357" y="155"/>
                  </a:lnTo>
                  <a:lnTo>
                    <a:pt x="296" y="8"/>
                  </a:lnTo>
                  <a:lnTo>
                    <a:pt x="293" y="3"/>
                  </a:lnTo>
                  <a:lnTo>
                    <a:pt x="289" y="0"/>
                  </a:lnTo>
                  <a:lnTo>
                    <a:pt x="284" y="0"/>
                  </a:lnTo>
                  <a:lnTo>
                    <a:pt x="279" y="2"/>
                  </a:lnTo>
                  <a:lnTo>
                    <a:pt x="242" y="24"/>
                  </a:lnTo>
                  <a:lnTo>
                    <a:pt x="235" y="27"/>
                  </a:lnTo>
                  <a:lnTo>
                    <a:pt x="226" y="30"/>
                  </a:lnTo>
                  <a:lnTo>
                    <a:pt x="219" y="31"/>
                  </a:lnTo>
                  <a:lnTo>
                    <a:pt x="210" y="33"/>
                  </a:lnTo>
                  <a:lnTo>
                    <a:pt x="201" y="31"/>
                  </a:lnTo>
                  <a:lnTo>
                    <a:pt x="192" y="30"/>
                  </a:lnTo>
                  <a:lnTo>
                    <a:pt x="184" y="27"/>
                  </a:lnTo>
                  <a:lnTo>
                    <a:pt x="176" y="24"/>
                  </a:lnTo>
                  <a:lnTo>
                    <a:pt x="139" y="2"/>
                  </a:lnTo>
                  <a:lnTo>
                    <a:pt x="135" y="0"/>
                  </a:lnTo>
                  <a:lnTo>
                    <a:pt x="130" y="0"/>
                  </a:lnTo>
                  <a:lnTo>
                    <a:pt x="125" y="3"/>
                  </a:lnTo>
                  <a:lnTo>
                    <a:pt x="122" y="8"/>
                  </a:lnTo>
                  <a:lnTo>
                    <a:pt x="61" y="155"/>
                  </a:lnTo>
                  <a:lnTo>
                    <a:pt x="12" y="155"/>
                  </a:lnTo>
                  <a:lnTo>
                    <a:pt x="8" y="156"/>
                  </a:lnTo>
                  <a:lnTo>
                    <a:pt x="4" y="158"/>
                  </a:lnTo>
                  <a:lnTo>
                    <a:pt x="2" y="162"/>
                  </a:lnTo>
                  <a:lnTo>
                    <a:pt x="0" y="167"/>
                  </a:lnTo>
                  <a:lnTo>
                    <a:pt x="2" y="171"/>
                  </a:lnTo>
                  <a:lnTo>
                    <a:pt x="4" y="175"/>
                  </a:lnTo>
                  <a:lnTo>
                    <a:pt x="8" y="178"/>
                  </a:lnTo>
                  <a:lnTo>
                    <a:pt x="12"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739">
              <a:extLst>
                <a:ext uri="{FF2B5EF4-FFF2-40B4-BE49-F238E27FC236}">
                  <a16:creationId xmlns:a16="http://schemas.microsoft.com/office/drawing/2014/main" id="{9671B333-C075-48D3-8FFF-587DD369359B}"/>
                </a:ext>
              </a:extLst>
            </p:cNvPr>
            <p:cNvSpPr>
              <a:spLocks/>
            </p:cNvSpPr>
            <p:nvPr/>
          </p:nvSpPr>
          <p:spPr bwMode="auto">
            <a:xfrm>
              <a:off x="7173913" y="7253288"/>
              <a:ext cx="44450" cy="44450"/>
            </a:xfrm>
            <a:custGeom>
              <a:avLst/>
              <a:gdLst>
                <a:gd name="T0" fmla="*/ 0 w 113"/>
                <a:gd name="T1" fmla="*/ 44 h 111"/>
                <a:gd name="T2" fmla="*/ 77 w 113"/>
                <a:gd name="T3" fmla="*/ 111 h 111"/>
                <a:gd name="T4" fmla="*/ 113 w 113"/>
                <a:gd name="T5" fmla="*/ 9 h 111"/>
                <a:gd name="T6" fmla="*/ 97 w 113"/>
                <a:gd name="T7" fmla="*/ 0 h 111"/>
                <a:gd name="T8" fmla="*/ 0 w 113"/>
                <a:gd name="T9" fmla="*/ 44 h 111"/>
              </a:gdLst>
              <a:ahLst/>
              <a:cxnLst>
                <a:cxn ang="0">
                  <a:pos x="T0" y="T1"/>
                </a:cxn>
                <a:cxn ang="0">
                  <a:pos x="T2" y="T3"/>
                </a:cxn>
                <a:cxn ang="0">
                  <a:pos x="T4" y="T5"/>
                </a:cxn>
                <a:cxn ang="0">
                  <a:pos x="T6" y="T7"/>
                </a:cxn>
                <a:cxn ang="0">
                  <a:pos x="T8" y="T9"/>
                </a:cxn>
              </a:cxnLst>
              <a:rect l="0" t="0" r="r" b="b"/>
              <a:pathLst>
                <a:path w="113" h="111">
                  <a:moveTo>
                    <a:pt x="0" y="44"/>
                  </a:moveTo>
                  <a:lnTo>
                    <a:pt x="77" y="111"/>
                  </a:lnTo>
                  <a:lnTo>
                    <a:pt x="113" y="9"/>
                  </a:lnTo>
                  <a:lnTo>
                    <a:pt x="97"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0" name="TextBox 79">
            <a:extLst>
              <a:ext uri="{FF2B5EF4-FFF2-40B4-BE49-F238E27FC236}">
                <a16:creationId xmlns:a16="http://schemas.microsoft.com/office/drawing/2014/main" id="{82962565-325E-4A0F-B1CE-BD7BCB141EA5}"/>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PRESENTATION OUTLINE</a:t>
            </a:r>
          </a:p>
        </p:txBody>
      </p:sp>
      <p:sp>
        <p:nvSpPr>
          <p:cNvPr id="116" name="Trapezoid 115">
            <a:extLst>
              <a:ext uri="{FF2B5EF4-FFF2-40B4-BE49-F238E27FC236}">
                <a16:creationId xmlns:a16="http://schemas.microsoft.com/office/drawing/2014/main" id="{1F9B9552-E8EC-4D73-82AD-EB0412EC3E35}"/>
              </a:ext>
            </a:extLst>
          </p:cNvPr>
          <p:cNvSpPr/>
          <p:nvPr/>
        </p:nvSpPr>
        <p:spPr>
          <a:xfrm>
            <a:off x="9971844" y="4384921"/>
            <a:ext cx="1559718" cy="259088"/>
          </a:xfrm>
          <a:prstGeom prst="trapezoid">
            <a:avLst>
              <a:gd name="adj" fmla="val 5808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Top Corners Rounded 116">
            <a:extLst>
              <a:ext uri="{FF2B5EF4-FFF2-40B4-BE49-F238E27FC236}">
                <a16:creationId xmlns:a16="http://schemas.microsoft.com/office/drawing/2014/main" id="{EFCF9BEF-A1D5-4E58-B13B-A716B207D338}"/>
              </a:ext>
            </a:extLst>
          </p:cNvPr>
          <p:cNvSpPr/>
          <p:nvPr/>
        </p:nvSpPr>
        <p:spPr>
          <a:xfrm flipV="1">
            <a:off x="10121798" y="4384923"/>
            <a:ext cx="1259815" cy="1259815"/>
          </a:xfrm>
          <a:prstGeom prst="round2SameRect">
            <a:avLst>
              <a:gd name="adj1" fmla="val 50000"/>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a:extLst>
              <a:ext uri="{FF2B5EF4-FFF2-40B4-BE49-F238E27FC236}">
                <a16:creationId xmlns:a16="http://schemas.microsoft.com/office/drawing/2014/main" id="{93ED1718-D68A-465B-8416-D51F6FB2DBD9}"/>
              </a:ext>
            </a:extLst>
          </p:cNvPr>
          <p:cNvSpPr txBox="1"/>
          <p:nvPr/>
        </p:nvSpPr>
        <p:spPr>
          <a:xfrm>
            <a:off x="9696914" y="5724542"/>
            <a:ext cx="2189874" cy="246221"/>
          </a:xfrm>
          <a:prstGeom prst="rect">
            <a:avLst/>
          </a:prstGeom>
          <a:noFill/>
        </p:spPr>
        <p:txBody>
          <a:bodyPr wrap="square" lIns="0" tIns="0" rIns="0" bIns="0" rtlCol="0" anchor="t">
            <a:spAutoFit/>
          </a:bodyPr>
          <a:lstStyle/>
          <a:p>
            <a:pPr algn="ctr"/>
            <a:r>
              <a:rPr lang="en-US" sz="1600" b="1" dirty="0">
                <a:latin typeface="Arial" panose="020B0604020202020204" pitchFamily="34" charset="0"/>
                <a:cs typeface="Arial" panose="020B0604020202020204" pitchFamily="34" charset="0"/>
              </a:rPr>
              <a:t>RECOMMENDATIONS </a:t>
            </a:r>
          </a:p>
        </p:txBody>
      </p:sp>
      <p:grpSp>
        <p:nvGrpSpPr>
          <p:cNvPr id="119" name="Group 118">
            <a:extLst>
              <a:ext uri="{FF2B5EF4-FFF2-40B4-BE49-F238E27FC236}">
                <a16:creationId xmlns:a16="http://schemas.microsoft.com/office/drawing/2014/main" id="{3246662B-12FF-4B71-945A-497FD3B09A4E}"/>
              </a:ext>
            </a:extLst>
          </p:cNvPr>
          <p:cNvGrpSpPr/>
          <p:nvPr/>
        </p:nvGrpSpPr>
        <p:grpSpPr>
          <a:xfrm>
            <a:off x="10561537" y="4868234"/>
            <a:ext cx="380334" cy="331736"/>
            <a:chOff x="9312275" y="5386388"/>
            <a:chExt cx="285750" cy="249238"/>
          </a:xfrm>
          <a:solidFill>
            <a:schemeClr val="accent3">
              <a:lumMod val="40000"/>
              <a:lumOff val="60000"/>
            </a:schemeClr>
          </a:solidFill>
        </p:grpSpPr>
        <p:sp>
          <p:nvSpPr>
            <p:cNvPr id="120" name="Freeform 3445">
              <a:extLst>
                <a:ext uri="{FF2B5EF4-FFF2-40B4-BE49-F238E27FC236}">
                  <a16:creationId xmlns:a16="http://schemas.microsoft.com/office/drawing/2014/main" id="{2383FD97-6EDC-4DBE-ABBE-EF6C553104C8}"/>
                </a:ext>
              </a:extLst>
            </p:cNvPr>
            <p:cNvSpPr>
              <a:spLocks/>
            </p:cNvSpPr>
            <p:nvPr/>
          </p:nvSpPr>
          <p:spPr bwMode="auto">
            <a:xfrm>
              <a:off x="9312275" y="5386388"/>
              <a:ext cx="225425" cy="249238"/>
            </a:xfrm>
            <a:custGeom>
              <a:avLst/>
              <a:gdLst>
                <a:gd name="T0" fmla="*/ 384 w 569"/>
                <a:gd name="T1" fmla="*/ 376 h 628"/>
                <a:gd name="T2" fmla="*/ 359 w 569"/>
                <a:gd name="T3" fmla="*/ 309 h 628"/>
                <a:gd name="T4" fmla="*/ 379 w 569"/>
                <a:gd name="T5" fmla="*/ 290 h 628"/>
                <a:gd name="T6" fmla="*/ 397 w 569"/>
                <a:gd name="T7" fmla="*/ 253 h 628"/>
                <a:gd name="T8" fmla="*/ 406 w 569"/>
                <a:gd name="T9" fmla="*/ 213 h 628"/>
                <a:gd name="T10" fmla="*/ 415 w 569"/>
                <a:gd name="T11" fmla="*/ 203 h 628"/>
                <a:gd name="T12" fmla="*/ 420 w 569"/>
                <a:gd name="T13" fmla="*/ 184 h 628"/>
                <a:gd name="T14" fmla="*/ 416 w 569"/>
                <a:gd name="T15" fmla="*/ 154 h 628"/>
                <a:gd name="T16" fmla="*/ 411 w 569"/>
                <a:gd name="T17" fmla="*/ 123 h 628"/>
                <a:gd name="T18" fmla="*/ 420 w 569"/>
                <a:gd name="T19" fmla="*/ 78 h 628"/>
                <a:gd name="T20" fmla="*/ 415 w 569"/>
                <a:gd name="T21" fmla="*/ 46 h 628"/>
                <a:gd name="T22" fmla="*/ 402 w 569"/>
                <a:gd name="T23" fmla="*/ 28 h 628"/>
                <a:gd name="T24" fmla="*/ 382 w 569"/>
                <a:gd name="T25" fmla="*/ 15 h 628"/>
                <a:gd name="T26" fmla="*/ 341 w 569"/>
                <a:gd name="T27" fmla="*/ 3 h 628"/>
                <a:gd name="T28" fmla="*/ 291 w 569"/>
                <a:gd name="T29" fmla="*/ 1 h 628"/>
                <a:gd name="T30" fmla="*/ 245 w 569"/>
                <a:gd name="T31" fmla="*/ 10 h 628"/>
                <a:gd name="T32" fmla="*/ 213 w 569"/>
                <a:gd name="T33" fmla="*/ 27 h 628"/>
                <a:gd name="T34" fmla="*/ 200 w 569"/>
                <a:gd name="T35" fmla="*/ 42 h 628"/>
                <a:gd name="T36" fmla="*/ 181 w 569"/>
                <a:gd name="T37" fmla="*/ 44 h 628"/>
                <a:gd name="T38" fmla="*/ 163 w 569"/>
                <a:gd name="T39" fmla="*/ 56 h 628"/>
                <a:gd name="T40" fmla="*/ 154 w 569"/>
                <a:gd name="T41" fmla="*/ 86 h 628"/>
                <a:gd name="T42" fmla="*/ 164 w 569"/>
                <a:gd name="T43" fmla="*/ 139 h 628"/>
                <a:gd name="T44" fmla="*/ 160 w 569"/>
                <a:gd name="T45" fmla="*/ 141 h 628"/>
                <a:gd name="T46" fmla="*/ 153 w 569"/>
                <a:gd name="T47" fmla="*/ 154 h 628"/>
                <a:gd name="T48" fmla="*/ 149 w 569"/>
                <a:gd name="T49" fmla="*/ 184 h 628"/>
                <a:gd name="T50" fmla="*/ 153 w 569"/>
                <a:gd name="T51" fmla="*/ 202 h 628"/>
                <a:gd name="T52" fmla="*/ 163 w 569"/>
                <a:gd name="T53" fmla="*/ 213 h 628"/>
                <a:gd name="T54" fmla="*/ 169 w 569"/>
                <a:gd name="T55" fmla="*/ 236 h 628"/>
                <a:gd name="T56" fmla="*/ 180 w 569"/>
                <a:gd name="T57" fmla="*/ 268 h 628"/>
                <a:gd name="T58" fmla="*/ 203 w 569"/>
                <a:gd name="T59" fmla="*/ 299 h 628"/>
                <a:gd name="T60" fmla="*/ 215 w 569"/>
                <a:gd name="T61" fmla="*/ 367 h 628"/>
                <a:gd name="T62" fmla="*/ 177 w 569"/>
                <a:gd name="T63" fmla="*/ 381 h 628"/>
                <a:gd name="T64" fmla="*/ 111 w 569"/>
                <a:gd name="T65" fmla="*/ 404 h 628"/>
                <a:gd name="T66" fmla="*/ 47 w 569"/>
                <a:gd name="T67" fmla="*/ 434 h 628"/>
                <a:gd name="T68" fmla="*/ 22 w 569"/>
                <a:gd name="T69" fmla="*/ 456 h 628"/>
                <a:gd name="T70" fmla="*/ 10 w 569"/>
                <a:gd name="T71" fmla="*/ 487 h 628"/>
                <a:gd name="T72" fmla="*/ 1 w 569"/>
                <a:gd name="T73" fmla="*/ 557 h 628"/>
                <a:gd name="T74" fmla="*/ 0 w 569"/>
                <a:gd name="T75" fmla="*/ 620 h 628"/>
                <a:gd name="T76" fmla="*/ 11 w 569"/>
                <a:gd name="T77" fmla="*/ 628 h 628"/>
                <a:gd name="T78" fmla="*/ 565 w 569"/>
                <a:gd name="T79" fmla="*/ 624 h 628"/>
                <a:gd name="T80" fmla="*/ 569 w 569"/>
                <a:gd name="T81" fmla="*/ 597 h 628"/>
                <a:gd name="T82" fmla="*/ 562 w 569"/>
                <a:gd name="T83" fmla="*/ 510 h 628"/>
                <a:gd name="T84" fmla="*/ 551 w 569"/>
                <a:gd name="T85" fmla="*/ 461 h 628"/>
                <a:gd name="T86" fmla="*/ 537 w 569"/>
                <a:gd name="T87" fmla="*/ 444 h 628"/>
                <a:gd name="T88" fmla="*/ 484 w 569"/>
                <a:gd name="T89" fmla="*/ 413 h 628"/>
                <a:gd name="T90" fmla="*/ 408 w 569"/>
                <a:gd name="T91" fmla="*/ 385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9" h="628">
                  <a:moveTo>
                    <a:pt x="408" y="385"/>
                  </a:moveTo>
                  <a:lnTo>
                    <a:pt x="397" y="380"/>
                  </a:lnTo>
                  <a:lnTo>
                    <a:pt x="384" y="376"/>
                  </a:lnTo>
                  <a:lnTo>
                    <a:pt x="372" y="372"/>
                  </a:lnTo>
                  <a:lnTo>
                    <a:pt x="359" y="367"/>
                  </a:lnTo>
                  <a:lnTo>
                    <a:pt x="359" y="309"/>
                  </a:lnTo>
                  <a:lnTo>
                    <a:pt x="366" y="306"/>
                  </a:lnTo>
                  <a:lnTo>
                    <a:pt x="371" y="299"/>
                  </a:lnTo>
                  <a:lnTo>
                    <a:pt x="379" y="290"/>
                  </a:lnTo>
                  <a:lnTo>
                    <a:pt x="385" y="280"/>
                  </a:lnTo>
                  <a:lnTo>
                    <a:pt x="390" y="268"/>
                  </a:lnTo>
                  <a:lnTo>
                    <a:pt x="397" y="253"/>
                  </a:lnTo>
                  <a:lnTo>
                    <a:pt x="400" y="236"/>
                  </a:lnTo>
                  <a:lnTo>
                    <a:pt x="402" y="216"/>
                  </a:lnTo>
                  <a:lnTo>
                    <a:pt x="406" y="213"/>
                  </a:lnTo>
                  <a:lnTo>
                    <a:pt x="409" y="211"/>
                  </a:lnTo>
                  <a:lnTo>
                    <a:pt x="412" y="207"/>
                  </a:lnTo>
                  <a:lnTo>
                    <a:pt x="415" y="203"/>
                  </a:lnTo>
                  <a:lnTo>
                    <a:pt x="417" y="198"/>
                  </a:lnTo>
                  <a:lnTo>
                    <a:pt x="418" y="191"/>
                  </a:lnTo>
                  <a:lnTo>
                    <a:pt x="420" y="184"/>
                  </a:lnTo>
                  <a:lnTo>
                    <a:pt x="420" y="177"/>
                  </a:lnTo>
                  <a:lnTo>
                    <a:pt x="418" y="164"/>
                  </a:lnTo>
                  <a:lnTo>
                    <a:pt x="416" y="154"/>
                  </a:lnTo>
                  <a:lnTo>
                    <a:pt x="411" y="145"/>
                  </a:lnTo>
                  <a:lnTo>
                    <a:pt x="406" y="140"/>
                  </a:lnTo>
                  <a:lnTo>
                    <a:pt x="411" y="123"/>
                  </a:lnTo>
                  <a:lnTo>
                    <a:pt x="417" y="101"/>
                  </a:lnTo>
                  <a:lnTo>
                    <a:pt x="418" y="90"/>
                  </a:lnTo>
                  <a:lnTo>
                    <a:pt x="420" y="78"/>
                  </a:lnTo>
                  <a:lnTo>
                    <a:pt x="420" y="65"/>
                  </a:lnTo>
                  <a:lnTo>
                    <a:pt x="417" y="53"/>
                  </a:lnTo>
                  <a:lnTo>
                    <a:pt x="415" y="46"/>
                  </a:lnTo>
                  <a:lnTo>
                    <a:pt x="412" y="40"/>
                  </a:lnTo>
                  <a:lnTo>
                    <a:pt x="407" y="33"/>
                  </a:lnTo>
                  <a:lnTo>
                    <a:pt x="402" y="28"/>
                  </a:lnTo>
                  <a:lnTo>
                    <a:pt x="397" y="23"/>
                  </a:lnTo>
                  <a:lnTo>
                    <a:pt x="390" y="19"/>
                  </a:lnTo>
                  <a:lnTo>
                    <a:pt x="382" y="15"/>
                  </a:lnTo>
                  <a:lnTo>
                    <a:pt x="375" y="11"/>
                  </a:lnTo>
                  <a:lnTo>
                    <a:pt x="359" y="6"/>
                  </a:lnTo>
                  <a:lnTo>
                    <a:pt x="341" y="3"/>
                  </a:lnTo>
                  <a:lnTo>
                    <a:pt x="325" y="1"/>
                  </a:lnTo>
                  <a:lnTo>
                    <a:pt x="307" y="0"/>
                  </a:lnTo>
                  <a:lnTo>
                    <a:pt x="291" y="1"/>
                  </a:lnTo>
                  <a:lnTo>
                    <a:pt x="276" y="3"/>
                  </a:lnTo>
                  <a:lnTo>
                    <a:pt x="259" y="5"/>
                  </a:lnTo>
                  <a:lnTo>
                    <a:pt x="245" y="10"/>
                  </a:lnTo>
                  <a:lnTo>
                    <a:pt x="231" y="15"/>
                  </a:lnTo>
                  <a:lnTo>
                    <a:pt x="218" y="23"/>
                  </a:lnTo>
                  <a:lnTo>
                    <a:pt x="213" y="27"/>
                  </a:lnTo>
                  <a:lnTo>
                    <a:pt x="208" y="32"/>
                  </a:lnTo>
                  <a:lnTo>
                    <a:pt x="204" y="37"/>
                  </a:lnTo>
                  <a:lnTo>
                    <a:pt x="200" y="42"/>
                  </a:lnTo>
                  <a:lnTo>
                    <a:pt x="194" y="42"/>
                  </a:lnTo>
                  <a:lnTo>
                    <a:pt x="186" y="42"/>
                  </a:lnTo>
                  <a:lnTo>
                    <a:pt x="181" y="44"/>
                  </a:lnTo>
                  <a:lnTo>
                    <a:pt x="176" y="46"/>
                  </a:lnTo>
                  <a:lnTo>
                    <a:pt x="168" y="51"/>
                  </a:lnTo>
                  <a:lnTo>
                    <a:pt x="163" y="56"/>
                  </a:lnTo>
                  <a:lnTo>
                    <a:pt x="158" y="65"/>
                  </a:lnTo>
                  <a:lnTo>
                    <a:pt x="155" y="76"/>
                  </a:lnTo>
                  <a:lnTo>
                    <a:pt x="154" y="86"/>
                  </a:lnTo>
                  <a:lnTo>
                    <a:pt x="155" y="98"/>
                  </a:lnTo>
                  <a:lnTo>
                    <a:pt x="159" y="119"/>
                  </a:lnTo>
                  <a:lnTo>
                    <a:pt x="164" y="139"/>
                  </a:lnTo>
                  <a:lnTo>
                    <a:pt x="164" y="139"/>
                  </a:lnTo>
                  <a:lnTo>
                    <a:pt x="164" y="139"/>
                  </a:lnTo>
                  <a:lnTo>
                    <a:pt x="160" y="141"/>
                  </a:lnTo>
                  <a:lnTo>
                    <a:pt x="158" y="145"/>
                  </a:lnTo>
                  <a:lnTo>
                    <a:pt x="155" y="149"/>
                  </a:lnTo>
                  <a:lnTo>
                    <a:pt x="153" y="154"/>
                  </a:lnTo>
                  <a:lnTo>
                    <a:pt x="149" y="164"/>
                  </a:lnTo>
                  <a:lnTo>
                    <a:pt x="149" y="177"/>
                  </a:lnTo>
                  <a:lnTo>
                    <a:pt x="149" y="184"/>
                  </a:lnTo>
                  <a:lnTo>
                    <a:pt x="150" y="190"/>
                  </a:lnTo>
                  <a:lnTo>
                    <a:pt x="151" y="196"/>
                  </a:lnTo>
                  <a:lnTo>
                    <a:pt x="153" y="202"/>
                  </a:lnTo>
                  <a:lnTo>
                    <a:pt x="155" y="205"/>
                  </a:lnTo>
                  <a:lnTo>
                    <a:pt x="159" y="211"/>
                  </a:lnTo>
                  <a:lnTo>
                    <a:pt x="163" y="213"/>
                  </a:lnTo>
                  <a:lnTo>
                    <a:pt x="167" y="216"/>
                  </a:lnTo>
                  <a:lnTo>
                    <a:pt x="167" y="226"/>
                  </a:lnTo>
                  <a:lnTo>
                    <a:pt x="169" y="236"/>
                  </a:lnTo>
                  <a:lnTo>
                    <a:pt x="171" y="245"/>
                  </a:lnTo>
                  <a:lnTo>
                    <a:pt x="173" y="253"/>
                  </a:lnTo>
                  <a:lnTo>
                    <a:pt x="180" y="268"/>
                  </a:lnTo>
                  <a:lnTo>
                    <a:pt x="187" y="281"/>
                  </a:lnTo>
                  <a:lnTo>
                    <a:pt x="195" y="291"/>
                  </a:lnTo>
                  <a:lnTo>
                    <a:pt x="203" y="299"/>
                  </a:lnTo>
                  <a:lnTo>
                    <a:pt x="209" y="306"/>
                  </a:lnTo>
                  <a:lnTo>
                    <a:pt x="215" y="311"/>
                  </a:lnTo>
                  <a:lnTo>
                    <a:pt x="215" y="367"/>
                  </a:lnTo>
                  <a:lnTo>
                    <a:pt x="203" y="372"/>
                  </a:lnTo>
                  <a:lnTo>
                    <a:pt x="190" y="376"/>
                  </a:lnTo>
                  <a:lnTo>
                    <a:pt x="177" y="381"/>
                  </a:lnTo>
                  <a:lnTo>
                    <a:pt x="164" y="385"/>
                  </a:lnTo>
                  <a:lnTo>
                    <a:pt x="137" y="395"/>
                  </a:lnTo>
                  <a:lnTo>
                    <a:pt x="111" y="404"/>
                  </a:lnTo>
                  <a:lnTo>
                    <a:pt x="87" y="413"/>
                  </a:lnTo>
                  <a:lnTo>
                    <a:pt x="65" y="424"/>
                  </a:lnTo>
                  <a:lnTo>
                    <a:pt x="47" y="434"/>
                  </a:lnTo>
                  <a:lnTo>
                    <a:pt x="32" y="444"/>
                  </a:lnTo>
                  <a:lnTo>
                    <a:pt x="25" y="449"/>
                  </a:lnTo>
                  <a:lnTo>
                    <a:pt x="22" y="456"/>
                  </a:lnTo>
                  <a:lnTo>
                    <a:pt x="18" y="462"/>
                  </a:lnTo>
                  <a:lnTo>
                    <a:pt x="14" y="467"/>
                  </a:lnTo>
                  <a:lnTo>
                    <a:pt x="10" y="487"/>
                  </a:lnTo>
                  <a:lnTo>
                    <a:pt x="6" y="510"/>
                  </a:lnTo>
                  <a:lnTo>
                    <a:pt x="4" y="533"/>
                  </a:lnTo>
                  <a:lnTo>
                    <a:pt x="1" y="557"/>
                  </a:lnTo>
                  <a:lnTo>
                    <a:pt x="0" y="597"/>
                  </a:lnTo>
                  <a:lnTo>
                    <a:pt x="0" y="616"/>
                  </a:lnTo>
                  <a:lnTo>
                    <a:pt x="0" y="620"/>
                  </a:lnTo>
                  <a:lnTo>
                    <a:pt x="2" y="624"/>
                  </a:lnTo>
                  <a:lnTo>
                    <a:pt x="6" y="627"/>
                  </a:lnTo>
                  <a:lnTo>
                    <a:pt x="11" y="628"/>
                  </a:lnTo>
                  <a:lnTo>
                    <a:pt x="557" y="628"/>
                  </a:lnTo>
                  <a:lnTo>
                    <a:pt x="561" y="627"/>
                  </a:lnTo>
                  <a:lnTo>
                    <a:pt x="565" y="624"/>
                  </a:lnTo>
                  <a:lnTo>
                    <a:pt x="567" y="620"/>
                  </a:lnTo>
                  <a:lnTo>
                    <a:pt x="569" y="616"/>
                  </a:lnTo>
                  <a:lnTo>
                    <a:pt x="569" y="597"/>
                  </a:lnTo>
                  <a:lnTo>
                    <a:pt x="567" y="557"/>
                  </a:lnTo>
                  <a:lnTo>
                    <a:pt x="565" y="533"/>
                  </a:lnTo>
                  <a:lnTo>
                    <a:pt x="562" y="510"/>
                  </a:lnTo>
                  <a:lnTo>
                    <a:pt x="558" y="487"/>
                  </a:lnTo>
                  <a:lnTo>
                    <a:pt x="555" y="467"/>
                  </a:lnTo>
                  <a:lnTo>
                    <a:pt x="551" y="461"/>
                  </a:lnTo>
                  <a:lnTo>
                    <a:pt x="547" y="456"/>
                  </a:lnTo>
                  <a:lnTo>
                    <a:pt x="543" y="449"/>
                  </a:lnTo>
                  <a:lnTo>
                    <a:pt x="537" y="444"/>
                  </a:lnTo>
                  <a:lnTo>
                    <a:pt x="522" y="433"/>
                  </a:lnTo>
                  <a:lnTo>
                    <a:pt x="504" y="422"/>
                  </a:lnTo>
                  <a:lnTo>
                    <a:pt x="484" y="413"/>
                  </a:lnTo>
                  <a:lnTo>
                    <a:pt x="461" y="404"/>
                  </a:lnTo>
                  <a:lnTo>
                    <a:pt x="435" y="394"/>
                  </a:lnTo>
                  <a:lnTo>
                    <a:pt x="40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3446">
              <a:extLst>
                <a:ext uri="{FF2B5EF4-FFF2-40B4-BE49-F238E27FC236}">
                  <a16:creationId xmlns:a16="http://schemas.microsoft.com/office/drawing/2014/main" id="{150FEB5C-6AC5-4FEC-8B68-A8EFA8EE2ECB}"/>
                </a:ext>
              </a:extLst>
            </p:cNvPr>
            <p:cNvSpPr>
              <a:spLocks/>
            </p:cNvSpPr>
            <p:nvPr/>
          </p:nvSpPr>
          <p:spPr bwMode="auto">
            <a:xfrm>
              <a:off x="9485313" y="5387975"/>
              <a:ext cx="112712" cy="247650"/>
            </a:xfrm>
            <a:custGeom>
              <a:avLst/>
              <a:gdLst>
                <a:gd name="T0" fmla="*/ 258 w 281"/>
                <a:gd name="T1" fmla="*/ 450 h 625"/>
                <a:gd name="T2" fmla="*/ 234 w 281"/>
                <a:gd name="T3" fmla="*/ 428 h 625"/>
                <a:gd name="T4" fmla="*/ 199 w 281"/>
                <a:gd name="T5" fmla="*/ 408 h 625"/>
                <a:gd name="T6" fmla="*/ 103 w 281"/>
                <a:gd name="T7" fmla="*/ 367 h 625"/>
                <a:gd name="T8" fmla="*/ 65 w 281"/>
                <a:gd name="T9" fmla="*/ 319 h 625"/>
                <a:gd name="T10" fmla="*/ 86 w 281"/>
                <a:gd name="T11" fmla="*/ 301 h 625"/>
                <a:gd name="T12" fmla="*/ 108 w 281"/>
                <a:gd name="T13" fmla="*/ 265 h 625"/>
                <a:gd name="T14" fmla="*/ 113 w 281"/>
                <a:gd name="T15" fmla="*/ 238 h 625"/>
                <a:gd name="T16" fmla="*/ 122 w 281"/>
                <a:gd name="T17" fmla="*/ 223 h 625"/>
                <a:gd name="T18" fmla="*/ 130 w 281"/>
                <a:gd name="T19" fmla="*/ 209 h 625"/>
                <a:gd name="T20" fmla="*/ 132 w 281"/>
                <a:gd name="T21" fmla="*/ 188 h 625"/>
                <a:gd name="T22" fmla="*/ 123 w 281"/>
                <a:gd name="T23" fmla="*/ 157 h 625"/>
                <a:gd name="T24" fmla="*/ 118 w 281"/>
                <a:gd name="T25" fmla="*/ 151 h 625"/>
                <a:gd name="T26" fmla="*/ 131 w 281"/>
                <a:gd name="T27" fmla="*/ 97 h 625"/>
                <a:gd name="T28" fmla="*/ 130 w 281"/>
                <a:gd name="T29" fmla="*/ 59 h 625"/>
                <a:gd name="T30" fmla="*/ 117 w 281"/>
                <a:gd name="T31" fmla="*/ 35 h 625"/>
                <a:gd name="T32" fmla="*/ 94 w 281"/>
                <a:gd name="T33" fmla="*/ 15 h 625"/>
                <a:gd name="T34" fmla="*/ 65 w 281"/>
                <a:gd name="T35" fmla="*/ 2 h 625"/>
                <a:gd name="T36" fmla="*/ 38 w 281"/>
                <a:gd name="T37" fmla="*/ 0 h 625"/>
                <a:gd name="T38" fmla="*/ 13 w 281"/>
                <a:gd name="T39" fmla="*/ 7 h 625"/>
                <a:gd name="T40" fmla="*/ 0 w 281"/>
                <a:gd name="T41" fmla="*/ 20 h 625"/>
                <a:gd name="T42" fmla="*/ 5 w 281"/>
                <a:gd name="T43" fmla="*/ 32 h 625"/>
                <a:gd name="T44" fmla="*/ 18 w 281"/>
                <a:gd name="T45" fmla="*/ 32 h 625"/>
                <a:gd name="T46" fmla="*/ 38 w 281"/>
                <a:gd name="T47" fmla="*/ 24 h 625"/>
                <a:gd name="T48" fmla="*/ 67 w 281"/>
                <a:gd name="T49" fmla="*/ 28 h 625"/>
                <a:gd name="T50" fmla="*/ 89 w 281"/>
                <a:gd name="T51" fmla="*/ 41 h 625"/>
                <a:gd name="T52" fmla="*/ 103 w 281"/>
                <a:gd name="T53" fmla="*/ 56 h 625"/>
                <a:gd name="T54" fmla="*/ 108 w 281"/>
                <a:gd name="T55" fmla="*/ 75 h 625"/>
                <a:gd name="T56" fmla="*/ 105 w 281"/>
                <a:gd name="T57" fmla="*/ 107 h 625"/>
                <a:gd name="T58" fmla="*/ 92 w 281"/>
                <a:gd name="T59" fmla="*/ 152 h 625"/>
                <a:gd name="T60" fmla="*/ 94 w 281"/>
                <a:gd name="T61" fmla="*/ 166 h 625"/>
                <a:gd name="T62" fmla="*/ 104 w 281"/>
                <a:gd name="T63" fmla="*/ 172 h 625"/>
                <a:gd name="T64" fmla="*/ 109 w 281"/>
                <a:gd name="T65" fmla="*/ 188 h 625"/>
                <a:gd name="T66" fmla="*/ 104 w 281"/>
                <a:gd name="T67" fmla="*/ 206 h 625"/>
                <a:gd name="T68" fmla="*/ 94 w 281"/>
                <a:gd name="T69" fmla="*/ 210 h 625"/>
                <a:gd name="T70" fmla="*/ 90 w 281"/>
                <a:gd name="T71" fmla="*/ 231 h 625"/>
                <a:gd name="T72" fmla="*/ 85 w 281"/>
                <a:gd name="T73" fmla="*/ 259 h 625"/>
                <a:gd name="T74" fmla="*/ 55 w 281"/>
                <a:gd name="T75" fmla="*/ 297 h 625"/>
                <a:gd name="T76" fmla="*/ 44 w 281"/>
                <a:gd name="T77" fmla="*/ 306 h 625"/>
                <a:gd name="T78" fmla="*/ 41 w 281"/>
                <a:gd name="T79" fmla="*/ 360 h 625"/>
                <a:gd name="T80" fmla="*/ 46 w 281"/>
                <a:gd name="T81" fmla="*/ 371 h 625"/>
                <a:gd name="T82" fmla="*/ 119 w 281"/>
                <a:gd name="T83" fmla="*/ 399 h 625"/>
                <a:gd name="T84" fmla="*/ 222 w 281"/>
                <a:gd name="T85" fmla="*/ 449 h 625"/>
                <a:gd name="T86" fmla="*/ 241 w 281"/>
                <a:gd name="T87" fmla="*/ 467 h 625"/>
                <a:gd name="T88" fmla="*/ 250 w 281"/>
                <a:gd name="T89" fmla="*/ 503 h 625"/>
                <a:gd name="T90" fmla="*/ 257 w 281"/>
                <a:gd name="T91" fmla="*/ 574 h 625"/>
                <a:gd name="T92" fmla="*/ 204 w 281"/>
                <a:gd name="T93" fmla="*/ 602 h 625"/>
                <a:gd name="T94" fmla="*/ 196 w 281"/>
                <a:gd name="T95" fmla="*/ 613 h 625"/>
                <a:gd name="T96" fmla="*/ 204 w 281"/>
                <a:gd name="T97" fmla="*/ 624 h 625"/>
                <a:gd name="T98" fmla="*/ 273 w 281"/>
                <a:gd name="T99" fmla="*/ 624 h 625"/>
                <a:gd name="T100" fmla="*/ 281 w 281"/>
                <a:gd name="T101" fmla="*/ 613 h 625"/>
                <a:gd name="T102" fmla="*/ 277 w 281"/>
                <a:gd name="T103" fmla="*/ 530 h 625"/>
                <a:gd name="T104" fmla="*/ 267 w 281"/>
                <a:gd name="T105" fmla="*/ 46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1" h="625">
                  <a:moveTo>
                    <a:pt x="267" y="464"/>
                  </a:moveTo>
                  <a:lnTo>
                    <a:pt x="263" y="457"/>
                  </a:lnTo>
                  <a:lnTo>
                    <a:pt x="258" y="450"/>
                  </a:lnTo>
                  <a:lnTo>
                    <a:pt x="252" y="443"/>
                  </a:lnTo>
                  <a:lnTo>
                    <a:pt x="244" y="435"/>
                  </a:lnTo>
                  <a:lnTo>
                    <a:pt x="234" y="428"/>
                  </a:lnTo>
                  <a:lnTo>
                    <a:pt x="223" y="421"/>
                  </a:lnTo>
                  <a:lnTo>
                    <a:pt x="212" y="414"/>
                  </a:lnTo>
                  <a:lnTo>
                    <a:pt x="199" y="408"/>
                  </a:lnTo>
                  <a:lnTo>
                    <a:pt x="169" y="394"/>
                  </a:lnTo>
                  <a:lnTo>
                    <a:pt x="137" y="381"/>
                  </a:lnTo>
                  <a:lnTo>
                    <a:pt x="103" y="367"/>
                  </a:lnTo>
                  <a:lnTo>
                    <a:pt x="65" y="353"/>
                  </a:lnTo>
                  <a:lnTo>
                    <a:pt x="65" y="353"/>
                  </a:lnTo>
                  <a:lnTo>
                    <a:pt x="65" y="319"/>
                  </a:lnTo>
                  <a:lnTo>
                    <a:pt x="72" y="315"/>
                  </a:lnTo>
                  <a:lnTo>
                    <a:pt x="78" y="309"/>
                  </a:lnTo>
                  <a:lnTo>
                    <a:pt x="86" y="301"/>
                  </a:lnTo>
                  <a:lnTo>
                    <a:pt x="94" y="292"/>
                  </a:lnTo>
                  <a:lnTo>
                    <a:pt x="101" y="279"/>
                  </a:lnTo>
                  <a:lnTo>
                    <a:pt x="108" y="265"/>
                  </a:lnTo>
                  <a:lnTo>
                    <a:pt x="110" y="256"/>
                  </a:lnTo>
                  <a:lnTo>
                    <a:pt x="112" y="247"/>
                  </a:lnTo>
                  <a:lnTo>
                    <a:pt x="113" y="238"/>
                  </a:lnTo>
                  <a:lnTo>
                    <a:pt x="114" y="228"/>
                  </a:lnTo>
                  <a:lnTo>
                    <a:pt x="118" y="226"/>
                  </a:lnTo>
                  <a:lnTo>
                    <a:pt x="122" y="223"/>
                  </a:lnTo>
                  <a:lnTo>
                    <a:pt x="125" y="219"/>
                  </a:lnTo>
                  <a:lnTo>
                    <a:pt x="127" y="215"/>
                  </a:lnTo>
                  <a:lnTo>
                    <a:pt x="130" y="209"/>
                  </a:lnTo>
                  <a:lnTo>
                    <a:pt x="131" y="202"/>
                  </a:lnTo>
                  <a:lnTo>
                    <a:pt x="132" y="196"/>
                  </a:lnTo>
                  <a:lnTo>
                    <a:pt x="132" y="188"/>
                  </a:lnTo>
                  <a:lnTo>
                    <a:pt x="131" y="177"/>
                  </a:lnTo>
                  <a:lnTo>
                    <a:pt x="128" y="166"/>
                  </a:lnTo>
                  <a:lnTo>
                    <a:pt x="123" y="157"/>
                  </a:lnTo>
                  <a:lnTo>
                    <a:pt x="117" y="151"/>
                  </a:lnTo>
                  <a:lnTo>
                    <a:pt x="118" y="151"/>
                  </a:lnTo>
                  <a:lnTo>
                    <a:pt x="118" y="151"/>
                  </a:lnTo>
                  <a:lnTo>
                    <a:pt x="123" y="133"/>
                  </a:lnTo>
                  <a:lnTo>
                    <a:pt x="130" y="110"/>
                  </a:lnTo>
                  <a:lnTo>
                    <a:pt x="131" y="97"/>
                  </a:lnTo>
                  <a:lnTo>
                    <a:pt x="132" y="84"/>
                  </a:lnTo>
                  <a:lnTo>
                    <a:pt x="132" y="71"/>
                  </a:lnTo>
                  <a:lnTo>
                    <a:pt x="130" y="59"/>
                  </a:lnTo>
                  <a:lnTo>
                    <a:pt x="127" y="51"/>
                  </a:lnTo>
                  <a:lnTo>
                    <a:pt x="122" y="43"/>
                  </a:lnTo>
                  <a:lnTo>
                    <a:pt x="117" y="35"/>
                  </a:lnTo>
                  <a:lnTo>
                    <a:pt x="110" y="28"/>
                  </a:lnTo>
                  <a:lnTo>
                    <a:pt x="103" y="21"/>
                  </a:lnTo>
                  <a:lnTo>
                    <a:pt x="94" y="15"/>
                  </a:lnTo>
                  <a:lnTo>
                    <a:pt x="85" y="10"/>
                  </a:lnTo>
                  <a:lnTo>
                    <a:pt x="76" y="6"/>
                  </a:lnTo>
                  <a:lnTo>
                    <a:pt x="65" y="2"/>
                  </a:lnTo>
                  <a:lnTo>
                    <a:pt x="56" y="1"/>
                  </a:lnTo>
                  <a:lnTo>
                    <a:pt x="47" y="0"/>
                  </a:lnTo>
                  <a:lnTo>
                    <a:pt x="38" y="0"/>
                  </a:lnTo>
                  <a:lnTo>
                    <a:pt x="29" y="2"/>
                  </a:lnTo>
                  <a:lnTo>
                    <a:pt x="22" y="3"/>
                  </a:lnTo>
                  <a:lnTo>
                    <a:pt x="13" y="7"/>
                  </a:lnTo>
                  <a:lnTo>
                    <a:pt x="5" y="12"/>
                  </a:lnTo>
                  <a:lnTo>
                    <a:pt x="1" y="15"/>
                  </a:lnTo>
                  <a:lnTo>
                    <a:pt x="0" y="20"/>
                  </a:lnTo>
                  <a:lnTo>
                    <a:pt x="0" y="24"/>
                  </a:lnTo>
                  <a:lnTo>
                    <a:pt x="1" y="29"/>
                  </a:lnTo>
                  <a:lnTo>
                    <a:pt x="5" y="32"/>
                  </a:lnTo>
                  <a:lnTo>
                    <a:pt x="9" y="34"/>
                  </a:lnTo>
                  <a:lnTo>
                    <a:pt x="14" y="34"/>
                  </a:lnTo>
                  <a:lnTo>
                    <a:pt x="18" y="32"/>
                  </a:lnTo>
                  <a:lnTo>
                    <a:pt x="26" y="29"/>
                  </a:lnTo>
                  <a:lnTo>
                    <a:pt x="32" y="26"/>
                  </a:lnTo>
                  <a:lnTo>
                    <a:pt x="38" y="24"/>
                  </a:lnTo>
                  <a:lnTo>
                    <a:pt x="45" y="24"/>
                  </a:lnTo>
                  <a:lnTo>
                    <a:pt x="56" y="25"/>
                  </a:lnTo>
                  <a:lnTo>
                    <a:pt x="67" y="28"/>
                  </a:lnTo>
                  <a:lnTo>
                    <a:pt x="74" y="32"/>
                  </a:lnTo>
                  <a:lnTo>
                    <a:pt x="82" y="35"/>
                  </a:lnTo>
                  <a:lnTo>
                    <a:pt x="89" y="41"/>
                  </a:lnTo>
                  <a:lnTo>
                    <a:pt x="94" y="46"/>
                  </a:lnTo>
                  <a:lnTo>
                    <a:pt x="99" y="51"/>
                  </a:lnTo>
                  <a:lnTo>
                    <a:pt x="103" y="56"/>
                  </a:lnTo>
                  <a:lnTo>
                    <a:pt x="105" y="61"/>
                  </a:lnTo>
                  <a:lnTo>
                    <a:pt x="107" y="65"/>
                  </a:lnTo>
                  <a:lnTo>
                    <a:pt x="108" y="75"/>
                  </a:lnTo>
                  <a:lnTo>
                    <a:pt x="108" y="86"/>
                  </a:lnTo>
                  <a:lnTo>
                    <a:pt x="108" y="97"/>
                  </a:lnTo>
                  <a:lnTo>
                    <a:pt x="105" y="107"/>
                  </a:lnTo>
                  <a:lnTo>
                    <a:pt x="100" y="127"/>
                  </a:lnTo>
                  <a:lnTo>
                    <a:pt x="95" y="142"/>
                  </a:lnTo>
                  <a:lnTo>
                    <a:pt x="92" y="152"/>
                  </a:lnTo>
                  <a:lnTo>
                    <a:pt x="91" y="159"/>
                  </a:lnTo>
                  <a:lnTo>
                    <a:pt x="91" y="163"/>
                  </a:lnTo>
                  <a:lnTo>
                    <a:pt x="94" y="166"/>
                  </a:lnTo>
                  <a:lnTo>
                    <a:pt x="98" y="169"/>
                  </a:lnTo>
                  <a:lnTo>
                    <a:pt x="103" y="170"/>
                  </a:lnTo>
                  <a:lnTo>
                    <a:pt x="104" y="172"/>
                  </a:lnTo>
                  <a:lnTo>
                    <a:pt x="107" y="175"/>
                  </a:lnTo>
                  <a:lnTo>
                    <a:pt x="108" y="181"/>
                  </a:lnTo>
                  <a:lnTo>
                    <a:pt x="109" y="188"/>
                  </a:lnTo>
                  <a:lnTo>
                    <a:pt x="108" y="197"/>
                  </a:lnTo>
                  <a:lnTo>
                    <a:pt x="105" y="204"/>
                  </a:lnTo>
                  <a:lnTo>
                    <a:pt x="104" y="206"/>
                  </a:lnTo>
                  <a:lnTo>
                    <a:pt x="103" y="208"/>
                  </a:lnTo>
                  <a:lnTo>
                    <a:pt x="98" y="208"/>
                  </a:lnTo>
                  <a:lnTo>
                    <a:pt x="94" y="210"/>
                  </a:lnTo>
                  <a:lnTo>
                    <a:pt x="91" y="214"/>
                  </a:lnTo>
                  <a:lnTo>
                    <a:pt x="91" y="219"/>
                  </a:lnTo>
                  <a:lnTo>
                    <a:pt x="90" y="231"/>
                  </a:lnTo>
                  <a:lnTo>
                    <a:pt x="89" y="241"/>
                  </a:lnTo>
                  <a:lnTo>
                    <a:pt x="87" y="250"/>
                  </a:lnTo>
                  <a:lnTo>
                    <a:pt x="85" y="259"/>
                  </a:lnTo>
                  <a:lnTo>
                    <a:pt x="78" y="273"/>
                  </a:lnTo>
                  <a:lnTo>
                    <a:pt x="71" y="283"/>
                  </a:lnTo>
                  <a:lnTo>
                    <a:pt x="55" y="297"/>
                  </a:lnTo>
                  <a:lnTo>
                    <a:pt x="49" y="301"/>
                  </a:lnTo>
                  <a:lnTo>
                    <a:pt x="45" y="304"/>
                  </a:lnTo>
                  <a:lnTo>
                    <a:pt x="44" y="306"/>
                  </a:lnTo>
                  <a:lnTo>
                    <a:pt x="41" y="309"/>
                  </a:lnTo>
                  <a:lnTo>
                    <a:pt x="41" y="313"/>
                  </a:lnTo>
                  <a:lnTo>
                    <a:pt x="41" y="360"/>
                  </a:lnTo>
                  <a:lnTo>
                    <a:pt x="41" y="364"/>
                  </a:lnTo>
                  <a:lnTo>
                    <a:pt x="44" y="368"/>
                  </a:lnTo>
                  <a:lnTo>
                    <a:pt x="46" y="371"/>
                  </a:lnTo>
                  <a:lnTo>
                    <a:pt x="49" y="372"/>
                  </a:lnTo>
                  <a:lnTo>
                    <a:pt x="58" y="376"/>
                  </a:lnTo>
                  <a:lnTo>
                    <a:pt x="119" y="399"/>
                  </a:lnTo>
                  <a:lnTo>
                    <a:pt x="177" y="423"/>
                  </a:lnTo>
                  <a:lnTo>
                    <a:pt x="202" y="436"/>
                  </a:lnTo>
                  <a:lnTo>
                    <a:pt x="222" y="449"/>
                  </a:lnTo>
                  <a:lnTo>
                    <a:pt x="230" y="454"/>
                  </a:lnTo>
                  <a:lnTo>
                    <a:pt x="236" y="461"/>
                  </a:lnTo>
                  <a:lnTo>
                    <a:pt x="241" y="467"/>
                  </a:lnTo>
                  <a:lnTo>
                    <a:pt x="244" y="472"/>
                  </a:lnTo>
                  <a:lnTo>
                    <a:pt x="248" y="486"/>
                  </a:lnTo>
                  <a:lnTo>
                    <a:pt x="250" y="503"/>
                  </a:lnTo>
                  <a:lnTo>
                    <a:pt x="253" y="520"/>
                  </a:lnTo>
                  <a:lnTo>
                    <a:pt x="254" y="539"/>
                  </a:lnTo>
                  <a:lnTo>
                    <a:pt x="257" y="574"/>
                  </a:lnTo>
                  <a:lnTo>
                    <a:pt x="257" y="601"/>
                  </a:lnTo>
                  <a:lnTo>
                    <a:pt x="209" y="601"/>
                  </a:lnTo>
                  <a:lnTo>
                    <a:pt x="204" y="602"/>
                  </a:lnTo>
                  <a:lnTo>
                    <a:pt x="200" y="604"/>
                  </a:lnTo>
                  <a:lnTo>
                    <a:pt x="198" y="608"/>
                  </a:lnTo>
                  <a:lnTo>
                    <a:pt x="196" y="613"/>
                  </a:lnTo>
                  <a:lnTo>
                    <a:pt x="198" y="617"/>
                  </a:lnTo>
                  <a:lnTo>
                    <a:pt x="200" y="621"/>
                  </a:lnTo>
                  <a:lnTo>
                    <a:pt x="204" y="624"/>
                  </a:lnTo>
                  <a:lnTo>
                    <a:pt x="209" y="625"/>
                  </a:lnTo>
                  <a:lnTo>
                    <a:pt x="270" y="625"/>
                  </a:lnTo>
                  <a:lnTo>
                    <a:pt x="273" y="624"/>
                  </a:lnTo>
                  <a:lnTo>
                    <a:pt x="277" y="621"/>
                  </a:lnTo>
                  <a:lnTo>
                    <a:pt x="280" y="617"/>
                  </a:lnTo>
                  <a:lnTo>
                    <a:pt x="281" y="613"/>
                  </a:lnTo>
                  <a:lnTo>
                    <a:pt x="281" y="594"/>
                  </a:lnTo>
                  <a:lnTo>
                    <a:pt x="280" y="554"/>
                  </a:lnTo>
                  <a:lnTo>
                    <a:pt x="277" y="530"/>
                  </a:lnTo>
                  <a:lnTo>
                    <a:pt x="275" y="507"/>
                  </a:lnTo>
                  <a:lnTo>
                    <a:pt x="271" y="484"/>
                  </a:lnTo>
                  <a:lnTo>
                    <a:pt x="267" y="4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2" name="Oval 121">
            <a:extLst>
              <a:ext uri="{FF2B5EF4-FFF2-40B4-BE49-F238E27FC236}">
                <a16:creationId xmlns:a16="http://schemas.microsoft.com/office/drawing/2014/main" id="{3662B874-D860-4939-B10B-3947C6BFD827}"/>
              </a:ext>
            </a:extLst>
          </p:cNvPr>
          <p:cNvSpPr/>
          <p:nvPr/>
        </p:nvSpPr>
        <p:spPr>
          <a:xfrm>
            <a:off x="10274851" y="4555925"/>
            <a:ext cx="912723" cy="91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3" name="Group 122">
            <a:extLst>
              <a:ext uri="{FF2B5EF4-FFF2-40B4-BE49-F238E27FC236}">
                <a16:creationId xmlns:a16="http://schemas.microsoft.com/office/drawing/2014/main" id="{84863DD3-E085-4DB7-9283-99AC230FA702}"/>
              </a:ext>
            </a:extLst>
          </p:cNvPr>
          <p:cNvGrpSpPr/>
          <p:nvPr/>
        </p:nvGrpSpPr>
        <p:grpSpPr>
          <a:xfrm>
            <a:off x="10541045" y="4865691"/>
            <a:ext cx="380334" cy="331736"/>
            <a:chOff x="9312275" y="5386388"/>
            <a:chExt cx="285750" cy="249238"/>
          </a:xfrm>
          <a:solidFill>
            <a:schemeClr val="accent3">
              <a:lumMod val="40000"/>
              <a:lumOff val="60000"/>
            </a:schemeClr>
          </a:solidFill>
        </p:grpSpPr>
        <p:sp>
          <p:nvSpPr>
            <p:cNvPr id="124" name="Freeform 3445">
              <a:extLst>
                <a:ext uri="{FF2B5EF4-FFF2-40B4-BE49-F238E27FC236}">
                  <a16:creationId xmlns:a16="http://schemas.microsoft.com/office/drawing/2014/main" id="{2B40AC09-B1A1-4B48-8D30-9E4A36641299}"/>
                </a:ext>
              </a:extLst>
            </p:cNvPr>
            <p:cNvSpPr>
              <a:spLocks/>
            </p:cNvSpPr>
            <p:nvPr/>
          </p:nvSpPr>
          <p:spPr bwMode="auto">
            <a:xfrm>
              <a:off x="9312275" y="5386388"/>
              <a:ext cx="225425" cy="249238"/>
            </a:xfrm>
            <a:custGeom>
              <a:avLst/>
              <a:gdLst>
                <a:gd name="T0" fmla="*/ 384 w 569"/>
                <a:gd name="T1" fmla="*/ 376 h 628"/>
                <a:gd name="T2" fmla="*/ 359 w 569"/>
                <a:gd name="T3" fmla="*/ 309 h 628"/>
                <a:gd name="T4" fmla="*/ 379 w 569"/>
                <a:gd name="T5" fmla="*/ 290 h 628"/>
                <a:gd name="T6" fmla="*/ 397 w 569"/>
                <a:gd name="T7" fmla="*/ 253 h 628"/>
                <a:gd name="T8" fmla="*/ 406 w 569"/>
                <a:gd name="T9" fmla="*/ 213 h 628"/>
                <a:gd name="T10" fmla="*/ 415 w 569"/>
                <a:gd name="T11" fmla="*/ 203 h 628"/>
                <a:gd name="T12" fmla="*/ 420 w 569"/>
                <a:gd name="T13" fmla="*/ 184 h 628"/>
                <a:gd name="T14" fmla="*/ 416 w 569"/>
                <a:gd name="T15" fmla="*/ 154 h 628"/>
                <a:gd name="T16" fmla="*/ 411 w 569"/>
                <a:gd name="T17" fmla="*/ 123 h 628"/>
                <a:gd name="T18" fmla="*/ 420 w 569"/>
                <a:gd name="T19" fmla="*/ 78 h 628"/>
                <a:gd name="T20" fmla="*/ 415 w 569"/>
                <a:gd name="T21" fmla="*/ 46 h 628"/>
                <a:gd name="T22" fmla="*/ 402 w 569"/>
                <a:gd name="T23" fmla="*/ 28 h 628"/>
                <a:gd name="T24" fmla="*/ 382 w 569"/>
                <a:gd name="T25" fmla="*/ 15 h 628"/>
                <a:gd name="T26" fmla="*/ 341 w 569"/>
                <a:gd name="T27" fmla="*/ 3 h 628"/>
                <a:gd name="T28" fmla="*/ 291 w 569"/>
                <a:gd name="T29" fmla="*/ 1 h 628"/>
                <a:gd name="T30" fmla="*/ 245 w 569"/>
                <a:gd name="T31" fmla="*/ 10 h 628"/>
                <a:gd name="T32" fmla="*/ 213 w 569"/>
                <a:gd name="T33" fmla="*/ 27 h 628"/>
                <a:gd name="T34" fmla="*/ 200 w 569"/>
                <a:gd name="T35" fmla="*/ 42 h 628"/>
                <a:gd name="T36" fmla="*/ 181 w 569"/>
                <a:gd name="T37" fmla="*/ 44 h 628"/>
                <a:gd name="T38" fmla="*/ 163 w 569"/>
                <a:gd name="T39" fmla="*/ 56 h 628"/>
                <a:gd name="T40" fmla="*/ 154 w 569"/>
                <a:gd name="T41" fmla="*/ 86 h 628"/>
                <a:gd name="T42" fmla="*/ 164 w 569"/>
                <a:gd name="T43" fmla="*/ 139 h 628"/>
                <a:gd name="T44" fmla="*/ 160 w 569"/>
                <a:gd name="T45" fmla="*/ 141 h 628"/>
                <a:gd name="T46" fmla="*/ 153 w 569"/>
                <a:gd name="T47" fmla="*/ 154 h 628"/>
                <a:gd name="T48" fmla="*/ 149 w 569"/>
                <a:gd name="T49" fmla="*/ 184 h 628"/>
                <a:gd name="T50" fmla="*/ 153 w 569"/>
                <a:gd name="T51" fmla="*/ 202 h 628"/>
                <a:gd name="T52" fmla="*/ 163 w 569"/>
                <a:gd name="T53" fmla="*/ 213 h 628"/>
                <a:gd name="T54" fmla="*/ 169 w 569"/>
                <a:gd name="T55" fmla="*/ 236 h 628"/>
                <a:gd name="T56" fmla="*/ 180 w 569"/>
                <a:gd name="T57" fmla="*/ 268 h 628"/>
                <a:gd name="T58" fmla="*/ 203 w 569"/>
                <a:gd name="T59" fmla="*/ 299 h 628"/>
                <a:gd name="T60" fmla="*/ 215 w 569"/>
                <a:gd name="T61" fmla="*/ 367 h 628"/>
                <a:gd name="T62" fmla="*/ 177 w 569"/>
                <a:gd name="T63" fmla="*/ 381 h 628"/>
                <a:gd name="T64" fmla="*/ 111 w 569"/>
                <a:gd name="T65" fmla="*/ 404 h 628"/>
                <a:gd name="T66" fmla="*/ 47 w 569"/>
                <a:gd name="T67" fmla="*/ 434 h 628"/>
                <a:gd name="T68" fmla="*/ 22 w 569"/>
                <a:gd name="T69" fmla="*/ 456 h 628"/>
                <a:gd name="T70" fmla="*/ 10 w 569"/>
                <a:gd name="T71" fmla="*/ 487 h 628"/>
                <a:gd name="T72" fmla="*/ 1 w 569"/>
                <a:gd name="T73" fmla="*/ 557 h 628"/>
                <a:gd name="T74" fmla="*/ 0 w 569"/>
                <a:gd name="T75" fmla="*/ 620 h 628"/>
                <a:gd name="T76" fmla="*/ 11 w 569"/>
                <a:gd name="T77" fmla="*/ 628 h 628"/>
                <a:gd name="T78" fmla="*/ 565 w 569"/>
                <a:gd name="T79" fmla="*/ 624 h 628"/>
                <a:gd name="T80" fmla="*/ 569 w 569"/>
                <a:gd name="T81" fmla="*/ 597 h 628"/>
                <a:gd name="T82" fmla="*/ 562 w 569"/>
                <a:gd name="T83" fmla="*/ 510 h 628"/>
                <a:gd name="T84" fmla="*/ 551 w 569"/>
                <a:gd name="T85" fmla="*/ 461 h 628"/>
                <a:gd name="T86" fmla="*/ 537 w 569"/>
                <a:gd name="T87" fmla="*/ 444 h 628"/>
                <a:gd name="T88" fmla="*/ 484 w 569"/>
                <a:gd name="T89" fmla="*/ 413 h 628"/>
                <a:gd name="T90" fmla="*/ 408 w 569"/>
                <a:gd name="T91" fmla="*/ 385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9" h="628">
                  <a:moveTo>
                    <a:pt x="408" y="385"/>
                  </a:moveTo>
                  <a:lnTo>
                    <a:pt x="397" y="380"/>
                  </a:lnTo>
                  <a:lnTo>
                    <a:pt x="384" y="376"/>
                  </a:lnTo>
                  <a:lnTo>
                    <a:pt x="372" y="372"/>
                  </a:lnTo>
                  <a:lnTo>
                    <a:pt x="359" y="367"/>
                  </a:lnTo>
                  <a:lnTo>
                    <a:pt x="359" y="309"/>
                  </a:lnTo>
                  <a:lnTo>
                    <a:pt x="366" y="306"/>
                  </a:lnTo>
                  <a:lnTo>
                    <a:pt x="371" y="299"/>
                  </a:lnTo>
                  <a:lnTo>
                    <a:pt x="379" y="290"/>
                  </a:lnTo>
                  <a:lnTo>
                    <a:pt x="385" y="280"/>
                  </a:lnTo>
                  <a:lnTo>
                    <a:pt x="390" y="268"/>
                  </a:lnTo>
                  <a:lnTo>
                    <a:pt x="397" y="253"/>
                  </a:lnTo>
                  <a:lnTo>
                    <a:pt x="400" y="236"/>
                  </a:lnTo>
                  <a:lnTo>
                    <a:pt x="402" y="216"/>
                  </a:lnTo>
                  <a:lnTo>
                    <a:pt x="406" y="213"/>
                  </a:lnTo>
                  <a:lnTo>
                    <a:pt x="409" y="211"/>
                  </a:lnTo>
                  <a:lnTo>
                    <a:pt x="412" y="207"/>
                  </a:lnTo>
                  <a:lnTo>
                    <a:pt x="415" y="203"/>
                  </a:lnTo>
                  <a:lnTo>
                    <a:pt x="417" y="198"/>
                  </a:lnTo>
                  <a:lnTo>
                    <a:pt x="418" y="191"/>
                  </a:lnTo>
                  <a:lnTo>
                    <a:pt x="420" y="184"/>
                  </a:lnTo>
                  <a:lnTo>
                    <a:pt x="420" y="177"/>
                  </a:lnTo>
                  <a:lnTo>
                    <a:pt x="418" y="164"/>
                  </a:lnTo>
                  <a:lnTo>
                    <a:pt x="416" y="154"/>
                  </a:lnTo>
                  <a:lnTo>
                    <a:pt x="411" y="145"/>
                  </a:lnTo>
                  <a:lnTo>
                    <a:pt x="406" y="140"/>
                  </a:lnTo>
                  <a:lnTo>
                    <a:pt x="411" y="123"/>
                  </a:lnTo>
                  <a:lnTo>
                    <a:pt x="417" y="101"/>
                  </a:lnTo>
                  <a:lnTo>
                    <a:pt x="418" y="90"/>
                  </a:lnTo>
                  <a:lnTo>
                    <a:pt x="420" y="78"/>
                  </a:lnTo>
                  <a:lnTo>
                    <a:pt x="420" y="65"/>
                  </a:lnTo>
                  <a:lnTo>
                    <a:pt x="417" y="53"/>
                  </a:lnTo>
                  <a:lnTo>
                    <a:pt x="415" y="46"/>
                  </a:lnTo>
                  <a:lnTo>
                    <a:pt x="412" y="40"/>
                  </a:lnTo>
                  <a:lnTo>
                    <a:pt x="407" y="33"/>
                  </a:lnTo>
                  <a:lnTo>
                    <a:pt x="402" y="28"/>
                  </a:lnTo>
                  <a:lnTo>
                    <a:pt x="397" y="23"/>
                  </a:lnTo>
                  <a:lnTo>
                    <a:pt x="390" y="19"/>
                  </a:lnTo>
                  <a:lnTo>
                    <a:pt x="382" y="15"/>
                  </a:lnTo>
                  <a:lnTo>
                    <a:pt x="375" y="11"/>
                  </a:lnTo>
                  <a:lnTo>
                    <a:pt x="359" y="6"/>
                  </a:lnTo>
                  <a:lnTo>
                    <a:pt x="341" y="3"/>
                  </a:lnTo>
                  <a:lnTo>
                    <a:pt x="325" y="1"/>
                  </a:lnTo>
                  <a:lnTo>
                    <a:pt x="307" y="0"/>
                  </a:lnTo>
                  <a:lnTo>
                    <a:pt x="291" y="1"/>
                  </a:lnTo>
                  <a:lnTo>
                    <a:pt x="276" y="3"/>
                  </a:lnTo>
                  <a:lnTo>
                    <a:pt x="259" y="5"/>
                  </a:lnTo>
                  <a:lnTo>
                    <a:pt x="245" y="10"/>
                  </a:lnTo>
                  <a:lnTo>
                    <a:pt x="231" y="15"/>
                  </a:lnTo>
                  <a:lnTo>
                    <a:pt x="218" y="23"/>
                  </a:lnTo>
                  <a:lnTo>
                    <a:pt x="213" y="27"/>
                  </a:lnTo>
                  <a:lnTo>
                    <a:pt x="208" y="32"/>
                  </a:lnTo>
                  <a:lnTo>
                    <a:pt x="204" y="37"/>
                  </a:lnTo>
                  <a:lnTo>
                    <a:pt x="200" y="42"/>
                  </a:lnTo>
                  <a:lnTo>
                    <a:pt x="194" y="42"/>
                  </a:lnTo>
                  <a:lnTo>
                    <a:pt x="186" y="42"/>
                  </a:lnTo>
                  <a:lnTo>
                    <a:pt x="181" y="44"/>
                  </a:lnTo>
                  <a:lnTo>
                    <a:pt x="176" y="46"/>
                  </a:lnTo>
                  <a:lnTo>
                    <a:pt x="168" y="51"/>
                  </a:lnTo>
                  <a:lnTo>
                    <a:pt x="163" y="56"/>
                  </a:lnTo>
                  <a:lnTo>
                    <a:pt x="158" y="65"/>
                  </a:lnTo>
                  <a:lnTo>
                    <a:pt x="155" y="76"/>
                  </a:lnTo>
                  <a:lnTo>
                    <a:pt x="154" y="86"/>
                  </a:lnTo>
                  <a:lnTo>
                    <a:pt x="155" y="98"/>
                  </a:lnTo>
                  <a:lnTo>
                    <a:pt x="159" y="119"/>
                  </a:lnTo>
                  <a:lnTo>
                    <a:pt x="164" y="139"/>
                  </a:lnTo>
                  <a:lnTo>
                    <a:pt x="164" y="139"/>
                  </a:lnTo>
                  <a:lnTo>
                    <a:pt x="164" y="139"/>
                  </a:lnTo>
                  <a:lnTo>
                    <a:pt x="160" y="141"/>
                  </a:lnTo>
                  <a:lnTo>
                    <a:pt x="158" y="145"/>
                  </a:lnTo>
                  <a:lnTo>
                    <a:pt x="155" y="149"/>
                  </a:lnTo>
                  <a:lnTo>
                    <a:pt x="153" y="154"/>
                  </a:lnTo>
                  <a:lnTo>
                    <a:pt x="149" y="164"/>
                  </a:lnTo>
                  <a:lnTo>
                    <a:pt x="149" y="177"/>
                  </a:lnTo>
                  <a:lnTo>
                    <a:pt x="149" y="184"/>
                  </a:lnTo>
                  <a:lnTo>
                    <a:pt x="150" y="190"/>
                  </a:lnTo>
                  <a:lnTo>
                    <a:pt x="151" y="196"/>
                  </a:lnTo>
                  <a:lnTo>
                    <a:pt x="153" y="202"/>
                  </a:lnTo>
                  <a:lnTo>
                    <a:pt x="155" y="205"/>
                  </a:lnTo>
                  <a:lnTo>
                    <a:pt x="159" y="211"/>
                  </a:lnTo>
                  <a:lnTo>
                    <a:pt x="163" y="213"/>
                  </a:lnTo>
                  <a:lnTo>
                    <a:pt x="167" y="216"/>
                  </a:lnTo>
                  <a:lnTo>
                    <a:pt x="167" y="226"/>
                  </a:lnTo>
                  <a:lnTo>
                    <a:pt x="169" y="236"/>
                  </a:lnTo>
                  <a:lnTo>
                    <a:pt x="171" y="245"/>
                  </a:lnTo>
                  <a:lnTo>
                    <a:pt x="173" y="253"/>
                  </a:lnTo>
                  <a:lnTo>
                    <a:pt x="180" y="268"/>
                  </a:lnTo>
                  <a:lnTo>
                    <a:pt x="187" y="281"/>
                  </a:lnTo>
                  <a:lnTo>
                    <a:pt x="195" y="291"/>
                  </a:lnTo>
                  <a:lnTo>
                    <a:pt x="203" y="299"/>
                  </a:lnTo>
                  <a:lnTo>
                    <a:pt x="209" y="306"/>
                  </a:lnTo>
                  <a:lnTo>
                    <a:pt x="215" y="311"/>
                  </a:lnTo>
                  <a:lnTo>
                    <a:pt x="215" y="367"/>
                  </a:lnTo>
                  <a:lnTo>
                    <a:pt x="203" y="372"/>
                  </a:lnTo>
                  <a:lnTo>
                    <a:pt x="190" y="376"/>
                  </a:lnTo>
                  <a:lnTo>
                    <a:pt x="177" y="381"/>
                  </a:lnTo>
                  <a:lnTo>
                    <a:pt x="164" y="385"/>
                  </a:lnTo>
                  <a:lnTo>
                    <a:pt x="137" y="395"/>
                  </a:lnTo>
                  <a:lnTo>
                    <a:pt x="111" y="404"/>
                  </a:lnTo>
                  <a:lnTo>
                    <a:pt x="87" y="413"/>
                  </a:lnTo>
                  <a:lnTo>
                    <a:pt x="65" y="424"/>
                  </a:lnTo>
                  <a:lnTo>
                    <a:pt x="47" y="434"/>
                  </a:lnTo>
                  <a:lnTo>
                    <a:pt x="32" y="444"/>
                  </a:lnTo>
                  <a:lnTo>
                    <a:pt x="25" y="449"/>
                  </a:lnTo>
                  <a:lnTo>
                    <a:pt x="22" y="456"/>
                  </a:lnTo>
                  <a:lnTo>
                    <a:pt x="18" y="462"/>
                  </a:lnTo>
                  <a:lnTo>
                    <a:pt x="14" y="467"/>
                  </a:lnTo>
                  <a:lnTo>
                    <a:pt x="10" y="487"/>
                  </a:lnTo>
                  <a:lnTo>
                    <a:pt x="6" y="510"/>
                  </a:lnTo>
                  <a:lnTo>
                    <a:pt x="4" y="533"/>
                  </a:lnTo>
                  <a:lnTo>
                    <a:pt x="1" y="557"/>
                  </a:lnTo>
                  <a:lnTo>
                    <a:pt x="0" y="597"/>
                  </a:lnTo>
                  <a:lnTo>
                    <a:pt x="0" y="616"/>
                  </a:lnTo>
                  <a:lnTo>
                    <a:pt x="0" y="620"/>
                  </a:lnTo>
                  <a:lnTo>
                    <a:pt x="2" y="624"/>
                  </a:lnTo>
                  <a:lnTo>
                    <a:pt x="6" y="627"/>
                  </a:lnTo>
                  <a:lnTo>
                    <a:pt x="11" y="628"/>
                  </a:lnTo>
                  <a:lnTo>
                    <a:pt x="557" y="628"/>
                  </a:lnTo>
                  <a:lnTo>
                    <a:pt x="561" y="627"/>
                  </a:lnTo>
                  <a:lnTo>
                    <a:pt x="565" y="624"/>
                  </a:lnTo>
                  <a:lnTo>
                    <a:pt x="567" y="620"/>
                  </a:lnTo>
                  <a:lnTo>
                    <a:pt x="569" y="616"/>
                  </a:lnTo>
                  <a:lnTo>
                    <a:pt x="569" y="597"/>
                  </a:lnTo>
                  <a:lnTo>
                    <a:pt x="567" y="557"/>
                  </a:lnTo>
                  <a:lnTo>
                    <a:pt x="565" y="533"/>
                  </a:lnTo>
                  <a:lnTo>
                    <a:pt x="562" y="510"/>
                  </a:lnTo>
                  <a:lnTo>
                    <a:pt x="558" y="487"/>
                  </a:lnTo>
                  <a:lnTo>
                    <a:pt x="555" y="467"/>
                  </a:lnTo>
                  <a:lnTo>
                    <a:pt x="551" y="461"/>
                  </a:lnTo>
                  <a:lnTo>
                    <a:pt x="547" y="456"/>
                  </a:lnTo>
                  <a:lnTo>
                    <a:pt x="543" y="449"/>
                  </a:lnTo>
                  <a:lnTo>
                    <a:pt x="537" y="444"/>
                  </a:lnTo>
                  <a:lnTo>
                    <a:pt x="522" y="433"/>
                  </a:lnTo>
                  <a:lnTo>
                    <a:pt x="504" y="422"/>
                  </a:lnTo>
                  <a:lnTo>
                    <a:pt x="484" y="413"/>
                  </a:lnTo>
                  <a:lnTo>
                    <a:pt x="461" y="404"/>
                  </a:lnTo>
                  <a:lnTo>
                    <a:pt x="435" y="394"/>
                  </a:lnTo>
                  <a:lnTo>
                    <a:pt x="40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3446">
              <a:extLst>
                <a:ext uri="{FF2B5EF4-FFF2-40B4-BE49-F238E27FC236}">
                  <a16:creationId xmlns:a16="http://schemas.microsoft.com/office/drawing/2014/main" id="{2CA02A26-2AC1-4FAF-8EFB-F1A8F6811435}"/>
                </a:ext>
              </a:extLst>
            </p:cNvPr>
            <p:cNvSpPr>
              <a:spLocks/>
            </p:cNvSpPr>
            <p:nvPr/>
          </p:nvSpPr>
          <p:spPr bwMode="auto">
            <a:xfrm>
              <a:off x="9485313" y="5387975"/>
              <a:ext cx="112712" cy="247650"/>
            </a:xfrm>
            <a:custGeom>
              <a:avLst/>
              <a:gdLst>
                <a:gd name="T0" fmla="*/ 258 w 281"/>
                <a:gd name="T1" fmla="*/ 450 h 625"/>
                <a:gd name="T2" fmla="*/ 234 w 281"/>
                <a:gd name="T3" fmla="*/ 428 h 625"/>
                <a:gd name="T4" fmla="*/ 199 w 281"/>
                <a:gd name="T5" fmla="*/ 408 h 625"/>
                <a:gd name="T6" fmla="*/ 103 w 281"/>
                <a:gd name="T7" fmla="*/ 367 h 625"/>
                <a:gd name="T8" fmla="*/ 65 w 281"/>
                <a:gd name="T9" fmla="*/ 319 h 625"/>
                <a:gd name="T10" fmla="*/ 86 w 281"/>
                <a:gd name="T11" fmla="*/ 301 h 625"/>
                <a:gd name="T12" fmla="*/ 108 w 281"/>
                <a:gd name="T13" fmla="*/ 265 h 625"/>
                <a:gd name="T14" fmla="*/ 113 w 281"/>
                <a:gd name="T15" fmla="*/ 238 h 625"/>
                <a:gd name="T16" fmla="*/ 122 w 281"/>
                <a:gd name="T17" fmla="*/ 223 h 625"/>
                <a:gd name="T18" fmla="*/ 130 w 281"/>
                <a:gd name="T19" fmla="*/ 209 h 625"/>
                <a:gd name="T20" fmla="*/ 132 w 281"/>
                <a:gd name="T21" fmla="*/ 188 h 625"/>
                <a:gd name="T22" fmla="*/ 123 w 281"/>
                <a:gd name="T23" fmla="*/ 157 h 625"/>
                <a:gd name="T24" fmla="*/ 118 w 281"/>
                <a:gd name="T25" fmla="*/ 151 h 625"/>
                <a:gd name="T26" fmla="*/ 131 w 281"/>
                <a:gd name="T27" fmla="*/ 97 h 625"/>
                <a:gd name="T28" fmla="*/ 130 w 281"/>
                <a:gd name="T29" fmla="*/ 59 h 625"/>
                <a:gd name="T30" fmla="*/ 117 w 281"/>
                <a:gd name="T31" fmla="*/ 35 h 625"/>
                <a:gd name="T32" fmla="*/ 94 w 281"/>
                <a:gd name="T33" fmla="*/ 15 h 625"/>
                <a:gd name="T34" fmla="*/ 65 w 281"/>
                <a:gd name="T35" fmla="*/ 2 h 625"/>
                <a:gd name="T36" fmla="*/ 38 w 281"/>
                <a:gd name="T37" fmla="*/ 0 h 625"/>
                <a:gd name="T38" fmla="*/ 13 w 281"/>
                <a:gd name="T39" fmla="*/ 7 h 625"/>
                <a:gd name="T40" fmla="*/ 0 w 281"/>
                <a:gd name="T41" fmla="*/ 20 h 625"/>
                <a:gd name="T42" fmla="*/ 5 w 281"/>
                <a:gd name="T43" fmla="*/ 32 h 625"/>
                <a:gd name="T44" fmla="*/ 18 w 281"/>
                <a:gd name="T45" fmla="*/ 32 h 625"/>
                <a:gd name="T46" fmla="*/ 38 w 281"/>
                <a:gd name="T47" fmla="*/ 24 h 625"/>
                <a:gd name="T48" fmla="*/ 67 w 281"/>
                <a:gd name="T49" fmla="*/ 28 h 625"/>
                <a:gd name="T50" fmla="*/ 89 w 281"/>
                <a:gd name="T51" fmla="*/ 41 h 625"/>
                <a:gd name="T52" fmla="*/ 103 w 281"/>
                <a:gd name="T53" fmla="*/ 56 h 625"/>
                <a:gd name="T54" fmla="*/ 108 w 281"/>
                <a:gd name="T55" fmla="*/ 75 h 625"/>
                <a:gd name="T56" fmla="*/ 105 w 281"/>
                <a:gd name="T57" fmla="*/ 107 h 625"/>
                <a:gd name="T58" fmla="*/ 92 w 281"/>
                <a:gd name="T59" fmla="*/ 152 h 625"/>
                <a:gd name="T60" fmla="*/ 94 w 281"/>
                <a:gd name="T61" fmla="*/ 166 h 625"/>
                <a:gd name="T62" fmla="*/ 104 w 281"/>
                <a:gd name="T63" fmla="*/ 172 h 625"/>
                <a:gd name="T64" fmla="*/ 109 w 281"/>
                <a:gd name="T65" fmla="*/ 188 h 625"/>
                <a:gd name="T66" fmla="*/ 104 w 281"/>
                <a:gd name="T67" fmla="*/ 206 h 625"/>
                <a:gd name="T68" fmla="*/ 94 w 281"/>
                <a:gd name="T69" fmla="*/ 210 h 625"/>
                <a:gd name="T70" fmla="*/ 90 w 281"/>
                <a:gd name="T71" fmla="*/ 231 h 625"/>
                <a:gd name="T72" fmla="*/ 85 w 281"/>
                <a:gd name="T73" fmla="*/ 259 h 625"/>
                <a:gd name="T74" fmla="*/ 55 w 281"/>
                <a:gd name="T75" fmla="*/ 297 h 625"/>
                <a:gd name="T76" fmla="*/ 44 w 281"/>
                <a:gd name="T77" fmla="*/ 306 h 625"/>
                <a:gd name="T78" fmla="*/ 41 w 281"/>
                <a:gd name="T79" fmla="*/ 360 h 625"/>
                <a:gd name="T80" fmla="*/ 46 w 281"/>
                <a:gd name="T81" fmla="*/ 371 h 625"/>
                <a:gd name="T82" fmla="*/ 119 w 281"/>
                <a:gd name="T83" fmla="*/ 399 h 625"/>
                <a:gd name="T84" fmla="*/ 222 w 281"/>
                <a:gd name="T85" fmla="*/ 449 h 625"/>
                <a:gd name="T86" fmla="*/ 241 w 281"/>
                <a:gd name="T87" fmla="*/ 467 h 625"/>
                <a:gd name="T88" fmla="*/ 250 w 281"/>
                <a:gd name="T89" fmla="*/ 503 h 625"/>
                <a:gd name="T90" fmla="*/ 257 w 281"/>
                <a:gd name="T91" fmla="*/ 574 h 625"/>
                <a:gd name="T92" fmla="*/ 204 w 281"/>
                <a:gd name="T93" fmla="*/ 602 h 625"/>
                <a:gd name="T94" fmla="*/ 196 w 281"/>
                <a:gd name="T95" fmla="*/ 613 h 625"/>
                <a:gd name="T96" fmla="*/ 204 w 281"/>
                <a:gd name="T97" fmla="*/ 624 h 625"/>
                <a:gd name="T98" fmla="*/ 273 w 281"/>
                <a:gd name="T99" fmla="*/ 624 h 625"/>
                <a:gd name="T100" fmla="*/ 281 w 281"/>
                <a:gd name="T101" fmla="*/ 613 h 625"/>
                <a:gd name="T102" fmla="*/ 277 w 281"/>
                <a:gd name="T103" fmla="*/ 530 h 625"/>
                <a:gd name="T104" fmla="*/ 267 w 281"/>
                <a:gd name="T105" fmla="*/ 46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1" h="625">
                  <a:moveTo>
                    <a:pt x="267" y="464"/>
                  </a:moveTo>
                  <a:lnTo>
                    <a:pt x="263" y="457"/>
                  </a:lnTo>
                  <a:lnTo>
                    <a:pt x="258" y="450"/>
                  </a:lnTo>
                  <a:lnTo>
                    <a:pt x="252" y="443"/>
                  </a:lnTo>
                  <a:lnTo>
                    <a:pt x="244" y="435"/>
                  </a:lnTo>
                  <a:lnTo>
                    <a:pt x="234" y="428"/>
                  </a:lnTo>
                  <a:lnTo>
                    <a:pt x="223" y="421"/>
                  </a:lnTo>
                  <a:lnTo>
                    <a:pt x="212" y="414"/>
                  </a:lnTo>
                  <a:lnTo>
                    <a:pt x="199" y="408"/>
                  </a:lnTo>
                  <a:lnTo>
                    <a:pt x="169" y="394"/>
                  </a:lnTo>
                  <a:lnTo>
                    <a:pt x="137" y="381"/>
                  </a:lnTo>
                  <a:lnTo>
                    <a:pt x="103" y="367"/>
                  </a:lnTo>
                  <a:lnTo>
                    <a:pt x="65" y="353"/>
                  </a:lnTo>
                  <a:lnTo>
                    <a:pt x="65" y="353"/>
                  </a:lnTo>
                  <a:lnTo>
                    <a:pt x="65" y="319"/>
                  </a:lnTo>
                  <a:lnTo>
                    <a:pt x="72" y="315"/>
                  </a:lnTo>
                  <a:lnTo>
                    <a:pt x="78" y="309"/>
                  </a:lnTo>
                  <a:lnTo>
                    <a:pt x="86" y="301"/>
                  </a:lnTo>
                  <a:lnTo>
                    <a:pt x="94" y="292"/>
                  </a:lnTo>
                  <a:lnTo>
                    <a:pt x="101" y="279"/>
                  </a:lnTo>
                  <a:lnTo>
                    <a:pt x="108" y="265"/>
                  </a:lnTo>
                  <a:lnTo>
                    <a:pt x="110" y="256"/>
                  </a:lnTo>
                  <a:lnTo>
                    <a:pt x="112" y="247"/>
                  </a:lnTo>
                  <a:lnTo>
                    <a:pt x="113" y="238"/>
                  </a:lnTo>
                  <a:lnTo>
                    <a:pt x="114" y="228"/>
                  </a:lnTo>
                  <a:lnTo>
                    <a:pt x="118" y="226"/>
                  </a:lnTo>
                  <a:lnTo>
                    <a:pt x="122" y="223"/>
                  </a:lnTo>
                  <a:lnTo>
                    <a:pt x="125" y="219"/>
                  </a:lnTo>
                  <a:lnTo>
                    <a:pt x="127" y="215"/>
                  </a:lnTo>
                  <a:lnTo>
                    <a:pt x="130" y="209"/>
                  </a:lnTo>
                  <a:lnTo>
                    <a:pt x="131" y="202"/>
                  </a:lnTo>
                  <a:lnTo>
                    <a:pt x="132" y="196"/>
                  </a:lnTo>
                  <a:lnTo>
                    <a:pt x="132" y="188"/>
                  </a:lnTo>
                  <a:lnTo>
                    <a:pt x="131" y="177"/>
                  </a:lnTo>
                  <a:lnTo>
                    <a:pt x="128" y="166"/>
                  </a:lnTo>
                  <a:lnTo>
                    <a:pt x="123" y="157"/>
                  </a:lnTo>
                  <a:lnTo>
                    <a:pt x="117" y="151"/>
                  </a:lnTo>
                  <a:lnTo>
                    <a:pt x="118" y="151"/>
                  </a:lnTo>
                  <a:lnTo>
                    <a:pt x="118" y="151"/>
                  </a:lnTo>
                  <a:lnTo>
                    <a:pt x="123" y="133"/>
                  </a:lnTo>
                  <a:lnTo>
                    <a:pt x="130" y="110"/>
                  </a:lnTo>
                  <a:lnTo>
                    <a:pt x="131" y="97"/>
                  </a:lnTo>
                  <a:lnTo>
                    <a:pt x="132" y="84"/>
                  </a:lnTo>
                  <a:lnTo>
                    <a:pt x="132" y="71"/>
                  </a:lnTo>
                  <a:lnTo>
                    <a:pt x="130" y="59"/>
                  </a:lnTo>
                  <a:lnTo>
                    <a:pt x="127" y="51"/>
                  </a:lnTo>
                  <a:lnTo>
                    <a:pt x="122" y="43"/>
                  </a:lnTo>
                  <a:lnTo>
                    <a:pt x="117" y="35"/>
                  </a:lnTo>
                  <a:lnTo>
                    <a:pt x="110" y="28"/>
                  </a:lnTo>
                  <a:lnTo>
                    <a:pt x="103" y="21"/>
                  </a:lnTo>
                  <a:lnTo>
                    <a:pt x="94" y="15"/>
                  </a:lnTo>
                  <a:lnTo>
                    <a:pt x="85" y="10"/>
                  </a:lnTo>
                  <a:lnTo>
                    <a:pt x="76" y="6"/>
                  </a:lnTo>
                  <a:lnTo>
                    <a:pt x="65" y="2"/>
                  </a:lnTo>
                  <a:lnTo>
                    <a:pt x="56" y="1"/>
                  </a:lnTo>
                  <a:lnTo>
                    <a:pt x="47" y="0"/>
                  </a:lnTo>
                  <a:lnTo>
                    <a:pt x="38" y="0"/>
                  </a:lnTo>
                  <a:lnTo>
                    <a:pt x="29" y="2"/>
                  </a:lnTo>
                  <a:lnTo>
                    <a:pt x="22" y="3"/>
                  </a:lnTo>
                  <a:lnTo>
                    <a:pt x="13" y="7"/>
                  </a:lnTo>
                  <a:lnTo>
                    <a:pt x="5" y="12"/>
                  </a:lnTo>
                  <a:lnTo>
                    <a:pt x="1" y="15"/>
                  </a:lnTo>
                  <a:lnTo>
                    <a:pt x="0" y="20"/>
                  </a:lnTo>
                  <a:lnTo>
                    <a:pt x="0" y="24"/>
                  </a:lnTo>
                  <a:lnTo>
                    <a:pt x="1" y="29"/>
                  </a:lnTo>
                  <a:lnTo>
                    <a:pt x="5" y="32"/>
                  </a:lnTo>
                  <a:lnTo>
                    <a:pt x="9" y="34"/>
                  </a:lnTo>
                  <a:lnTo>
                    <a:pt x="14" y="34"/>
                  </a:lnTo>
                  <a:lnTo>
                    <a:pt x="18" y="32"/>
                  </a:lnTo>
                  <a:lnTo>
                    <a:pt x="26" y="29"/>
                  </a:lnTo>
                  <a:lnTo>
                    <a:pt x="32" y="26"/>
                  </a:lnTo>
                  <a:lnTo>
                    <a:pt x="38" y="24"/>
                  </a:lnTo>
                  <a:lnTo>
                    <a:pt x="45" y="24"/>
                  </a:lnTo>
                  <a:lnTo>
                    <a:pt x="56" y="25"/>
                  </a:lnTo>
                  <a:lnTo>
                    <a:pt x="67" y="28"/>
                  </a:lnTo>
                  <a:lnTo>
                    <a:pt x="74" y="32"/>
                  </a:lnTo>
                  <a:lnTo>
                    <a:pt x="82" y="35"/>
                  </a:lnTo>
                  <a:lnTo>
                    <a:pt x="89" y="41"/>
                  </a:lnTo>
                  <a:lnTo>
                    <a:pt x="94" y="46"/>
                  </a:lnTo>
                  <a:lnTo>
                    <a:pt x="99" y="51"/>
                  </a:lnTo>
                  <a:lnTo>
                    <a:pt x="103" y="56"/>
                  </a:lnTo>
                  <a:lnTo>
                    <a:pt x="105" y="61"/>
                  </a:lnTo>
                  <a:lnTo>
                    <a:pt x="107" y="65"/>
                  </a:lnTo>
                  <a:lnTo>
                    <a:pt x="108" y="75"/>
                  </a:lnTo>
                  <a:lnTo>
                    <a:pt x="108" y="86"/>
                  </a:lnTo>
                  <a:lnTo>
                    <a:pt x="108" y="97"/>
                  </a:lnTo>
                  <a:lnTo>
                    <a:pt x="105" y="107"/>
                  </a:lnTo>
                  <a:lnTo>
                    <a:pt x="100" y="127"/>
                  </a:lnTo>
                  <a:lnTo>
                    <a:pt x="95" y="142"/>
                  </a:lnTo>
                  <a:lnTo>
                    <a:pt x="92" y="152"/>
                  </a:lnTo>
                  <a:lnTo>
                    <a:pt x="91" y="159"/>
                  </a:lnTo>
                  <a:lnTo>
                    <a:pt x="91" y="163"/>
                  </a:lnTo>
                  <a:lnTo>
                    <a:pt x="94" y="166"/>
                  </a:lnTo>
                  <a:lnTo>
                    <a:pt x="98" y="169"/>
                  </a:lnTo>
                  <a:lnTo>
                    <a:pt x="103" y="170"/>
                  </a:lnTo>
                  <a:lnTo>
                    <a:pt x="104" y="172"/>
                  </a:lnTo>
                  <a:lnTo>
                    <a:pt x="107" y="175"/>
                  </a:lnTo>
                  <a:lnTo>
                    <a:pt x="108" y="181"/>
                  </a:lnTo>
                  <a:lnTo>
                    <a:pt x="109" y="188"/>
                  </a:lnTo>
                  <a:lnTo>
                    <a:pt x="108" y="197"/>
                  </a:lnTo>
                  <a:lnTo>
                    <a:pt x="105" y="204"/>
                  </a:lnTo>
                  <a:lnTo>
                    <a:pt x="104" y="206"/>
                  </a:lnTo>
                  <a:lnTo>
                    <a:pt x="103" y="208"/>
                  </a:lnTo>
                  <a:lnTo>
                    <a:pt x="98" y="208"/>
                  </a:lnTo>
                  <a:lnTo>
                    <a:pt x="94" y="210"/>
                  </a:lnTo>
                  <a:lnTo>
                    <a:pt x="91" y="214"/>
                  </a:lnTo>
                  <a:lnTo>
                    <a:pt x="91" y="219"/>
                  </a:lnTo>
                  <a:lnTo>
                    <a:pt x="90" y="231"/>
                  </a:lnTo>
                  <a:lnTo>
                    <a:pt x="89" y="241"/>
                  </a:lnTo>
                  <a:lnTo>
                    <a:pt x="87" y="250"/>
                  </a:lnTo>
                  <a:lnTo>
                    <a:pt x="85" y="259"/>
                  </a:lnTo>
                  <a:lnTo>
                    <a:pt x="78" y="273"/>
                  </a:lnTo>
                  <a:lnTo>
                    <a:pt x="71" y="283"/>
                  </a:lnTo>
                  <a:lnTo>
                    <a:pt x="55" y="297"/>
                  </a:lnTo>
                  <a:lnTo>
                    <a:pt x="49" y="301"/>
                  </a:lnTo>
                  <a:lnTo>
                    <a:pt x="45" y="304"/>
                  </a:lnTo>
                  <a:lnTo>
                    <a:pt x="44" y="306"/>
                  </a:lnTo>
                  <a:lnTo>
                    <a:pt x="41" y="309"/>
                  </a:lnTo>
                  <a:lnTo>
                    <a:pt x="41" y="313"/>
                  </a:lnTo>
                  <a:lnTo>
                    <a:pt x="41" y="360"/>
                  </a:lnTo>
                  <a:lnTo>
                    <a:pt x="41" y="364"/>
                  </a:lnTo>
                  <a:lnTo>
                    <a:pt x="44" y="368"/>
                  </a:lnTo>
                  <a:lnTo>
                    <a:pt x="46" y="371"/>
                  </a:lnTo>
                  <a:lnTo>
                    <a:pt x="49" y="372"/>
                  </a:lnTo>
                  <a:lnTo>
                    <a:pt x="58" y="376"/>
                  </a:lnTo>
                  <a:lnTo>
                    <a:pt x="119" y="399"/>
                  </a:lnTo>
                  <a:lnTo>
                    <a:pt x="177" y="423"/>
                  </a:lnTo>
                  <a:lnTo>
                    <a:pt x="202" y="436"/>
                  </a:lnTo>
                  <a:lnTo>
                    <a:pt x="222" y="449"/>
                  </a:lnTo>
                  <a:lnTo>
                    <a:pt x="230" y="454"/>
                  </a:lnTo>
                  <a:lnTo>
                    <a:pt x="236" y="461"/>
                  </a:lnTo>
                  <a:lnTo>
                    <a:pt x="241" y="467"/>
                  </a:lnTo>
                  <a:lnTo>
                    <a:pt x="244" y="472"/>
                  </a:lnTo>
                  <a:lnTo>
                    <a:pt x="248" y="486"/>
                  </a:lnTo>
                  <a:lnTo>
                    <a:pt x="250" y="503"/>
                  </a:lnTo>
                  <a:lnTo>
                    <a:pt x="253" y="520"/>
                  </a:lnTo>
                  <a:lnTo>
                    <a:pt x="254" y="539"/>
                  </a:lnTo>
                  <a:lnTo>
                    <a:pt x="257" y="574"/>
                  </a:lnTo>
                  <a:lnTo>
                    <a:pt x="257" y="601"/>
                  </a:lnTo>
                  <a:lnTo>
                    <a:pt x="209" y="601"/>
                  </a:lnTo>
                  <a:lnTo>
                    <a:pt x="204" y="602"/>
                  </a:lnTo>
                  <a:lnTo>
                    <a:pt x="200" y="604"/>
                  </a:lnTo>
                  <a:lnTo>
                    <a:pt x="198" y="608"/>
                  </a:lnTo>
                  <a:lnTo>
                    <a:pt x="196" y="613"/>
                  </a:lnTo>
                  <a:lnTo>
                    <a:pt x="198" y="617"/>
                  </a:lnTo>
                  <a:lnTo>
                    <a:pt x="200" y="621"/>
                  </a:lnTo>
                  <a:lnTo>
                    <a:pt x="204" y="624"/>
                  </a:lnTo>
                  <a:lnTo>
                    <a:pt x="209" y="625"/>
                  </a:lnTo>
                  <a:lnTo>
                    <a:pt x="270" y="625"/>
                  </a:lnTo>
                  <a:lnTo>
                    <a:pt x="273" y="624"/>
                  </a:lnTo>
                  <a:lnTo>
                    <a:pt x="277" y="621"/>
                  </a:lnTo>
                  <a:lnTo>
                    <a:pt x="280" y="617"/>
                  </a:lnTo>
                  <a:lnTo>
                    <a:pt x="281" y="613"/>
                  </a:lnTo>
                  <a:lnTo>
                    <a:pt x="281" y="594"/>
                  </a:lnTo>
                  <a:lnTo>
                    <a:pt x="280" y="554"/>
                  </a:lnTo>
                  <a:lnTo>
                    <a:pt x="277" y="530"/>
                  </a:lnTo>
                  <a:lnTo>
                    <a:pt x="275" y="507"/>
                  </a:lnTo>
                  <a:lnTo>
                    <a:pt x="271" y="484"/>
                  </a:lnTo>
                  <a:lnTo>
                    <a:pt x="267" y="4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98771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RESULTS (FLIGHT PERFORMANCE)</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263672" y="133310"/>
            <a:ext cx="1928327" cy="142202"/>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20</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027609"/>
            <a:ext cx="10808351" cy="649408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Multi-Engine Aircraft</a:t>
            </a: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Altitude deviation between the emergencies significantly varied, </a:t>
            </a:r>
            <a:r>
              <a:rPr lang="en-US" sz="2400" i="1" dirty="0">
                <a:latin typeface="Arial" panose="020B0604020202020204" pitchFamily="34" charset="0"/>
                <a:cs typeface="Arial" panose="020B0604020202020204" pitchFamily="34" charset="0"/>
              </a:rPr>
              <a:t>F</a:t>
            </a:r>
            <a:r>
              <a:rPr lang="en-US" sz="2400" dirty="0">
                <a:latin typeface="Arial" panose="020B0604020202020204" pitchFamily="34" charset="0"/>
                <a:cs typeface="Arial" panose="020B0604020202020204" pitchFamily="34" charset="0"/>
              </a:rPr>
              <a:t>(2, 78) = 67.34, </a:t>
            </a:r>
            <a:r>
              <a:rPr lang="en-US" sz="2400" i="1" dirty="0">
                <a:latin typeface="Arial" panose="020B0604020202020204" pitchFamily="34" charset="0"/>
                <a:cs typeface="Arial" panose="020B0604020202020204" pitchFamily="34" charset="0"/>
              </a:rPr>
              <a:t>p </a:t>
            </a:r>
            <a:r>
              <a:rPr lang="en-US" sz="2400" dirty="0">
                <a:latin typeface="Arial" panose="020B0604020202020204" pitchFamily="34" charset="0"/>
                <a:cs typeface="Arial" panose="020B0604020202020204" pitchFamily="34" charset="0"/>
              </a:rPr>
              <a:t>&lt; .001, </a:t>
            </a:r>
            <a:r>
              <a:rPr lang="en-US" sz="2400" i="1" dirty="0">
                <a:latin typeface="Arial" panose="020B0604020202020204" pitchFamily="34" charset="0"/>
                <a:cs typeface="Arial" panose="020B0604020202020204" pitchFamily="34" charset="0"/>
              </a:rPr>
              <a:t>η</a:t>
            </a:r>
            <a:r>
              <a:rPr lang="en-US" sz="2400" i="1" baseline="30000" dirty="0">
                <a:latin typeface="Arial" panose="020B0604020202020204" pitchFamily="34" charset="0"/>
                <a:cs typeface="Arial" panose="020B0604020202020204" pitchFamily="34" charset="0"/>
              </a:rPr>
              <a:t>2</a:t>
            </a:r>
            <a:r>
              <a:rPr lang="en-US" sz="2400" i="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 .63 (large effect size)</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Altitude deviation was the highest in the uninformed surprise and startle condition, and lowest in the informed emergency condition</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400" b="1" dirty="0">
                <a:latin typeface="Arial" panose="020B0604020202020204" pitchFamily="34" charset="0"/>
                <a:cs typeface="Arial" panose="020B0604020202020204" pitchFamily="34" charset="0"/>
              </a:rPr>
              <a:t>Single-Engine Aircraft</a:t>
            </a:r>
          </a:p>
          <a:p>
            <a:pPr algn="ct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Number of engine failure checklist steps followed significantly varied, </a:t>
            </a:r>
          </a:p>
          <a:p>
            <a:r>
              <a:rPr lang="en-US" sz="2400" i="1" dirty="0">
                <a:latin typeface="Arial" panose="020B0604020202020204" pitchFamily="34" charset="0"/>
                <a:cs typeface="Arial" panose="020B0604020202020204" pitchFamily="34" charset="0"/>
              </a:rPr>
              <a:t>     F</a:t>
            </a:r>
            <a:r>
              <a:rPr lang="en-US" sz="2400" dirty="0">
                <a:latin typeface="Arial" panose="020B0604020202020204" pitchFamily="34" charset="0"/>
                <a:cs typeface="Arial" panose="020B0604020202020204" pitchFamily="34" charset="0"/>
              </a:rPr>
              <a:t>(2, 78) = 106.10, </a:t>
            </a:r>
            <a:r>
              <a:rPr lang="en-US" sz="2400" i="1" dirty="0">
                <a:latin typeface="Arial" panose="020B0604020202020204" pitchFamily="34" charset="0"/>
                <a:cs typeface="Arial" panose="020B0604020202020204" pitchFamily="34" charset="0"/>
              </a:rPr>
              <a:t>p</a:t>
            </a:r>
            <a:r>
              <a:rPr lang="en-US" sz="2400" dirty="0">
                <a:latin typeface="Arial" panose="020B0604020202020204" pitchFamily="34" charset="0"/>
                <a:cs typeface="Arial" panose="020B0604020202020204" pitchFamily="34" charset="0"/>
              </a:rPr>
              <a:t> &lt; .001, η2 = .73 (large effect size)</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Checklist compliance was the lowest in the uninformed surprise and startle condition, and highest in the informed emergency condition</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567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DISCUSSION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21</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3" y="1004540"/>
            <a:ext cx="10808351" cy="5632311"/>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Heart Rate and Respiration Rate</a:t>
            </a:r>
          </a:p>
          <a:p>
            <a:pPr algn="ct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RR was higher for an uninformed surprise emergency compared to an informed emergency, which was consistent with Bruna, </a:t>
            </a:r>
            <a:r>
              <a:rPr lang="en-US" sz="2400" dirty="0" err="1">
                <a:latin typeface="Arial" panose="020B0604020202020204" pitchFamily="34" charset="0"/>
                <a:cs typeface="Arial" panose="020B0604020202020204" pitchFamily="34" charset="0"/>
              </a:rPr>
              <a:t>Levora</a:t>
            </a:r>
            <a:r>
              <a:rPr lang="en-US" sz="2400" dirty="0">
                <a:latin typeface="Arial" panose="020B0604020202020204" pitchFamily="34" charset="0"/>
                <a:cs typeface="Arial" panose="020B0604020202020204" pitchFamily="34" charset="0"/>
              </a:rPr>
              <a:t>, and Holub (2018)</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HR was also higher for uninformed surprise emergency compared to an informed emergency </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However, HR and RR will be the highest for a multi-engine aircraft if startle comes in conjunction with uninformed surprise emergency</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HR and RR were similar for the different aircraft while flying the informed emergency condition</a:t>
            </a: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306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DISCUSSION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22</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742950" y="1004539"/>
            <a:ext cx="10808351" cy="5940088"/>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Mental Demand, Physical Demand, and Temporal Demand</a:t>
            </a:r>
          </a:p>
          <a:p>
            <a:pPr algn="ct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MD, PD, and TD were higher for the multi-engine aircraft</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Flying a multi-engine aircraft for an uninformed surprise and startle condition was associated with higher MD and PD</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TD was highest for the uninformed surprise condition</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MD and TD were not different between the aircraft for the uninformed surprise and startle condition </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It can be argued that the initial behavioral response to fear would not vary with respect to whether the pilot is flying a single- or multi-engine aircraft</a:t>
            </a:r>
          </a:p>
          <a:p>
            <a:pPr algn="ct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276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DISCUSSION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23</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3" y="1091826"/>
            <a:ext cx="10808351" cy="5878532"/>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Subjective Performance (SP), Effort, and Frustration </a:t>
            </a:r>
          </a:p>
          <a:p>
            <a:pPr algn="ct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Most participants rated their SP as not up to their own standards except for the informed condition</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SP was highest (not good) in the uninformed surprise and startle condition for the multi-engine aircraft</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Effort had no significant interaction; it was one of those cases where the difference was just not statistically significant</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Consistent with most results, effort and frustration were the highest in the uninformed surprise and startle condition for the multi-engine aircraft</a:t>
            </a:r>
          </a:p>
          <a:p>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0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0007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DISCUSSION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24</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3" y="982176"/>
            <a:ext cx="10661977" cy="4893647"/>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Flight Performance </a:t>
            </a:r>
          </a:p>
          <a:p>
            <a:pPr algn="ct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Performance was better in the informed conditions for both aircraft</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Twenty-two participants crashed the multi-engine aircraft in the uninformed surprise and startle condition </a:t>
            </a:r>
          </a:p>
          <a:p>
            <a:pPr marL="800100" lvl="1"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“I was trying to find the runway and did not monitor my instruments for 10 to 15 s” per one participant flying the uninformed surprise condition</a:t>
            </a:r>
          </a:p>
          <a:p>
            <a:pPr marL="342900" indent="-34290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Checklist steps were missed the most in the uninformed surprise and startle emergency</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Engine failure training should incorporate startle and surprise as a factor</a:t>
            </a:r>
          </a:p>
        </p:txBody>
      </p:sp>
    </p:spTree>
    <p:extLst>
      <p:ext uri="{BB962C8B-B14F-4D97-AF65-F5344CB8AC3E}">
        <p14:creationId xmlns:p14="http://schemas.microsoft.com/office/powerpoint/2010/main" val="396213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PRACTICAL IMPLICATION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25</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2" y="1188079"/>
            <a:ext cx="10808351" cy="4893647"/>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The simulator scenarios proposed in this study can be potentially be used for startle and surprise training for commercial pilots</a:t>
            </a:r>
          </a:p>
          <a:p>
            <a:pPr marL="342900" indent="-34290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Heart rate and respiration rate can be used as a physiological measurement for startle and surprise</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Startle and surprise are not interchangeable terms in the aviation industry, and it is important that the research fraternity recognizes this difference</a:t>
            </a:r>
            <a:endParaRPr lang="en-US" sz="2400" dirty="0">
              <a:highlight>
                <a:srgbClr val="00FFFF"/>
              </a:highlight>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Aircraft type could be a factor during startle and surprise events</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Workload is affected during startle and surprise events and can potentially have adverse effects on flight crew</a:t>
            </a:r>
          </a:p>
        </p:txBody>
      </p:sp>
    </p:spTree>
    <p:extLst>
      <p:ext uri="{BB962C8B-B14F-4D97-AF65-F5344CB8AC3E}">
        <p14:creationId xmlns:p14="http://schemas.microsoft.com/office/powerpoint/2010/main" val="314242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26</a:t>
            </a:fld>
            <a:endParaRPr lang="en-US"/>
          </a:p>
        </p:txBody>
      </p:sp>
      <p:sp>
        <p:nvSpPr>
          <p:cNvPr id="61" name="Oval 60">
            <a:extLst>
              <a:ext uri="{FF2B5EF4-FFF2-40B4-BE49-F238E27FC236}">
                <a16:creationId xmlns:a16="http://schemas.microsoft.com/office/drawing/2014/main" id="{D5D6E24F-CD52-4DD9-B35D-2F3E42B1B203}"/>
              </a:ext>
            </a:extLst>
          </p:cNvPr>
          <p:cNvSpPr/>
          <p:nvPr/>
        </p:nvSpPr>
        <p:spPr>
          <a:xfrm>
            <a:off x="6360010" y="2671775"/>
            <a:ext cx="861613" cy="861614"/>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B41629C6-A6CC-4EC7-BB17-BF0B7905E5E8}"/>
              </a:ext>
            </a:extLst>
          </p:cNvPr>
          <p:cNvSpPr txBox="1"/>
          <p:nvPr/>
        </p:nvSpPr>
        <p:spPr>
          <a:xfrm>
            <a:off x="6447409" y="2916881"/>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2</a:t>
            </a:r>
          </a:p>
        </p:txBody>
      </p:sp>
      <p:grpSp>
        <p:nvGrpSpPr>
          <p:cNvPr id="8" name="Group 7">
            <a:extLst>
              <a:ext uri="{FF2B5EF4-FFF2-40B4-BE49-F238E27FC236}">
                <a16:creationId xmlns:a16="http://schemas.microsoft.com/office/drawing/2014/main" id="{B0CA5C97-5276-4EE3-B2DD-4941858DF8D4}"/>
              </a:ext>
            </a:extLst>
          </p:cNvPr>
          <p:cNvGrpSpPr/>
          <p:nvPr/>
        </p:nvGrpSpPr>
        <p:grpSpPr>
          <a:xfrm>
            <a:off x="7469382" y="4172233"/>
            <a:ext cx="3623997" cy="1453166"/>
            <a:chOff x="7469384" y="3731364"/>
            <a:chExt cx="3426157" cy="1453166"/>
          </a:xfrm>
        </p:grpSpPr>
        <p:sp>
          <p:nvSpPr>
            <p:cNvPr id="77" name="TextBox 76">
              <a:extLst>
                <a:ext uri="{FF2B5EF4-FFF2-40B4-BE49-F238E27FC236}">
                  <a16:creationId xmlns:a16="http://schemas.microsoft.com/office/drawing/2014/main" id="{8C7CC528-67A6-44AD-A70E-9026ADB64B71}"/>
                </a:ext>
              </a:extLst>
            </p:cNvPr>
            <p:cNvSpPr txBox="1"/>
            <p:nvPr/>
          </p:nvSpPr>
          <p:spPr>
            <a:xfrm>
              <a:off x="7469384" y="4076534"/>
              <a:ext cx="3426157" cy="1107996"/>
            </a:xfrm>
            <a:prstGeom prst="rect">
              <a:avLst/>
            </a:prstGeom>
            <a:noFill/>
            <a:ln w="6350">
              <a:noFill/>
              <a:prstDash val="dash"/>
            </a:ln>
          </p:spPr>
          <p:txBody>
            <a:bodyPr wrap="square" lIns="0" tIns="0" rIns="0" bIns="0" rtlCol="0">
              <a:spAutoFit/>
            </a:bodyPr>
            <a:lstStyle>
              <a:defPPr>
                <a:defRPr lang="en-US"/>
              </a:defPPr>
              <a:lvl1pPr algn="just">
                <a:defRPr sz="1400"/>
              </a:lvl1pPr>
            </a:lstStyle>
            <a:p>
              <a:pPr algn="l"/>
              <a:r>
                <a:rPr lang="en-US" sz="1800" dirty="0">
                  <a:latin typeface="Arial" panose="020B0604020202020204" pitchFamily="34" charset="0"/>
                  <a:cs typeface="Arial" panose="020B0604020202020204" pitchFamily="34" charset="0"/>
                </a:rPr>
                <a:t>Flying an informed emergency condition is predictable and the training potentially does not transfer to actual emergency situations</a:t>
              </a:r>
            </a:p>
          </p:txBody>
        </p:sp>
        <p:sp>
          <p:nvSpPr>
            <p:cNvPr id="78" name="TextBox 77">
              <a:extLst>
                <a:ext uri="{FF2B5EF4-FFF2-40B4-BE49-F238E27FC236}">
                  <a16:creationId xmlns:a16="http://schemas.microsoft.com/office/drawing/2014/main" id="{36227773-8030-484E-BF53-BDDACA671749}"/>
                </a:ext>
              </a:extLst>
            </p:cNvPr>
            <p:cNvSpPr txBox="1"/>
            <p:nvPr/>
          </p:nvSpPr>
          <p:spPr>
            <a:xfrm>
              <a:off x="7469384" y="3731364"/>
              <a:ext cx="3426156" cy="276999"/>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Flight Performance</a:t>
              </a:r>
            </a:p>
          </p:txBody>
        </p:sp>
      </p:grpSp>
      <p:cxnSp>
        <p:nvCxnSpPr>
          <p:cNvPr id="94" name="Straight Connector 93">
            <a:extLst>
              <a:ext uri="{FF2B5EF4-FFF2-40B4-BE49-F238E27FC236}">
                <a16:creationId xmlns:a16="http://schemas.microsoft.com/office/drawing/2014/main" id="{35E1CFE7-506E-462C-9E03-A5C1CFA4953F}"/>
              </a:ext>
            </a:extLst>
          </p:cNvPr>
          <p:cNvCxnSpPr/>
          <p:nvPr/>
        </p:nvCxnSpPr>
        <p:spPr>
          <a:xfrm>
            <a:off x="6360010" y="4001418"/>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8FD6B2DF-814F-4D81-9049-E8ECD36D8FFE}"/>
              </a:ext>
            </a:extLst>
          </p:cNvPr>
          <p:cNvGrpSpPr/>
          <p:nvPr/>
        </p:nvGrpSpPr>
        <p:grpSpPr>
          <a:xfrm>
            <a:off x="7469382" y="687939"/>
            <a:ext cx="3623998" cy="1725011"/>
            <a:chOff x="7469383" y="842954"/>
            <a:chExt cx="3426158" cy="1725011"/>
          </a:xfrm>
        </p:grpSpPr>
        <p:sp>
          <p:nvSpPr>
            <p:cNvPr id="96" name="TextBox 95">
              <a:extLst>
                <a:ext uri="{FF2B5EF4-FFF2-40B4-BE49-F238E27FC236}">
                  <a16:creationId xmlns:a16="http://schemas.microsoft.com/office/drawing/2014/main" id="{F696692B-5A3B-4F08-8DD7-D2980E951EA7}"/>
                </a:ext>
              </a:extLst>
            </p:cNvPr>
            <p:cNvSpPr txBox="1"/>
            <p:nvPr/>
          </p:nvSpPr>
          <p:spPr>
            <a:xfrm>
              <a:off x="7469384" y="1182970"/>
              <a:ext cx="3426157" cy="1384995"/>
            </a:xfrm>
            <a:prstGeom prst="rect">
              <a:avLst/>
            </a:prstGeom>
            <a:noFill/>
            <a:ln w="6350">
              <a:noFill/>
              <a:prstDash val="dash"/>
            </a:ln>
          </p:spPr>
          <p:txBody>
            <a:bodyPr wrap="square" lIns="0" tIns="0" rIns="0" bIns="0" rtlCol="0">
              <a:spAutoFit/>
            </a:bodyPr>
            <a:lstStyle/>
            <a:p>
              <a:r>
                <a:rPr lang="en-US" dirty="0">
                  <a:latin typeface="Arial" panose="020B0604020202020204" pitchFamily="34" charset="0"/>
                  <a:cs typeface="Arial" panose="020B0604020202020204" pitchFamily="34" charset="0"/>
                </a:rPr>
                <a:t>HR and RR can be used as physiological markers to ascertain if a flight simulator scenario was surprising or startling</a:t>
              </a:r>
            </a:p>
          </p:txBody>
        </p:sp>
        <p:sp>
          <p:nvSpPr>
            <p:cNvPr id="97" name="TextBox 96">
              <a:extLst>
                <a:ext uri="{FF2B5EF4-FFF2-40B4-BE49-F238E27FC236}">
                  <a16:creationId xmlns:a16="http://schemas.microsoft.com/office/drawing/2014/main" id="{89553626-3F0B-42E2-ACDA-F8358EB51048}"/>
                </a:ext>
              </a:extLst>
            </p:cNvPr>
            <p:cNvSpPr txBox="1"/>
            <p:nvPr/>
          </p:nvSpPr>
          <p:spPr>
            <a:xfrm>
              <a:off x="7469383" y="842954"/>
              <a:ext cx="3426157" cy="276999"/>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Heart and Respiration Rate</a:t>
              </a:r>
            </a:p>
          </p:txBody>
        </p:sp>
      </p:grpSp>
      <p:sp>
        <p:nvSpPr>
          <p:cNvPr id="99" name="Oval 98">
            <a:extLst>
              <a:ext uri="{FF2B5EF4-FFF2-40B4-BE49-F238E27FC236}">
                <a16:creationId xmlns:a16="http://schemas.microsoft.com/office/drawing/2014/main" id="{77D79D79-A039-4CEF-9DAC-8F54A3CCF24C}"/>
              </a:ext>
            </a:extLst>
          </p:cNvPr>
          <p:cNvSpPr/>
          <p:nvPr/>
        </p:nvSpPr>
        <p:spPr>
          <a:xfrm>
            <a:off x="6360010" y="784042"/>
            <a:ext cx="861613" cy="861614"/>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F525AE7A-A937-40CC-A189-368752956D2F}"/>
              </a:ext>
            </a:extLst>
          </p:cNvPr>
          <p:cNvSpPr txBox="1"/>
          <p:nvPr/>
        </p:nvSpPr>
        <p:spPr>
          <a:xfrm>
            <a:off x="6447409" y="1065310"/>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1</a:t>
            </a:r>
          </a:p>
        </p:txBody>
      </p:sp>
      <p:cxnSp>
        <p:nvCxnSpPr>
          <p:cNvPr id="111" name="Straight Connector 110">
            <a:extLst>
              <a:ext uri="{FF2B5EF4-FFF2-40B4-BE49-F238E27FC236}">
                <a16:creationId xmlns:a16="http://schemas.microsoft.com/office/drawing/2014/main" id="{7189A94C-8699-4CA0-A2B5-4377566E2EF8}"/>
              </a:ext>
            </a:extLst>
          </p:cNvPr>
          <p:cNvCxnSpPr/>
          <p:nvPr/>
        </p:nvCxnSpPr>
        <p:spPr>
          <a:xfrm>
            <a:off x="6343721" y="2435814"/>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575CD53-6108-481A-A31F-305A2B59F755}"/>
              </a:ext>
            </a:extLst>
          </p:cNvPr>
          <p:cNvSpPr txBox="1"/>
          <p:nvPr/>
        </p:nvSpPr>
        <p:spPr>
          <a:xfrm>
            <a:off x="1033051" y="1671522"/>
            <a:ext cx="4405312" cy="553998"/>
          </a:xfrm>
          <a:prstGeom prst="rect">
            <a:avLst/>
          </a:prstGeom>
          <a:noFill/>
        </p:spPr>
        <p:txBody>
          <a:bodyPr wrap="square" lIns="0" tIns="0" rIns="0" bIns="0" rtlCol="0" anchor="t">
            <a:spAutoFit/>
          </a:bodyPr>
          <a:lstStyle/>
          <a:p>
            <a:r>
              <a:rPr lang="en-US" sz="3600" dirty="0">
                <a:latin typeface="Arial" panose="020B0604020202020204" pitchFamily="34" charset="0"/>
                <a:cs typeface="Arial" panose="020B0604020202020204" pitchFamily="34" charset="0"/>
              </a:rPr>
              <a:t>CONCLUSON</a:t>
            </a:r>
          </a:p>
        </p:txBody>
      </p:sp>
      <p:sp>
        <p:nvSpPr>
          <p:cNvPr id="11" name="Rectangle 10">
            <a:extLst>
              <a:ext uri="{FF2B5EF4-FFF2-40B4-BE49-F238E27FC236}">
                <a16:creationId xmlns:a16="http://schemas.microsoft.com/office/drawing/2014/main" id="{177EB124-CE7C-4645-B84D-B125C8F3F54C}"/>
              </a:ext>
            </a:extLst>
          </p:cNvPr>
          <p:cNvSpPr/>
          <p:nvPr/>
        </p:nvSpPr>
        <p:spPr>
          <a:xfrm>
            <a:off x="779477" y="2699580"/>
            <a:ext cx="5052514" cy="2769989"/>
          </a:xfrm>
          <a:prstGeom prst="rect">
            <a:avLst/>
          </a:prstGeom>
        </p:spPr>
        <p:txBody>
          <a:bodyPr wrap="square" lIns="0" tIns="0" rIns="0" bIns="0">
            <a:spAutoFit/>
          </a:bodyPr>
          <a:lstStyle/>
          <a:p>
            <a:r>
              <a:rPr lang="en-US" sz="2000" dirty="0">
                <a:latin typeface="Arial" panose="020B0604020202020204" pitchFamily="34" charset="0"/>
                <a:cs typeface="Arial" panose="020B0604020202020204" pitchFamily="34" charset="0"/>
              </a:rPr>
              <a:t>For commercial pilots, the type of aircraft they are flying can impact their performance, vital signs (HR and RR), and workload during surprising and startling events. The key result of this study highlighted that having pilots solely fly informed emergency scenarios in training is inadequate because it might make the training predictable; something with which </a:t>
            </a:r>
            <a:r>
              <a:rPr lang="en-US" sz="2000" dirty="0" err="1">
                <a:latin typeface="Arial" panose="020B0604020202020204" pitchFamily="34" charset="0"/>
                <a:cs typeface="Arial" panose="020B0604020202020204" pitchFamily="34" charset="0"/>
              </a:rPr>
              <a:t>Bhana</a:t>
            </a:r>
            <a:r>
              <a:rPr lang="en-US" sz="2000" dirty="0">
                <a:latin typeface="Arial" panose="020B0604020202020204" pitchFamily="34" charset="0"/>
                <a:cs typeface="Arial" panose="020B0604020202020204" pitchFamily="34" charset="0"/>
              </a:rPr>
              <a:t> (2010) agreed.</a:t>
            </a:r>
          </a:p>
        </p:txBody>
      </p:sp>
      <p:sp>
        <p:nvSpPr>
          <p:cNvPr id="125" name="Freeform 3886">
            <a:extLst>
              <a:ext uri="{FF2B5EF4-FFF2-40B4-BE49-F238E27FC236}">
                <a16:creationId xmlns:a16="http://schemas.microsoft.com/office/drawing/2014/main" id="{2FA6C4BF-689E-4194-B64E-5F151EF1A5CF}"/>
              </a:ext>
            </a:extLst>
          </p:cNvPr>
          <p:cNvSpPr>
            <a:spLocks noEditPoints="1"/>
          </p:cNvSpPr>
          <p:nvPr/>
        </p:nvSpPr>
        <p:spPr bwMode="auto">
          <a:xfrm>
            <a:off x="582906" y="1214849"/>
            <a:ext cx="486284" cy="483596"/>
          </a:xfrm>
          <a:custGeom>
            <a:avLst/>
            <a:gdLst>
              <a:gd name="T0" fmla="*/ 268 w 902"/>
              <a:gd name="T1" fmla="*/ 575 h 901"/>
              <a:gd name="T2" fmla="*/ 207 w 902"/>
              <a:gd name="T3" fmla="*/ 555 h 901"/>
              <a:gd name="T4" fmla="*/ 155 w 902"/>
              <a:gd name="T5" fmla="*/ 520 h 901"/>
              <a:gd name="T6" fmla="*/ 112 w 902"/>
              <a:gd name="T7" fmla="*/ 475 h 901"/>
              <a:gd name="T8" fmla="*/ 81 w 902"/>
              <a:gd name="T9" fmla="*/ 422 h 901"/>
              <a:gd name="T10" fmla="*/ 64 w 902"/>
              <a:gd name="T11" fmla="*/ 360 h 901"/>
              <a:gd name="T12" fmla="*/ 61 w 902"/>
              <a:gd name="T13" fmla="*/ 294 h 901"/>
              <a:gd name="T14" fmla="*/ 76 w 902"/>
              <a:gd name="T15" fmla="*/ 231 h 901"/>
              <a:gd name="T16" fmla="*/ 104 w 902"/>
              <a:gd name="T17" fmla="*/ 175 h 901"/>
              <a:gd name="T18" fmla="*/ 145 w 902"/>
              <a:gd name="T19" fmla="*/ 128 h 901"/>
              <a:gd name="T20" fmla="*/ 197 w 902"/>
              <a:gd name="T21" fmla="*/ 92 h 901"/>
              <a:gd name="T22" fmla="*/ 256 w 902"/>
              <a:gd name="T23" fmla="*/ 69 h 901"/>
              <a:gd name="T24" fmla="*/ 320 w 902"/>
              <a:gd name="T25" fmla="*/ 60 h 901"/>
              <a:gd name="T26" fmla="*/ 385 w 902"/>
              <a:gd name="T27" fmla="*/ 69 h 901"/>
              <a:gd name="T28" fmla="*/ 444 w 902"/>
              <a:gd name="T29" fmla="*/ 92 h 901"/>
              <a:gd name="T30" fmla="*/ 495 w 902"/>
              <a:gd name="T31" fmla="*/ 128 h 901"/>
              <a:gd name="T32" fmla="*/ 537 w 902"/>
              <a:gd name="T33" fmla="*/ 175 h 901"/>
              <a:gd name="T34" fmla="*/ 564 w 902"/>
              <a:gd name="T35" fmla="*/ 231 h 901"/>
              <a:gd name="T36" fmla="*/ 579 w 902"/>
              <a:gd name="T37" fmla="*/ 294 h 901"/>
              <a:gd name="T38" fmla="*/ 577 w 902"/>
              <a:gd name="T39" fmla="*/ 360 h 901"/>
              <a:gd name="T40" fmla="*/ 560 w 902"/>
              <a:gd name="T41" fmla="*/ 422 h 901"/>
              <a:gd name="T42" fmla="*/ 529 w 902"/>
              <a:gd name="T43" fmla="*/ 475 h 901"/>
              <a:gd name="T44" fmla="*/ 486 w 902"/>
              <a:gd name="T45" fmla="*/ 520 h 901"/>
              <a:gd name="T46" fmla="*/ 432 w 902"/>
              <a:gd name="T47" fmla="*/ 555 h 901"/>
              <a:gd name="T48" fmla="*/ 372 w 902"/>
              <a:gd name="T49" fmla="*/ 575 h 901"/>
              <a:gd name="T50" fmla="*/ 320 w 902"/>
              <a:gd name="T51" fmla="*/ 580 h 901"/>
              <a:gd name="T52" fmla="*/ 591 w 902"/>
              <a:gd name="T53" fmla="*/ 491 h 901"/>
              <a:gd name="T54" fmla="*/ 621 w 902"/>
              <a:gd name="T55" fmla="*/ 430 h 901"/>
              <a:gd name="T56" fmla="*/ 637 w 902"/>
              <a:gd name="T57" fmla="*/ 363 h 901"/>
              <a:gd name="T58" fmla="*/ 638 w 902"/>
              <a:gd name="T59" fmla="*/ 288 h 901"/>
              <a:gd name="T60" fmla="*/ 621 w 902"/>
              <a:gd name="T61" fmla="*/ 211 h 901"/>
              <a:gd name="T62" fmla="*/ 586 w 902"/>
              <a:gd name="T63" fmla="*/ 142 h 901"/>
              <a:gd name="T64" fmla="*/ 535 w 902"/>
              <a:gd name="T65" fmla="*/ 83 h 901"/>
              <a:gd name="T66" fmla="*/ 473 w 902"/>
              <a:gd name="T67" fmla="*/ 39 h 901"/>
              <a:gd name="T68" fmla="*/ 400 w 902"/>
              <a:gd name="T69" fmla="*/ 10 h 901"/>
              <a:gd name="T70" fmla="*/ 320 w 902"/>
              <a:gd name="T71" fmla="*/ 0 h 901"/>
              <a:gd name="T72" fmla="*/ 241 w 902"/>
              <a:gd name="T73" fmla="*/ 10 h 901"/>
              <a:gd name="T74" fmla="*/ 168 w 902"/>
              <a:gd name="T75" fmla="*/ 39 h 901"/>
              <a:gd name="T76" fmla="*/ 105 w 902"/>
              <a:gd name="T77" fmla="*/ 83 h 901"/>
              <a:gd name="T78" fmla="*/ 55 w 902"/>
              <a:gd name="T79" fmla="*/ 142 h 901"/>
              <a:gd name="T80" fmla="*/ 20 w 902"/>
              <a:gd name="T81" fmla="*/ 211 h 901"/>
              <a:gd name="T82" fmla="*/ 1 w 902"/>
              <a:gd name="T83" fmla="*/ 288 h 901"/>
              <a:gd name="T84" fmla="*/ 3 w 902"/>
              <a:gd name="T85" fmla="*/ 369 h 901"/>
              <a:gd name="T86" fmla="*/ 25 w 902"/>
              <a:gd name="T87" fmla="*/ 445 h 901"/>
              <a:gd name="T88" fmla="*/ 64 w 902"/>
              <a:gd name="T89" fmla="*/ 512 h 901"/>
              <a:gd name="T90" fmla="*/ 117 w 902"/>
              <a:gd name="T91" fmla="*/ 568 h 901"/>
              <a:gd name="T92" fmla="*/ 182 w 902"/>
              <a:gd name="T93" fmla="*/ 608 h 901"/>
              <a:gd name="T94" fmla="*/ 256 w 902"/>
              <a:gd name="T95" fmla="*/ 634 h 901"/>
              <a:gd name="T96" fmla="*/ 335 w 902"/>
              <a:gd name="T97" fmla="*/ 641 h 901"/>
              <a:gd name="T98" fmla="*/ 405 w 902"/>
              <a:gd name="T99" fmla="*/ 630 h 901"/>
              <a:gd name="T100" fmla="*/ 468 w 902"/>
              <a:gd name="T101" fmla="*/ 604 h 901"/>
              <a:gd name="T102" fmla="*/ 525 w 902"/>
              <a:gd name="T103" fmla="*/ 567 h 901"/>
              <a:gd name="T104" fmla="*/ 871 w 902"/>
              <a:gd name="T105" fmla="*/ 901 h 901"/>
              <a:gd name="T106" fmla="*/ 897 w 902"/>
              <a:gd name="T107" fmla="*/ 888 h 901"/>
              <a:gd name="T108" fmla="*/ 899 w 902"/>
              <a:gd name="T109" fmla="*/ 86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2" h="901">
                <a:moveTo>
                  <a:pt x="320" y="580"/>
                </a:moveTo>
                <a:lnTo>
                  <a:pt x="307" y="580"/>
                </a:lnTo>
                <a:lnTo>
                  <a:pt x="294" y="579"/>
                </a:lnTo>
                <a:lnTo>
                  <a:pt x="281" y="577"/>
                </a:lnTo>
                <a:lnTo>
                  <a:pt x="268" y="575"/>
                </a:lnTo>
                <a:lnTo>
                  <a:pt x="256" y="572"/>
                </a:lnTo>
                <a:lnTo>
                  <a:pt x="243" y="569"/>
                </a:lnTo>
                <a:lnTo>
                  <a:pt x="231" y="564"/>
                </a:lnTo>
                <a:lnTo>
                  <a:pt x="219" y="560"/>
                </a:lnTo>
                <a:lnTo>
                  <a:pt x="207" y="555"/>
                </a:lnTo>
                <a:lnTo>
                  <a:pt x="197" y="549"/>
                </a:lnTo>
                <a:lnTo>
                  <a:pt x="186" y="543"/>
                </a:lnTo>
                <a:lnTo>
                  <a:pt x="175" y="535"/>
                </a:lnTo>
                <a:lnTo>
                  <a:pt x="164" y="529"/>
                </a:lnTo>
                <a:lnTo>
                  <a:pt x="155" y="520"/>
                </a:lnTo>
                <a:lnTo>
                  <a:pt x="145" y="513"/>
                </a:lnTo>
                <a:lnTo>
                  <a:pt x="136" y="504"/>
                </a:lnTo>
                <a:lnTo>
                  <a:pt x="128" y="495"/>
                </a:lnTo>
                <a:lnTo>
                  <a:pt x="119" y="486"/>
                </a:lnTo>
                <a:lnTo>
                  <a:pt x="112" y="475"/>
                </a:lnTo>
                <a:lnTo>
                  <a:pt x="104" y="466"/>
                </a:lnTo>
                <a:lnTo>
                  <a:pt x="98" y="455"/>
                </a:lnTo>
                <a:lnTo>
                  <a:pt x="91" y="444"/>
                </a:lnTo>
                <a:lnTo>
                  <a:pt x="86" y="432"/>
                </a:lnTo>
                <a:lnTo>
                  <a:pt x="81" y="422"/>
                </a:lnTo>
                <a:lnTo>
                  <a:pt x="76" y="410"/>
                </a:lnTo>
                <a:lnTo>
                  <a:pt x="72" y="397"/>
                </a:lnTo>
                <a:lnTo>
                  <a:pt x="69" y="385"/>
                </a:lnTo>
                <a:lnTo>
                  <a:pt x="66" y="372"/>
                </a:lnTo>
                <a:lnTo>
                  <a:pt x="64" y="360"/>
                </a:lnTo>
                <a:lnTo>
                  <a:pt x="61" y="347"/>
                </a:lnTo>
                <a:lnTo>
                  <a:pt x="60" y="334"/>
                </a:lnTo>
                <a:lnTo>
                  <a:pt x="60" y="320"/>
                </a:lnTo>
                <a:lnTo>
                  <a:pt x="60" y="307"/>
                </a:lnTo>
                <a:lnTo>
                  <a:pt x="61" y="294"/>
                </a:lnTo>
                <a:lnTo>
                  <a:pt x="64" y="281"/>
                </a:lnTo>
                <a:lnTo>
                  <a:pt x="66" y="268"/>
                </a:lnTo>
                <a:lnTo>
                  <a:pt x="69" y="256"/>
                </a:lnTo>
                <a:lnTo>
                  <a:pt x="72" y="243"/>
                </a:lnTo>
                <a:lnTo>
                  <a:pt x="76" y="231"/>
                </a:lnTo>
                <a:lnTo>
                  <a:pt x="81" y="219"/>
                </a:lnTo>
                <a:lnTo>
                  <a:pt x="86" y="207"/>
                </a:lnTo>
                <a:lnTo>
                  <a:pt x="91" y="197"/>
                </a:lnTo>
                <a:lnTo>
                  <a:pt x="98" y="186"/>
                </a:lnTo>
                <a:lnTo>
                  <a:pt x="104" y="175"/>
                </a:lnTo>
                <a:lnTo>
                  <a:pt x="112" y="164"/>
                </a:lnTo>
                <a:lnTo>
                  <a:pt x="119" y="155"/>
                </a:lnTo>
                <a:lnTo>
                  <a:pt x="128" y="145"/>
                </a:lnTo>
                <a:lnTo>
                  <a:pt x="136" y="137"/>
                </a:lnTo>
                <a:lnTo>
                  <a:pt x="145" y="128"/>
                </a:lnTo>
                <a:lnTo>
                  <a:pt x="155" y="119"/>
                </a:lnTo>
                <a:lnTo>
                  <a:pt x="164" y="112"/>
                </a:lnTo>
                <a:lnTo>
                  <a:pt x="175" y="104"/>
                </a:lnTo>
                <a:lnTo>
                  <a:pt x="186" y="98"/>
                </a:lnTo>
                <a:lnTo>
                  <a:pt x="197" y="92"/>
                </a:lnTo>
                <a:lnTo>
                  <a:pt x="207" y="86"/>
                </a:lnTo>
                <a:lnTo>
                  <a:pt x="219" y="81"/>
                </a:lnTo>
                <a:lnTo>
                  <a:pt x="231" y="77"/>
                </a:lnTo>
                <a:lnTo>
                  <a:pt x="243" y="72"/>
                </a:lnTo>
                <a:lnTo>
                  <a:pt x="256" y="69"/>
                </a:lnTo>
                <a:lnTo>
                  <a:pt x="268" y="66"/>
                </a:lnTo>
                <a:lnTo>
                  <a:pt x="281" y="64"/>
                </a:lnTo>
                <a:lnTo>
                  <a:pt x="294" y="61"/>
                </a:lnTo>
                <a:lnTo>
                  <a:pt x="307" y="60"/>
                </a:lnTo>
                <a:lnTo>
                  <a:pt x="320" y="60"/>
                </a:lnTo>
                <a:lnTo>
                  <a:pt x="334" y="60"/>
                </a:lnTo>
                <a:lnTo>
                  <a:pt x="347" y="61"/>
                </a:lnTo>
                <a:lnTo>
                  <a:pt x="360" y="64"/>
                </a:lnTo>
                <a:lnTo>
                  <a:pt x="372" y="66"/>
                </a:lnTo>
                <a:lnTo>
                  <a:pt x="385" y="69"/>
                </a:lnTo>
                <a:lnTo>
                  <a:pt x="397" y="72"/>
                </a:lnTo>
                <a:lnTo>
                  <a:pt x="410" y="77"/>
                </a:lnTo>
                <a:lnTo>
                  <a:pt x="422" y="81"/>
                </a:lnTo>
                <a:lnTo>
                  <a:pt x="432" y="86"/>
                </a:lnTo>
                <a:lnTo>
                  <a:pt x="444" y="92"/>
                </a:lnTo>
                <a:lnTo>
                  <a:pt x="455" y="98"/>
                </a:lnTo>
                <a:lnTo>
                  <a:pt x="466" y="104"/>
                </a:lnTo>
                <a:lnTo>
                  <a:pt x="475" y="112"/>
                </a:lnTo>
                <a:lnTo>
                  <a:pt x="486" y="119"/>
                </a:lnTo>
                <a:lnTo>
                  <a:pt x="495" y="128"/>
                </a:lnTo>
                <a:lnTo>
                  <a:pt x="504" y="137"/>
                </a:lnTo>
                <a:lnTo>
                  <a:pt x="513" y="145"/>
                </a:lnTo>
                <a:lnTo>
                  <a:pt x="522" y="155"/>
                </a:lnTo>
                <a:lnTo>
                  <a:pt x="529" y="164"/>
                </a:lnTo>
                <a:lnTo>
                  <a:pt x="537" y="175"/>
                </a:lnTo>
                <a:lnTo>
                  <a:pt x="543" y="186"/>
                </a:lnTo>
                <a:lnTo>
                  <a:pt x="549" y="197"/>
                </a:lnTo>
                <a:lnTo>
                  <a:pt x="555" y="207"/>
                </a:lnTo>
                <a:lnTo>
                  <a:pt x="560" y="219"/>
                </a:lnTo>
                <a:lnTo>
                  <a:pt x="564" y="231"/>
                </a:lnTo>
                <a:lnTo>
                  <a:pt x="569" y="243"/>
                </a:lnTo>
                <a:lnTo>
                  <a:pt x="572" y="256"/>
                </a:lnTo>
                <a:lnTo>
                  <a:pt x="575" y="268"/>
                </a:lnTo>
                <a:lnTo>
                  <a:pt x="577" y="281"/>
                </a:lnTo>
                <a:lnTo>
                  <a:pt x="579" y="294"/>
                </a:lnTo>
                <a:lnTo>
                  <a:pt x="580" y="307"/>
                </a:lnTo>
                <a:lnTo>
                  <a:pt x="580" y="320"/>
                </a:lnTo>
                <a:lnTo>
                  <a:pt x="580" y="334"/>
                </a:lnTo>
                <a:lnTo>
                  <a:pt x="579" y="347"/>
                </a:lnTo>
                <a:lnTo>
                  <a:pt x="577" y="360"/>
                </a:lnTo>
                <a:lnTo>
                  <a:pt x="575" y="372"/>
                </a:lnTo>
                <a:lnTo>
                  <a:pt x="572" y="385"/>
                </a:lnTo>
                <a:lnTo>
                  <a:pt x="569" y="397"/>
                </a:lnTo>
                <a:lnTo>
                  <a:pt x="564" y="410"/>
                </a:lnTo>
                <a:lnTo>
                  <a:pt x="560" y="422"/>
                </a:lnTo>
                <a:lnTo>
                  <a:pt x="555" y="432"/>
                </a:lnTo>
                <a:lnTo>
                  <a:pt x="549" y="444"/>
                </a:lnTo>
                <a:lnTo>
                  <a:pt x="543" y="455"/>
                </a:lnTo>
                <a:lnTo>
                  <a:pt x="537" y="466"/>
                </a:lnTo>
                <a:lnTo>
                  <a:pt x="529" y="475"/>
                </a:lnTo>
                <a:lnTo>
                  <a:pt x="522" y="486"/>
                </a:lnTo>
                <a:lnTo>
                  <a:pt x="513" y="495"/>
                </a:lnTo>
                <a:lnTo>
                  <a:pt x="504" y="504"/>
                </a:lnTo>
                <a:lnTo>
                  <a:pt x="495" y="513"/>
                </a:lnTo>
                <a:lnTo>
                  <a:pt x="486" y="520"/>
                </a:lnTo>
                <a:lnTo>
                  <a:pt x="475" y="529"/>
                </a:lnTo>
                <a:lnTo>
                  <a:pt x="466" y="535"/>
                </a:lnTo>
                <a:lnTo>
                  <a:pt x="455" y="543"/>
                </a:lnTo>
                <a:lnTo>
                  <a:pt x="444" y="549"/>
                </a:lnTo>
                <a:lnTo>
                  <a:pt x="432" y="555"/>
                </a:lnTo>
                <a:lnTo>
                  <a:pt x="422" y="560"/>
                </a:lnTo>
                <a:lnTo>
                  <a:pt x="410" y="564"/>
                </a:lnTo>
                <a:lnTo>
                  <a:pt x="397" y="569"/>
                </a:lnTo>
                <a:lnTo>
                  <a:pt x="385" y="572"/>
                </a:lnTo>
                <a:lnTo>
                  <a:pt x="372" y="575"/>
                </a:lnTo>
                <a:lnTo>
                  <a:pt x="360" y="577"/>
                </a:lnTo>
                <a:lnTo>
                  <a:pt x="347" y="579"/>
                </a:lnTo>
                <a:lnTo>
                  <a:pt x="334" y="580"/>
                </a:lnTo>
                <a:lnTo>
                  <a:pt x="320" y="580"/>
                </a:lnTo>
                <a:lnTo>
                  <a:pt x="320" y="580"/>
                </a:lnTo>
                <a:close/>
                <a:moveTo>
                  <a:pt x="893" y="851"/>
                </a:moveTo>
                <a:lnTo>
                  <a:pt x="567" y="525"/>
                </a:lnTo>
                <a:lnTo>
                  <a:pt x="575" y="514"/>
                </a:lnTo>
                <a:lnTo>
                  <a:pt x="584" y="503"/>
                </a:lnTo>
                <a:lnTo>
                  <a:pt x="591" y="491"/>
                </a:lnTo>
                <a:lnTo>
                  <a:pt x="598" y="480"/>
                </a:lnTo>
                <a:lnTo>
                  <a:pt x="604" y="468"/>
                </a:lnTo>
                <a:lnTo>
                  <a:pt x="611" y="456"/>
                </a:lnTo>
                <a:lnTo>
                  <a:pt x="616" y="443"/>
                </a:lnTo>
                <a:lnTo>
                  <a:pt x="621" y="430"/>
                </a:lnTo>
                <a:lnTo>
                  <a:pt x="626" y="417"/>
                </a:lnTo>
                <a:lnTo>
                  <a:pt x="630" y="405"/>
                </a:lnTo>
                <a:lnTo>
                  <a:pt x="633" y="391"/>
                </a:lnTo>
                <a:lnTo>
                  <a:pt x="635" y="377"/>
                </a:lnTo>
                <a:lnTo>
                  <a:pt x="637" y="363"/>
                </a:lnTo>
                <a:lnTo>
                  <a:pt x="639" y="349"/>
                </a:lnTo>
                <a:lnTo>
                  <a:pt x="641" y="335"/>
                </a:lnTo>
                <a:lnTo>
                  <a:pt x="641" y="320"/>
                </a:lnTo>
                <a:lnTo>
                  <a:pt x="641" y="304"/>
                </a:lnTo>
                <a:lnTo>
                  <a:pt x="638" y="288"/>
                </a:lnTo>
                <a:lnTo>
                  <a:pt x="637" y="272"/>
                </a:lnTo>
                <a:lnTo>
                  <a:pt x="634" y="256"/>
                </a:lnTo>
                <a:lnTo>
                  <a:pt x="631" y="241"/>
                </a:lnTo>
                <a:lnTo>
                  <a:pt x="627" y="226"/>
                </a:lnTo>
                <a:lnTo>
                  <a:pt x="621" y="211"/>
                </a:lnTo>
                <a:lnTo>
                  <a:pt x="616" y="196"/>
                </a:lnTo>
                <a:lnTo>
                  <a:pt x="609" y="182"/>
                </a:lnTo>
                <a:lnTo>
                  <a:pt x="602" y="168"/>
                </a:lnTo>
                <a:lnTo>
                  <a:pt x="594" y="155"/>
                </a:lnTo>
                <a:lnTo>
                  <a:pt x="586" y="142"/>
                </a:lnTo>
                <a:lnTo>
                  <a:pt x="577" y="129"/>
                </a:lnTo>
                <a:lnTo>
                  <a:pt x="568" y="117"/>
                </a:lnTo>
                <a:lnTo>
                  <a:pt x="557" y="105"/>
                </a:lnTo>
                <a:lnTo>
                  <a:pt x="546" y="94"/>
                </a:lnTo>
                <a:lnTo>
                  <a:pt x="535" y="83"/>
                </a:lnTo>
                <a:lnTo>
                  <a:pt x="524" y="73"/>
                </a:lnTo>
                <a:lnTo>
                  <a:pt x="512" y="64"/>
                </a:lnTo>
                <a:lnTo>
                  <a:pt x="499" y="55"/>
                </a:lnTo>
                <a:lnTo>
                  <a:pt x="486" y="46"/>
                </a:lnTo>
                <a:lnTo>
                  <a:pt x="473" y="39"/>
                </a:lnTo>
                <a:lnTo>
                  <a:pt x="459" y="31"/>
                </a:lnTo>
                <a:lnTo>
                  <a:pt x="445" y="25"/>
                </a:lnTo>
                <a:lnTo>
                  <a:pt x="430" y="20"/>
                </a:lnTo>
                <a:lnTo>
                  <a:pt x="415" y="14"/>
                </a:lnTo>
                <a:lnTo>
                  <a:pt x="400" y="10"/>
                </a:lnTo>
                <a:lnTo>
                  <a:pt x="385" y="7"/>
                </a:lnTo>
                <a:lnTo>
                  <a:pt x="369" y="4"/>
                </a:lnTo>
                <a:lnTo>
                  <a:pt x="353" y="1"/>
                </a:lnTo>
                <a:lnTo>
                  <a:pt x="337" y="0"/>
                </a:lnTo>
                <a:lnTo>
                  <a:pt x="320" y="0"/>
                </a:lnTo>
                <a:lnTo>
                  <a:pt x="304" y="0"/>
                </a:lnTo>
                <a:lnTo>
                  <a:pt x="288" y="1"/>
                </a:lnTo>
                <a:lnTo>
                  <a:pt x="272" y="4"/>
                </a:lnTo>
                <a:lnTo>
                  <a:pt x="256" y="7"/>
                </a:lnTo>
                <a:lnTo>
                  <a:pt x="241" y="10"/>
                </a:lnTo>
                <a:lnTo>
                  <a:pt x="225" y="14"/>
                </a:lnTo>
                <a:lnTo>
                  <a:pt x="210" y="20"/>
                </a:lnTo>
                <a:lnTo>
                  <a:pt x="195" y="25"/>
                </a:lnTo>
                <a:lnTo>
                  <a:pt x="182" y="31"/>
                </a:lnTo>
                <a:lnTo>
                  <a:pt x="168" y="39"/>
                </a:lnTo>
                <a:lnTo>
                  <a:pt x="155" y="46"/>
                </a:lnTo>
                <a:lnTo>
                  <a:pt x="142" y="55"/>
                </a:lnTo>
                <a:lnTo>
                  <a:pt x="129" y="64"/>
                </a:lnTo>
                <a:lnTo>
                  <a:pt x="117" y="73"/>
                </a:lnTo>
                <a:lnTo>
                  <a:pt x="105" y="83"/>
                </a:lnTo>
                <a:lnTo>
                  <a:pt x="94" y="94"/>
                </a:lnTo>
                <a:lnTo>
                  <a:pt x="84" y="105"/>
                </a:lnTo>
                <a:lnTo>
                  <a:pt x="73" y="117"/>
                </a:lnTo>
                <a:lnTo>
                  <a:pt x="64" y="129"/>
                </a:lnTo>
                <a:lnTo>
                  <a:pt x="55" y="142"/>
                </a:lnTo>
                <a:lnTo>
                  <a:pt x="46" y="155"/>
                </a:lnTo>
                <a:lnTo>
                  <a:pt x="39" y="168"/>
                </a:lnTo>
                <a:lnTo>
                  <a:pt x="31" y="182"/>
                </a:lnTo>
                <a:lnTo>
                  <a:pt x="25" y="196"/>
                </a:lnTo>
                <a:lnTo>
                  <a:pt x="20" y="211"/>
                </a:lnTo>
                <a:lnTo>
                  <a:pt x="14" y="226"/>
                </a:lnTo>
                <a:lnTo>
                  <a:pt x="10" y="241"/>
                </a:lnTo>
                <a:lnTo>
                  <a:pt x="7" y="256"/>
                </a:lnTo>
                <a:lnTo>
                  <a:pt x="3" y="272"/>
                </a:lnTo>
                <a:lnTo>
                  <a:pt x="1" y="288"/>
                </a:lnTo>
                <a:lnTo>
                  <a:pt x="0" y="304"/>
                </a:lnTo>
                <a:lnTo>
                  <a:pt x="0" y="320"/>
                </a:lnTo>
                <a:lnTo>
                  <a:pt x="0" y="337"/>
                </a:lnTo>
                <a:lnTo>
                  <a:pt x="1" y="353"/>
                </a:lnTo>
                <a:lnTo>
                  <a:pt x="3" y="369"/>
                </a:lnTo>
                <a:lnTo>
                  <a:pt x="7" y="385"/>
                </a:lnTo>
                <a:lnTo>
                  <a:pt x="10" y="400"/>
                </a:lnTo>
                <a:lnTo>
                  <a:pt x="14" y="415"/>
                </a:lnTo>
                <a:lnTo>
                  <a:pt x="20" y="430"/>
                </a:lnTo>
                <a:lnTo>
                  <a:pt x="25" y="445"/>
                </a:lnTo>
                <a:lnTo>
                  <a:pt x="31" y="459"/>
                </a:lnTo>
                <a:lnTo>
                  <a:pt x="39" y="473"/>
                </a:lnTo>
                <a:lnTo>
                  <a:pt x="46" y="486"/>
                </a:lnTo>
                <a:lnTo>
                  <a:pt x="55" y="499"/>
                </a:lnTo>
                <a:lnTo>
                  <a:pt x="64" y="512"/>
                </a:lnTo>
                <a:lnTo>
                  <a:pt x="73" y="524"/>
                </a:lnTo>
                <a:lnTo>
                  <a:pt x="84" y="535"/>
                </a:lnTo>
                <a:lnTo>
                  <a:pt x="94" y="546"/>
                </a:lnTo>
                <a:lnTo>
                  <a:pt x="105" y="557"/>
                </a:lnTo>
                <a:lnTo>
                  <a:pt x="117" y="568"/>
                </a:lnTo>
                <a:lnTo>
                  <a:pt x="129" y="577"/>
                </a:lnTo>
                <a:lnTo>
                  <a:pt x="142" y="586"/>
                </a:lnTo>
                <a:lnTo>
                  <a:pt x="155" y="594"/>
                </a:lnTo>
                <a:lnTo>
                  <a:pt x="168" y="602"/>
                </a:lnTo>
                <a:lnTo>
                  <a:pt x="182" y="608"/>
                </a:lnTo>
                <a:lnTo>
                  <a:pt x="195" y="615"/>
                </a:lnTo>
                <a:lnTo>
                  <a:pt x="210" y="621"/>
                </a:lnTo>
                <a:lnTo>
                  <a:pt x="225" y="627"/>
                </a:lnTo>
                <a:lnTo>
                  <a:pt x="241" y="631"/>
                </a:lnTo>
                <a:lnTo>
                  <a:pt x="256" y="634"/>
                </a:lnTo>
                <a:lnTo>
                  <a:pt x="272" y="637"/>
                </a:lnTo>
                <a:lnTo>
                  <a:pt x="288" y="638"/>
                </a:lnTo>
                <a:lnTo>
                  <a:pt x="304" y="641"/>
                </a:lnTo>
                <a:lnTo>
                  <a:pt x="320" y="641"/>
                </a:lnTo>
                <a:lnTo>
                  <a:pt x="335" y="641"/>
                </a:lnTo>
                <a:lnTo>
                  <a:pt x="349" y="639"/>
                </a:lnTo>
                <a:lnTo>
                  <a:pt x="363" y="637"/>
                </a:lnTo>
                <a:lnTo>
                  <a:pt x="377" y="635"/>
                </a:lnTo>
                <a:lnTo>
                  <a:pt x="391" y="633"/>
                </a:lnTo>
                <a:lnTo>
                  <a:pt x="405" y="630"/>
                </a:lnTo>
                <a:lnTo>
                  <a:pt x="417" y="625"/>
                </a:lnTo>
                <a:lnTo>
                  <a:pt x="430" y="621"/>
                </a:lnTo>
                <a:lnTo>
                  <a:pt x="443" y="616"/>
                </a:lnTo>
                <a:lnTo>
                  <a:pt x="456" y="610"/>
                </a:lnTo>
                <a:lnTo>
                  <a:pt x="468" y="604"/>
                </a:lnTo>
                <a:lnTo>
                  <a:pt x="480" y="598"/>
                </a:lnTo>
                <a:lnTo>
                  <a:pt x="491" y="591"/>
                </a:lnTo>
                <a:lnTo>
                  <a:pt x="503" y="584"/>
                </a:lnTo>
                <a:lnTo>
                  <a:pt x="514" y="575"/>
                </a:lnTo>
                <a:lnTo>
                  <a:pt x="525" y="567"/>
                </a:lnTo>
                <a:lnTo>
                  <a:pt x="851" y="892"/>
                </a:lnTo>
                <a:lnTo>
                  <a:pt x="855" y="897"/>
                </a:lnTo>
                <a:lnTo>
                  <a:pt x="860" y="899"/>
                </a:lnTo>
                <a:lnTo>
                  <a:pt x="866" y="901"/>
                </a:lnTo>
                <a:lnTo>
                  <a:pt x="871" y="901"/>
                </a:lnTo>
                <a:lnTo>
                  <a:pt x="878" y="901"/>
                </a:lnTo>
                <a:lnTo>
                  <a:pt x="883" y="899"/>
                </a:lnTo>
                <a:lnTo>
                  <a:pt x="888" y="897"/>
                </a:lnTo>
                <a:lnTo>
                  <a:pt x="893" y="892"/>
                </a:lnTo>
                <a:lnTo>
                  <a:pt x="897" y="888"/>
                </a:lnTo>
                <a:lnTo>
                  <a:pt x="899" y="883"/>
                </a:lnTo>
                <a:lnTo>
                  <a:pt x="901" y="877"/>
                </a:lnTo>
                <a:lnTo>
                  <a:pt x="902" y="871"/>
                </a:lnTo>
                <a:lnTo>
                  <a:pt x="901" y="866"/>
                </a:lnTo>
                <a:lnTo>
                  <a:pt x="899" y="860"/>
                </a:lnTo>
                <a:lnTo>
                  <a:pt x="897" y="855"/>
                </a:lnTo>
                <a:lnTo>
                  <a:pt x="893" y="851"/>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30">
            <a:extLst>
              <a:ext uri="{FF2B5EF4-FFF2-40B4-BE49-F238E27FC236}">
                <a16:creationId xmlns:a16="http://schemas.microsoft.com/office/drawing/2014/main" id="{B0B42E85-4FE3-4EBD-AA0E-25304B8D5736}"/>
              </a:ext>
            </a:extLst>
          </p:cNvPr>
          <p:cNvSpPr/>
          <p:nvPr/>
        </p:nvSpPr>
        <p:spPr>
          <a:xfrm>
            <a:off x="6360010" y="4172233"/>
            <a:ext cx="861613" cy="861614"/>
          </a:xfrm>
          <a:prstGeom prst="ellipse">
            <a:avLst/>
          </a:prstGeom>
          <a:solidFill>
            <a:schemeClr val="bg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F95903D-10A1-41A7-9BD1-D5A6F6913DC0}"/>
              </a:ext>
            </a:extLst>
          </p:cNvPr>
          <p:cNvSpPr txBox="1"/>
          <p:nvPr/>
        </p:nvSpPr>
        <p:spPr>
          <a:xfrm>
            <a:off x="6447409" y="4441042"/>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3</a:t>
            </a:r>
          </a:p>
        </p:txBody>
      </p:sp>
      <p:grpSp>
        <p:nvGrpSpPr>
          <p:cNvPr id="33" name="Group 32">
            <a:extLst>
              <a:ext uri="{FF2B5EF4-FFF2-40B4-BE49-F238E27FC236}">
                <a16:creationId xmlns:a16="http://schemas.microsoft.com/office/drawing/2014/main" id="{714D4B37-1B7A-4747-B859-8F45ABB0D210}"/>
              </a:ext>
            </a:extLst>
          </p:cNvPr>
          <p:cNvGrpSpPr/>
          <p:nvPr/>
        </p:nvGrpSpPr>
        <p:grpSpPr>
          <a:xfrm>
            <a:off x="7469382" y="2619647"/>
            <a:ext cx="3623997" cy="1115672"/>
            <a:chOff x="7469384" y="2308936"/>
            <a:chExt cx="3426157" cy="1115672"/>
          </a:xfrm>
        </p:grpSpPr>
        <p:sp>
          <p:nvSpPr>
            <p:cNvPr id="34" name="TextBox 33">
              <a:extLst>
                <a:ext uri="{FF2B5EF4-FFF2-40B4-BE49-F238E27FC236}">
                  <a16:creationId xmlns:a16="http://schemas.microsoft.com/office/drawing/2014/main" id="{E90E2AA2-A42F-4297-AF0C-B80001748FC0}"/>
                </a:ext>
              </a:extLst>
            </p:cNvPr>
            <p:cNvSpPr txBox="1"/>
            <p:nvPr/>
          </p:nvSpPr>
          <p:spPr>
            <a:xfrm>
              <a:off x="7469384" y="2593611"/>
              <a:ext cx="3426157" cy="830997"/>
            </a:xfrm>
            <a:prstGeom prst="rect">
              <a:avLst/>
            </a:prstGeom>
            <a:noFill/>
            <a:ln w="6350">
              <a:noFill/>
              <a:prstDash val="dash"/>
            </a:ln>
          </p:spPr>
          <p:txBody>
            <a:bodyPr wrap="square" lIns="0" tIns="0" rIns="0" bIns="0" rtlCol="0">
              <a:spAutoFit/>
            </a:bodyPr>
            <a:lstStyle>
              <a:defPPr>
                <a:defRPr lang="en-US"/>
              </a:defPPr>
              <a:lvl1pPr algn="just">
                <a:defRPr sz="1400"/>
              </a:lvl1pPr>
            </a:lstStyle>
            <a:p>
              <a:pPr algn="l"/>
              <a:r>
                <a:rPr lang="en-US" sz="1800" dirty="0">
                  <a:latin typeface="Arial" panose="020B0604020202020204" pitchFamily="34" charset="0"/>
                  <a:cs typeface="Arial" panose="020B0604020202020204" pitchFamily="34" charset="0"/>
                </a:rPr>
                <a:t>Startle and surprise can negatively effect workload, and can be higher for a multi-engine aircraft</a:t>
              </a:r>
            </a:p>
          </p:txBody>
        </p:sp>
        <p:sp>
          <p:nvSpPr>
            <p:cNvPr id="35" name="TextBox 34">
              <a:extLst>
                <a:ext uri="{FF2B5EF4-FFF2-40B4-BE49-F238E27FC236}">
                  <a16:creationId xmlns:a16="http://schemas.microsoft.com/office/drawing/2014/main" id="{BADEE2F6-6262-4D33-B745-1E45545B5541}"/>
                </a:ext>
              </a:extLst>
            </p:cNvPr>
            <p:cNvSpPr txBox="1"/>
            <p:nvPr/>
          </p:nvSpPr>
          <p:spPr>
            <a:xfrm>
              <a:off x="7469384" y="2308936"/>
              <a:ext cx="3426157" cy="276999"/>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Workload</a:t>
              </a:r>
            </a:p>
          </p:txBody>
        </p:sp>
      </p:grpSp>
      <p:cxnSp>
        <p:nvCxnSpPr>
          <p:cNvPr id="36" name="Straight Connector 35">
            <a:extLst>
              <a:ext uri="{FF2B5EF4-FFF2-40B4-BE49-F238E27FC236}">
                <a16:creationId xmlns:a16="http://schemas.microsoft.com/office/drawing/2014/main" id="{B8FD707D-4D68-42B1-8B98-EA0A7E2CD2C3}"/>
              </a:ext>
            </a:extLst>
          </p:cNvPr>
          <p:cNvCxnSpPr/>
          <p:nvPr/>
        </p:nvCxnSpPr>
        <p:spPr>
          <a:xfrm>
            <a:off x="6360009" y="6017285"/>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08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76" grpId="0"/>
      <p:bldP spid="99" grpId="0" animBg="1"/>
      <p:bldP spid="100" grpId="0"/>
      <p:bldP spid="31" grpId="0" animBg="1"/>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27</a:t>
            </a:fld>
            <a:endParaRPr lang="en-US"/>
          </a:p>
        </p:txBody>
      </p:sp>
      <p:sp>
        <p:nvSpPr>
          <p:cNvPr id="61" name="Oval 60">
            <a:extLst>
              <a:ext uri="{FF2B5EF4-FFF2-40B4-BE49-F238E27FC236}">
                <a16:creationId xmlns:a16="http://schemas.microsoft.com/office/drawing/2014/main" id="{D5D6E24F-CD52-4DD9-B35D-2F3E42B1B203}"/>
              </a:ext>
            </a:extLst>
          </p:cNvPr>
          <p:cNvSpPr/>
          <p:nvPr/>
        </p:nvSpPr>
        <p:spPr>
          <a:xfrm>
            <a:off x="6360010" y="2671775"/>
            <a:ext cx="861613" cy="861614"/>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B41629C6-A6CC-4EC7-BB17-BF0B7905E5E8}"/>
              </a:ext>
            </a:extLst>
          </p:cNvPr>
          <p:cNvSpPr txBox="1"/>
          <p:nvPr/>
        </p:nvSpPr>
        <p:spPr>
          <a:xfrm>
            <a:off x="6447409" y="2916881"/>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2</a:t>
            </a:r>
          </a:p>
        </p:txBody>
      </p:sp>
      <p:grpSp>
        <p:nvGrpSpPr>
          <p:cNvPr id="8" name="Group 7">
            <a:extLst>
              <a:ext uri="{FF2B5EF4-FFF2-40B4-BE49-F238E27FC236}">
                <a16:creationId xmlns:a16="http://schemas.microsoft.com/office/drawing/2014/main" id="{B0CA5C97-5276-4EE3-B2DD-4941858DF8D4}"/>
              </a:ext>
            </a:extLst>
          </p:cNvPr>
          <p:cNvGrpSpPr/>
          <p:nvPr/>
        </p:nvGrpSpPr>
        <p:grpSpPr>
          <a:xfrm>
            <a:off x="7469381" y="4172233"/>
            <a:ext cx="3884419" cy="1730165"/>
            <a:chOff x="7469383" y="3731364"/>
            <a:chExt cx="3884419" cy="1730165"/>
          </a:xfrm>
        </p:grpSpPr>
        <p:sp>
          <p:nvSpPr>
            <p:cNvPr id="77" name="TextBox 76">
              <a:extLst>
                <a:ext uri="{FF2B5EF4-FFF2-40B4-BE49-F238E27FC236}">
                  <a16:creationId xmlns:a16="http://schemas.microsoft.com/office/drawing/2014/main" id="{8C7CC528-67A6-44AD-A70E-9026ADB64B71}"/>
                </a:ext>
              </a:extLst>
            </p:cNvPr>
            <p:cNvSpPr txBox="1"/>
            <p:nvPr/>
          </p:nvSpPr>
          <p:spPr>
            <a:xfrm>
              <a:off x="7469384" y="4076534"/>
              <a:ext cx="3734530" cy="1384995"/>
            </a:xfrm>
            <a:prstGeom prst="rect">
              <a:avLst/>
            </a:prstGeom>
            <a:noFill/>
            <a:ln w="6350">
              <a:noFill/>
              <a:prstDash val="dash"/>
            </a:ln>
          </p:spPr>
          <p:txBody>
            <a:bodyPr wrap="square" lIns="0" tIns="0" rIns="0" bIns="0" rtlCol="0">
              <a:spAutoFit/>
            </a:bodyPr>
            <a:lstStyle>
              <a:defPPr>
                <a:defRPr lang="en-US"/>
              </a:defPPr>
              <a:lvl1pPr algn="just">
                <a:defRPr sz="1400"/>
              </a:lvl1pPr>
            </a:lstStyle>
            <a:p>
              <a:pPr algn="l"/>
              <a:r>
                <a:rPr lang="en-US" sz="1800" dirty="0">
                  <a:latin typeface="Arial" panose="020B0604020202020204" pitchFamily="34" charset="0"/>
                  <a:cs typeface="Arial" panose="020B0604020202020204" pitchFamily="34" charset="0"/>
                </a:rPr>
                <a:t>A sample of 40 would give the future researchers an adequate power (.80) if </a:t>
              </a:r>
              <a:r>
                <a:rPr lang="en-US" sz="1800" dirty="0">
                  <a:solidFill>
                    <a:schemeClr val="tx1">
                      <a:lumMod val="95000"/>
                      <a:lumOff val="5000"/>
                    </a:schemeClr>
                  </a:solidFill>
                  <a:latin typeface="Arial" panose="020B0604020202020204" pitchFamily="34" charset="0"/>
                  <a:cs typeface="Arial" panose="020B0604020202020204" pitchFamily="34" charset="0"/>
                </a:rPr>
                <a:t>they</a:t>
              </a:r>
              <a:r>
                <a:rPr lang="en-US" sz="1800" dirty="0">
                  <a:latin typeface="Arial" panose="020B0604020202020204" pitchFamily="34" charset="0"/>
                  <a:cs typeface="Arial" panose="020B0604020202020204" pitchFamily="34" charset="0"/>
                </a:rPr>
                <a:t> want to investigate the effects of startle and surprise on aircraft and emergency</a:t>
              </a:r>
            </a:p>
          </p:txBody>
        </p:sp>
        <p:sp>
          <p:nvSpPr>
            <p:cNvPr id="78" name="TextBox 77">
              <a:extLst>
                <a:ext uri="{FF2B5EF4-FFF2-40B4-BE49-F238E27FC236}">
                  <a16:creationId xmlns:a16="http://schemas.microsoft.com/office/drawing/2014/main" id="{36227773-8030-484E-BF53-BDDACA671749}"/>
                </a:ext>
              </a:extLst>
            </p:cNvPr>
            <p:cNvSpPr txBox="1"/>
            <p:nvPr/>
          </p:nvSpPr>
          <p:spPr>
            <a:xfrm>
              <a:off x="7469383" y="3731364"/>
              <a:ext cx="3884419" cy="276999"/>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Sample Size</a:t>
              </a:r>
            </a:p>
          </p:txBody>
        </p:sp>
      </p:grpSp>
      <p:cxnSp>
        <p:nvCxnSpPr>
          <p:cNvPr id="94" name="Straight Connector 93">
            <a:extLst>
              <a:ext uri="{FF2B5EF4-FFF2-40B4-BE49-F238E27FC236}">
                <a16:creationId xmlns:a16="http://schemas.microsoft.com/office/drawing/2014/main" id="{35E1CFE7-506E-462C-9E03-A5C1CFA4953F}"/>
              </a:ext>
            </a:extLst>
          </p:cNvPr>
          <p:cNvCxnSpPr/>
          <p:nvPr/>
        </p:nvCxnSpPr>
        <p:spPr>
          <a:xfrm>
            <a:off x="6360009" y="4039613"/>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8FD6B2DF-814F-4D81-9049-E8ECD36D8FFE}"/>
              </a:ext>
            </a:extLst>
          </p:cNvPr>
          <p:cNvGrpSpPr/>
          <p:nvPr/>
        </p:nvGrpSpPr>
        <p:grpSpPr>
          <a:xfrm>
            <a:off x="7405635" y="783869"/>
            <a:ext cx="3850543" cy="1448011"/>
            <a:chOff x="7409753" y="842955"/>
            <a:chExt cx="3601892" cy="1448011"/>
          </a:xfrm>
        </p:grpSpPr>
        <p:sp>
          <p:nvSpPr>
            <p:cNvPr id="96" name="TextBox 95">
              <a:extLst>
                <a:ext uri="{FF2B5EF4-FFF2-40B4-BE49-F238E27FC236}">
                  <a16:creationId xmlns:a16="http://schemas.microsoft.com/office/drawing/2014/main" id="{F696692B-5A3B-4F08-8DD7-D2980E951EA7}"/>
                </a:ext>
              </a:extLst>
            </p:cNvPr>
            <p:cNvSpPr txBox="1"/>
            <p:nvPr/>
          </p:nvSpPr>
          <p:spPr>
            <a:xfrm>
              <a:off x="7469384" y="1182970"/>
              <a:ext cx="3493368" cy="1107996"/>
            </a:xfrm>
            <a:prstGeom prst="rect">
              <a:avLst/>
            </a:prstGeom>
            <a:noFill/>
            <a:ln w="6350">
              <a:noFill/>
              <a:prstDash val="dash"/>
            </a:ln>
          </p:spPr>
          <p:txBody>
            <a:bodyPr wrap="square" lIns="0" tIns="0" rIns="0" bIns="0" rtlCol="0">
              <a:spAutoFit/>
            </a:bodyPr>
            <a:lstStyle/>
            <a:p>
              <a:r>
                <a:rPr lang="en-US" dirty="0">
                  <a:latin typeface="Arial" panose="020B0604020202020204" pitchFamily="34" charset="0"/>
                  <a:cs typeface="Arial" panose="020B0604020202020204" pitchFamily="34" charset="0"/>
                </a:rPr>
                <a:t>Future studies should focus on validating electroencephalography and electromyography as measures for startle and surprise</a:t>
              </a:r>
            </a:p>
          </p:txBody>
        </p:sp>
        <p:sp>
          <p:nvSpPr>
            <p:cNvPr id="97" name="TextBox 96">
              <a:extLst>
                <a:ext uri="{FF2B5EF4-FFF2-40B4-BE49-F238E27FC236}">
                  <a16:creationId xmlns:a16="http://schemas.microsoft.com/office/drawing/2014/main" id="{89553626-3F0B-42E2-ACDA-F8358EB51048}"/>
                </a:ext>
              </a:extLst>
            </p:cNvPr>
            <p:cNvSpPr txBox="1"/>
            <p:nvPr/>
          </p:nvSpPr>
          <p:spPr>
            <a:xfrm>
              <a:off x="7409753" y="842955"/>
              <a:ext cx="3601892" cy="276998"/>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Vital Signs</a:t>
              </a:r>
            </a:p>
          </p:txBody>
        </p:sp>
      </p:grpSp>
      <p:sp>
        <p:nvSpPr>
          <p:cNvPr id="99" name="Oval 98">
            <a:extLst>
              <a:ext uri="{FF2B5EF4-FFF2-40B4-BE49-F238E27FC236}">
                <a16:creationId xmlns:a16="http://schemas.microsoft.com/office/drawing/2014/main" id="{77D79D79-A039-4CEF-9DAC-8F54A3CCF24C}"/>
              </a:ext>
            </a:extLst>
          </p:cNvPr>
          <p:cNvSpPr/>
          <p:nvPr/>
        </p:nvSpPr>
        <p:spPr>
          <a:xfrm>
            <a:off x="6360010" y="784042"/>
            <a:ext cx="861613" cy="861614"/>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F525AE7A-A937-40CC-A189-368752956D2F}"/>
              </a:ext>
            </a:extLst>
          </p:cNvPr>
          <p:cNvSpPr txBox="1"/>
          <p:nvPr/>
        </p:nvSpPr>
        <p:spPr>
          <a:xfrm>
            <a:off x="6447409" y="1065310"/>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1</a:t>
            </a:r>
          </a:p>
        </p:txBody>
      </p:sp>
      <p:cxnSp>
        <p:nvCxnSpPr>
          <p:cNvPr id="111" name="Straight Connector 110">
            <a:extLst>
              <a:ext uri="{FF2B5EF4-FFF2-40B4-BE49-F238E27FC236}">
                <a16:creationId xmlns:a16="http://schemas.microsoft.com/office/drawing/2014/main" id="{7189A94C-8699-4CA0-A2B5-4377566E2EF8}"/>
              </a:ext>
            </a:extLst>
          </p:cNvPr>
          <p:cNvCxnSpPr/>
          <p:nvPr/>
        </p:nvCxnSpPr>
        <p:spPr>
          <a:xfrm>
            <a:off x="6343721" y="2435814"/>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575CD53-6108-481A-A31F-305A2B59F755}"/>
              </a:ext>
            </a:extLst>
          </p:cNvPr>
          <p:cNvSpPr txBox="1"/>
          <p:nvPr/>
        </p:nvSpPr>
        <p:spPr>
          <a:xfrm>
            <a:off x="818941" y="3070769"/>
            <a:ext cx="4762917" cy="553998"/>
          </a:xfrm>
          <a:prstGeom prst="rect">
            <a:avLst/>
          </a:prstGeom>
          <a:noFill/>
        </p:spPr>
        <p:txBody>
          <a:bodyPr wrap="square" lIns="0" tIns="0" rIns="0" bIns="0" rtlCol="0" anchor="t">
            <a:spAutoFit/>
          </a:bodyPr>
          <a:lstStyle/>
          <a:p>
            <a:r>
              <a:rPr lang="en-US" sz="3600" dirty="0">
                <a:latin typeface="Arial" panose="020B0604020202020204" pitchFamily="34" charset="0"/>
                <a:cs typeface="Arial" panose="020B0604020202020204" pitchFamily="34" charset="0"/>
              </a:rPr>
              <a:t>RECOMMENDATIONS</a:t>
            </a:r>
          </a:p>
        </p:txBody>
      </p:sp>
      <p:sp>
        <p:nvSpPr>
          <p:cNvPr id="31" name="Oval 30">
            <a:extLst>
              <a:ext uri="{FF2B5EF4-FFF2-40B4-BE49-F238E27FC236}">
                <a16:creationId xmlns:a16="http://schemas.microsoft.com/office/drawing/2014/main" id="{B0B42E85-4FE3-4EBD-AA0E-25304B8D5736}"/>
              </a:ext>
            </a:extLst>
          </p:cNvPr>
          <p:cNvSpPr/>
          <p:nvPr/>
        </p:nvSpPr>
        <p:spPr>
          <a:xfrm>
            <a:off x="6360010" y="4172233"/>
            <a:ext cx="861613" cy="861614"/>
          </a:xfrm>
          <a:prstGeom prst="ellipse">
            <a:avLst/>
          </a:prstGeom>
          <a:solidFill>
            <a:schemeClr val="bg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F95903D-10A1-41A7-9BD1-D5A6F6913DC0}"/>
              </a:ext>
            </a:extLst>
          </p:cNvPr>
          <p:cNvSpPr txBox="1"/>
          <p:nvPr/>
        </p:nvSpPr>
        <p:spPr>
          <a:xfrm>
            <a:off x="6447409" y="4441042"/>
            <a:ext cx="686816" cy="307777"/>
          </a:xfrm>
          <a:prstGeom prst="rect">
            <a:avLst/>
          </a:prstGeom>
          <a:noFill/>
          <a:ln w="6350">
            <a:noFill/>
            <a:prstDash val="dash"/>
          </a:ln>
        </p:spPr>
        <p:txBody>
          <a:bodyPr wrap="square" lIns="0" tIns="0" rIns="0" bIns="0" rtlCol="0" anchor="ctr">
            <a:spAutoFit/>
          </a:bodyPr>
          <a:lstStyle/>
          <a:p>
            <a:pPr algn="ctr"/>
            <a:r>
              <a:rPr lang="en-US" sz="2000" b="1" dirty="0">
                <a:solidFill>
                  <a:schemeClr val="bg1"/>
                </a:solidFill>
              </a:rPr>
              <a:t>3</a:t>
            </a:r>
          </a:p>
        </p:txBody>
      </p:sp>
      <p:grpSp>
        <p:nvGrpSpPr>
          <p:cNvPr id="33" name="Group 32">
            <a:extLst>
              <a:ext uri="{FF2B5EF4-FFF2-40B4-BE49-F238E27FC236}">
                <a16:creationId xmlns:a16="http://schemas.microsoft.com/office/drawing/2014/main" id="{714D4B37-1B7A-4747-B859-8F45ABB0D210}"/>
              </a:ext>
            </a:extLst>
          </p:cNvPr>
          <p:cNvGrpSpPr/>
          <p:nvPr/>
        </p:nvGrpSpPr>
        <p:grpSpPr>
          <a:xfrm>
            <a:off x="7405635" y="2619648"/>
            <a:ext cx="3850545" cy="1392670"/>
            <a:chOff x="7405637" y="2308937"/>
            <a:chExt cx="3850545" cy="1392670"/>
          </a:xfrm>
        </p:grpSpPr>
        <p:sp>
          <p:nvSpPr>
            <p:cNvPr id="34" name="TextBox 33">
              <a:extLst>
                <a:ext uri="{FF2B5EF4-FFF2-40B4-BE49-F238E27FC236}">
                  <a16:creationId xmlns:a16="http://schemas.microsoft.com/office/drawing/2014/main" id="{E90E2AA2-A42F-4297-AF0C-B80001748FC0}"/>
                </a:ext>
              </a:extLst>
            </p:cNvPr>
            <p:cNvSpPr txBox="1"/>
            <p:nvPr/>
          </p:nvSpPr>
          <p:spPr>
            <a:xfrm>
              <a:off x="7469384" y="2593611"/>
              <a:ext cx="3734530" cy="1107996"/>
            </a:xfrm>
            <a:prstGeom prst="rect">
              <a:avLst/>
            </a:prstGeom>
            <a:noFill/>
            <a:ln w="6350">
              <a:noFill/>
              <a:prstDash val="dash"/>
            </a:ln>
          </p:spPr>
          <p:txBody>
            <a:bodyPr wrap="square" lIns="0" tIns="0" rIns="0" bIns="0" rtlCol="0">
              <a:spAutoFit/>
            </a:bodyPr>
            <a:lstStyle>
              <a:defPPr>
                <a:defRPr lang="en-US"/>
              </a:defPPr>
              <a:lvl1pPr algn="just">
                <a:defRPr sz="1400"/>
              </a:lvl1pPr>
            </a:lstStyle>
            <a:p>
              <a:pPr algn="l"/>
              <a:r>
                <a:rPr lang="en-US" sz="1800" dirty="0">
                  <a:latin typeface="Arial" panose="020B0604020202020204" pitchFamily="34" charset="0"/>
                  <a:cs typeface="Arial" panose="020B0604020202020204" pitchFamily="34" charset="0"/>
                </a:rPr>
                <a:t>Use the NASA-TLX or other mechanisms to evaluate pilot workload during startle and surprise events</a:t>
              </a:r>
            </a:p>
          </p:txBody>
        </p:sp>
        <p:sp>
          <p:nvSpPr>
            <p:cNvPr id="35" name="TextBox 34">
              <a:extLst>
                <a:ext uri="{FF2B5EF4-FFF2-40B4-BE49-F238E27FC236}">
                  <a16:creationId xmlns:a16="http://schemas.microsoft.com/office/drawing/2014/main" id="{BADEE2F6-6262-4D33-B745-1E45545B5541}"/>
                </a:ext>
              </a:extLst>
            </p:cNvPr>
            <p:cNvSpPr txBox="1"/>
            <p:nvPr/>
          </p:nvSpPr>
          <p:spPr>
            <a:xfrm>
              <a:off x="7405637" y="2308937"/>
              <a:ext cx="3850545" cy="276999"/>
            </a:xfrm>
            <a:prstGeom prst="rect">
              <a:avLst/>
            </a:prstGeom>
            <a:noFill/>
            <a:ln w="6350">
              <a:noFill/>
              <a:prstDash val="dash"/>
            </a:ln>
          </p:spPr>
          <p:txBody>
            <a:bodyPr wrap="square" lIns="0" tIns="0" rIns="0" bIns="0" rtlCol="0">
              <a:spAutoFit/>
            </a:bodyPr>
            <a:lstStyle/>
            <a:p>
              <a:pPr algn="ctr"/>
              <a:r>
                <a:rPr lang="en-US" b="1" dirty="0">
                  <a:solidFill>
                    <a:schemeClr val="tx1">
                      <a:lumMod val="95000"/>
                      <a:lumOff val="5000"/>
                    </a:schemeClr>
                  </a:solidFill>
                  <a:latin typeface="Arial" panose="020B0604020202020204" pitchFamily="34" charset="0"/>
                  <a:cs typeface="Arial" panose="020B0604020202020204" pitchFamily="34" charset="0"/>
                </a:rPr>
                <a:t>Workload</a:t>
              </a:r>
            </a:p>
          </p:txBody>
        </p:sp>
      </p:grpSp>
      <p:cxnSp>
        <p:nvCxnSpPr>
          <p:cNvPr id="36" name="Straight Connector 35">
            <a:extLst>
              <a:ext uri="{FF2B5EF4-FFF2-40B4-BE49-F238E27FC236}">
                <a16:creationId xmlns:a16="http://schemas.microsoft.com/office/drawing/2014/main" id="{B8FD707D-4D68-42B1-8B98-EA0A7E2CD2C3}"/>
              </a:ext>
            </a:extLst>
          </p:cNvPr>
          <p:cNvCxnSpPr/>
          <p:nvPr/>
        </p:nvCxnSpPr>
        <p:spPr>
          <a:xfrm>
            <a:off x="6360009" y="6017285"/>
            <a:ext cx="4912459" cy="0"/>
          </a:xfrm>
          <a:prstGeom prst="line">
            <a:avLst/>
          </a:prstGeom>
          <a:ln>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61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76" grpId="0"/>
      <p:bldP spid="99" grpId="0" animBg="1"/>
      <p:bldP spid="100" grpId="0"/>
      <p:bldP spid="31" grpId="0" animBg="1"/>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 name="Right Triangle 3">
            <a:extLst>
              <a:ext uri="{FF2B5EF4-FFF2-40B4-BE49-F238E27FC236}">
                <a16:creationId xmlns:a16="http://schemas.microsoft.com/office/drawing/2014/main" id="{7141D334-8434-4AF3-8014-473FA6D366EC}"/>
              </a:ext>
            </a:extLst>
          </p:cNvPr>
          <p:cNvSpPr/>
          <p:nvPr/>
        </p:nvSpPr>
        <p:spPr>
          <a:xfrm rot="16200000" flipH="1">
            <a:off x="7439733" y="2100817"/>
            <a:ext cx="6853083" cy="265144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5F109F2C-FA85-4317-916E-0B4E5F44B020}"/>
              </a:ext>
            </a:extLst>
          </p:cNvPr>
          <p:cNvCxnSpPr>
            <a:cxnSpLocks/>
          </p:cNvCxnSpPr>
          <p:nvPr/>
        </p:nvCxnSpPr>
        <p:spPr>
          <a:xfrm>
            <a:off x="0" y="5372100"/>
            <a:ext cx="121919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ight Triangle 5">
            <a:extLst>
              <a:ext uri="{FF2B5EF4-FFF2-40B4-BE49-F238E27FC236}">
                <a16:creationId xmlns:a16="http://schemas.microsoft.com/office/drawing/2014/main" id="{4FAA3927-C37E-494D-8BDF-527955E5174E}"/>
              </a:ext>
            </a:extLst>
          </p:cNvPr>
          <p:cNvSpPr/>
          <p:nvPr/>
        </p:nvSpPr>
        <p:spPr>
          <a:xfrm rot="5400000" flipH="1">
            <a:off x="0" y="5372100"/>
            <a:ext cx="1485900" cy="1485900"/>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5E1F35E-9892-4FEF-BD72-1351948704E9}"/>
              </a:ext>
            </a:extLst>
          </p:cNvPr>
          <p:cNvSpPr txBox="1"/>
          <p:nvPr/>
        </p:nvSpPr>
        <p:spPr>
          <a:xfrm>
            <a:off x="2181938" y="1901220"/>
            <a:ext cx="6083300" cy="1569660"/>
          </a:xfrm>
          <a:prstGeom prst="rect">
            <a:avLst/>
          </a:prstGeom>
          <a:noFill/>
        </p:spPr>
        <p:txBody>
          <a:bodyPr wrap="square" rtlCol="0" anchor="ctr">
            <a:spAutoFit/>
          </a:bodyPr>
          <a:lstStyle/>
          <a:p>
            <a:pPr algn="ctr"/>
            <a:r>
              <a:rPr lang="en-US" sz="9600" b="1" dirty="0"/>
              <a:t>THANK YOU</a:t>
            </a:r>
          </a:p>
        </p:txBody>
      </p:sp>
      <p:sp>
        <p:nvSpPr>
          <p:cNvPr id="10" name="TextBox 9">
            <a:extLst>
              <a:ext uri="{FF2B5EF4-FFF2-40B4-BE49-F238E27FC236}">
                <a16:creationId xmlns:a16="http://schemas.microsoft.com/office/drawing/2014/main" id="{7B4A3484-793B-4F37-B664-7CD79823DC77}"/>
              </a:ext>
            </a:extLst>
          </p:cNvPr>
          <p:cNvSpPr txBox="1"/>
          <p:nvPr/>
        </p:nvSpPr>
        <p:spPr>
          <a:xfrm>
            <a:off x="9303139" y="5512427"/>
            <a:ext cx="2736332" cy="1200329"/>
          </a:xfrm>
          <a:prstGeom prst="rect">
            <a:avLst/>
          </a:prstGeom>
          <a:noFill/>
        </p:spPr>
        <p:txBody>
          <a:bodyPr wrap="square" rtlCol="0" anchor="ctr">
            <a:spAutoFit/>
          </a:bodyPr>
          <a:lstStyle/>
          <a:p>
            <a:pPr algn="ctr"/>
            <a:r>
              <a:rPr lang="en-US" sz="2400" b="1" dirty="0"/>
              <a:t>Contact</a:t>
            </a:r>
          </a:p>
          <a:p>
            <a:pPr algn="ctr"/>
            <a:r>
              <a:rPr lang="en-US" sz="2400" b="1" dirty="0"/>
              <a:t>Rahim Agha</a:t>
            </a:r>
          </a:p>
          <a:p>
            <a:pPr algn="ctr"/>
            <a:r>
              <a:rPr lang="en-US" sz="2400" b="1" dirty="0"/>
              <a:t>aghar@my.erau.edu</a:t>
            </a:r>
          </a:p>
        </p:txBody>
      </p:sp>
    </p:spTree>
    <p:extLst>
      <p:ext uri="{BB962C8B-B14F-4D97-AF65-F5344CB8AC3E}">
        <p14:creationId xmlns:p14="http://schemas.microsoft.com/office/powerpoint/2010/main" val="3075300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REFERENCES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29</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4" y="1335385"/>
            <a:ext cx="11335337" cy="5386090"/>
          </a:xfrm>
          <a:prstGeom prst="rect">
            <a:avLst/>
          </a:prstGeom>
          <a:noFill/>
        </p:spPr>
        <p:txBody>
          <a:bodyPr wrap="square" rtlCol="0">
            <a:spAutoFit/>
          </a:bodyPr>
          <a:lstStyle/>
          <a:p>
            <a:r>
              <a:rPr lang="en-US" sz="1600" dirty="0" err="1">
                <a:latin typeface="Arial" panose="020B0604020202020204" pitchFamily="34" charset="0"/>
                <a:cs typeface="Arial" panose="020B0604020202020204" pitchFamily="34" charset="0"/>
              </a:rPr>
              <a:t>Bhana</a:t>
            </a:r>
            <a:r>
              <a:rPr lang="en-US" sz="1600" dirty="0">
                <a:latin typeface="Arial" panose="020B0604020202020204" pitchFamily="34" charset="0"/>
                <a:cs typeface="Arial" panose="020B0604020202020204" pitchFamily="34" charset="0"/>
              </a:rPr>
              <a:t>, H. (2010). Correlating boredom proneness and automation complacency in modern airline pilots. </a:t>
            </a:r>
            <a:r>
              <a:rPr lang="en-US" sz="1600" i="1" dirty="0">
                <a:latin typeface="Arial" panose="020B0604020202020204" pitchFamily="34" charset="0"/>
                <a:cs typeface="Arial" panose="020B0604020202020204" pitchFamily="34" charset="0"/>
              </a:rPr>
              <a:t>Collegiate 	Aviation Review</a:t>
            </a:r>
            <a:r>
              <a:rPr lang="en-US" sz="1600"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28</a:t>
            </a:r>
            <a:r>
              <a:rPr lang="en-US" sz="1600" dirty="0">
                <a:latin typeface="Arial" panose="020B0604020202020204" pitchFamily="34" charset="0"/>
                <a:cs typeface="Arial" panose="020B0604020202020204" pitchFamily="34" charset="0"/>
              </a:rPr>
              <a:t>(1), 9–24.  Retrieved from  	http://search.proquest.com.ezproxy.libproxy.db.erau.edu/docview/859874566?accountid=27203</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Bruna, O., </a:t>
            </a:r>
            <a:r>
              <a:rPr lang="en-US" sz="1600" dirty="0" err="1">
                <a:latin typeface="Arial" panose="020B0604020202020204" pitchFamily="34" charset="0"/>
                <a:cs typeface="Arial" panose="020B0604020202020204" pitchFamily="34" charset="0"/>
              </a:rPr>
              <a:t>Levora</a:t>
            </a:r>
            <a:r>
              <a:rPr lang="en-US" sz="1600" dirty="0">
                <a:latin typeface="Arial" panose="020B0604020202020204" pitchFamily="34" charset="0"/>
                <a:cs typeface="Arial" panose="020B0604020202020204" pitchFamily="34" charset="0"/>
              </a:rPr>
              <a:t>, T., &amp; Holub, J. (2018). Assessment of ECG and respiration recordings from simulated emergency</a:t>
            </a:r>
          </a:p>
          <a:p>
            <a:r>
              <a:rPr lang="en-US" sz="1600" dirty="0">
                <a:latin typeface="Arial" panose="020B0604020202020204" pitchFamily="34" charset="0"/>
                <a:cs typeface="Arial" panose="020B0604020202020204" pitchFamily="34" charset="0"/>
              </a:rPr>
              <a:t>	landings of ultra light aircraft.  </a:t>
            </a:r>
            <a:r>
              <a:rPr lang="en-US" sz="1600" i="1" dirty="0">
                <a:latin typeface="Arial" panose="020B0604020202020204" pitchFamily="34" charset="0"/>
                <a:cs typeface="Arial" panose="020B0604020202020204" pitchFamily="34" charset="0"/>
              </a:rPr>
              <a:t>Scientific Reports</a:t>
            </a:r>
            <a:r>
              <a:rPr lang="en-US" sz="1600"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8</a:t>
            </a:r>
            <a:r>
              <a:rPr lang="en-US" sz="1600" dirty="0">
                <a:latin typeface="Arial" panose="020B0604020202020204" pitchFamily="34" charset="0"/>
                <a:cs typeface="Arial" panose="020B0604020202020204" pitchFamily="34" charset="0"/>
              </a:rPr>
              <a:t>(1), 7232-10. doi:10.1038/s41598-018-25528-z</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Federal Aviation Administration (2015). </a:t>
            </a:r>
            <a:r>
              <a:rPr lang="en-US" sz="1600" i="1" dirty="0">
                <a:latin typeface="Arial" panose="020B0604020202020204" pitchFamily="34" charset="0"/>
                <a:cs typeface="Arial" panose="020B0604020202020204" pitchFamily="34" charset="0"/>
              </a:rPr>
              <a:t>Stall Prevention and Recovery Training</a:t>
            </a:r>
            <a:r>
              <a:rPr lang="en-US" sz="1600" dirty="0">
                <a:latin typeface="Arial" panose="020B0604020202020204" pitchFamily="34" charset="0"/>
                <a:cs typeface="Arial" panose="020B0604020202020204" pitchFamily="34" charset="0"/>
              </a:rPr>
              <a:t>. (FAA-AC: 120-109A). Washington, DC: U.S. 	Department of Transportation. Retrieved from 	https://www.faa.gov/documentLibrary/media/Advisory_Circular/AC_120-109A.pdf</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Federal Aviation Administration (2017). </a:t>
            </a:r>
            <a:r>
              <a:rPr lang="en-US" sz="1600" i="1" dirty="0">
                <a:latin typeface="Arial" panose="020B0604020202020204" pitchFamily="34" charset="0"/>
                <a:cs typeface="Arial" panose="020B0604020202020204" pitchFamily="34" charset="0"/>
              </a:rPr>
              <a:t>Upset Prevention and Recovery Training </a:t>
            </a:r>
            <a:r>
              <a:rPr lang="en-US" sz="1600" dirty="0">
                <a:latin typeface="Arial" panose="020B0604020202020204" pitchFamily="34" charset="0"/>
                <a:cs typeface="Arial" panose="020B0604020202020204" pitchFamily="34" charset="0"/>
              </a:rPr>
              <a:t>(FAA-AC: 120-111). Washington, DC: U.S. 	Department of Transportation. Retrieved from 	https://www.faa.gov/documentLibrary/media/Advisory_Circular/AC_120-111_CHG_1.pdf</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Gillen, M. W. (2016). </a:t>
            </a:r>
            <a:r>
              <a:rPr lang="en-US" sz="1600" i="1" dirty="0">
                <a:latin typeface="Arial" panose="020B0604020202020204" pitchFamily="34" charset="0"/>
                <a:cs typeface="Arial" panose="020B0604020202020204" pitchFamily="34" charset="0"/>
              </a:rPr>
              <a:t>A study evaluating if targeted training for startle effect can improve pilot reactions in handling</a:t>
            </a:r>
          </a:p>
          <a:p>
            <a:r>
              <a:rPr lang="en-US" sz="1600" i="1" dirty="0">
                <a:latin typeface="Arial" panose="020B0604020202020204" pitchFamily="34" charset="0"/>
                <a:cs typeface="Arial" panose="020B0604020202020204" pitchFamily="34" charset="0"/>
              </a:rPr>
              <a:t>	unexpected situations in a flight simulator </a:t>
            </a:r>
            <a:r>
              <a:rPr lang="en-US" sz="1600" dirty="0">
                <a:latin typeface="Arial" panose="020B0604020202020204" pitchFamily="34" charset="0"/>
                <a:cs typeface="Arial" panose="020B0604020202020204" pitchFamily="34" charset="0"/>
              </a:rPr>
              <a:t>(Doctoral dissertation). Retrieved from http://huntlibrary.erau.edu/</a:t>
            </a:r>
          </a:p>
          <a:p>
            <a:endParaRPr lang="en-US" sz="1600" dirty="0">
              <a:latin typeface="Arial" panose="020B0604020202020204" pitchFamily="34" charset="0"/>
              <a:cs typeface="Arial" panose="020B0604020202020204" pitchFamily="34" charset="0"/>
            </a:endParaRPr>
          </a:p>
          <a:p>
            <a:endParaRPr lang="en-US" dirty="0"/>
          </a:p>
          <a:p>
            <a:endParaRPr lang="en-US"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6068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BACKGROUND</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3</a:t>
            </a:fld>
            <a:endParaRPr lang="en-US" dirty="0"/>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5016758"/>
          </a:xfrm>
          <a:prstGeom prst="rect">
            <a:avLst/>
          </a:prstGeom>
          <a:noFill/>
        </p:spPr>
        <p:txBody>
          <a:bodyPr wrap="square" rtlCol="0">
            <a:spAutoFit/>
          </a:bodyPr>
          <a:lstStyle/>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The behavior of pilots in most Loss of Control-In Flight accidents is unexplained</a:t>
            </a:r>
          </a:p>
          <a:p>
            <a:pPr marL="1257300" lvl="2"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Pinnacle Airlines Flight 3701</a:t>
            </a:r>
          </a:p>
          <a:p>
            <a:pPr marL="1257300" lvl="2"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West </a:t>
            </a:r>
            <a:r>
              <a:rPr lang="en-US" sz="2000" dirty="0">
                <a:solidFill>
                  <a:schemeClr val="tx1">
                    <a:lumMod val="95000"/>
                    <a:lumOff val="5000"/>
                  </a:schemeClr>
                </a:solidFill>
                <a:latin typeface="Arial" panose="020B0604020202020204" pitchFamily="34" charset="0"/>
                <a:cs typeface="Arial" panose="020B0604020202020204" pitchFamily="34" charset="0"/>
              </a:rPr>
              <a:t>Caribbean </a:t>
            </a:r>
            <a:r>
              <a:rPr lang="en-US" sz="2000" dirty="0">
                <a:latin typeface="Arial" panose="020B0604020202020204" pitchFamily="34" charset="0"/>
                <a:cs typeface="Arial" panose="020B0604020202020204" pitchFamily="34" charset="0"/>
              </a:rPr>
              <a:t>Airlines Flight 708 </a:t>
            </a:r>
          </a:p>
          <a:p>
            <a:pPr marL="1257300" lvl="2"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Turkish Airlines 1951</a:t>
            </a:r>
          </a:p>
          <a:p>
            <a:pPr marL="1257300" lvl="2"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Air France 447</a:t>
            </a:r>
          </a:p>
          <a:p>
            <a:pPr marL="1257300" lvl="2"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Colgan Air 3407</a:t>
            </a:r>
          </a:p>
          <a:p>
            <a:pPr marL="1257300" lvl="2"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An unexpected event on the flight deck can startle or surprise pilots based on the intensity</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Startle and surprise are inherently different responses resulting from a different cause and effect </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Surprise has been a factor in aviation accidents for the last three decades</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Startle is a relatively new concept in aviation, which was talked about after CA3407 and AF447 accidents </a:t>
            </a:r>
          </a:p>
        </p:txBody>
      </p:sp>
      <p:sp>
        <p:nvSpPr>
          <p:cNvPr id="5" name="TextBox 4">
            <a:extLst>
              <a:ext uri="{FF2B5EF4-FFF2-40B4-BE49-F238E27FC236}">
                <a16:creationId xmlns:a16="http://schemas.microsoft.com/office/drawing/2014/main" id="{013F99E0-9CC6-45FC-B96E-6105BAAE9EAB}"/>
              </a:ext>
            </a:extLst>
          </p:cNvPr>
          <p:cNvSpPr txBox="1"/>
          <p:nvPr/>
        </p:nvSpPr>
        <p:spPr>
          <a:xfrm>
            <a:off x="9143205" y="6048573"/>
            <a:ext cx="3275045"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Martin, Murray, and Bates (2012)</a:t>
            </a:r>
          </a:p>
        </p:txBody>
      </p:sp>
      <p:sp>
        <p:nvSpPr>
          <p:cNvPr id="6" name="TextBox 5">
            <a:extLst>
              <a:ext uri="{FF2B5EF4-FFF2-40B4-BE49-F238E27FC236}">
                <a16:creationId xmlns:a16="http://schemas.microsoft.com/office/drawing/2014/main" id="{CC8014C1-BA33-4197-B403-E6271AE56422}"/>
              </a:ext>
            </a:extLst>
          </p:cNvPr>
          <p:cNvSpPr txBox="1"/>
          <p:nvPr/>
        </p:nvSpPr>
        <p:spPr>
          <a:xfrm>
            <a:off x="7496070" y="2587450"/>
            <a:ext cx="442127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Federal Aviation Administration [FAA], 2017 </a:t>
            </a:r>
          </a:p>
          <a:p>
            <a:r>
              <a:rPr lang="en-US" sz="1400" dirty="0">
                <a:latin typeface="Arial" panose="020B0604020202020204" pitchFamily="34" charset="0"/>
                <a:cs typeface="Arial" panose="020B0604020202020204" pitchFamily="34" charset="0"/>
              </a:rPr>
              <a:t>National Transportation Safety Board [NTSB], 2010   </a:t>
            </a:r>
          </a:p>
        </p:txBody>
      </p:sp>
    </p:spTree>
    <p:extLst>
      <p:ext uri="{BB962C8B-B14F-4D97-AF65-F5344CB8AC3E}">
        <p14:creationId xmlns:p14="http://schemas.microsoft.com/office/powerpoint/2010/main" val="1151410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REFERENCES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30</a:t>
            </a:fld>
            <a:endParaRPr lang="en-US"/>
          </a:p>
        </p:txBody>
      </p:sp>
      <p:sp>
        <p:nvSpPr>
          <p:cNvPr id="12" name="TextBox 11">
            <a:extLst>
              <a:ext uri="{FF2B5EF4-FFF2-40B4-BE49-F238E27FC236}">
                <a16:creationId xmlns:a16="http://schemas.microsoft.com/office/drawing/2014/main" id="{96C0BA64-2F80-436B-A30C-B28429C689DA}"/>
              </a:ext>
            </a:extLst>
          </p:cNvPr>
          <p:cNvSpPr txBox="1"/>
          <p:nvPr/>
        </p:nvSpPr>
        <p:spPr>
          <a:xfrm>
            <a:off x="691824" y="1208593"/>
            <a:ext cx="11335337" cy="4154984"/>
          </a:xfrm>
          <a:prstGeom prst="rect">
            <a:avLst/>
          </a:prstGeom>
          <a:noFill/>
        </p:spPr>
        <p:txBody>
          <a:bodyPr wrap="square" rtlCol="0">
            <a:spAutoFit/>
          </a:bodyPr>
          <a:lstStyle/>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Martin, W. L., Murray, P. S., &amp; Bates, P. R. (2012). The effects of startle on pilots during critical events: A case study 	analysis.  </a:t>
            </a:r>
            <a:r>
              <a:rPr lang="en-US" sz="1600" i="1" dirty="0">
                <a:latin typeface="Arial" panose="020B0604020202020204" pitchFamily="34" charset="0"/>
                <a:cs typeface="Arial" panose="020B0604020202020204" pitchFamily="34" charset="0"/>
              </a:rPr>
              <a:t>Proceedings of 30th EAAP Conference: Aviation Psychology &amp; Applied Human Factors</a:t>
            </a:r>
            <a:r>
              <a:rPr lang="en-US" sz="1600" dirty="0">
                <a:latin typeface="Arial" panose="020B0604020202020204" pitchFamily="34" charset="0"/>
                <a:cs typeface="Arial" panose="020B0604020202020204" pitchFamily="34" charset="0"/>
              </a:rPr>
              <a:t>.  387–394.  	Retrieved from https://research-repository.griffith.edu.au/bitstream/handle/</a:t>
            </a:r>
          </a:p>
          <a:p>
            <a:r>
              <a:rPr lang="en-US" sz="1600" dirty="0">
                <a:latin typeface="Arial" panose="020B0604020202020204" pitchFamily="34" charset="0"/>
                <a:cs typeface="Arial" panose="020B0604020202020204" pitchFamily="34" charset="0"/>
              </a:rPr>
              <a:t>	10072/54072/82496_1.pdf?sequence=1</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Moriarty, D. C. (2015). </a:t>
            </a:r>
            <a:r>
              <a:rPr lang="en-US" sz="1600" i="1" dirty="0">
                <a:latin typeface="Arial" panose="020B0604020202020204" pitchFamily="34" charset="0"/>
                <a:cs typeface="Arial" panose="020B0604020202020204" pitchFamily="34" charset="0"/>
              </a:rPr>
              <a:t>Practical human factors for pilots</a:t>
            </a:r>
            <a:r>
              <a:rPr lang="en-US" sz="1600" dirty="0">
                <a:latin typeface="Arial" panose="020B0604020202020204" pitchFamily="34" charset="0"/>
                <a:cs typeface="Arial" panose="020B0604020202020204" pitchFamily="34" charset="0"/>
              </a:rPr>
              <a:t>.  Retrieved from https://ebookcentral.proquest.com</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National Transportation Safety Board. (2010). </a:t>
            </a:r>
            <a:r>
              <a:rPr lang="en-US" sz="1600" i="1" dirty="0">
                <a:latin typeface="Arial" panose="020B0604020202020204" pitchFamily="34" charset="0"/>
                <a:cs typeface="Arial" panose="020B0604020202020204" pitchFamily="34" charset="0"/>
              </a:rPr>
              <a:t>Aircraft Accident Report (NTSB/AAR-10/01).  </a:t>
            </a:r>
            <a:r>
              <a:rPr lang="en-US" sz="1600" dirty="0">
                <a:latin typeface="Arial" panose="020B0604020202020204" pitchFamily="34" charset="0"/>
                <a:cs typeface="Arial" panose="020B0604020202020204" pitchFamily="34" charset="0"/>
              </a:rPr>
              <a:t>Retrieved from 	https://www.ntsb.gov/investigations/AccidentReports/Reports/AAR1001.pdf</a:t>
            </a:r>
          </a:p>
          <a:p>
            <a:endParaRPr lang="en-US" sz="1600" dirty="0">
              <a:latin typeface="Arial" panose="020B0604020202020204" pitchFamily="34" charset="0"/>
              <a:cs typeface="Arial" panose="020B0604020202020204" pitchFamily="34" charset="0"/>
            </a:endParaRPr>
          </a:p>
          <a:p>
            <a:r>
              <a:rPr lang="en-US" sz="1600" dirty="0" err="1">
                <a:latin typeface="Arial" panose="020B0604020202020204" pitchFamily="34" charset="0"/>
                <a:cs typeface="Arial" panose="020B0604020202020204" pitchFamily="34" charset="0"/>
              </a:rPr>
              <a:t>Thackray</a:t>
            </a:r>
            <a:r>
              <a:rPr lang="en-US" sz="1600" dirty="0">
                <a:latin typeface="Arial" panose="020B0604020202020204" pitchFamily="34" charset="0"/>
                <a:cs typeface="Arial" panose="020B0604020202020204" pitchFamily="34" charset="0"/>
              </a:rPr>
              <a:t>, R., &amp; Touchstone, R. M. (1970). Recovery of motor performance following startle.  </a:t>
            </a:r>
            <a:r>
              <a:rPr lang="en-US" sz="1600" i="1" dirty="0">
                <a:latin typeface="Arial" panose="020B0604020202020204" pitchFamily="34" charset="0"/>
                <a:cs typeface="Arial" panose="020B0604020202020204" pitchFamily="34" charset="0"/>
              </a:rPr>
              <a:t>Perceptual Motor Skills</a:t>
            </a:r>
            <a:r>
              <a:rPr lang="en-US" sz="1600"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30</a:t>
            </a:r>
            <a:r>
              <a:rPr lang="en-US" sz="1600" dirty="0">
                <a:latin typeface="Arial" panose="020B0604020202020204" pitchFamily="34" charset="0"/>
                <a:cs typeface="Arial" panose="020B0604020202020204" pitchFamily="34" charset="0"/>
              </a:rPr>
              <a:t>, 	279-292. https://doi.org/10.2466/pms.1970.30.1.279</a:t>
            </a:r>
          </a:p>
          <a:p>
            <a:endParaRPr lang="en-US" dirty="0"/>
          </a:p>
          <a:p>
            <a:endParaRPr lang="en-US"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1253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INTRODUCTION</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4</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5555367"/>
          </a:xfrm>
          <a:prstGeom prst="rect">
            <a:avLst/>
          </a:prstGeom>
          <a:noFill/>
        </p:spPr>
        <p:txBody>
          <a:bodyPr wrap="square" rtlCol="0">
            <a:spAutoFit/>
          </a:bodyPr>
          <a:lstStyle/>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Startle is defined as an uncontrollable and automatic muscle reflex, raised heart rate, and blood pressure elicited by exposure to a sudden, intense event that violates a pilot’s expectations </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Surprise is defined as an unexpected event that violates a pilot’s expectations and can affect the mental processes used to respond to the event  </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algn="ctr"/>
            <a:r>
              <a:rPr lang="en-US" sz="2800" b="1" dirty="0">
                <a:latin typeface="Arial" panose="020B0604020202020204" pitchFamily="34" charset="0"/>
                <a:cs typeface="Arial" panose="020B0604020202020204" pitchFamily="34" charset="0"/>
              </a:rPr>
              <a:t>Startle and Surprise on the Flight Deck</a:t>
            </a:r>
          </a:p>
          <a:p>
            <a:pPr algn="ctr"/>
            <a:endParaRPr lang="en-US" sz="7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Pilots are accustomed to the idea that they will rarely face an emergency</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So a quick transition from this presumed level of safety to a confusing (difficult) and life-threatening flight condition can startle and surprise pilots</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Startle can impair ability to respond to a situation for 30 s to 1 min depending on the intensity of the situation</a:t>
            </a:r>
          </a:p>
          <a:p>
            <a:pPr marL="342900" indent="-342900">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Surprise can also cause a significant delay in responding to an event</a:t>
            </a:r>
          </a:p>
        </p:txBody>
      </p:sp>
      <p:sp>
        <p:nvSpPr>
          <p:cNvPr id="5" name="TextBox 4">
            <a:extLst>
              <a:ext uri="{FF2B5EF4-FFF2-40B4-BE49-F238E27FC236}">
                <a16:creationId xmlns:a16="http://schemas.microsoft.com/office/drawing/2014/main" id="{AA6D94EC-455E-403E-81F8-D3D22E258E59}"/>
              </a:ext>
            </a:extLst>
          </p:cNvPr>
          <p:cNvSpPr txBox="1"/>
          <p:nvPr/>
        </p:nvSpPr>
        <p:spPr>
          <a:xfrm>
            <a:off x="8521182" y="2859833"/>
            <a:ext cx="3277912"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Federal Aviation Administration (2015)</a:t>
            </a:r>
          </a:p>
        </p:txBody>
      </p:sp>
      <p:sp>
        <p:nvSpPr>
          <p:cNvPr id="8" name="TextBox 7">
            <a:extLst>
              <a:ext uri="{FF2B5EF4-FFF2-40B4-BE49-F238E27FC236}">
                <a16:creationId xmlns:a16="http://schemas.microsoft.com/office/drawing/2014/main" id="{CC436FF7-3BFA-4655-838A-2D719C121D51}"/>
              </a:ext>
            </a:extLst>
          </p:cNvPr>
          <p:cNvSpPr txBox="1"/>
          <p:nvPr/>
        </p:nvSpPr>
        <p:spPr>
          <a:xfrm>
            <a:off x="10306050" y="4822943"/>
            <a:ext cx="1493044"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Moriarty (2015)</a:t>
            </a:r>
          </a:p>
        </p:txBody>
      </p:sp>
      <p:sp>
        <p:nvSpPr>
          <p:cNvPr id="9" name="TextBox 8">
            <a:extLst>
              <a:ext uri="{FF2B5EF4-FFF2-40B4-BE49-F238E27FC236}">
                <a16:creationId xmlns:a16="http://schemas.microsoft.com/office/drawing/2014/main" id="{3549D42F-FB44-4936-A56B-9E6309C1D3DA}"/>
              </a:ext>
            </a:extLst>
          </p:cNvPr>
          <p:cNvSpPr txBox="1"/>
          <p:nvPr/>
        </p:nvSpPr>
        <p:spPr>
          <a:xfrm>
            <a:off x="8521182" y="5845629"/>
            <a:ext cx="3277912"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Thackray</a:t>
            </a:r>
            <a:r>
              <a:rPr lang="en-US" sz="1400" dirty="0">
                <a:latin typeface="Arial" panose="020B0604020202020204" pitchFamily="34" charset="0"/>
                <a:cs typeface="Arial" panose="020B0604020202020204" pitchFamily="34" charset="0"/>
              </a:rPr>
              <a:t> and Touchstone (1970)</a:t>
            </a:r>
          </a:p>
        </p:txBody>
      </p:sp>
    </p:spTree>
    <p:extLst>
      <p:ext uri="{BB962C8B-B14F-4D97-AF65-F5344CB8AC3E}">
        <p14:creationId xmlns:p14="http://schemas.microsoft.com/office/powerpoint/2010/main" val="3308805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RESEARCH GAPS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5</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4524315"/>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It is recommended to develop simulator scenarios that can startle or surprise pilots, and such scenarios to be used for training </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However, a few studies have used startle and surprise interchangeably </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1257300" lvl="2"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Using the terms interchangeably can lead to an only partial understanding of these constructs</a:t>
            </a:r>
          </a:p>
          <a:p>
            <a:pPr marL="1257300" lvl="2"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To develop training scenarios, it is important to ascertain if the simulator scenario is startling, surprising, both, or neither</a:t>
            </a:r>
          </a:p>
          <a:p>
            <a:pPr marL="342900" indent="-3429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Presently, no study has evaluated workload during startle and surprise events </a:t>
            </a:r>
          </a:p>
        </p:txBody>
      </p:sp>
      <p:sp>
        <p:nvSpPr>
          <p:cNvPr id="5" name="TextBox 4">
            <a:extLst>
              <a:ext uri="{FF2B5EF4-FFF2-40B4-BE49-F238E27FC236}">
                <a16:creationId xmlns:a16="http://schemas.microsoft.com/office/drawing/2014/main" id="{C30A6A01-8203-4C35-9A76-406CEA84901A}"/>
              </a:ext>
            </a:extLst>
          </p:cNvPr>
          <p:cNvSpPr txBox="1"/>
          <p:nvPr/>
        </p:nvSpPr>
        <p:spPr>
          <a:xfrm>
            <a:off x="10021078" y="2626568"/>
            <a:ext cx="1479097"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Gillen (2016)</a:t>
            </a:r>
          </a:p>
        </p:txBody>
      </p:sp>
    </p:spTree>
    <p:extLst>
      <p:ext uri="{BB962C8B-B14F-4D97-AF65-F5344CB8AC3E}">
        <p14:creationId xmlns:p14="http://schemas.microsoft.com/office/powerpoint/2010/main" val="402824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PURPOSE STATEMENT</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6</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4524315"/>
          </a:xfrm>
          <a:prstGeom prst="rect">
            <a:avLst/>
          </a:prstGeom>
          <a:noFill/>
        </p:spPr>
        <p:txBody>
          <a:bodyPr wrap="square" rtlCol="0">
            <a:spAutoFit/>
          </a:bodyPr>
          <a:lstStyle/>
          <a:p>
            <a:pPr marL="457200" indent="-457200">
              <a:buFont typeface="Wingdings" panose="05000000000000000000" pitchFamily="2" charset="2"/>
              <a:buChar char="Ø"/>
            </a:pPr>
            <a:r>
              <a:rPr lang="en-US" sz="2400" dirty="0">
                <a:latin typeface="Arial" panose="020B0604020202020204" pitchFamily="34" charset="0"/>
                <a:cs typeface="Arial" panose="020B0604020202020204" pitchFamily="34" charset="0"/>
              </a:rPr>
              <a:t>To assess the differences in the physiological response and performance between startle and surprise conditions</a:t>
            </a:r>
          </a:p>
          <a:p>
            <a:pPr marL="1371600" lvl="2" indent="-457200">
              <a:buFont typeface="Wingdings" panose="05000000000000000000" pitchFamily="2" charset="2"/>
              <a:buChar char="Ø"/>
            </a:pPr>
            <a:r>
              <a:rPr lang="en-US" sz="2400" dirty="0">
                <a:latin typeface="Arial" panose="020B0604020202020204" pitchFamily="34" charset="0"/>
                <a:cs typeface="Arial" panose="020B0604020202020204" pitchFamily="34" charset="0"/>
              </a:rPr>
              <a:t>Heart rate (beats per minute) and respiration rate (breaths per minute) were recorded to validate if the scenario induced startle and surprise among pilots</a:t>
            </a:r>
          </a:p>
          <a:p>
            <a:pPr marL="1371600" lvl="2" indent="-4572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400" dirty="0">
                <a:latin typeface="Arial" panose="020B0604020202020204" pitchFamily="34" charset="0"/>
                <a:cs typeface="Arial" panose="020B0604020202020204" pitchFamily="34" charset="0"/>
              </a:rPr>
              <a:t>The scenarios were compared for two aircraft (single-engine and multi-engine)</a:t>
            </a:r>
          </a:p>
          <a:p>
            <a:pPr marL="457200" indent="-4572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400" dirty="0">
                <a:latin typeface="Arial" panose="020B0604020202020204" pitchFamily="34" charset="0"/>
                <a:cs typeface="Arial" panose="020B0604020202020204" pitchFamily="34" charset="0"/>
              </a:rPr>
              <a:t>Pilots’ self-assessment of workload during startle and surprise events was recorded and evaluated using the National Aeronautics and Space Administration Task Load Index (NASA-TLX) [1 (Lowest) -20 (Highest)]</a:t>
            </a:r>
          </a:p>
          <a:p>
            <a:pPr marL="457200" indent="-4572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008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METHODOLOGY</a:t>
            </a:r>
          </a:p>
        </p:txBody>
      </p:sp>
      <p:cxnSp>
        <p:nvCxnSpPr>
          <p:cNvPr id="38" name="Straight Connector 37">
            <a:extLst>
              <a:ext uri="{FF2B5EF4-FFF2-40B4-BE49-F238E27FC236}">
                <a16:creationId xmlns:a16="http://schemas.microsoft.com/office/drawing/2014/main" id="{163E2F68-FAAD-4B9C-AA3E-5D2EEC51B29B}"/>
              </a:ext>
            </a:extLst>
          </p:cNvPr>
          <p:cNvCxnSpPr>
            <a:cxnSpLocks/>
          </p:cNvCxnSpPr>
          <p:nvPr/>
        </p:nvCxnSpPr>
        <p:spPr>
          <a:xfrm>
            <a:off x="10850511" y="4913246"/>
            <a:ext cx="13414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60862BA-9008-433E-B10B-B6FD8FAA5D54}"/>
              </a:ext>
            </a:extLst>
          </p:cNvPr>
          <p:cNvCxnSpPr>
            <a:cxnSpLocks/>
          </p:cNvCxnSpPr>
          <p:nvPr/>
        </p:nvCxnSpPr>
        <p:spPr>
          <a:xfrm>
            <a:off x="0" y="2428969"/>
            <a:ext cx="75947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7</a:t>
            </a:fld>
            <a:endParaRPr lang="en-US" dirty="0"/>
          </a:p>
        </p:txBody>
      </p:sp>
      <p:grpSp>
        <p:nvGrpSpPr>
          <p:cNvPr id="27" name="Group 26">
            <a:extLst>
              <a:ext uri="{FF2B5EF4-FFF2-40B4-BE49-F238E27FC236}">
                <a16:creationId xmlns:a16="http://schemas.microsoft.com/office/drawing/2014/main" id="{C7171E0C-EBCD-4BB1-A2A8-1C1909E0E15B}"/>
              </a:ext>
            </a:extLst>
          </p:cNvPr>
          <p:cNvGrpSpPr/>
          <p:nvPr/>
        </p:nvGrpSpPr>
        <p:grpSpPr>
          <a:xfrm>
            <a:off x="1239756" y="3271327"/>
            <a:ext cx="4699275" cy="1797939"/>
            <a:chOff x="1120610" y="3271327"/>
            <a:chExt cx="4699275" cy="1797939"/>
          </a:xfrm>
        </p:grpSpPr>
        <p:sp>
          <p:nvSpPr>
            <p:cNvPr id="25" name="Rectangle 24">
              <a:extLst>
                <a:ext uri="{FF2B5EF4-FFF2-40B4-BE49-F238E27FC236}">
                  <a16:creationId xmlns:a16="http://schemas.microsoft.com/office/drawing/2014/main" id="{9C5D970D-C2DA-45F7-91DD-97A5E204899A}"/>
                </a:ext>
              </a:extLst>
            </p:cNvPr>
            <p:cNvSpPr/>
            <p:nvPr/>
          </p:nvSpPr>
          <p:spPr>
            <a:xfrm>
              <a:off x="1120610" y="3427346"/>
              <a:ext cx="3924300" cy="14859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Hexagon 8">
              <a:extLst>
                <a:ext uri="{FF2B5EF4-FFF2-40B4-BE49-F238E27FC236}">
                  <a16:creationId xmlns:a16="http://schemas.microsoft.com/office/drawing/2014/main" id="{C284BAC7-3F58-4AB3-82DB-EF4A8638B49D}"/>
                </a:ext>
              </a:extLst>
            </p:cNvPr>
            <p:cNvSpPr/>
            <p:nvPr/>
          </p:nvSpPr>
          <p:spPr>
            <a:xfrm rot="5400000">
              <a:off x="4145942" y="3395323"/>
              <a:ext cx="1797939" cy="1549947"/>
            </a:xfrm>
            <a:prstGeom prst="hexag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EDBC07A-EA98-4A2F-A57B-BA484D4DDF83}"/>
                </a:ext>
              </a:extLst>
            </p:cNvPr>
            <p:cNvSpPr txBox="1"/>
            <p:nvPr/>
          </p:nvSpPr>
          <p:spPr>
            <a:xfrm>
              <a:off x="4354348" y="4016408"/>
              <a:ext cx="1381125" cy="307777"/>
            </a:xfrm>
            <a:prstGeom prst="rect">
              <a:avLst/>
            </a:prstGeom>
            <a:noFill/>
          </p:spPr>
          <p:txBody>
            <a:bodyPr wrap="square" lIns="0" tIns="0" rIns="0" bIns="0" rtlCol="0" anchor="ctr">
              <a:spAutoFit/>
            </a:bodyPr>
            <a:lstStyle/>
            <a:p>
              <a:pPr algn="ctr"/>
              <a:r>
                <a:rPr lang="en-US" sz="2000" b="1" dirty="0">
                  <a:solidFill>
                    <a:schemeClr val="tx1">
                      <a:lumMod val="75000"/>
                      <a:lumOff val="25000"/>
                    </a:schemeClr>
                  </a:solidFill>
                  <a:latin typeface="Arial" panose="020B0604020202020204" pitchFamily="34" charset="0"/>
                  <a:cs typeface="Arial" panose="020B0604020202020204" pitchFamily="34" charset="0"/>
                </a:rPr>
                <a:t>SAMPLE</a:t>
              </a:r>
            </a:p>
          </p:txBody>
        </p:sp>
      </p:grpSp>
      <p:grpSp>
        <p:nvGrpSpPr>
          <p:cNvPr id="29" name="Group 28">
            <a:extLst>
              <a:ext uri="{FF2B5EF4-FFF2-40B4-BE49-F238E27FC236}">
                <a16:creationId xmlns:a16="http://schemas.microsoft.com/office/drawing/2014/main" id="{83439C61-B24B-4F94-AC83-75EFFAF0968C}"/>
              </a:ext>
            </a:extLst>
          </p:cNvPr>
          <p:cNvGrpSpPr/>
          <p:nvPr/>
        </p:nvGrpSpPr>
        <p:grpSpPr>
          <a:xfrm>
            <a:off x="6050902" y="3542917"/>
            <a:ext cx="4807599" cy="2656943"/>
            <a:chOff x="6133825" y="2982038"/>
            <a:chExt cx="4699274" cy="1797939"/>
          </a:xfrm>
        </p:grpSpPr>
        <p:sp>
          <p:nvSpPr>
            <p:cNvPr id="26" name="Rectangle 25">
              <a:extLst>
                <a:ext uri="{FF2B5EF4-FFF2-40B4-BE49-F238E27FC236}">
                  <a16:creationId xmlns:a16="http://schemas.microsoft.com/office/drawing/2014/main" id="{E6992184-68A9-4985-8AB1-B1A6FD66C121}"/>
                </a:ext>
              </a:extLst>
            </p:cNvPr>
            <p:cNvSpPr/>
            <p:nvPr/>
          </p:nvSpPr>
          <p:spPr>
            <a:xfrm>
              <a:off x="6908799" y="3138056"/>
              <a:ext cx="3924300" cy="1485900"/>
            </a:xfrm>
            <a:prstGeom prst="rect">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xagon 9">
              <a:extLst>
                <a:ext uri="{FF2B5EF4-FFF2-40B4-BE49-F238E27FC236}">
                  <a16:creationId xmlns:a16="http://schemas.microsoft.com/office/drawing/2014/main" id="{44AEB6FC-837F-4506-87D5-329D7032D6B2}"/>
                </a:ext>
              </a:extLst>
            </p:cNvPr>
            <p:cNvSpPr/>
            <p:nvPr/>
          </p:nvSpPr>
          <p:spPr>
            <a:xfrm rot="5400000">
              <a:off x="6080901" y="3034962"/>
              <a:ext cx="1797939" cy="169209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69E2545-C800-42F2-8883-1551D5867FD4}"/>
                </a:ext>
              </a:extLst>
            </p:cNvPr>
            <p:cNvSpPr txBox="1"/>
            <p:nvPr/>
          </p:nvSpPr>
          <p:spPr>
            <a:xfrm>
              <a:off x="6156648" y="3685618"/>
              <a:ext cx="1646444" cy="416541"/>
            </a:xfrm>
            <a:prstGeom prst="rect">
              <a:avLst/>
            </a:prstGeom>
            <a:noFill/>
          </p:spPr>
          <p:txBody>
            <a:bodyPr wrap="square" lIns="0" tIns="0" rIns="0" bIns="0" rtlCol="0" anchor="ctr">
              <a:spAutoFit/>
            </a:bodyPr>
            <a:lstStyle/>
            <a:p>
              <a:pPr algn="ctr"/>
              <a:r>
                <a:rPr lang="en-US" sz="2000" b="1" dirty="0">
                  <a:solidFill>
                    <a:schemeClr val="tx1">
                      <a:lumMod val="75000"/>
                      <a:lumOff val="25000"/>
                    </a:schemeClr>
                  </a:solidFill>
                  <a:latin typeface="Arial" panose="020B0604020202020204" pitchFamily="34" charset="0"/>
                  <a:cs typeface="Arial" panose="020B0604020202020204" pitchFamily="34" charset="0"/>
                </a:rPr>
                <a:t>DEPENDENT VARIBALES</a:t>
              </a:r>
            </a:p>
          </p:txBody>
        </p:sp>
      </p:grpSp>
      <p:grpSp>
        <p:nvGrpSpPr>
          <p:cNvPr id="23" name="Group 22">
            <a:extLst>
              <a:ext uri="{FF2B5EF4-FFF2-40B4-BE49-F238E27FC236}">
                <a16:creationId xmlns:a16="http://schemas.microsoft.com/office/drawing/2014/main" id="{4D558ABB-20CF-4D34-A76B-DE8D7E617DFE}"/>
              </a:ext>
            </a:extLst>
          </p:cNvPr>
          <p:cNvGrpSpPr/>
          <p:nvPr/>
        </p:nvGrpSpPr>
        <p:grpSpPr>
          <a:xfrm>
            <a:off x="759475" y="1530000"/>
            <a:ext cx="4699274" cy="1797939"/>
            <a:chOff x="1631076" y="1530000"/>
            <a:chExt cx="4699274" cy="1797939"/>
          </a:xfrm>
        </p:grpSpPr>
        <p:sp>
          <p:nvSpPr>
            <p:cNvPr id="24" name="Rectangle 23">
              <a:extLst>
                <a:ext uri="{FF2B5EF4-FFF2-40B4-BE49-F238E27FC236}">
                  <a16:creationId xmlns:a16="http://schemas.microsoft.com/office/drawing/2014/main" id="{C5960659-3872-4C3D-925F-8A285B96802C}"/>
                </a:ext>
              </a:extLst>
            </p:cNvPr>
            <p:cNvSpPr/>
            <p:nvPr/>
          </p:nvSpPr>
          <p:spPr>
            <a:xfrm>
              <a:off x="1631076" y="1686019"/>
              <a:ext cx="3924300" cy="1485900"/>
            </a:xfrm>
            <a:prstGeom prst="rect">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exagon 7">
              <a:extLst>
                <a:ext uri="{FF2B5EF4-FFF2-40B4-BE49-F238E27FC236}">
                  <a16:creationId xmlns:a16="http://schemas.microsoft.com/office/drawing/2014/main" id="{14A31980-B7C1-4F5C-98A5-A737A70C0F1E}"/>
                </a:ext>
              </a:extLst>
            </p:cNvPr>
            <p:cNvSpPr/>
            <p:nvPr/>
          </p:nvSpPr>
          <p:spPr>
            <a:xfrm rot="5400000">
              <a:off x="4656407" y="1653996"/>
              <a:ext cx="1797939" cy="154994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FFCF660-37B8-45A0-9C79-E1A032B692ED}"/>
                </a:ext>
              </a:extLst>
            </p:cNvPr>
            <p:cNvSpPr txBox="1"/>
            <p:nvPr/>
          </p:nvSpPr>
          <p:spPr>
            <a:xfrm>
              <a:off x="4830357" y="2121192"/>
              <a:ext cx="1450037" cy="615553"/>
            </a:xfrm>
            <a:prstGeom prst="rect">
              <a:avLst/>
            </a:prstGeom>
            <a:noFill/>
          </p:spPr>
          <p:txBody>
            <a:bodyPr wrap="square" lIns="0" tIns="0" rIns="0" bIns="0" rtlCol="0" anchor="ctr">
              <a:spAutoFit/>
            </a:bodyPr>
            <a:lstStyle/>
            <a:p>
              <a:pPr algn="ctr"/>
              <a:r>
                <a:rPr lang="en-US" sz="2000" b="1" dirty="0">
                  <a:solidFill>
                    <a:schemeClr val="tx1">
                      <a:lumMod val="75000"/>
                      <a:lumOff val="25000"/>
                    </a:schemeClr>
                  </a:solidFill>
                  <a:latin typeface="Arial" panose="020B0604020202020204" pitchFamily="34" charset="0"/>
                  <a:cs typeface="Arial" panose="020B0604020202020204" pitchFamily="34" charset="0"/>
                </a:rPr>
                <a:t>RESEARCH DESIGN</a:t>
              </a:r>
            </a:p>
          </p:txBody>
        </p:sp>
      </p:grpSp>
      <p:grpSp>
        <p:nvGrpSpPr>
          <p:cNvPr id="28" name="Group 27">
            <a:extLst>
              <a:ext uri="{FF2B5EF4-FFF2-40B4-BE49-F238E27FC236}">
                <a16:creationId xmlns:a16="http://schemas.microsoft.com/office/drawing/2014/main" id="{30254475-4444-40C2-B388-DFE3D149C54D}"/>
              </a:ext>
            </a:extLst>
          </p:cNvPr>
          <p:cNvGrpSpPr/>
          <p:nvPr/>
        </p:nvGrpSpPr>
        <p:grpSpPr>
          <a:xfrm>
            <a:off x="5611253" y="564763"/>
            <a:ext cx="5608862" cy="2845028"/>
            <a:chOff x="7046494" y="1220290"/>
            <a:chExt cx="4701801" cy="1797939"/>
          </a:xfrm>
        </p:grpSpPr>
        <p:sp>
          <p:nvSpPr>
            <p:cNvPr id="17" name="Rectangle 16">
              <a:extLst>
                <a:ext uri="{FF2B5EF4-FFF2-40B4-BE49-F238E27FC236}">
                  <a16:creationId xmlns:a16="http://schemas.microsoft.com/office/drawing/2014/main" id="{5C26F98C-E45D-45D9-9EDE-770CA5A7CC79}"/>
                </a:ext>
              </a:extLst>
            </p:cNvPr>
            <p:cNvSpPr/>
            <p:nvPr/>
          </p:nvSpPr>
          <p:spPr>
            <a:xfrm>
              <a:off x="7823995" y="1376310"/>
              <a:ext cx="3924300" cy="14859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5E915237-C0F2-4972-8B99-04DF521424D8}"/>
                </a:ext>
              </a:extLst>
            </p:cNvPr>
            <p:cNvSpPr/>
            <p:nvPr/>
          </p:nvSpPr>
          <p:spPr>
            <a:xfrm rot="5400000">
              <a:off x="6977449" y="1313731"/>
              <a:ext cx="1797939" cy="1611058"/>
            </a:xfrm>
            <a:prstGeom prst="hexag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9836FC8-60DF-4BD2-B7DB-501ECB9AA790}"/>
                </a:ext>
              </a:extLst>
            </p:cNvPr>
            <p:cNvSpPr txBox="1"/>
            <p:nvPr/>
          </p:nvSpPr>
          <p:spPr>
            <a:xfrm>
              <a:off x="7046494" y="1922318"/>
              <a:ext cx="1659850" cy="389004"/>
            </a:xfrm>
            <a:prstGeom prst="rect">
              <a:avLst/>
            </a:prstGeom>
            <a:noFill/>
          </p:spPr>
          <p:txBody>
            <a:bodyPr wrap="square" lIns="0" tIns="0" rIns="0" bIns="0" rtlCol="0" anchor="ctr">
              <a:spAutoFit/>
            </a:bodyPr>
            <a:lstStyle/>
            <a:p>
              <a:pPr algn="ctr"/>
              <a:r>
                <a:rPr lang="en-US" sz="2000" b="1" dirty="0">
                  <a:solidFill>
                    <a:schemeClr val="tx1">
                      <a:lumMod val="75000"/>
                      <a:lumOff val="25000"/>
                    </a:schemeClr>
                  </a:solidFill>
                  <a:latin typeface="Arial" panose="020B0604020202020204" pitchFamily="34" charset="0"/>
                  <a:cs typeface="Arial" panose="020B0604020202020204" pitchFamily="34" charset="0"/>
                </a:rPr>
                <a:t>INDEPENDENT VARIBALES</a:t>
              </a:r>
            </a:p>
          </p:txBody>
        </p:sp>
      </p:grpSp>
      <p:sp>
        <p:nvSpPr>
          <p:cNvPr id="33" name="TextBox 32">
            <a:extLst>
              <a:ext uri="{FF2B5EF4-FFF2-40B4-BE49-F238E27FC236}">
                <a16:creationId xmlns:a16="http://schemas.microsoft.com/office/drawing/2014/main" id="{A577094A-3F01-4AA7-A62C-5314274A6423}"/>
              </a:ext>
            </a:extLst>
          </p:cNvPr>
          <p:cNvSpPr txBox="1"/>
          <p:nvPr/>
        </p:nvSpPr>
        <p:spPr>
          <a:xfrm>
            <a:off x="1259607" y="3560247"/>
            <a:ext cx="3163103" cy="1107996"/>
          </a:xfrm>
          <a:prstGeom prst="rect">
            <a:avLst/>
          </a:prstGeom>
          <a:noFill/>
        </p:spPr>
        <p:txBody>
          <a:bodyPr wrap="square" lIns="0" tIns="0" rIns="0" bIns="0" rtlCol="0" anchor="ctr">
            <a:spAutoFit/>
          </a:bodyPr>
          <a:lstStyle/>
          <a:p>
            <a:pPr algn="ctr"/>
            <a:r>
              <a:rPr lang="en-US" b="1" dirty="0">
                <a:solidFill>
                  <a:schemeClr val="tx1">
                    <a:lumMod val="75000"/>
                    <a:lumOff val="25000"/>
                  </a:schemeClr>
                </a:solidFill>
                <a:latin typeface="Arial" panose="020B0604020202020204" pitchFamily="34" charset="0"/>
                <a:cs typeface="Arial" panose="020B0604020202020204" pitchFamily="34" charset="0"/>
              </a:rPr>
              <a:t>40 commercial pilots </a:t>
            </a:r>
          </a:p>
          <a:p>
            <a:pPr algn="ctr"/>
            <a:r>
              <a:rPr lang="en-US" b="1" dirty="0">
                <a:solidFill>
                  <a:schemeClr val="tx1">
                    <a:lumMod val="75000"/>
                    <a:lumOff val="25000"/>
                  </a:schemeClr>
                </a:solidFill>
                <a:latin typeface="Arial" panose="020B0604020202020204" pitchFamily="34" charset="0"/>
                <a:cs typeface="Arial" panose="020B0604020202020204" pitchFamily="34" charset="0"/>
              </a:rPr>
              <a:t>(4 females)</a:t>
            </a:r>
          </a:p>
          <a:p>
            <a:pPr algn="ctr"/>
            <a:r>
              <a:rPr lang="en-US" b="1" dirty="0">
                <a:solidFill>
                  <a:schemeClr val="tx1">
                    <a:lumMod val="75000"/>
                    <a:lumOff val="25000"/>
                  </a:schemeClr>
                </a:solidFill>
                <a:latin typeface="Arial" panose="020B0604020202020204" pitchFamily="34" charset="0"/>
                <a:cs typeface="Arial" panose="020B0604020202020204" pitchFamily="34" charset="0"/>
              </a:rPr>
              <a:t>Recruited using convince sampling </a:t>
            </a:r>
          </a:p>
        </p:txBody>
      </p:sp>
      <p:sp>
        <p:nvSpPr>
          <p:cNvPr id="34" name="TextBox 33">
            <a:extLst>
              <a:ext uri="{FF2B5EF4-FFF2-40B4-BE49-F238E27FC236}">
                <a16:creationId xmlns:a16="http://schemas.microsoft.com/office/drawing/2014/main" id="{AA5DFFE6-BE30-4FF5-8218-87BC2BB276A6}"/>
              </a:ext>
            </a:extLst>
          </p:cNvPr>
          <p:cNvSpPr txBox="1"/>
          <p:nvPr/>
        </p:nvSpPr>
        <p:spPr>
          <a:xfrm>
            <a:off x="843886" y="2082850"/>
            <a:ext cx="2832767" cy="800219"/>
          </a:xfrm>
          <a:prstGeom prst="rect">
            <a:avLst/>
          </a:prstGeom>
          <a:noFill/>
        </p:spPr>
        <p:txBody>
          <a:bodyPr wrap="square" lIns="0" tIns="0" rIns="0" bIns="0" rtlCol="0" anchor="ctr">
            <a:spAutoFit/>
          </a:bodyPr>
          <a:lstStyle/>
          <a:p>
            <a:pPr algn="ctr"/>
            <a:r>
              <a:rPr lang="en-US" b="1" dirty="0">
                <a:solidFill>
                  <a:schemeClr val="tx1">
                    <a:lumMod val="75000"/>
                    <a:lumOff val="25000"/>
                  </a:schemeClr>
                </a:solidFill>
                <a:latin typeface="Arial" panose="020B0604020202020204" pitchFamily="34" charset="0"/>
                <a:cs typeface="Arial" panose="020B0604020202020204" pitchFamily="34" charset="0"/>
              </a:rPr>
              <a:t>Experimental Design</a:t>
            </a:r>
          </a:p>
          <a:p>
            <a:pPr algn="ctr"/>
            <a:r>
              <a:rPr lang="en-US" b="1" dirty="0">
                <a:solidFill>
                  <a:schemeClr val="tx1">
                    <a:lumMod val="75000"/>
                    <a:lumOff val="25000"/>
                  </a:schemeClr>
                </a:solidFill>
                <a:latin typeface="Arial" panose="020B0604020202020204" pitchFamily="34" charset="0"/>
                <a:cs typeface="Arial" panose="020B0604020202020204" pitchFamily="34" charset="0"/>
              </a:rPr>
              <a:t>2 x 3 within subjects </a:t>
            </a:r>
          </a:p>
          <a:p>
            <a:pPr algn="r"/>
            <a:r>
              <a:rPr lang="en-US" sz="1600" dirty="0">
                <a:solidFill>
                  <a:schemeClr val="tx1">
                    <a:lumMod val="75000"/>
                    <a:lumOff val="25000"/>
                  </a:schemeClr>
                </a:solidFill>
              </a:rPr>
              <a:t>. </a:t>
            </a:r>
          </a:p>
        </p:txBody>
      </p:sp>
      <p:sp>
        <p:nvSpPr>
          <p:cNvPr id="35" name="TextBox 34">
            <a:extLst>
              <a:ext uri="{FF2B5EF4-FFF2-40B4-BE49-F238E27FC236}">
                <a16:creationId xmlns:a16="http://schemas.microsoft.com/office/drawing/2014/main" id="{3480DF5D-9A47-4A1D-943D-3BF984E75A48}"/>
              </a:ext>
            </a:extLst>
          </p:cNvPr>
          <p:cNvSpPr txBox="1"/>
          <p:nvPr/>
        </p:nvSpPr>
        <p:spPr>
          <a:xfrm>
            <a:off x="7828588" y="924299"/>
            <a:ext cx="3455247" cy="2215991"/>
          </a:xfrm>
          <a:prstGeom prst="rect">
            <a:avLst/>
          </a:prstGeom>
          <a:noFill/>
        </p:spPr>
        <p:txBody>
          <a:bodyPr wrap="square" lIns="0" tIns="0" rIns="0" bIns="0" rtlCol="0" anchor="ctr">
            <a:spAutoFit/>
          </a:bodyPr>
          <a:lstStyle/>
          <a:p>
            <a:r>
              <a:rPr lang="en-US" b="1" dirty="0">
                <a:solidFill>
                  <a:schemeClr val="tx1">
                    <a:lumMod val="75000"/>
                    <a:lumOff val="25000"/>
                  </a:schemeClr>
                </a:solidFill>
                <a:latin typeface="Arial" panose="020B0604020202020204" pitchFamily="34" charset="0"/>
                <a:cs typeface="Arial" panose="020B0604020202020204" pitchFamily="34" charset="0"/>
              </a:rPr>
              <a:t>Aircraft</a:t>
            </a:r>
          </a:p>
          <a:p>
            <a:pPr marL="742950" lvl="1" indent="-285750">
              <a:buFont typeface="Arial" panose="020B0604020202020204" pitchFamily="34" charset="0"/>
              <a:buChar char="•"/>
            </a:pPr>
            <a:r>
              <a:rPr lang="en-US" b="1" dirty="0">
                <a:solidFill>
                  <a:schemeClr val="tx1">
                    <a:lumMod val="75000"/>
                    <a:lumOff val="25000"/>
                  </a:schemeClr>
                </a:solidFill>
                <a:latin typeface="Arial" panose="020B0604020202020204" pitchFamily="34" charset="0"/>
                <a:cs typeface="Arial" panose="020B0604020202020204" pitchFamily="34" charset="0"/>
              </a:rPr>
              <a:t>Single-engine </a:t>
            </a:r>
          </a:p>
          <a:p>
            <a:pPr marL="742950" lvl="1" indent="-285750">
              <a:buFont typeface="Arial" panose="020B0604020202020204" pitchFamily="34" charset="0"/>
              <a:buChar char="•"/>
            </a:pPr>
            <a:r>
              <a:rPr lang="en-US" b="1" dirty="0">
                <a:solidFill>
                  <a:schemeClr val="tx1">
                    <a:lumMod val="75000"/>
                    <a:lumOff val="25000"/>
                  </a:schemeClr>
                </a:solidFill>
                <a:latin typeface="Arial" panose="020B0604020202020204" pitchFamily="34" charset="0"/>
                <a:cs typeface="Arial" panose="020B0604020202020204" pitchFamily="34" charset="0"/>
              </a:rPr>
              <a:t>Multi-engine</a:t>
            </a:r>
          </a:p>
          <a:p>
            <a:r>
              <a:rPr lang="en-US" b="1" dirty="0">
                <a:solidFill>
                  <a:schemeClr val="tx1">
                    <a:lumMod val="75000"/>
                    <a:lumOff val="25000"/>
                  </a:schemeClr>
                </a:solidFill>
                <a:latin typeface="Arial" panose="020B0604020202020204" pitchFamily="34" charset="0"/>
                <a:cs typeface="Arial" panose="020B0604020202020204" pitchFamily="34" charset="0"/>
              </a:rPr>
              <a:t>Emergency Scenario</a:t>
            </a:r>
          </a:p>
          <a:p>
            <a:pPr marL="742950" lvl="1" indent="-285750">
              <a:buFont typeface="Arial" panose="020B0604020202020204" pitchFamily="34" charset="0"/>
              <a:buChar char="•"/>
            </a:pPr>
            <a:r>
              <a:rPr lang="en-US" b="1" dirty="0">
                <a:solidFill>
                  <a:schemeClr val="tx1">
                    <a:lumMod val="75000"/>
                    <a:lumOff val="25000"/>
                  </a:schemeClr>
                </a:solidFill>
                <a:latin typeface="Arial" panose="020B0604020202020204" pitchFamily="34" charset="0"/>
                <a:cs typeface="Arial" panose="020B0604020202020204" pitchFamily="34" charset="0"/>
              </a:rPr>
              <a:t>Uninformed Surprise</a:t>
            </a:r>
          </a:p>
          <a:p>
            <a:pPr marL="742950" lvl="1" indent="-285750">
              <a:buFont typeface="Arial" panose="020B0604020202020204" pitchFamily="34" charset="0"/>
              <a:buChar char="•"/>
            </a:pPr>
            <a:r>
              <a:rPr lang="en-US" b="1" dirty="0">
                <a:solidFill>
                  <a:schemeClr val="tx1">
                    <a:lumMod val="75000"/>
                    <a:lumOff val="25000"/>
                  </a:schemeClr>
                </a:solidFill>
                <a:latin typeface="Arial" panose="020B0604020202020204" pitchFamily="34" charset="0"/>
                <a:cs typeface="Arial" panose="020B0604020202020204" pitchFamily="34" charset="0"/>
              </a:rPr>
              <a:t>Uninformed Surprise and Startle</a:t>
            </a:r>
          </a:p>
          <a:p>
            <a:pPr marL="742950" lvl="1" indent="-285750">
              <a:buFont typeface="Arial" panose="020B0604020202020204" pitchFamily="34" charset="0"/>
              <a:buChar char="•"/>
            </a:pPr>
            <a:r>
              <a:rPr lang="en-US" b="1" dirty="0">
                <a:solidFill>
                  <a:schemeClr val="tx1">
                    <a:lumMod val="75000"/>
                    <a:lumOff val="25000"/>
                  </a:schemeClr>
                </a:solidFill>
                <a:latin typeface="Arial" panose="020B0604020202020204" pitchFamily="34" charset="0"/>
                <a:cs typeface="Arial" panose="020B0604020202020204" pitchFamily="34" charset="0"/>
              </a:rPr>
              <a:t>Informed </a:t>
            </a:r>
          </a:p>
        </p:txBody>
      </p:sp>
      <p:sp>
        <p:nvSpPr>
          <p:cNvPr id="36" name="TextBox 35">
            <a:extLst>
              <a:ext uri="{FF2B5EF4-FFF2-40B4-BE49-F238E27FC236}">
                <a16:creationId xmlns:a16="http://schemas.microsoft.com/office/drawing/2014/main" id="{3DCF470A-B12D-4BF1-93E3-CC17AA0F3992}"/>
              </a:ext>
            </a:extLst>
          </p:cNvPr>
          <p:cNvSpPr txBox="1"/>
          <p:nvPr/>
        </p:nvSpPr>
        <p:spPr>
          <a:xfrm>
            <a:off x="7895321" y="3759662"/>
            <a:ext cx="3089113" cy="2215991"/>
          </a:xfrm>
          <a:prstGeom prst="rect">
            <a:avLst/>
          </a:prstGeom>
          <a:noFill/>
        </p:spPr>
        <p:txBody>
          <a:bodyPr wrap="square" lIns="0" tIns="0" rIns="0" bIns="0" rtlCol="0" anchor="ctr">
            <a:spAutoFit/>
          </a:bodyPr>
          <a:lstStyle/>
          <a:p>
            <a:r>
              <a:rPr lang="en-US" b="1" dirty="0">
                <a:solidFill>
                  <a:schemeClr val="tx1">
                    <a:lumMod val="75000"/>
                    <a:lumOff val="25000"/>
                  </a:schemeClr>
                </a:solidFill>
                <a:latin typeface="Arial" panose="020B0604020202020204" pitchFamily="34" charset="0"/>
                <a:cs typeface="Arial" panose="020B0604020202020204" pitchFamily="34" charset="0"/>
              </a:rPr>
              <a:t>Heart Rate</a:t>
            </a:r>
          </a:p>
          <a:p>
            <a:r>
              <a:rPr lang="en-US" b="1" dirty="0">
                <a:solidFill>
                  <a:schemeClr val="tx1">
                    <a:lumMod val="75000"/>
                    <a:lumOff val="25000"/>
                  </a:schemeClr>
                </a:solidFill>
                <a:latin typeface="Arial" panose="020B0604020202020204" pitchFamily="34" charset="0"/>
                <a:cs typeface="Arial" panose="020B0604020202020204" pitchFamily="34" charset="0"/>
              </a:rPr>
              <a:t>Respiration Rate</a:t>
            </a:r>
          </a:p>
          <a:p>
            <a:r>
              <a:rPr lang="en-US" b="1" dirty="0">
                <a:solidFill>
                  <a:schemeClr val="tx1">
                    <a:lumMod val="75000"/>
                    <a:lumOff val="25000"/>
                  </a:schemeClr>
                </a:solidFill>
                <a:latin typeface="Arial" panose="020B0604020202020204" pitchFamily="34" charset="0"/>
                <a:cs typeface="Arial" panose="020B0604020202020204" pitchFamily="34" charset="0"/>
              </a:rPr>
              <a:t>Mental Demand</a:t>
            </a:r>
          </a:p>
          <a:p>
            <a:r>
              <a:rPr lang="en-US" b="1" dirty="0">
                <a:solidFill>
                  <a:schemeClr val="tx1">
                    <a:lumMod val="75000"/>
                    <a:lumOff val="25000"/>
                  </a:schemeClr>
                </a:solidFill>
                <a:latin typeface="Arial" panose="020B0604020202020204" pitchFamily="34" charset="0"/>
                <a:cs typeface="Arial" panose="020B0604020202020204" pitchFamily="34" charset="0"/>
              </a:rPr>
              <a:t>Physical Demand</a:t>
            </a:r>
          </a:p>
          <a:p>
            <a:r>
              <a:rPr lang="en-US" b="1" dirty="0">
                <a:solidFill>
                  <a:schemeClr val="tx1">
                    <a:lumMod val="75000"/>
                    <a:lumOff val="25000"/>
                  </a:schemeClr>
                </a:solidFill>
                <a:latin typeface="Arial" panose="020B0604020202020204" pitchFamily="34" charset="0"/>
                <a:cs typeface="Arial" panose="020B0604020202020204" pitchFamily="34" charset="0"/>
              </a:rPr>
              <a:t>Temporal Demand</a:t>
            </a:r>
          </a:p>
          <a:p>
            <a:r>
              <a:rPr lang="en-US" b="1" dirty="0">
                <a:solidFill>
                  <a:schemeClr val="tx1">
                    <a:lumMod val="75000"/>
                    <a:lumOff val="25000"/>
                  </a:schemeClr>
                </a:solidFill>
                <a:latin typeface="Arial" panose="020B0604020202020204" pitchFamily="34" charset="0"/>
                <a:cs typeface="Arial" panose="020B0604020202020204" pitchFamily="34" charset="0"/>
              </a:rPr>
              <a:t>Subjective Performance</a:t>
            </a:r>
          </a:p>
          <a:p>
            <a:r>
              <a:rPr lang="en-US" b="1" dirty="0">
                <a:solidFill>
                  <a:schemeClr val="tx1">
                    <a:lumMod val="75000"/>
                    <a:lumOff val="25000"/>
                  </a:schemeClr>
                </a:solidFill>
                <a:latin typeface="Arial" panose="020B0604020202020204" pitchFamily="34" charset="0"/>
                <a:cs typeface="Arial" panose="020B0604020202020204" pitchFamily="34" charset="0"/>
              </a:rPr>
              <a:t>Effort </a:t>
            </a:r>
          </a:p>
          <a:p>
            <a:r>
              <a:rPr lang="en-US" b="1" dirty="0">
                <a:solidFill>
                  <a:schemeClr val="tx1">
                    <a:lumMod val="75000"/>
                    <a:lumOff val="25000"/>
                  </a:schemeClr>
                </a:solidFill>
                <a:latin typeface="Arial" panose="020B0604020202020204" pitchFamily="34" charset="0"/>
                <a:cs typeface="Arial" panose="020B0604020202020204" pitchFamily="34" charset="0"/>
              </a:rPr>
              <a:t>Frustration</a:t>
            </a:r>
          </a:p>
        </p:txBody>
      </p:sp>
      <p:cxnSp>
        <p:nvCxnSpPr>
          <p:cNvPr id="41" name="Straight Connector 40">
            <a:extLst>
              <a:ext uri="{FF2B5EF4-FFF2-40B4-BE49-F238E27FC236}">
                <a16:creationId xmlns:a16="http://schemas.microsoft.com/office/drawing/2014/main" id="{D19B0DBA-C95B-4473-832D-D2F875FEE512}"/>
              </a:ext>
            </a:extLst>
          </p:cNvPr>
          <p:cNvCxnSpPr>
            <a:cxnSpLocks/>
          </p:cNvCxnSpPr>
          <p:nvPr/>
        </p:nvCxnSpPr>
        <p:spPr>
          <a:xfrm>
            <a:off x="11218623" y="1995581"/>
            <a:ext cx="97337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44C9C0B-067D-4F3A-9315-805779B7F0DB}"/>
              </a:ext>
            </a:extLst>
          </p:cNvPr>
          <p:cNvCxnSpPr>
            <a:cxnSpLocks/>
            <a:endCxn id="25" idx="1"/>
          </p:cNvCxnSpPr>
          <p:nvPr/>
        </p:nvCxnSpPr>
        <p:spPr>
          <a:xfrm>
            <a:off x="0" y="4170295"/>
            <a:ext cx="123975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EB3635F8-95F5-4F44-B9C4-1CDDE37A987A}"/>
              </a:ext>
            </a:extLst>
          </p:cNvPr>
          <p:cNvSpPr txBox="1"/>
          <p:nvPr/>
        </p:nvSpPr>
        <p:spPr>
          <a:xfrm>
            <a:off x="1420516" y="6332984"/>
            <a:ext cx="9906000" cy="307777"/>
          </a:xfrm>
          <a:prstGeom prst="rect">
            <a:avLst/>
          </a:prstGeom>
          <a:noFill/>
        </p:spPr>
        <p:txBody>
          <a:bodyPr wrap="square" lIns="0" tIns="0" rIns="0" bIns="0" rtlCol="0">
            <a:spAutoFit/>
          </a:bodyPr>
          <a:lstStyle/>
          <a:p>
            <a:pPr algn="ctr"/>
            <a:r>
              <a:rPr lang="en-US" sz="2000" dirty="0">
                <a:solidFill>
                  <a:srgbClr val="FF0000"/>
                </a:solidFill>
                <a:latin typeface="Arial" panose="020B0604020202020204" pitchFamily="34" charset="0"/>
                <a:cs typeface="Arial" panose="020B0604020202020204" pitchFamily="34" charset="0"/>
              </a:rPr>
              <a:t>*</a:t>
            </a:r>
            <a:r>
              <a:rPr lang="en-US" sz="2000" dirty="0">
                <a:solidFill>
                  <a:schemeClr val="tx1">
                    <a:lumMod val="75000"/>
                    <a:lumOff val="25000"/>
                  </a:schemeClr>
                </a:solidFill>
                <a:latin typeface="Arial" panose="020B0604020202020204" pitchFamily="34" charset="0"/>
                <a:cs typeface="Arial" panose="020B0604020202020204" pitchFamily="34" charset="0"/>
              </a:rPr>
              <a:t>Flight performance was measured separately for each aircraft </a:t>
            </a:r>
          </a:p>
        </p:txBody>
      </p:sp>
    </p:spTree>
    <p:extLst>
      <p:ext uri="{BB962C8B-B14F-4D97-AF65-F5344CB8AC3E}">
        <p14:creationId xmlns:p14="http://schemas.microsoft.com/office/powerpoint/2010/main" val="105644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RESEARCH QUESTIONS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8</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4893647"/>
          </a:xfrm>
          <a:prstGeom prst="rect">
            <a:avLst/>
          </a:prstGeom>
          <a:noFill/>
        </p:spPr>
        <p:txBody>
          <a:bodyPr wrap="square" rtlCol="0">
            <a:spAutoFit/>
          </a:bodyPr>
          <a:lstStyle/>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Do significant differences and interactions exist for heart rate and respiration rate based on the aircraft and emergency scenario?</a:t>
            </a:r>
          </a:p>
          <a:p>
            <a:pPr marL="285750" lvl="0" indent="-28575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Do significant differences and interactions exist for mental demand, physical demand, temporal demand, subjective performance, effort, and frustration based on the aircraft and emergency scenario?</a:t>
            </a:r>
          </a:p>
          <a:p>
            <a:pPr marL="285750" lvl="0" indent="-28575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Do significant differences exist in the flight performance among the</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emergency scenarios for the multi-engine aircraft as measured by altitude deviation?</a:t>
            </a:r>
          </a:p>
          <a:p>
            <a:pPr lvl="0"/>
            <a:r>
              <a:rPr lang="en-US" sz="2400" dirty="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Do significant differences exist in the flight performance among the emergency scenarios for the single-engine aircraft as measured by the</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number of engine-failure checklist steps followed?</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484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6181093-D069-46E3-8EFA-D4EF1E61AB7F}"/>
              </a:ext>
            </a:extLst>
          </p:cNvPr>
          <p:cNvSpPr txBox="1"/>
          <p:nvPr/>
        </p:nvSpPr>
        <p:spPr>
          <a:xfrm>
            <a:off x="691824" y="133310"/>
            <a:ext cx="10808351" cy="677108"/>
          </a:xfrm>
          <a:prstGeom prst="rect">
            <a:avLst/>
          </a:prstGeom>
          <a:noFill/>
        </p:spPr>
        <p:txBody>
          <a:bodyPr wrap="square" lIns="0" tIns="0" rIns="0" bIns="0" rtlCol="0" anchor="t">
            <a:spAutoFit/>
          </a:bodyPr>
          <a:lstStyle/>
          <a:p>
            <a:r>
              <a:rPr lang="en-US" sz="4400" dirty="0">
                <a:latin typeface="Arial" panose="020B0604020202020204" pitchFamily="34" charset="0"/>
                <a:cs typeface="Arial" panose="020B0604020202020204" pitchFamily="34" charset="0"/>
              </a:rPr>
              <a:t>LIMITATIONS AND ASSUMPTIONS</a:t>
            </a:r>
          </a:p>
        </p:txBody>
      </p:sp>
      <p:sp>
        <p:nvSpPr>
          <p:cNvPr id="2" name="Right Triangle 1">
            <a:extLst>
              <a:ext uri="{FF2B5EF4-FFF2-40B4-BE49-F238E27FC236}">
                <a16:creationId xmlns:a16="http://schemas.microsoft.com/office/drawing/2014/main" id="{5412B7D6-9400-4B66-8814-DCF81BEB0C5A}"/>
              </a:ext>
            </a:extLst>
          </p:cNvPr>
          <p:cNvSpPr/>
          <p:nvPr/>
        </p:nvSpPr>
        <p:spPr>
          <a:xfrm rot="5400000" flipH="1">
            <a:off x="0" y="5372100"/>
            <a:ext cx="1485900" cy="14859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4ABBA9B-1329-47B1-9E6B-E01B6F3823E7}"/>
              </a:ext>
            </a:extLst>
          </p:cNvPr>
          <p:cNvSpPr/>
          <p:nvPr/>
        </p:nvSpPr>
        <p:spPr>
          <a:xfrm>
            <a:off x="10058400" y="97712"/>
            <a:ext cx="2133600" cy="177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2E62710-286F-4B00-9BF4-C4E48604ED0D}"/>
              </a:ext>
            </a:extLst>
          </p:cNvPr>
          <p:cNvSpPr>
            <a:spLocks noGrp="1"/>
          </p:cNvSpPr>
          <p:nvPr>
            <p:ph type="sldNum" sz="quarter" idx="12"/>
          </p:nvPr>
        </p:nvSpPr>
        <p:spPr/>
        <p:txBody>
          <a:bodyPr/>
          <a:lstStyle/>
          <a:p>
            <a:fld id="{8104C915-17D6-486A-86EC-048CBE10C825}" type="slidenum">
              <a:rPr lang="en-US" smtClean="0"/>
              <a:t>9</a:t>
            </a:fld>
            <a:endParaRPr lang="en-US"/>
          </a:p>
        </p:txBody>
      </p:sp>
      <p:sp>
        <p:nvSpPr>
          <p:cNvPr id="4" name="TextBox 3">
            <a:extLst>
              <a:ext uri="{FF2B5EF4-FFF2-40B4-BE49-F238E27FC236}">
                <a16:creationId xmlns:a16="http://schemas.microsoft.com/office/drawing/2014/main" id="{B5807E8B-BED2-4444-9A30-B4274050976C}"/>
              </a:ext>
            </a:extLst>
          </p:cNvPr>
          <p:cNvSpPr txBox="1"/>
          <p:nvPr/>
        </p:nvSpPr>
        <p:spPr>
          <a:xfrm>
            <a:off x="691824" y="1112166"/>
            <a:ext cx="11225521" cy="5632311"/>
          </a:xfrm>
          <a:prstGeom prst="rect">
            <a:avLst/>
          </a:prstGeom>
          <a:noFill/>
        </p:spPr>
        <p:txBody>
          <a:bodyPr wrap="square" rtlCol="0">
            <a:spAutoFit/>
          </a:bodyPr>
          <a:lstStyle/>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The Aviation Training Device (ATD), though realistic in nature, involves simulation limits such as lack of motion and gravitational forces</a:t>
            </a:r>
          </a:p>
          <a:p>
            <a:pPr marL="285750" lvl="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Participants were not randomly selected for this study</a:t>
            </a:r>
          </a:p>
          <a:p>
            <a:pPr marL="285750" lvl="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Participant’s behavior was observed under controlled conditions, which may not be the same in a natural environment</a:t>
            </a:r>
          </a:p>
          <a:p>
            <a:pPr marL="28575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Each participant was physically fit and capable of flying a scenario in an ATD</a:t>
            </a:r>
          </a:p>
          <a:p>
            <a:pPr marL="285750" lvl="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The participants have never received any training related to startle and surprise</a:t>
            </a:r>
          </a:p>
          <a:p>
            <a:pPr marL="285750" lvl="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The study also assumed construct validity in that the surprise and startle emergency properly reflected (or induced) startle and surprise</a:t>
            </a:r>
          </a:p>
          <a:p>
            <a:pPr marL="285750" indent="-28575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42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86">
      <a:dk1>
        <a:srgbClr val="000000"/>
      </a:dk1>
      <a:lt1>
        <a:srgbClr val="FFFFFF"/>
      </a:lt1>
      <a:dk2>
        <a:srgbClr val="000000"/>
      </a:dk2>
      <a:lt2>
        <a:srgbClr val="808080"/>
      </a:lt2>
      <a:accent1>
        <a:srgbClr val="BBE0E3"/>
      </a:accent1>
      <a:accent2>
        <a:srgbClr val="333399"/>
      </a:accent2>
      <a:accent3>
        <a:srgbClr val="B01B2E"/>
      </a:accent3>
      <a:accent4>
        <a:srgbClr val="000000"/>
      </a:accent4>
      <a:accent5>
        <a:srgbClr val="DAEDEF"/>
      </a:accent5>
      <a:accent6>
        <a:srgbClr val="2D2D8A"/>
      </a:accent6>
      <a:hlink>
        <a:srgbClr val="009999"/>
      </a:hlink>
      <a:folHlink>
        <a:srgbClr val="99CC00"/>
      </a:folHlink>
    </a:clrScheme>
    <a:fontScheme name="Modern 03">
      <a:majorFont>
        <a:latin typeface="Segoe U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5514</TotalTime>
  <Words>3049</Words>
  <Application>Microsoft Macintosh PowerPoint</Application>
  <PresentationFormat>Widescreen</PresentationFormat>
  <Paragraphs>692</Paragraphs>
  <Slides>30</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Rahim Daud</dc:creator>
  <cp:keywords/>
  <dc:description/>
  <cp:lastModifiedBy>Herlihy, Shannon M.</cp:lastModifiedBy>
  <cp:revision>198</cp:revision>
  <dcterms:created xsi:type="dcterms:W3CDTF">2018-05-07T03:42:01Z</dcterms:created>
  <dcterms:modified xsi:type="dcterms:W3CDTF">2020-04-21T12:15:09Z</dcterms:modified>
  <cp:category/>
</cp:coreProperties>
</file>