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60" r:id="rId2"/>
  </p:sldMasterIdLst>
  <p:notesMasterIdLst>
    <p:notesMasterId r:id="rId19"/>
  </p:notesMasterIdLst>
  <p:handoutMasterIdLst>
    <p:handoutMasterId r:id="rId20"/>
  </p:handoutMasterIdLst>
  <p:sldIdLst>
    <p:sldId id="259" r:id="rId3"/>
    <p:sldId id="326" r:id="rId4"/>
    <p:sldId id="328" r:id="rId5"/>
    <p:sldId id="329" r:id="rId6"/>
    <p:sldId id="330" r:id="rId7"/>
    <p:sldId id="331" r:id="rId8"/>
    <p:sldId id="332" r:id="rId9"/>
    <p:sldId id="333" r:id="rId10"/>
    <p:sldId id="327" r:id="rId11"/>
    <p:sldId id="340" r:id="rId12"/>
    <p:sldId id="334" r:id="rId13"/>
    <p:sldId id="335" r:id="rId14"/>
    <p:sldId id="341" r:id="rId15"/>
    <p:sldId id="336" r:id="rId16"/>
    <p:sldId id="337" r:id="rId17"/>
    <p:sldId id="339" r:id="rId18"/>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Project Overview" id="{087866C3-7028-482C-8D34-6BF5363FBD75}">
          <p14:sldIdLst>
            <p14:sldId id="259"/>
            <p14:sldId id="326"/>
            <p14:sldId id="328"/>
            <p14:sldId id="329"/>
            <p14:sldId id="330"/>
            <p14:sldId id="331"/>
            <p14:sldId id="332"/>
            <p14:sldId id="333"/>
            <p14:sldId id="327"/>
            <p14:sldId id="340"/>
            <p14:sldId id="334"/>
            <p14:sldId id="335"/>
            <p14:sldId id="341"/>
            <p14:sldId id="336"/>
            <p14:sldId id="337"/>
            <p14:sldId id="339"/>
          </p14:sldIdLst>
        </p14:section>
      </p14:sectionLst>
    </p:ext>
    <p:ext uri="{EFAFB233-063F-42B5-8137-9DF3F51BA10A}">
      <p15:sldGuideLst xmlns:p15="http://schemas.microsoft.com/office/powerpoint/2012/main" xmlns="">
        <p15:guide id="1" orient="horz" pos="2160">
          <p15:clr>
            <a:srgbClr val="A4A3A4"/>
          </p15:clr>
        </p15:guide>
        <p15:guide id="2" orient="horz" pos="576">
          <p15:clr>
            <a:srgbClr val="A4A3A4"/>
          </p15:clr>
        </p15:guide>
        <p15:guide id="3" pos="2880">
          <p15:clr>
            <a:srgbClr val="A4A3A4"/>
          </p15:clr>
        </p15:guide>
        <p15:guide id="4" pos="2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extLst>
    <p:ext uri="{E76CE94A-603C-4142-B9EB-6D1370010A27}">
      <p14:discardImageEditData xmlns:p14="http://schemas.microsoft.com/office/powerpoint/2010/main" xmlns="" val="1"/>
    </p:ext>
    <p:ext uri="{D31A062A-798A-4329-ABDD-BBA856620510}">
      <p14:defaultImageDpi xmlns:p14="http://schemas.microsoft.com/office/powerpoint/2010/main" xmlns="" val="96"/>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75" autoAdjust="0"/>
    <p:restoredTop sz="87050" autoAdjust="0"/>
  </p:normalViewPr>
  <p:slideViewPr>
    <p:cSldViewPr>
      <p:cViewPr varScale="1">
        <p:scale>
          <a:sx n="95" d="100"/>
          <a:sy n="95" d="100"/>
        </p:scale>
        <p:origin x="-1440" y="-90"/>
      </p:cViewPr>
      <p:guideLst>
        <p:guide orient="horz" pos="2160"/>
        <p:guide orient="horz" pos="576"/>
        <p:guide pos="2880"/>
        <p:guide pos="288"/>
      </p:guideLst>
    </p:cSldViewPr>
  </p:slideViewPr>
  <p:outlineViewPr>
    <p:cViewPr>
      <p:scale>
        <a:sx n="33" d="100"/>
        <a:sy n="33" d="100"/>
      </p:scale>
      <p:origin x="0" y="48972"/>
    </p:cViewPr>
  </p:outlineViewPr>
  <p:notesTextViewPr>
    <p:cViewPr>
      <p:scale>
        <a:sx n="100" d="100"/>
        <a:sy n="100" d="100"/>
      </p:scale>
      <p:origin x="0" y="0"/>
    </p:cViewPr>
  </p:notesTextViewPr>
  <p:sorterViewPr>
    <p:cViewPr varScale="1">
      <p:scale>
        <a:sx n="100" d="100"/>
        <a:sy n="100" d="100"/>
      </p:scale>
      <p:origin x="0" y="1201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2007_Workbook1.xlsx"/></Relationships>
</file>

<file path=ppt/charts/chart1.xml><?xml version="1.0" encoding="utf-8"?>
<c:chartSpace xmlns:c="http://schemas.openxmlformats.org/drawingml/2006/chart" xmlns:a="http://schemas.openxmlformats.org/drawingml/2006/main" xmlns:r="http://schemas.openxmlformats.org/officeDocument/2006/relationships">
  <c:lang val="en-CA"/>
  <c:style val="18"/>
  <c:chart>
    <c:title>
      <c:tx>
        <c:rich>
          <a:bodyPr/>
          <a:lstStyle/>
          <a:p>
            <a:pPr>
              <a:defRPr/>
            </a:pPr>
            <a:r>
              <a:rPr lang="en-US" dirty="0" smtClean="0"/>
              <a:t>Suborbital Vehicles</a:t>
            </a:r>
            <a:endParaRPr lang="en-US" dirty="0"/>
          </a:p>
        </c:rich>
      </c:tx>
      <c:layout/>
    </c:title>
    <c:plotArea>
      <c:layout/>
      <c:barChart>
        <c:barDir val="col"/>
        <c:grouping val="stacked"/>
        <c:ser>
          <c:idx val="0"/>
          <c:order val="0"/>
          <c:tx>
            <c:strRef>
              <c:f>Sheet1!$B$1</c:f>
              <c:strCache>
                <c:ptCount val="1"/>
                <c:pt idx="0">
                  <c:v>Altitude (miles)</c:v>
                </c:pt>
              </c:strCache>
            </c:strRef>
          </c:tx>
          <c:cat>
            <c:strRef>
              <c:f>Sheet1!$A$2:$A$12</c:f>
              <c:strCache>
                <c:ptCount val="11"/>
                <c:pt idx="0">
                  <c:v>World View (Balloon)</c:v>
                </c:pt>
                <c:pt idx="1">
                  <c:v>X-15</c:v>
                </c:pt>
                <c:pt idx="2">
                  <c:v>Hyperion</c:v>
                </c:pt>
                <c:pt idx="3">
                  <c:v>New Shepard</c:v>
                </c:pt>
                <c:pt idx="4">
                  <c:v>Xaero</c:v>
                </c:pt>
                <c:pt idx="5">
                  <c:v>SpaceShipTwo</c:v>
                </c:pt>
                <c:pt idx="6">
                  <c:v>Lynx</c:v>
                </c:pt>
                <c:pt idx="7">
                  <c:v>SpaceLiner</c:v>
                </c:pt>
                <c:pt idx="8">
                  <c:v>Swiss Space Systems</c:v>
                </c:pt>
                <c:pt idx="9">
                  <c:v>SpaceLoft</c:v>
                </c:pt>
                <c:pt idx="10">
                  <c:v>ARCASPACE</c:v>
                </c:pt>
              </c:strCache>
            </c:strRef>
          </c:cat>
          <c:val>
            <c:numRef>
              <c:f>Sheet1!$B$2:$B$12</c:f>
              <c:numCache>
                <c:formatCode>General</c:formatCode>
                <c:ptCount val="11"/>
                <c:pt idx="0">
                  <c:v>18.600000000000001</c:v>
                </c:pt>
                <c:pt idx="1">
                  <c:v>50</c:v>
                </c:pt>
                <c:pt idx="2">
                  <c:v>62.5</c:v>
                </c:pt>
                <c:pt idx="3">
                  <c:v>62.5</c:v>
                </c:pt>
                <c:pt idx="4">
                  <c:v>62.5</c:v>
                </c:pt>
                <c:pt idx="5">
                  <c:v>62.5</c:v>
                </c:pt>
                <c:pt idx="6">
                  <c:v>62.5</c:v>
                </c:pt>
                <c:pt idx="7">
                  <c:v>62.5</c:v>
                </c:pt>
                <c:pt idx="8">
                  <c:v>62.5</c:v>
                </c:pt>
                <c:pt idx="9">
                  <c:v>99.5</c:v>
                </c:pt>
                <c:pt idx="10">
                  <c:v>112</c:v>
                </c:pt>
              </c:numCache>
            </c:numRef>
          </c:val>
        </c:ser>
        <c:dLbls/>
        <c:overlap val="100"/>
        <c:axId val="77788672"/>
        <c:axId val="77790208"/>
      </c:barChart>
      <c:catAx>
        <c:axId val="77788672"/>
        <c:scaling>
          <c:orientation val="minMax"/>
        </c:scaling>
        <c:axPos val="b"/>
        <c:numFmt formatCode="General" sourceLinked="0"/>
        <c:tickLblPos val="nextTo"/>
        <c:crossAx val="77790208"/>
        <c:crosses val="autoZero"/>
        <c:auto val="1"/>
        <c:lblAlgn val="ctr"/>
        <c:lblOffset val="100"/>
      </c:catAx>
      <c:valAx>
        <c:axId val="77790208"/>
        <c:scaling>
          <c:orientation val="minMax"/>
        </c:scaling>
        <c:axPos val="l"/>
        <c:majorGridlines/>
        <c:numFmt formatCode="General" sourceLinked="1"/>
        <c:tickLblPos val="nextTo"/>
        <c:crossAx val="77788672"/>
        <c:crosses val="autoZero"/>
        <c:crossBetween val="between"/>
      </c:valAx>
    </c:plotArea>
    <c:legend>
      <c:legendPos val="r"/>
      <c:layout/>
    </c:legend>
    <c:plotVisOnly val="1"/>
    <c:dispBlanksAs val="gap"/>
  </c:chart>
  <c:txPr>
    <a:bodyPr/>
    <a:lstStyle/>
    <a:p>
      <a:pPr>
        <a:defRPr sz="1800"/>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0.7963</cdr:x>
      <cdr:y>0.38333</cdr:y>
    </cdr:from>
    <cdr:to>
      <cdr:x>1</cdr:x>
      <cdr:y>0.51667</cdr:y>
    </cdr:to>
    <cdr:sp macro="" textlink="">
      <cdr:nvSpPr>
        <cdr:cNvPr id="2" name="TextBox 1"/>
        <cdr:cNvSpPr txBox="1"/>
      </cdr:nvSpPr>
      <cdr:spPr>
        <a:xfrm xmlns:a="http://schemas.openxmlformats.org/drawingml/2006/main">
          <a:off x="6553200" y="1752600"/>
          <a:ext cx="1676400" cy="609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dirty="0" smtClean="0"/>
            <a:t>National Air Space </a:t>
          </a:r>
          <a:endParaRPr lang="en-US" sz="18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1804"/>
          </a:xfrm>
          <a:prstGeom prst="rect">
            <a:avLst/>
          </a:prstGeom>
        </p:spPr>
        <p:txBody>
          <a:bodyPr vert="horz" lIns="91440" tIns="45720" rIns="91440" bIns="45720" rtlCol="0"/>
          <a:lstStyle>
            <a:lvl1pPr algn="r">
              <a:defRPr sz="1200"/>
            </a:lvl1pPr>
          </a:lstStyle>
          <a:p>
            <a:fld id="{3AE01718-4008-4970-B5E4-087D0A076E38}" type="datetimeFigureOut">
              <a:rPr lang="en-US" smtClean="0"/>
              <a:pPr/>
              <a:t>11/2/2014</a:t>
            </a:fld>
            <a:endParaRPr lang="en-US" dirty="0"/>
          </a:p>
        </p:txBody>
      </p:sp>
      <p:sp>
        <p:nvSpPr>
          <p:cNvPr id="4" name="Footer Placeholder 3"/>
          <p:cNvSpPr>
            <a:spLocks noGrp="1"/>
          </p:cNvSpPr>
          <p:nvPr>
            <p:ph type="ftr" sz="quarter" idx="2"/>
          </p:nvPr>
        </p:nvSpPr>
        <p:spPr>
          <a:xfrm>
            <a:off x="0" y="8772669"/>
            <a:ext cx="3037840" cy="461804"/>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772669"/>
            <a:ext cx="3037840" cy="461804"/>
          </a:xfrm>
          <a:prstGeom prst="rect">
            <a:avLst/>
          </a:prstGeom>
        </p:spPr>
        <p:txBody>
          <a:bodyPr vert="horz" lIns="91440" tIns="45720" rIns="91440" bIns="45720" rtlCol="0" anchor="b"/>
          <a:lstStyle>
            <a:lvl1pPr algn="r">
              <a:defRPr sz="1200"/>
            </a:lvl1pPr>
          </a:lstStyle>
          <a:p>
            <a:fld id="{E2A53FCB-F89F-46BD-8DB3-55DAA6144C26}" type="slidenum">
              <a:rPr lang="en-US" smtClean="0"/>
              <a:pPr/>
              <a:t>‹#›</a:t>
            </a:fld>
            <a:endParaRPr lang="en-US" dirty="0"/>
          </a:p>
        </p:txBody>
      </p:sp>
    </p:spTree>
    <p:extLst>
      <p:ext uri="{BB962C8B-B14F-4D97-AF65-F5344CB8AC3E}">
        <p14:creationId xmlns:p14="http://schemas.microsoft.com/office/powerpoint/2010/main" xmlns="" val="20315481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938" y="0"/>
            <a:ext cx="3037840" cy="461804"/>
          </a:xfrm>
          <a:prstGeom prst="rect">
            <a:avLst/>
          </a:prstGeom>
        </p:spPr>
        <p:txBody>
          <a:bodyPr vert="horz" lIns="91440" tIns="45720" rIns="91440" bIns="45720" rtlCol="0"/>
          <a:lstStyle>
            <a:lvl1pPr algn="r">
              <a:defRPr sz="1200"/>
            </a:lvl1pPr>
          </a:lstStyle>
          <a:p>
            <a:fld id="{724506C0-3FFE-45A5-803D-9F4FC5464A70}" type="datetimeFigureOut">
              <a:rPr lang="en-US" smtClean="0"/>
              <a:pPr/>
              <a:t>11/2/2014</a:t>
            </a:fld>
            <a:endParaRPr lang="en-US" dirty="0"/>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3037840" cy="461804"/>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1440" tIns="45720" rIns="91440" bIns="45720" rtlCol="0" anchor="b"/>
          <a:lstStyle>
            <a:lvl1pPr algn="r">
              <a:defRPr sz="1200"/>
            </a:lvl1pPr>
          </a:lstStyle>
          <a:p>
            <a:fld id="{F8646707-6BBD-41A9-B4DF-0C76A73A2D2A}" type="slidenum">
              <a:rPr lang="en-US" smtClean="0"/>
              <a:pPr/>
              <a:t>‹#›</a:t>
            </a:fld>
            <a:endParaRPr lang="en-US" dirty="0"/>
          </a:p>
        </p:txBody>
      </p:sp>
    </p:spTree>
    <p:extLst>
      <p:ext uri="{BB962C8B-B14F-4D97-AF65-F5344CB8AC3E}">
        <p14:creationId xmlns:p14="http://schemas.microsoft.com/office/powerpoint/2010/main" xmlns="" val="702164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E0C3846-8D4C-4326-8BC7-9B455A036298}" type="slidenum">
              <a:rPr lang="en-US" smtClean="0"/>
              <a:pPr/>
              <a:t>1</a:t>
            </a:fld>
            <a:endParaRPr lang="en-US" dirty="0"/>
          </a:p>
        </p:txBody>
      </p:sp>
    </p:spTree>
    <p:extLst>
      <p:ext uri="{BB962C8B-B14F-4D97-AF65-F5344CB8AC3E}">
        <p14:creationId xmlns:p14="http://schemas.microsoft.com/office/powerpoint/2010/main" xmlns="" val="2172418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to Dr. Lewis for entire story again</a:t>
            </a:r>
            <a:endParaRPr lang="en-US" dirty="0"/>
          </a:p>
        </p:txBody>
      </p:sp>
      <p:sp>
        <p:nvSpPr>
          <p:cNvPr id="4" name="Slide Number Placeholder 3"/>
          <p:cNvSpPr>
            <a:spLocks noGrp="1"/>
          </p:cNvSpPr>
          <p:nvPr>
            <p:ph type="sldNum" sz="quarter" idx="10"/>
          </p:nvPr>
        </p:nvSpPr>
        <p:spPr/>
        <p:txBody>
          <a:bodyPr/>
          <a:lstStyle/>
          <a:p>
            <a:fld id="{F8646707-6BBD-41A9-B4DF-0C76A73A2D2A}" type="slidenum">
              <a:rPr lang="en-US" smtClean="0"/>
              <a:pPr/>
              <a:t>4</a:t>
            </a:fld>
            <a:endParaRPr lang="en-US" dirty="0"/>
          </a:p>
        </p:txBody>
      </p:sp>
    </p:spTree>
    <p:extLst>
      <p:ext uri="{BB962C8B-B14F-4D97-AF65-F5344CB8AC3E}">
        <p14:creationId xmlns:p14="http://schemas.microsoft.com/office/powerpoint/2010/main" xmlns="" val="1089380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Atmosphere becomes too thin</a:t>
            </a:r>
            <a:r>
              <a:rPr lang="en-US" baseline="0" dirty="0" smtClean="0"/>
              <a:t> at around this altitude to support aerodynamic flight; the vehicle needs to exceed orbital velocity to have sufficient aerodynamic lift. </a:t>
            </a:r>
            <a:endParaRPr lang="en-US" dirty="0"/>
          </a:p>
        </p:txBody>
      </p:sp>
      <p:sp>
        <p:nvSpPr>
          <p:cNvPr id="4" name="Slide Number Placeholder 3"/>
          <p:cNvSpPr>
            <a:spLocks noGrp="1"/>
          </p:cNvSpPr>
          <p:nvPr>
            <p:ph type="sldNum" sz="quarter" idx="10"/>
          </p:nvPr>
        </p:nvSpPr>
        <p:spPr/>
        <p:txBody>
          <a:bodyPr/>
          <a:lstStyle/>
          <a:p>
            <a:fld id="{F8646707-6BBD-41A9-B4DF-0C76A73A2D2A}" type="slidenum">
              <a:rPr lang="en-US" smtClean="0"/>
              <a:pPr/>
              <a:t>5</a:t>
            </a:fld>
            <a:endParaRPr lang="en-US" dirty="0"/>
          </a:p>
        </p:txBody>
      </p:sp>
    </p:spTree>
    <p:extLst>
      <p:ext uri="{BB962C8B-B14F-4D97-AF65-F5344CB8AC3E}">
        <p14:creationId xmlns:p14="http://schemas.microsoft.com/office/powerpoint/2010/main" xmlns="" val="1287584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 different</a:t>
            </a:r>
            <a:r>
              <a:rPr lang="en-US" baseline="0" dirty="0" smtClean="0"/>
              <a:t> definitions used by different groups and organizations around the world. Each has merit, but it is clear that there is not one outstanding definition. Right now each definition is measured through: air/space craft maneuvering (50miles with X15 and Shuttle at 76 miles and 80-93 mile zones for the lowest perigee (we can assume that the calculations were made using a specific assumption about the object mass/ size). Therefore each of these definitions could change with a different object. Two final definitions remain: the Karman line and the midpoint of space winds. The midpoint of space winds is interesting, but it is only one of the changes in space: you could use different measurements to achieve new lines of delimitation. Finally, the Karman line changes depending on the days solar flux or magnetic index. </a:t>
            </a:r>
            <a:endParaRPr lang="en-US" dirty="0"/>
          </a:p>
        </p:txBody>
      </p:sp>
      <p:sp>
        <p:nvSpPr>
          <p:cNvPr id="4" name="Slide Number Placeholder 3"/>
          <p:cNvSpPr>
            <a:spLocks noGrp="1"/>
          </p:cNvSpPr>
          <p:nvPr>
            <p:ph type="sldNum" sz="quarter" idx="10"/>
          </p:nvPr>
        </p:nvSpPr>
        <p:spPr/>
        <p:txBody>
          <a:bodyPr/>
          <a:lstStyle/>
          <a:p>
            <a:fld id="{F8646707-6BBD-41A9-B4DF-0C76A73A2D2A}" type="slidenum">
              <a:rPr lang="en-US" smtClean="0"/>
              <a:pPr/>
              <a:t>9</a:t>
            </a:fld>
            <a:endParaRPr lang="en-US" dirty="0"/>
          </a:p>
        </p:txBody>
      </p:sp>
    </p:spTree>
    <p:extLst>
      <p:ext uri="{BB962C8B-B14F-4D97-AF65-F5344CB8AC3E}">
        <p14:creationId xmlns:p14="http://schemas.microsoft.com/office/powerpoint/2010/main" xmlns="" val="42374792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dirty="0" smtClean="0"/>
              <a:t>6/27/2011</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629400" y="6356350"/>
            <a:ext cx="2133600" cy="365125"/>
          </a:xfrm>
        </p:spPr>
        <p:txBody>
          <a:bodyPr/>
          <a:lstStyle/>
          <a:p>
            <a:fld id="{D6FE5470-6780-463C-9A89-8E844AA9DEE4}" type="slidenum">
              <a:rPr lang="en-US" smtClean="0"/>
              <a:pPr/>
              <a:t>‹#›</a:t>
            </a:fld>
            <a:endParaRPr lang="en-US" dirty="0"/>
          </a:p>
        </p:txBody>
      </p:sp>
      <p:pic>
        <p:nvPicPr>
          <p:cNvPr id="7" name="Picture 6" descr="STPI three line logo PNG.png"/>
          <p:cNvPicPr>
            <a:picLocks noChangeAspect="1"/>
          </p:cNvPicPr>
          <p:nvPr userDrawn="1"/>
        </p:nvPicPr>
        <p:blipFill>
          <a:blip r:embed="rId2" cstate="print"/>
          <a:stretch>
            <a:fillRect/>
          </a:stretch>
        </p:blipFill>
        <p:spPr>
          <a:xfrm>
            <a:off x="457200" y="228600"/>
            <a:ext cx="1719075" cy="466345"/>
          </a:xfrm>
          <a:prstGeom prst="rect">
            <a:avLst/>
          </a:prstGeom>
        </p:spPr>
      </p:pic>
      <p:pic>
        <p:nvPicPr>
          <p:cNvPr id="8" name="Picture 7" descr="Pres stationary page 1 with email.jpg"/>
          <p:cNvPicPr/>
          <p:nvPr userDrawn="1"/>
        </p:nvPicPr>
        <p:blipFill>
          <a:blip r:embed="rId3" cstate="print"/>
          <a:stretch>
            <a:fillRect/>
          </a:stretch>
        </p:blipFill>
        <p:spPr>
          <a:xfrm>
            <a:off x="3404077" y="6400800"/>
            <a:ext cx="2374265" cy="310515"/>
          </a:xfrm>
          <a:prstGeom prst="rect">
            <a:avLst/>
          </a:prstGeom>
        </p:spPr>
      </p:pic>
    </p:spTree>
    <p:extLst>
      <p:ext uri="{BB962C8B-B14F-4D97-AF65-F5344CB8AC3E}">
        <p14:creationId xmlns:p14="http://schemas.microsoft.com/office/powerpoint/2010/main" xmlns="" val="801368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6/27/2011</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629400" y="6356350"/>
            <a:ext cx="2133600" cy="365125"/>
          </a:xfrm>
        </p:spPr>
        <p:txBody>
          <a:bodyPr/>
          <a:lstStyle/>
          <a:p>
            <a:fld id="{D6FE5470-6780-463C-9A89-8E844AA9DEE4}" type="slidenum">
              <a:rPr lang="en-US" smtClean="0"/>
              <a:pPr/>
              <a:t>‹#›</a:t>
            </a:fld>
            <a:endParaRPr lang="en-US" dirty="0"/>
          </a:p>
        </p:txBody>
      </p:sp>
      <p:pic>
        <p:nvPicPr>
          <p:cNvPr id="7" name="Picture 6" descr="STPI three line logo PNG.png"/>
          <p:cNvPicPr>
            <a:picLocks noChangeAspect="1"/>
          </p:cNvPicPr>
          <p:nvPr userDrawn="1"/>
        </p:nvPicPr>
        <p:blipFill>
          <a:blip r:embed="rId2" cstate="print"/>
          <a:stretch>
            <a:fillRect/>
          </a:stretch>
        </p:blipFill>
        <p:spPr>
          <a:xfrm>
            <a:off x="6702552" y="6318504"/>
            <a:ext cx="1719075" cy="466345"/>
          </a:xfrm>
          <a:prstGeom prst="rect">
            <a:avLst/>
          </a:prstGeom>
        </p:spPr>
      </p:pic>
    </p:spTree>
    <p:extLst>
      <p:ext uri="{BB962C8B-B14F-4D97-AF65-F5344CB8AC3E}">
        <p14:creationId xmlns:p14="http://schemas.microsoft.com/office/powerpoint/2010/main" xmlns="" val="2683122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6/27/2011</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629400" y="6356350"/>
            <a:ext cx="2133600" cy="365125"/>
          </a:xfrm>
        </p:spPr>
        <p:txBody>
          <a:bodyPr/>
          <a:lstStyle/>
          <a:p>
            <a:fld id="{D6FE5470-6780-463C-9A89-8E844AA9DEE4}" type="slidenum">
              <a:rPr lang="en-US" smtClean="0"/>
              <a:pPr/>
              <a:t>‹#›</a:t>
            </a:fld>
            <a:endParaRPr lang="en-US" dirty="0"/>
          </a:p>
        </p:txBody>
      </p:sp>
      <p:pic>
        <p:nvPicPr>
          <p:cNvPr id="7" name="Picture 6" descr="STPI three line logo PNG.png"/>
          <p:cNvPicPr>
            <a:picLocks noChangeAspect="1"/>
          </p:cNvPicPr>
          <p:nvPr userDrawn="1"/>
        </p:nvPicPr>
        <p:blipFill>
          <a:blip r:embed="rId2" cstate="print"/>
          <a:stretch>
            <a:fillRect/>
          </a:stretch>
        </p:blipFill>
        <p:spPr>
          <a:xfrm>
            <a:off x="6702552" y="6318504"/>
            <a:ext cx="1719075" cy="466345"/>
          </a:xfrm>
          <a:prstGeom prst="rect">
            <a:avLst/>
          </a:prstGeom>
        </p:spPr>
      </p:pic>
    </p:spTree>
    <p:extLst>
      <p:ext uri="{BB962C8B-B14F-4D97-AF65-F5344CB8AC3E}">
        <p14:creationId xmlns:p14="http://schemas.microsoft.com/office/powerpoint/2010/main" xmlns="" val="623436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381000" y="6356350"/>
            <a:ext cx="2133600" cy="365125"/>
          </a:xfrm>
        </p:spPr>
        <p:txBody>
          <a:bodyPr/>
          <a:lstStyle/>
          <a:p>
            <a:r>
              <a:rPr lang="en-US" dirty="0" smtClean="0"/>
              <a:t>6/27/2011</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629400" y="6356350"/>
            <a:ext cx="2133600" cy="365125"/>
          </a:xfrm>
        </p:spPr>
        <p:txBody>
          <a:bodyPr/>
          <a:lstStyle/>
          <a:p>
            <a:fld id="{D6FE5470-6780-463C-9A89-8E844AA9DEE4}" type="slidenum">
              <a:rPr lang="en-US" smtClean="0"/>
              <a:pPr/>
              <a:t>‹#›</a:t>
            </a:fld>
            <a:endParaRPr lang="en-US" dirty="0"/>
          </a:p>
        </p:txBody>
      </p:sp>
      <p:pic>
        <p:nvPicPr>
          <p:cNvPr id="7" name="Picture 6" descr="STPI three line logo PNG.png"/>
          <p:cNvPicPr>
            <a:picLocks noChangeAspect="1"/>
          </p:cNvPicPr>
          <p:nvPr userDrawn="1"/>
        </p:nvPicPr>
        <p:blipFill>
          <a:blip r:embed="rId2" cstate="print"/>
          <a:stretch>
            <a:fillRect/>
          </a:stretch>
        </p:blipFill>
        <p:spPr>
          <a:xfrm>
            <a:off x="6705601" y="6315455"/>
            <a:ext cx="1719075" cy="466345"/>
          </a:xfrm>
          <a:prstGeom prst="rect">
            <a:avLst/>
          </a:prstGeom>
        </p:spPr>
      </p:pic>
    </p:spTree>
    <p:extLst>
      <p:ext uri="{BB962C8B-B14F-4D97-AF65-F5344CB8AC3E}">
        <p14:creationId xmlns:p14="http://schemas.microsoft.com/office/powerpoint/2010/main" xmlns="" val="3822978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dirty="0" smtClean="0"/>
              <a:t>6/27/2011</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629400" y="6356350"/>
            <a:ext cx="2133600" cy="365125"/>
          </a:xfrm>
        </p:spPr>
        <p:txBody>
          <a:bodyPr/>
          <a:lstStyle/>
          <a:p>
            <a:fld id="{D6FE5470-6780-463C-9A89-8E844AA9DEE4}" type="slidenum">
              <a:rPr lang="en-US" smtClean="0"/>
              <a:pPr/>
              <a:t>‹#›</a:t>
            </a:fld>
            <a:endParaRPr lang="en-US" dirty="0"/>
          </a:p>
        </p:txBody>
      </p:sp>
      <p:pic>
        <p:nvPicPr>
          <p:cNvPr id="7" name="Picture 6" descr="STPI three line logo PNG.png"/>
          <p:cNvPicPr>
            <a:picLocks noChangeAspect="1"/>
          </p:cNvPicPr>
          <p:nvPr userDrawn="1"/>
        </p:nvPicPr>
        <p:blipFill>
          <a:blip r:embed="rId2" cstate="print"/>
          <a:stretch>
            <a:fillRect/>
          </a:stretch>
        </p:blipFill>
        <p:spPr>
          <a:xfrm>
            <a:off x="6702552" y="6318504"/>
            <a:ext cx="1719075" cy="466345"/>
          </a:xfrm>
          <a:prstGeom prst="rect">
            <a:avLst/>
          </a:prstGeom>
        </p:spPr>
      </p:pic>
    </p:spTree>
    <p:extLst>
      <p:ext uri="{BB962C8B-B14F-4D97-AF65-F5344CB8AC3E}">
        <p14:creationId xmlns:p14="http://schemas.microsoft.com/office/powerpoint/2010/main" xmlns="" val="4252459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dirty="0" smtClean="0"/>
              <a:t>6/27/2011</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6629400" y="6356350"/>
            <a:ext cx="2133600" cy="365125"/>
          </a:xfrm>
        </p:spPr>
        <p:txBody>
          <a:bodyPr/>
          <a:lstStyle/>
          <a:p>
            <a:fld id="{D6FE5470-6780-463C-9A89-8E844AA9DEE4}" type="slidenum">
              <a:rPr lang="en-US" smtClean="0"/>
              <a:pPr/>
              <a:t>‹#›</a:t>
            </a:fld>
            <a:endParaRPr lang="en-US" dirty="0"/>
          </a:p>
        </p:txBody>
      </p:sp>
      <p:pic>
        <p:nvPicPr>
          <p:cNvPr id="8" name="Picture 7" descr="STPI three line logo PNG.png"/>
          <p:cNvPicPr>
            <a:picLocks noChangeAspect="1"/>
          </p:cNvPicPr>
          <p:nvPr userDrawn="1"/>
        </p:nvPicPr>
        <p:blipFill>
          <a:blip r:embed="rId2" cstate="print"/>
          <a:stretch>
            <a:fillRect/>
          </a:stretch>
        </p:blipFill>
        <p:spPr>
          <a:xfrm>
            <a:off x="6702552" y="6318504"/>
            <a:ext cx="1719075" cy="466345"/>
          </a:xfrm>
          <a:prstGeom prst="rect">
            <a:avLst/>
          </a:prstGeom>
        </p:spPr>
      </p:pic>
    </p:spTree>
    <p:extLst>
      <p:ext uri="{BB962C8B-B14F-4D97-AF65-F5344CB8AC3E}">
        <p14:creationId xmlns:p14="http://schemas.microsoft.com/office/powerpoint/2010/main" xmlns="" val="636530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dirty="0" smtClean="0"/>
              <a:t>6/27/2011</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6629400" y="6356350"/>
            <a:ext cx="2133600" cy="365125"/>
          </a:xfrm>
        </p:spPr>
        <p:txBody>
          <a:bodyPr/>
          <a:lstStyle/>
          <a:p>
            <a:fld id="{D6FE5470-6780-463C-9A89-8E844AA9DEE4}" type="slidenum">
              <a:rPr lang="en-US" smtClean="0"/>
              <a:pPr/>
              <a:t>‹#›</a:t>
            </a:fld>
            <a:endParaRPr lang="en-US" dirty="0"/>
          </a:p>
        </p:txBody>
      </p:sp>
      <p:pic>
        <p:nvPicPr>
          <p:cNvPr id="10" name="Picture 9" descr="STPI three line logo PNG.png"/>
          <p:cNvPicPr>
            <a:picLocks noChangeAspect="1"/>
          </p:cNvPicPr>
          <p:nvPr userDrawn="1"/>
        </p:nvPicPr>
        <p:blipFill>
          <a:blip r:embed="rId2" cstate="print"/>
          <a:stretch>
            <a:fillRect/>
          </a:stretch>
        </p:blipFill>
        <p:spPr>
          <a:xfrm>
            <a:off x="6705601" y="6318504"/>
            <a:ext cx="1719075" cy="466345"/>
          </a:xfrm>
          <a:prstGeom prst="rect">
            <a:avLst/>
          </a:prstGeom>
        </p:spPr>
      </p:pic>
    </p:spTree>
    <p:extLst>
      <p:ext uri="{BB962C8B-B14F-4D97-AF65-F5344CB8AC3E}">
        <p14:creationId xmlns:p14="http://schemas.microsoft.com/office/powerpoint/2010/main" xmlns="" val="3358888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and STPI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dirty="0" smtClean="0"/>
              <a:t>6/27/2011</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6629400" y="6356350"/>
            <a:ext cx="2133600" cy="365125"/>
          </a:xfrm>
        </p:spPr>
        <p:txBody>
          <a:bodyPr/>
          <a:lstStyle/>
          <a:p>
            <a:fld id="{D6FE5470-6780-463C-9A89-8E844AA9DEE4}" type="slidenum">
              <a:rPr lang="en-US" smtClean="0"/>
              <a:pPr/>
              <a:t>‹#›</a:t>
            </a:fld>
            <a:endParaRPr lang="en-US" dirty="0"/>
          </a:p>
        </p:txBody>
      </p:sp>
      <p:pic>
        <p:nvPicPr>
          <p:cNvPr id="6" name="Picture 5" descr="STPI three line logo PNG.png"/>
          <p:cNvPicPr>
            <a:picLocks noChangeAspect="1"/>
          </p:cNvPicPr>
          <p:nvPr userDrawn="1"/>
        </p:nvPicPr>
        <p:blipFill>
          <a:blip r:embed="rId2" cstate="print"/>
          <a:stretch>
            <a:fillRect/>
          </a:stretch>
        </p:blipFill>
        <p:spPr>
          <a:xfrm>
            <a:off x="6705601" y="6318504"/>
            <a:ext cx="1719075" cy="466345"/>
          </a:xfrm>
          <a:prstGeom prst="rect">
            <a:avLst/>
          </a:prstGeom>
        </p:spPr>
      </p:pic>
    </p:spTree>
    <p:extLst>
      <p:ext uri="{BB962C8B-B14F-4D97-AF65-F5344CB8AC3E}">
        <p14:creationId xmlns:p14="http://schemas.microsoft.com/office/powerpoint/2010/main" xmlns="" val="3361166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6/27/2011</a:t>
            </a:r>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6629400" y="6356350"/>
            <a:ext cx="2133600" cy="365125"/>
          </a:xfrm>
        </p:spPr>
        <p:txBody>
          <a:bodyPr/>
          <a:lstStyle/>
          <a:p>
            <a:fld id="{D6FE5470-6780-463C-9A89-8E844AA9DEE4}" type="slidenum">
              <a:rPr lang="en-US" smtClean="0"/>
              <a:pPr/>
              <a:t>‹#›</a:t>
            </a:fld>
            <a:endParaRPr lang="en-US" dirty="0"/>
          </a:p>
        </p:txBody>
      </p:sp>
      <p:sp>
        <p:nvSpPr>
          <p:cNvPr id="6"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xmlns="" val="3416564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6/27/2011</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6629400" y="6356350"/>
            <a:ext cx="2133600" cy="365125"/>
          </a:xfrm>
        </p:spPr>
        <p:txBody>
          <a:bodyPr/>
          <a:lstStyle/>
          <a:p>
            <a:fld id="{D6FE5470-6780-463C-9A89-8E844AA9DEE4}" type="slidenum">
              <a:rPr lang="en-US" smtClean="0"/>
              <a:pPr/>
              <a:t>‹#›</a:t>
            </a:fld>
            <a:endParaRPr lang="en-US" dirty="0"/>
          </a:p>
        </p:txBody>
      </p:sp>
      <p:pic>
        <p:nvPicPr>
          <p:cNvPr id="8" name="Picture 7" descr="STPI three line logo PNG.png"/>
          <p:cNvPicPr>
            <a:picLocks noChangeAspect="1"/>
          </p:cNvPicPr>
          <p:nvPr userDrawn="1"/>
        </p:nvPicPr>
        <p:blipFill>
          <a:blip r:embed="rId2" cstate="print"/>
          <a:stretch>
            <a:fillRect/>
          </a:stretch>
        </p:blipFill>
        <p:spPr>
          <a:xfrm>
            <a:off x="6705601" y="6318504"/>
            <a:ext cx="1719075" cy="466345"/>
          </a:xfrm>
          <a:prstGeom prst="rect">
            <a:avLst/>
          </a:prstGeom>
        </p:spPr>
      </p:pic>
    </p:spTree>
    <p:extLst>
      <p:ext uri="{BB962C8B-B14F-4D97-AF65-F5344CB8AC3E}">
        <p14:creationId xmlns:p14="http://schemas.microsoft.com/office/powerpoint/2010/main" xmlns="" val="108919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6/27/2011</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6629400" y="6356350"/>
            <a:ext cx="2133600" cy="365125"/>
          </a:xfrm>
        </p:spPr>
        <p:txBody>
          <a:bodyPr/>
          <a:lstStyle/>
          <a:p>
            <a:fld id="{D6FE5470-6780-463C-9A89-8E844AA9DEE4}" type="slidenum">
              <a:rPr lang="en-US" smtClean="0"/>
              <a:pPr/>
              <a:t>‹#›</a:t>
            </a:fld>
            <a:endParaRPr lang="en-US" dirty="0"/>
          </a:p>
        </p:txBody>
      </p:sp>
      <p:pic>
        <p:nvPicPr>
          <p:cNvPr id="8" name="Picture 7" descr="STPI three line logo PNG.png"/>
          <p:cNvPicPr>
            <a:picLocks noChangeAspect="1"/>
          </p:cNvPicPr>
          <p:nvPr userDrawn="1"/>
        </p:nvPicPr>
        <p:blipFill>
          <a:blip r:embed="rId2" cstate="print"/>
          <a:stretch>
            <a:fillRect/>
          </a:stretch>
        </p:blipFill>
        <p:spPr>
          <a:xfrm>
            <a:off x="6702552" y="6318504"/>
            <a:ext cx="1719075" cy="466345"/>
          </a:xfrm>
          <a:prstGeom prst="rect">
            <a:avLst/>
          </a:prstGeom>
        </p:spPr>
      </p:pic>
    </p:spTree>
    <p:extLst>
      <p:ext uri="{BB962C8B-B14F-4D97-AF65-F5344CB8AC3E}">
        <p14:creationId xmlns:p14="http://schemas.microsoft.com/office/powerpoint/2010/main" xmlns="" val="1106400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powerpoint art logo and bkgrnd.png"/>
          <p:cNvPicPr>
            <a:picLocks noChangeAspect="1"/>
          </p:cNvPicPr>
          <p:nvPr/>
        </p:nvPicPr>
        <p:blipFill>
          <a:blip r:embed="rId13" cstate="print"/>
          <a:stretch>
            <a:fillRect/>
          </a:stretch>
        </p:blipFill>
        <p:spPr>
          <a:xfrm>
            <a:off x="0" y="4"/>
            <a:ext cx="9144000" cy="1908119"/>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6/27/2011</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6294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FE5470-6780-463C-9A89-8E844AA9DEE4}" type="slidenum">
              <a:rPr lang="en-US" smtClean="0"/>
              <a:pPr/>
              <a:t>‹#›</a:t>
            </a:fld>
            <a:endParaRPr lang="en-US" dirty="0"/>
          </a:p>
        </p:txBody>
      </p:sp>
    </p:spTree>
    <p:extLst>
      <p:ext uri="{BB962C8B-B14F-4D97-AF65-F5344CB8AC3E}">
        <p14:creationId xmlns:p14="http://schemas.microsoft.com/office/powerpoint/2010/main" xmlns="" val="16507917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762000" y="1066800"/>
            <a:ext cx="7772400" cy="1470025"/>
          </a:xfrm>
        </p:spPr>
        <p:txBody>
          <a:bodyPr>
            <a:normAutofit fontScale="90000"/>
          </a:bodyPr>
          <a:lstStyle/>
          <a:p>
            <a:r>
              <a:rPr lang="en-US" b="1" dirty="0"/>
              <a:t>Where is Space? </a:t>
            </a:r>
            <a:r>
              <a:rPr lang="en-US" b="1" dirty="0" smtClean="0"/>
              <a:t/>
            </a:r>
            <a:br>
              <a:rPr lang="en-US" b="1" dirty="0" smtClean="0"/>
            </a:br>
            <a:r>
              <a:rPr lang="en-US" b="1" dirty="0" smtClean="0"/>
              <a:t>And </a:t>
            </a:r>
            <a:r>
              <a:rPr lang="en-US" b="1" dirty="0"/>
              <a:t>Why Does That Matter?</a:t>
            </a:r>
            <a:br>
              <a:rPr lang="en-US" b="1" dirty="0"/>
            </a:br>
            <a:endParaRPr lang="en-US" dirty="0"/>
          </a:p>
        </p:txBody>
      </p:sp>
      <p:sp>
        <p:nvSpPr>
          <p:cNvPr id="3" name="Subtitle 2"/>
          <p:cNvSpPr>
            <a:spLocks noGrp="1"/>
          </p:cNvSpPr>
          <p:nvPr>
            <p:ph type="subTitle" idx="1"/>
            <p:custDataLst>
              <p:tags r:id="rId3"/>
            </p:custDataLst>
          </p:nvPr>
        </p:nvSpPr>
        <p:spPr>
          <a:xfrm>
            <a:off x="493736" y="2971800"/>
            <a:ext cx="8246852" cy="2895600"/>
          </a:xfrm>
        </p:spPr>
        <p:txBody>
          <a:bodyPr>
            <a:normAutofit/>
          </a:bodyPr>
          <a:lstStyle/>
          <a:p>
            <a:pPr>
              <a:lnSpc>
                <a:spcPct val="100000"/>
              </a:lnSpc>
            </a:pPr>
            <a:r>
              <a:rPr lang="en-US" sz="2000" dirty="0"/>
              <a:t>Bhavya Lal, Ph.D. Research Staff Member</a:t>
            </a:r>
            <a:br>
              <a:rPr lang="en-US" sz="2000" dirty="0"/>
            </a:br>
            <a:r>
              <a:rPr lang="en-US" sz="2000" dirty="0"/>
              <a:t>Emily Nightingale, Science Policy Fellow </a:t>
            </a:r>
            <a:endParaRPr lang="en-US" sz="2000" dirty="0" smtClean="0"/>
          </a:p>
          <a:p>
            <a:pPr>
              <a:lnSpc>
                <a:spcPct val="100000"/>
              </a:lnSpc>
            </a:pPr>
            <a:r>
              <a:rPr lang="en-US" sz="2000" dirty="0"/>
              <a:t/>
            </a:r>
            <a:br>
              <a:rPr lang="en-US" sz="2000" dirty="0"/>
            </a:br>
            <a:r>
              <a:rPr lang="en-US" sz="2000" dirty="0"/>
              <a:t>Science and Technology Policy Institute, </a:t>
            </a:r>
            <a:br>
              <a:rPr lang="en-US" sz="2000" dirty="0"/>
            </a:br>
            <a:r>
              <a:rPr lang="en-US" sz="2000" dirty="0"/>
              <a:t>1899 Pennsylvania Avenue NW, Washington DC 20006</a:t>
            </a:r>
            <a:endParaRPr lang="en-US" sz="2000" dirty="0" smtClean="0">
              <a:latin typeface="+mn-lt"/>
            </a:endParaRPr>
          </a:p>
          <a:p>
            <a:pPr>
              <a:lnSpc>
                <a:spcPct val="100000"/>
              </a:lnSpc>
            </a:pPr>
            <a:r>
              <a:rPr lang="en-US" sz="2000" b="1" dirty="0" smtClean="0">
                <a:latin typeface="+mn-lt"/>
              </a:rPr>
              <a:t>November </a:t>
            </a:r>
            <a:r>
              <a:rPr lang="en-US" sz="2000" b="1" dirty="0"/>
              <a:t>5</a:t>
            </a:r>
            <a:r>
              <a:rPr lang="en-US" sz="2000" b="1" dirty="0" smtClean="0">
                <a:latin typeface="+mn-lt"/>
              </a:rPr>
              <a:t>, 2014</a:t>
            </a:r>
            <a:endParaRPr lang="en-US" sz="2000" b="1" dirty="0">
              <a:latin typeface="+mn-lt"/>
            </a:endParaRPr>
          </a:p>
        </p:txBody>
      </p:sp>
      <p:sp>
        <p:nvSpPr>
          <p:cNvPr id="4" name="Slide Number Placeholder 3"/>
          <p:cNvSpPr>
            <a:spLocks noGrp="1"/>
          </p:cNvSpPr>
          <p:nvPr>
            <p:ph type="sldNum" sz="quarter" idx="12"/>
          </p:nvPr>
        </p:nvSpPr>
        <p:spPr/>
        <p:txBody>
          <a:bodyPr/>
          <a:lstStyle/>
          <a:p>
            <a:fld id="{515FC477-0A05-4F3E-8EE9-E015C9089D56}" type="slidenum">
              <a:rPr lang="en-US" smtClean="0"/>
              <a:pPr/>
              <a:t>1</a:t>
            </a:fld>
            <a:endParaRPr lang="en-US" dirty="0"/>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Typical </a:t>
            </a:r>
            <a:r>
              <a:rPr lang="en-US" dirty="0" smtClean="0"/>
              <a:t>Arguments </a:t>
            </a:r>
            <a:r>
              <a:rPr lang="en-US" i="1" dirty="0" smtClean="0"/>
              <a:t>For</a:t>
            </a:r>
            <a:r>
              <a:rPr lang="en-US" dirty="0" smtClean="0"/>
              <a:t> and </a:t>
            </a:r>
            <a:r>
              <a:rPr lang="en-US" i="1" dirty="0"/>
              <a:t>Against</a:t>
            </a:r>
            <a:r>
              <a:rPr lang="en-US" dirty="0"/>
              <a:t> Having a Delimitation </a:t>
            </a:r>
          </a:p>
        </p:txBody>
      </p:sp>
      <p:sp>
        <p:nvSpPr>
          <p:cNvPr id="3" name="Text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D6FE5470-6780-463C-9A89-8E844AA9DEE4}" type="slidenum">
              <a:rPr lang="en-US" smtClean="0"/>
              <a:pPr/>
              <a:t>10</a:t>
            </a:fld>
            <a:endParaRPr lang="en-US" dirty="0"/>
          </a:p>
        </p:txBody>
      </p:sp>
    </p:spTree>
    <p:extLst>
      <p:ext uri="{BB962C8B-B14F-4D97-AF65-F5344CB8AC3E}">
        <p14:creationId xmlns:p14="http://schemas.microsoft.com/office/powerpoint/2010/main" xmlns="" val="1526246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ctr" rtl="0">
              <a:spcBef>
                <a:spcPct val="0"/>
              </a:spcBef>
            </a:pPr>
            <a:r>
              <a:rPr lang="en-US" sz="4400" kern="1200" dirty="0" smtClean="0">
                <a:solidFill>
                  <a:schemeClr val="tx1"/>
                </a:solidFill>
                <a:latin typeface="+mj-lt"/>
                <a:ea typeface="+mj-ea"/>
                <a:cs typeface="+mj-cs"/>
              </a:rPr>
              <a:t>Typical Arguments </a:t>
            </a:r>
            <a:r>
              <a:rPr lang="en-US" sz="4400" i="1" kern="1200" dirty="0" smtClean="0">
                <a:solidFill>
                  <a:schemeClr val="tx1"/>
                </a:solidFill>
                <a:latin typeface="+mj-lt"/>
                <a:ea typeface="+mj-ea"/>
                <a:cs typeface="+mj-cs"/>
              </a:rPr>
              <a:t>Against</a:t>
            </a:r>
            <a:r>
              <a:rPr lang="en-US" sz="4400" kern="1200" dirty="0" smtClean="0">
                <a:solidFill>
                  <a:schemeClr val="tx1"/>
                </a:solidFill>
                <a:latin typeface="+mj-lt"/>
                <a:ea typeface="+mj-ea"/>
                <a:cs typeface="+mj-cs"/>
              </a:rPr>
              <a:t> Having a Delimitation </a:t>
            </a:r>
            <a:endParaRPr lang="en-US" sz="4400" kern="1200" dirty="0">
              <a:solidFill>
                <a:schemeClr val="tx1"/>
              </a:solidFill>
              <a:latin typeface="+mj-lt"/>
              <a:ea typeface="+mj-ea"/>
              <a:cs typeface="+mj-cs"/>
            </a:endParaRPr>
          </a:p>
        </p:txBody>
      </p:sp>
      <p:sp>
        <p:nvSpPr>
          <p:cNvPr id="3" name="Slide Number Placeholder 2"/>
          <p:cNvSpPr>
            <a:spLocks noGrp="1"/>
          </p:cNvSpPr>
          <p:nvPr>
            <p:ph type="sldNum" sz="quarter" idx="12"/>
          </p:nvPr>
        </p:nvSpPr>
        <p:spPr/>
        <p:txBody>
          <a:bodyPr/>
          <a:lstStyle/>
          <a:p>
            <a:fld id="{D6FE5470-6780-463C-9A89-8E844AA9DEE4}" type="slidenum">
              <a:rPr lang="en-US" smtClean="0"/>
              <a:pPr/>
              <a:t>11</a:t>
            </a:fld>
            <a:endParaRPr lang="en-US" dirty="0"/>
          </a:p>
        </p:txBody>
      </p:sp>
      <p:sp>
        <p:nvSpPr>
          <p:cNvPr id="6" name="TextBox 5"/>
          <p:cNvSpPr txBox="1"/>
          <p:nvPr/>
        </p:nvSpPr>
        <p:spPr>
          <a:xfrm>
            <a:off x="762000" y="1905000"/>
            <a:ext cx="7239000" cy="4524315"/>
          </a:xfrm>
          <a:prstGeom prst="rect">
            <a:avLst/>
          </a:prstGeom>
          <a:noFill/>
        </p:spPr>
        <p:txBody>
          <a:bodyPr wrap="square" rtlCol="0">
            <a:spAutoFit/>
          </a:bodyPr>
          <a:lstStyle/>
          <a:p>
            <a:pPr marL="285750" indent="-285750">
              <a:buFont typeface="Arial"/>
              <a:buChar char="•"/>
            </a:pPr>
            <a:r>
              <a:rPr lang="en-US" sz="2400" dirty="0" smtClean="0"/>
              <a:t>The United Nations General Assembly Outer Space Treaty does not specify a starting point for space.</a:t>
            </a:r>
          </a:p>
          <a:p>
            <a:pPr marL="285750" indent="-285750">
              <a:buFont typeface="Arial"/>
              <a:buChar char="•"/>
            </a:pPr>
            <a:r>
              <a:rPr lang="en-US" sz="2400" dirty="0" smtClean="0"/>
              <a:t>There have not yet been adverse effects of not having one</a:t>
            </a:r>
          </a:p>
          <a:p>
            <a:pPr marL="285750" lvl="1" indent="-285750">
              <a:buFont typeface="Arial"/>
              <a:buChar char="•"/>
            </a:pPr>
            <a:r>
              <a:rPr lang="en-US" sz="2400" dirty="0"/>
              <a:t>There is fear of preemptively creating an arbitrarily definition which could later hinder the use of a new technology. </a:t>
            </a:r>
            <a:endParaRPr lang="en-US" sz="2400" dirty="0" smtClean="0"/>
          </a:p>
          <a:p>
            <a:pPr marL="285750" lvl="1" indent="-285750">
              <a:buFont typeface="Arial"/>
              <a:buChar char="•"/>
            </a:pPr>
            <a:r>
              <a:rPr lang="en-US" sz="2400" dirty="0" smtClean="0"/>
              <a:t>Imprecision in definitions </a:t>
            </a:r>
            <a:endParaRPr lang="en-US" sz="2400" dirty="0"/>
          </a:p>
          <a:p>
            <a:pPr marL="285750" indent="-285750">
              <a:buFont typeface="Arial"/>
              <a:buChar char="•"/>
            </a:pPr>
            <a:endParaRPr lang="en-US" sz="2400" dirty="0" smtClean="0"/>
          </a:p>
          <a:p>
            <a:pPr marL="285750" indent="-285750">
              <a:buFont typeface="Arial"/>
              <a:buChar char="•"/>
            </a:pPr>
            <a:endParaRPr lang="en-US" sz="2400" dirty="0" smtClean="0"/>
          </a:p>
          <a:p>
            <a:pPr marL="285750" indent="-285750">
              <a:buFont typeface="Arial"/>
              <a:buChar char="•"/>
            </a:pPr>
            <a:endParaRPr lang="en-US" sz="2400" dirty="0" smtClean="0"/>
          </a:p>
          <a:p>
            <a:pPr marL="285750" indent="-285750">
              <a:buFont typeface="Arial"/>
              <a:buChar char="•"/>
            </a:pPr>
            <a:endParaRPr lang="en-US" sz="2400" dirty="0"/>
          </a:p>
        </p:txBody>
      </p:sp>
    </p:spTree>
    <p:extLst>
      <p:ext uri="{BB962C8B-B14F-4D97-AF65-F5344CB8AC3E}">
        <p14:creationId xmlns:p14="http://schemas.microsoft.com/office/powerpoint/2010/main" xmlns="" val="29053064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Typical Arguments </a:t>
            </a:r>
            <a:r>
              <a:rPr lang="en-US" i="1" dirty="0" smtClean="0"/>
              <a:t>For</a:t>
            </a:r>
            <a:r>
              <a:rPr lang="en-US" dirty="0" smtClean="0"/>
              <a:t> a Delimitation </a:t>
            </a:r>
            <a:endParaRPr lang="en-US" dirty="0"/>
          </a:p>
        </p:txBody>
      </p:sp>
      <p:sp>
        <p:nvSpPr>
          <p:cNvPr id="3" name="Slide Number Placeholder 2"/>
          <p:cNvSpPr>
            <a:spLocks noGrp="1"/>
          </p:cNvSpPr>
          <p:nvPr>
            <p:ph type="sldNum" sz="quarter" idx="12"/>
          </p:nvPr>
        </p:nvSpPr>
        <p:spPr/>
        <p:txBody>
          <a:bodyPr/>
          <a:lstStyle/>
          <a:p>
            <a:fld id="{D6FE5470-6780-463C-9A89-8E844AA9DEE4}" type="slidenum">
              <a:rPr lang="en-US" smtClean="0"/>
              <a:pPr/>
              <a:t>12</a:t>
            </a:fld>
            <a:endParaRPr lang="en-US" dirty="0"/>
          </a:p>
        </p:txBody>
      </p:sp>
      <p:sp>
        <p:nvSpPr>
          <p:cNvPr id="4" name="TextBox 3"/>
          <p:cNvSpPr txBox="1"/>
          <p:nvPr/>
        </p:nvSpPr>
        <p:spPr>
          <a:xfrm>
            <a:off x="457200" y="1371600"/>
            <a:ext cx="8229600" cy="1631216"/>
          </a:xfrm>
          <a:prstGeom prst="rect">
            <a:avLst/>
          </a:prstGeom>
          <a:noFill/>
        </p:spPr>
        <p:txBody>
          <a:bodyPr wrap="square" rtlCol="0">
            <a:spAutoFit/>
          </a:bodyPr>
          <a:lstStyle/>
          <a:p>
            <a:pPr marL="285750" indent="-285750">
              <a:buFont typeface="Arial"/>
              <a:buChar char="•"/>
            </a:pPr>
            <a:r>
              <a:rPr lang="en-US" sz="2000" dirty="0"/>
              <a:t>Passage into Foreign Air Space</a:t>
            </a:r>
          </a:p>
          <a:p>
            <a:pPr marL="742950" lvl="1" indent="-285750">
              <a:buFont typeface="Arial"/>
              <a:buChar char="•"/>
            </a:pPr>
            <a:r>
              <a:rPr lang="en-US" sz="2000" dirty="0" smtClean="0"/>
              <a:t>The BRAUN satellite in 1988 and the U.S. Space Shuttle flew under 110 km altitude during landing (</a:t>
            </a:r>
            <a:r>
              <a:rPr lang="en-US" sz="2000" dirty="0" err="1" smtClean="0"/>
              <a:t>Benko</a:t>
            </a:r>
            <a:r>
              <a:rPr lang="en-US" sz="2000" dirty="0"/>
              <a:t> </a:t>
            </a:r>
            <a:r>
              <a:rPr lang="en-US" sz="2000" dirty="0" smtClean="0"/>
              <a:t>2013). </a:t>
            </a:r>
          </a:p>
          <a:p>
            <a:pPr marL="742950" lvl="1" indent="-285750">
              <a:buFont typeface="Arial"/>
              <a:buChar char="•"/>
            </a:pPr>
            <a:r>
              <a:rPr lang="en-US" sz="2000" dirty="0" smtClean="0"/>
              <a:t>In 2012 South Korea threatened to shoot down a North Korean satellite if it entered South Korea’s air space. </a:t>
            </a:r>
            <a:endParaRPr lang="en-US" sz="2000" dirty="0"/>
          </a:p>
        </p:txBody>
      </p:sp>
      <p:pic>
        <p:nvPicPr>
          <p:cNvPr id="5" name="Picture 4"/>
          <p:cNvPicPr>
            <a:picLocks noChangeAspect="1"/>
          </p:cNvPicPr>
          <p:nvPr/>
        </p:nvPicPr>
        <p:blipFill>
          <a:blip r:embed="rId2" cstate="print"/>
          <a:stretch>
            <a:fillRect/>
          </a:stretch>
        </p:blipFill>
        <p:spPr>
          <a:xfrm>
            <a:off x="2895600" y="3048000"/>
            <a:ext cx="3138791" cy="3352800"/>
          </a:xfrm>
          <a:prstGeom prst="rect">
            <a:avLst/>
          </a:prstGeom>
        </p:spPr>
      </p:pic>
      <p:sp>
        <p:nvSpPr>
          <p:cNvPr id="6" name="Down Arrow 5"/>
          <p:cNvSpPr/>
          <p:nvPr/>
        </p:nvSpPr>
        <p:spPr>
          <a:xfrm flipH="1">
            <a:off x="3429000" y="3886200"/>
            <a:ext cx="304800" cy="45720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685800" y="3733800"/>
            <a:ext cx="2743200" cy="646331"/>
          </a:xfrm>
          <a:prstGeom prst="rect">
            <a:avLst/>
          </a:prstGeom>
          <a:noFill/>
        </p:spPr>
        <p:txBody>
          <a:bodyPr wrap="square" rtlCol="0">
            <a:spAutoFit/>
          </a:bodyPr>
          <a:lstStyle/>
          <a:p>
            <a:r>
              <a:rPr lang="en-US" dirty="0" err="1" smtClean="0"/>
              <a:t>Sohae</a:t>
            </a:r>
            <a:r>
              <a:rPr lang="en-US" dirty="0" smtClean="0"/>
              <a:t> Satellite Launching Station Location </a:t>
            </a:r>
            <a:endParaRPr lang="en-US" dirty="0"/>
          </a:p>
        </p:txBody>
      </p:sp>
    </p:spTree>
    <p:extLst>
      <p:ext uri="{BB962C8B-B14F-4D97-AF65-F5344CB8AC3E}">
        <p14:creationId xmlns:p14="http://schemas.microsoft.com/office/powerpoint/2010/main" xmlns="" val="34081737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Typical Arguments </a:t>
            </a:r>
            <a:r>
              <a:rPr lang="en-US" i="1" dirty="0"/>
              <a:t>For</a:t>
            </a:r>
            <a:r>
              <a:rPr lang="en-US" dirty="0"/>
              <a:t> a Delimitation </a:t>
            </a:r>
          </a:p>
        </p:txBody>
      </p:sp>
      <p:sp>
        <p:nvSpPr>
          <p:cNvPr id="3" name="Slide Number Placeholder 2"/>
          <p:cNvSpPr>
            <a:spLocks noGrp="1"/>
          </p:cNvSpPr>
          <p:nvPr>
            <p:ph type="sldNum" sz="quarter" idx="12"/>
          </p:nvPr>
        </p:nvSpPr>
        <p:spPr/>
        <p:txBody>
          <a:bodyPr/>
          <a:lstStyle/>
          <a:p>
            <a:fld id="{D6FE5470-6780-463C-9A89-8E844AA9DEE4}" type="slidenum">
              <a:rPr lang="en-US" smtClean="0"/>
              <a:pPr/>
              <a:t>13</a:t>
            </a:fld>
            <a:endParaRPr lang="en-US" dirty="0"/>
          </a:p>
        </p:txBody>
      </p:sp>
      <p:sp>
        <p:nvSpPr>
          <p:cNvPr id="4" name="TextBox 3"/>
          <p:cNvSpPr txBox="1"/>
          <p:nvPr/>
        </p:nvSpPr>
        <p:spPr>
          <a:xfrm>
            <a:off x="533400" y="1752600"/>
            <a:ext cx="7696200" cy="2308324"/>
          </a:xfrm>
          <a:prstGeom prst="rect">
            <a:avLst/>
          </a:prstGeom>
          <a:noFill/>
        </p:spPr>
        <p:txBody>
          <a:bodyPr wrap="square" rtlCol="0">
            <a:spAutoFit/>
          </a:bodyPr>
          <a:lstStyle/>
          <a:p>
            <a:pPr marL="285750" indent="-285750">
              <a:buFont typeface="Arial"/>
              <a:buChar char="•"/>
            </a:pPr>
            <a:r>
              <a:rPr lang="en-US" sz="2400" dirty="0" smtClean="0"/>
              <a:t>Innocent passage</a:t>
            </a:r>
          </a:p>
          <a:p>
            <a:pPr marL="742950" lvl="1" indent="-285750">
              <a:buFont typeface="Arial"/>
              <a:buChar char="•"/>
            </a:pPr>
            <a:r>
              <a:rPr lang="en-US" sz="2400" dirty="0"/>
              <a:t>A</a:t>
            </a:r>
            <a:r>
              <a:rPr lang="en-US" sz="2400" dirty="0" smtClean="0"/>
              <a:t> </a:t>
            </a:r>
            <a:r>
              <a:rPr lang="en-US" sz="2400" dirty="0"/>
              <a:t>term that refers to maritime concept that grants a foreign nation access to territorial waters when the vessel is peaceful. </a:t>
            </a:r>
            <a:endParaRPr lang="en-US" sz="2400" dirty="0" smtClean="0"/>
          </a:p>
          <a:p>
            <a:pPr marL="742950" lvl="1" indent="-285750">
              <a:buFont typeface="Arial"/>
              <a:buChar char="•"/>
            </a:pPr>
            <a:r>
              <a:rPr lang="en-US" sz="2400" dirty="0" smtClean="0"/>
              <a:t>What if a nation claims non-innocent passage?  (Ito 2011)</a:t>
            </a:r>
          </a:p>
        </p:txBody>
      </p:sp>
    </p:spTree>
    <p:extLst>
      <p:ext uri="{BB962C8B-B14F-4D97-AF65-F5344CB8AC3E}">
        <p14:creationId xmlns:p14="http://schemas.microsoft.com/office/powerpoint/2010/main" xmlns="" val="32168959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Emerging Arguments for Considering </a:t>
            </a:r>
            <a:r>
              <a:rPr lang="en-US" dirty="0" smtClean="0"/>
              <a:t>Delimitation </a:t>
            </a:r>
            <a:endParaRPr lang="en-US" dirty="0"/>
          </a:p>
        </p:txBody>
      </p:sp>
      <p:sp>
        <p:nvSpPr>
          <p:cNvPr id="3" name="Content Placeholder 2"/>
          <p:cNvSpPr>
            <a:spLocks noGrp="1"/>
          </p:cNvSpPr>
          <p:nvPr>
            <p:ph sz="half" idx="1"/>
          </p:nvPr>
        </p:nvSpPr>
        <p:spPr>
          <a:xfrm>
            <a:off x="457200" y="1600200"/>
            <a:ext cx="2895600" cy="4525963"/>
          </a:xfrm>
        </p:spPr>
        <p:txBody>
          <a:bodyPr/>
          <a:lstStyle/>
          <a:p>
            <a:r>
              <a:rPr lang="en-US" dirty="0" smtClean="0"/>
              <a:t>Increasing international participation</a:t>
            </a:r>
          </a:p>
          <a:p>
            <a:endParaRPr lang="en-US" dirty="0"/>
          </a:p>
        </p:txBody>
      </p:sp>
      <p:sp>
        <p:nvSpPr>
          <p:cNvPr id="6" name="Content Placeholder 5"/>
          <p:cNvSpPr>
            <a:spLocks noGrp="1"/>
          </p:cNvSpPr>
          <p:nvPr>
            <p:ph sz="half" idx="2"/>
          </p:nvPr>
        </p:nvSpPr>
        <p:spPr/>
        <p:txBody>
          <a:bodyPr/>
          <a:lstStyle/>
          <a:p>
            <a:endParaRPr lang="en-US"/>
          </a:p>
        </p:txBody>
      </p:sp>
      <p:sp>
        <p:nvSpPr>
          <p:cNvPr id="4" name="Slide Number Placeholder 3"/>
          <p:cNvSpPr>
            <a:spLocks noGrp="1"/>
          </p:cNvSpPr>
          <p:nvPr>
            <p:ph type="sldNum" sz="quarter" idx="12"/>
          </p:nvPr>
        </p:nvSpPr>
        <p:spPr/>
        <p:txBody>
          <a:bodyPr/>
          <a:lstStyle/>
          <a:p>
            <a:fld id="{D6FE5470-6780-463C-9A89-8E844AA9DEE4}" type="slidenum">
              <a:rPr lang="en-US" smtClean="0"/>
              <a:pPr/>
              <a:t>14</a:t>
            </a:fld>
            <a:endParaRPr lang="en-US" dirty="0"/>
          </a:p>
        </p:txBody>
      </p:sp>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4337" name="Picture 2" descr="http://cdn.static-economist.com/sites/default/files/images/2014/02/blogs/graphic-detail/20140222_gdc375.pn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3276600" y="1600200"/>
            <a:ext cx="5438775" cy="58293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xmlns="" val="32952240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2" algn="ctr" rtl="0">
              <a:spcBef>
                <a:spcPct val="0"/>
              </a:spcBef>
            </a:pPr>
            <a:r>
              <a:rPr lang="en-US" sz="4000" kern="1200" dirty="0">
                <a:solidFill>
                  <a:schemeClr val="tx1"/>
                </a:solidFill>
                <a:latin typeface="+mj-lt"/>
                <a:ea typeface="+mj-ea"/>
                <a:cs typeface="+mj-cs"/>
              </a:rPr>
              <a:t>Increasing </a:t>
            </a:r>
            <a:r>
              <a:rPr lang="en-US" sz="4000" kern="1200" dirty="0" smtClean="0">
                <a:solidFill>
                  <a:schemeClr val="tx1"/>
                </a:solidFill>
                <a:latin typeface="+mj-lt"/>
                <a:ea typeface="+mj-ea"/>
                <a:cs typeface="+mj-cs"/>
              </a:rPr>
              <a:t>Sub-Orbital Traffic</a:t>
            </a:r>
            <a:endParaRPr lang="en-US" sz="4000" kern="1200" dirty="0">
              <a:solidFill>
                <a:schemeClr val="tx1"/>
              </a:solidFill>
              <a:latin typeface="+mj-lt"/>
              <a:ea typeface="+mj-ea"/>
              <a:cs typeface="+mj-cs"/>
            </a:endParaRPr>
          </a:p>
        </p:txBody>
      </p:sp>
      <p:sp>
        <p:nvSpPr>
          <p:cNvPr id="5" name="Slide Number Placeholder 4"/>
          <p:cNvSpPr>
            <a:spLocks noGrp="1"/>
          </p:cNvSpPr>
          <p:nvPr>
            <p:ph type="sldNum" sz="quarter" idx="12"/>
          </p:nvPr>
        </p:nvSpPr>
        <p:spPr/>
        <p:txBody>
          <a:bodyPr/>
          <a:lstStyle/>
          <a:p>
            <a:fld id="{D6FE5470-6780-463C-9A89-8E844AA9DEE4}" type="slidenum">
              <a:rPr lang="en-US" smtClean="0"/>
              <a:pPr/>
              <a:t>15</a:t>
            </a:fld>
            <a:endParaRPr lang="en-US" dirty="0"/>
          </a:p>
        </p:txBody>
      </p:sp>
      <p:graphicFrame>
        <p:nvGraphicFramePr>
          <p:cNvPr id="3" name="Chart 2"/>
          <p:cNvGraphicFramePr/>
          <p:nvPr>
            <p:extLst>
              <p:ext uri="{D42A27DB-BD31-4B8C-83A1-F6EECF244321}">
                <p14:modId xmlns:p14="http://schemas.microsoft.com/office/powerpoint/2010/main" xmlns="" val="93960131"/>
              </p:ext>
            </p:extLst>
          </p:nvPr>
        </p:nvGraphicFramePr>
        <p:xfrm>
          <a:off x="457200" y="1905000"/>
          <a:ext cx="8229600" cy="457200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1676400" y="4419600"/>
            <a:ext cx="49530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6934200" y="3886200"/>
            <a:ext cx="118562" cy="116576"/>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086972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Arguments </a:t>
            </a:r>
            <a:r>
              <a:rPr lang="en-US" dirty="0"/>
              <a:t>against delimitation follow the line of reasoning that a lack of definition has not hurt space developments, and therefore no standardized definition is necessary. </a:t>
            </a:r>
            <a:endParaRPr lang="en-US" dirty="0" smtClean="0"/>
          </a:p>
          <a:p>
            <a:r>
              <a:rPr lang="en-US" dirty="0" smtClean="0"/>
              <a:t>Arguments </a:t>
            </a:r>
            <a:r>
              <a:rPr lang="en-US" dirty="0"/>
              <a:t>for delimitation are related to international disputes regarding crossing perceived </a:t>
            </a:r>
            <a:r>
              <a:rPr lang="en-US" dirty="0" smtClean="0"/>
              <a:t>airspace</a:t>
            </a:r>
            <a:endParaRPr lang="en-US" dirty="0"/>
          </a:p>
          <a:p>
            <a:r>
              <a:rPr lang="en-US" dirty="0" smtClean="0"/>
              <a:t>There are emerging arguments for delimitation that must be examined carefully</a:t>
            </a:r>
          </a:p>
          <a:p>
            <a:pPr lvl="1"/>
            <a:r>
              <a:rPr lang="en-US" dirty="0" smtClean="0"/>
              <a:t>Increasing international participation in space activities</a:t>
            </a:r>
          </a:p>
          <a:p>
            <a:pPr lvl="1"/>
            <a:r>
              <a:rPr lang="en-US" dirty="0" smtClean="0"/>
              <a:t>Increasing sub-orbital traffic</a:t>
            </a:r>
          </a:p>
          <a:p>
            <a:r>
              <a:rPr lang="en-US" dirty="0" smtClean="0"/>
              <a:t>Do we need to revisit the question more carefully?</a:t>
            </a:r>
          </a:p>
        </p:txBody>
      </p:sp>
      <p:sp>
        <p:nvSpPr>
          <p:cNvPr id="4" name="Slide Number Placeholder 3"/>
          <p:cNvSpPr>
            <a:spLocks noGrp="1"/>
          </p:cNvSpPr>
          <p:nvPr>
            <p:ph type="sldNum" sz="quarter" idx="12"/>
          </p:nvPr>
        </p:nvSpPr>
        <p:spPr/>
        <p:txBody>
          <a:bodyPr/>
          <a:lstStyle/>
          <a:p>
            <a:fld id="{D6FE5470-6780-463C-9A89-8E844AA9DEE4}" type="slidenum">
              <a:rPr lang="en-US" smtClean="0"/>
              <a:pPr/>
              <a:t>16</a:t>
            </a:fld>
            <a:endParaRPr lang="en-US" dirty="0"/>
          </a:p>
        </p:txBody>
      </p:sp>
    </p:spTree>
    <p:extLst>
      <p:ext uri="{BB962C8B-B14F-4D97-AF65-F5344CB8AC3E}">
        <p14:creationId xmlns:p14="http://schemas.microsoft.com/office/powerpoint/2010/main" xmlns="" val="2937664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US" dirty="0" smtClean="0">
                <a:latin typeface="+mn-lt"/>
              </a:rPr>
              <a:t>Agenda</a:t>
            </a:r>
            <a:endParaRPr lang="en-US" dirty="0">
              <a:latin typeface="+mn-lt"/>
            </a:endParaRPr>
          </a:p>
        </p:txBody>
      </p:sp>
      <p:sp>
        <p:nvSpPr>
          <p:cNvPr id="3" name="Content Placeholder 2"/>
          <p:cNvSpPr>
            <a:spLocks noGrp="1"/>
          </p:cNvSpPr>
          <p:nvPr>
            <p:ph idx="1"/>
          </p:nvPr>
        </p:nvSpPr>
        <p:spPr>
          <a:xfrm>
            <a:off x="457200" y="1600200"/>
            <a:ext cx="8001000" cy="4525963"/>
          </a:xfrm>
        </p:spPr>
        <p:txBody>
          <a:bodyPr>
            <a:normAutofit/>
          </a:bodyPr>
          <a:lstStyle/>
          <a:p>
            <a:pPr>
              <a:lnSpc>
                <a:spcPct val="100000"/>
              </a:lnSpc>
            </a:pPr>
            <a:r>
              <a:rPr lang="en-US" dirty="0" smtClean="0">
                <a:latin typeface="+mn-lt"/>
              </a:rPr>
              <a:t>Why is this an important question?</a:t>
            </a:r>
          </a:p>
          <a:p>
            <a:pPr>
              <a:lnSpc>
                <a:spcPct val="100000"/>
              </a:lnSpc>
            </a:pPr>
            <a:r>
              <a:rPr lang="en-US" dirty="0" smtClean="0"/>
              <a:t>What are some technical answers?</a:t>
            </a:r>
          </a:p>
          <a:p>
            <a:pPr>
              <a:lnSpc>
                <a:spcPct val="100000"/>
              </a:lnSpc>
            </a:pPr>
            <a:r>
              <a:rPr lang="en-US" dirty="0" smtClean="0"/>
              <a:t>Why have we not wanted to answer the question?</a:t>
            </a:r>
          </a:p>
          <a:p>
            <a:pPr>
              <a:lnSpc>
                <a:spcPct val="100000"/>
              </a:lnSpc>
            </a:pPr>
            <a:r>
              <a:rPr lang="en-US" dirty="0" smtClean="0"/>
              <a:t>Has anything changed since we last visited the question?</a:t>
            </a:r>
          </a:p>
        </p:txBody>
      </p:sp>
      <p:sp>
        <p:nvSpPr>
          <p:cNvPr id="4" name="Slide Number Placeholder 3"/>
          <p:cNvSpPr>
            <a:spLocks noGrp="1"/>
          </p:cNvSpPr>
          <p:nvPr>
            <p:ph type="sldNum" sz="quarter" idx="12"/>
          </p:nvPr>
        </p:nvSpPr>
        <p:spPr/>
        <p:txBody>
          <a:bodyPr/>
          <a:lstStyle/>
          <a:p>
            <a:fld id="{D6FE5470-6780-463C-9A89-8E844AA9DEE4}" type="slidenum">
              <a:rPr lang="en-US" smtClean="0"/>
              <a:pPr/>
              <a:t>2</a:t>
            </a:fld>
            <a:endParaRPr lang="en-US" dirty="0"/>
          </a:p>
        </p:txBody>
      </p:sp>
    </p:spTree>
    <p:extLst>
      <p:ext uri="{BB962C8B-B14F-4D97-AF65-F5344CB8AC3E}">
        <p14:creationId xmlns:p14="http://schemas.microsoft.com/office/powerpoint/2010/main" xmlns="" val="2475738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Some technical answers</a:t>
            </a:r>
            <a:endParaRPr lang="en-US" dirty="0"/>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D6FE5470-6780-463C-9A89-8E844AA9DEE4}" type="slidenum">
              <a:rPr lang="en-US" smtClean="0"/>
              <a:pPr/>
              <a:t>3</a:t>
            </a:fld>
            <a:endParaRPr lang="en-US" dirty="0"/>
          </a:p>
        </p:txBody>
      </p:sp>
    </p:spTree>
    <p:extLst>
      <p:ext uri="{BB962C8B-B14F-4D97-AF65-F5344CB8AC3E}">
        <p14:creationId xmlns:p14="http://schemas.microsoft.com/office/powerpoint/2010/main" xmlns="" val="23312642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 mi (80 km</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Roughly </a:t>
            </a:r>
            <a:r>
              <a:rPr lang="en-US" dirty="0"/>
              <a:t>the point at which aerodynamic control surfaces are no longer </a:t>
            </a:r>
            <a:r>
              <a:rPr lang="en-US" dirty="0" smtClean="0"/>
              <a:t>useful</a:t>
            </a:r>
          </a:p>
          <a:p>
            <a:r>
              <a:rPr lang="en-US" dirty="0" smtClean="0"/>
              <a:t>Set </a:t>
            </a:r>
            <a:r>
              <a:rPr lang="en-US" dirty="0"/>
              <a:t>through testing of the </a:t>
            </a:r>
            <a:r>
              <a:rPr lang="en-US" dirty="0" smtClean="0"/>
              <a:t>X-15</a:t>
            </a:r>
          </a:p>
        </p:txBody>
      </p:sp>
      <p:sp>
        <p:nvSpPr>
          <p:cNvPr id="4" name="Slide Number Placeholder 3"/>
          <p:cNvSpPr>
            <a:spLocks noGrp="1"/>
          </p:cNvSpPr>
          <p:nvPr>
            <p:ph type="sldNum" sz="quarter" idx="12"/>
          </p:nvPr>
        </p:nvSpPr>
        <p:spPr/>
        <p:txBody>
          <a:bodyPr/>
          <a:lstStyle/>
          <a:p>
            <a:fld id="{D6FE5470-6780-463C-9A89-8E844AA9DEE4}" type="slidenum">
              <a:rPr lang="en-US" smtClean="0"/>
              <a:pPr/>
              <a:t>4</a:t>
            </a:fld>
            <a:endParaRPr lang="en-US" dirty="0"/>
          </a:p>
        </p:txBody>
      </p:sp>
      <p:pic>
        <p:nvPicPr>
          <p:cNvPr id="5" name="Picture 4"/>
          <p:cNvPicPr>
            <a:picLocks noChangeAspect="1"/>
          </p:cNvPicPr>
          <p:nvPr/>
        </p:nvPicPr>
        <p:blipFill rotWithShape="1">
          <a:blip r:embed="rId3" cstate="print"/>
          <a:srcRect t="27716" b="14668"/>
          <a:stretch/>
        </p:blipFill>
        <p:spPr>
          <a:xfrm>
            <a:off x="2209800" y="3657600"/>
            <a:ext cx="5029200" cy="2334986"/>
          </a:xfrm>
          <a:prstGeom prst="rect">
            <a:avLst/>
          </a:prstGeom>
        </p:spPr>
      </p:pic>
    </p:spTree>
    <p:extLst>
      <p:ext uri="{BB962C8B-B14F-4D97-AF65-F5344CB8AC3E}">
        <p14:creationId xmlns:p14="http://schemas.microsoft.com/office/powerpoint/2010/main" xmlns="" val="1241655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62.5 mi (100 km</a:t>
            </a:r>
            <a:r>
              <a:rPr lang="en-US" dirty="0" smtClean="0"/>
              <a: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Karman line - A </a:t>
            </a:r>
            <a:r>
              <a:rPr lang="en-US" dirty="0"/>
              <a:t>vehicle at this point (which can be between 53-60 mi depending on air density) would have to fly faster than orbital velocity to derive sufficient aerodynamic lift from the atmosphere to support itself. </a:t>
            </a:r>
            <a:endParaRPr lang="en-US" dirty="0" smtClean="0"/>
          </a:p>
          <a:p>
            <a:r>
              <a:rPr lang="en-US" dirty="0" smtClean="0"/>
              <a:t>As </a:t>
            </a:r>
            <a:r>
              <a:rPr lang="en-US" dirty="0"/>
              <a:t>certain parameters, such as solar flux, magnetic index, and others are varied, the calculated altitude varies. </a:t>
            </a:r>
            <a:endParaRPr lang="en-US" dirty="0" smtClean="0"/>
          </a:p>
          <a:p>
            <a:r>
              <a:rPr lang="en-US" dirty="0" smtClean="0"/>
              <a:t>However</a:t>
            </a:r>
            <a:r>
              <a:rPr lang="en-US" dirty="0"/>
              <a:t>, the boundary to space is set at 100 km for ease of use. </a:t>
            </a:r>
            <a:endParaRPr lang="en-US" dirty="0" smtClean="0"/>
          </a:p>
          <a:p>
            <a:r>
              <a:rPr lang="en-US" dirty="0" smtClean="0"/>
              <a:t>This </a:t>
            </a:r>
            <a:r>
              <a:rPr lang="en-US" dirty="0"/>
              <a:t>is the most common and internationally used </a:t>
            </a:r>
            <a:r>
              <a:rPr lang="en-US" dirty="0" smtClean="0"/>
              <a:t>boundary, </a:t>
            </a:r>
            <a:r>
              <a:rPr lang="en-US" dirty="0"/>
              <a:t>and was also the target altitude used by the Ansari X-Prize to build and launch a “spacecraft”	</a:t>
            </a:r>
          </a:p>
        </p:txBody>
      </p:sp>
      <p:sp>
        <p:nvSpPr>
          <p:cNvPr id="4" name="Slide Number Placeholder 3"/>
          <p:cNvSpPr>
            <a:spLocks noGrp="1"/>
          </p:cNvSpPr>
          <p:nvPr>
            <p:ph type="sldNum" sz="quarter" idx="12"/>
          </p:nvPr>
        </p:nvSpPr>
        <p:spPr/>
        <p:txBody>
          <a:bodyPr/>
          <a:lstStyle/>
          <a:p>
            <a:fld id="{D6FE5470-6780-463C-9A89-8E844AA9DEE4}" type="slidenum">
              <a:rPr lang="en-US" smtClean="0"/>
              <a:pPr/>
              <a:t>5</a:t>
            </a:fld>
            <a:endParaRPr lang="en-US" dirty="0"/>
          </a:p>
        </p:txBody>
      </p:sp>
    </p:spTree>
    <p:extLst>
      <p:ext uri="{BB962C8B-B14F-4D97-AF65-F5344CB8AC3E}">
        <p14:creationId xmlns:p14="http://schemas.microsoft.com/office/powerpoint/2010/main" xmlns="" val="10194555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73 mi (118 </a:t>
            </a:r>
            <a:r>
              <a:rPr lang="en-US" dirty="0" smtClean="0"/>
              <a:t>km)?</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a:t>
            </a:r>
            <a:r>
              <a:rPr lang="en-US" dirty="0"/>
              <a:t>midpoint of gradual transition over tens of kilometers from relatively gentle winds of the Earth’s atmosphere to more violent flows of charged particles in space. </a:t>
            </a:r>
            <a:endParaRPr lang="en-US" dirty="0" smtClean="0"/>
          </a:p>
          <a:p>
            <a:r>
              <a:rPr lang="en-US" dirty="0" smtClean="0"/>
              <a:t>As </a:t>
            </a:r>
            <a:r>
              <a:rPr lang="en-US" dirty="0"/>
              <a:t>found with the Supra-Thermal Ion Imager measuring ion collision frequency and ion cyclotron frequency </a:t>
            </a:r>
            <a:endParaRPr lang="en-US" dirty="0" smtClean="0"/>
          </a:p>
          <a:p>
            <a:pPr lvl="1"/>
            <a:r>
              <a:rPr lang="en-US" dirty="0" smtClean="0"/>
              <a:t>Study </a:t>
            </a:r>
            <a:r>
              <a:rPr lang="en-US" dirty="0"/>
              <a:t>examined space between 100km and 150 </a:t>
            </a:r>
            <a:r>
              <a:rPr lang="en-US" dirty="0" smtClean="0"/>
              <a:t>km.</a:t>
            </a:r>
          </a:p>
          <a:p>
            <a:pPr lvl="1"/>
            <a:r>
              <a:rPr lang="en-US" dirty="0" smtClean="0"/>
              <a:t>There </a:t>
            </a:r>
            <a:r>
              <a:rPr lang="en-US" dirty="0"/>
              <a:t>is a gradual transition from </a:t>
            </a:r>
            <a:r>
              <a:rPr lang="en-US" dirty="0" err="1"/>
              <a:t>magnetospheric</a:t>
            </a:r>
            <a:r>
              <a:rPr lang="en-US" dirty="0"/>
              <a:t> to </a:t>
            </a:r>
            <a:r>
              <a:rPr lang="en-US" dirty="0" err="1"/>
              <a:t>thermospheric</a:t>
            </a:r>
            <a:r>
              <a:rPr lang="en-US" dirty="0"/>
              <a:t> control. </a:t>
            </a:r>
            <a:endParaRPr lang="en-US" dirty="0" smtClean="0"/>
          </a:p>
          <a:p>
            <a:pPr lvl="1"/>
            <a:r>
              <a:rPr lang="en-US" dirty="0" smtClean="0"/>
              <a:t>This </a:t>
            </a:r>
            <a:r>
              <a:rPr lang="en-US" dirty="0"/>
              <a:t>area is important because it affects the transition of an object from aeronautic to astronautic flight control.	</a:t>
            </a:r>
            <a:endParaRPr lang="en-US" dirty="0" smtClean="0"/>
          </a:p>
          <a:p>
            <a:pPr lvl="1"/>
            <a:r>
              <a:rPr lang="en-US" dirty="0" smtClean="0"/>
              <a:t>Found </a:t>
            </a:r>
            <a:r>
              <a:rPr lang="en-US" dirty="0"/>
              <a:t>by </a:t>
            </a:r>
            <a:r>
              <a:rPr lang="en-US" dirty="0" err="1"/>
              <a:t>Sangelli</a:t>
            </a:r>
            <a:r>
              <a:rPr lang="en-US" dirty="0"/>
              <a:t> et Al., but not functionally used by an </a:t>
            </a:r>
            <a:r>
              <a:rPr lang="en-US" dirty="0" smtClean="0"/>
              <a:t>organization</a:t>
            </a:r>
            <a:endParaRPr lang="en-US" dirty="0"/>
          </a:p>
        </p:txBody>
      </p:sp>
      <p:sp>
        <p:nvSpPr>
          <p:cNvPr id="4" name="Slide Number Placeholder 3"/>
          <p:cNvSpPr>
            <a:spLocks noGrp="1"/>
          </p:cNvSpPr>
          <p:nvPr>
            <p:ph type="sldNum" sz="quarter" idx="12"/>
          </p:nvPr>
        </p:nvSpPr>
        <p:spPr/>
        <p:txBody>
          <a:bodyPr/>
          <a:lstStyle/>
          <a:p>
            <a:fld id="{D6FE5470-6780-463C-9A89-8E844AA9DEE4}" type="slidenum">
              <a:rPr lang="en-US" smtClean="0"/>
              <a:pPr/>
              <a:t>6</a:t>
            </a:fld>
            <a:endParaRPr lang="en-US" dirty="0"/>
          </a:p>
        </p:txBody>
      </p:sp>
    </p:spTree>
    <p:extLst>
      <p:ext uri="{BB962C8B-B14F-4D97-AF65-F5344CB8AC3E}">
        <p14:creationId xmlns:p14="http://schemas.microsoft.com/office/powerpoint/2010/main" xmlns="" val="10779632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76 mi (122 km</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Boundary </a:t>
            </a:r>
            <a:r>
              <a:rPr lang="en-US" dirty="0"/>
              <a:t>used by NASA Mission Control as the point of reentry and at which atmospheric drag becomes noticeable.</a:t>
            </a:r>
          </a:p>
          <a:p>
            <a:r>
              <a:rPr lang="en-US" dirty="0" smtClean="0"/>
              <a:t>There </a:t>
            </a:r>
            <a:r>
              <a:rPr lang="en-US" dirty="0"/>
              <a:t>is not one single point at which atmospheric drag because noticeable because it depends on the object </a:t>
            </a:r>
            <a:endParaRPr lang="en-US" dirty="0" smtClean="0"/>
          </a:p>
          <a:p>
            <a:r>
              <a:rPr lang="en-US" dirty="0" smtClean="0"/>
              <a:t>NASA uses </a:t>
            </a:r>
            <a:r>
              <a:rPr lang="en-US" dirty="0"/>
              <a:t>this demarcation </a:t>
            </a:r>
            <a:r>
              <a:rPr lang="en-US" dirty="0" smtClean="0"/>
              <a:t>because </a:t>
            </a:r>
            <a:r>
              <a:rPr lang="en-US" dirty="0"/>
              <a:t>it is the altitude at which the shuttle </a:t>
            </a:r>
            <a:r>
              <a:rPr lang="en-US" dirty="0" smtClean="0"/>
              <a:t>changed </a:t>
            </a:r>
            <a:r>
              <a:rPr lang="en-US" dirty="0"/>
              <a:t>from </a:t>
            </a:r>
            <a:r>
              <a:rPr lang="en-US" dirty="0" err="1"/>
              <a:t>astronautical</a:t>
            </a:r>
            <a:r>
              <a:rPr lang="en-US" dirty="0"/>
              <a:t> control with thrusters to aeronautical control via air surfaces.	</a:t>
            </a:r>
          </a:p>
        </p:txBody>
      </p:sp>
      <p:sp>
        <p:nvSpPr>
          <p:cNvPr id="4" name="Slide Number Placeholder 3"/>
          <p:cNvSpPr>
            <a:spLocks noGrp="1"/>
          </p:cNvSpPr>
          <p:nvPr>
            <p:ph type="sldNum" sz="quarter" idx="12"/>
          </p:nvPr>
        </p:nvSpPr>
        <p:spPr/>
        <p:txBody>
          <a:bodyPr/>
          <a:lstStyle/>
          <a:p>
            <a:fld id="{D6FE5470-6780-463C-9A89-8E844AA9DEE4}" type="slidenum">
              <a:rPr lang="en-US" smtClean="0"/>
              <a:pPr/>
              <a:t>7</a:t>
            </a:fld>
            <a:endParaRPr lang="en-US" dirty="0"/>
          </a:p>
        </p:txBody>
      </p:sp>
    </p:spTree>
    <p:extLst>
      <p:ext uri="{BB962C8B-B14F-4D97-AF65-F5344CB8AC3E}">
        <p14:creationId xmlns:p14="http://schemas.microsoft.com/office/powerpoint/2010/main" xmlns="" val="42216674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80-93 mi (129-150 km</a:t>
            </a:r>
            <a:r>
              <a:rPr lang="en-US" dirty="0" smtClean="0"/>
              <a: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a:t>
            </a:r>
            <a:r>
              <a:rPr lang="en-US" dirty="0"/>
              <a:t>US Army training documents refer to the 80-93 miles zones as the lowest perigee attainable by an orbiting space vehicle. </a:t>
            </a:r>
            <a:endParaRPr lang="en-US" dirty="0" smtClean="0"/>
          </a:p>
          <a:p>
            <a:r>
              <a:rPr lang="en-US" dirty="0" smtClean="0"/>
              <a:t>80 </a:t>
            </a:r>
            <a:r>
              <a:rPr lang="en-US" dirty="0"/>
              <a:t>miles is the lowest altitude at which an object in an elliptical orbit can complete at least one full revolution without propulsion and 93 miles is the lowest orbit an object in circular orbit can complete one full revolution.	</a:t>
            </a:r>
            <a:endParaRPr lang="en-US" dirty="0" smtClean="0"/>
          </a:p>
          <a:p>
            <a:r>
              <a:rPr lang="en-US" dirty="0" smtClean="0"/>
              <a:t>The </a:t>
            </a:r>
            <a:r>
              <a:rPr lang="en-US" dirty="0"/>
              <a:t>lowest recorded orbit for a satellite was the Compton Gamma Ray Observatory that orbited the Earth one last time before reentry at a perigee of 93 miles in 1999. </a:t>
            </a:r>
            <a:endParaRPr lang="en-US" dirty="0" smtClean="0"/>
          </a:p>
          <a:p>
            <a:r>
              <a:rPr lang="en-US" dirty="0" smtClean="0"/>
              <a:t>However </a:t>
            </a:r>
            <a:r>
              <a:rPr lang="en-US" dirty="0"/>
              <a:t>this perigee is not sustainable for more than one full orbit around Earth (Harwood 2000). This orbit is unsustainable. In fact, it is not until 200 miles that an object can orbit without propulsion and not reenter Earth’s atmosphere (Army Space Reference Text). </a:t>
            </a:r>
            <a:endParaRPr lang="en-US" dirty="0" smtClean="0"/>
          </a:p>
        </p:txBody>
      </p:sp>
      <p:sp>
        <p:nvSpPr>
          <p:cNvPr id="4" name="Slide Number Placeholder 3"/>
          <p:cNvSpPr>
            <a:spLocks noGrp="1"/>
          </p:cNvSpPr>
          <p:nvPr>
            <p:ph type="sldNum" sz="quarter" idx="12"/>
          </p:nvPr>
        </p:nvSpPr>
        <p:spPr/>
        <p:txBody>
          <a:bodyPr/>
          <a:lstStyle/>
          <a:p>
            <a:fld id="{D6FE5470-6780-463C-9A89-8E844AA9DEE4}" type="slidenum">
              <a:rPr lang="en-US" smtClean="0"/>
              <a:pPr/>
              <a:t>8</a:t>
            </a:fld>
            <a:endParaRPr lang="en-US" dirty="0"/>
          </a:p>
        </p:txBody>
      </p:sp>
    </p:spTree>
    <p:extLst>
      <p:ext uri="{BB962C8B-B14F-4D97-AF65-F5344CB8AC3E}">
        <p14:creationId xmlns:p14="http://schemas.microsoft.com/office/powerpoint/2010/main" xmlns="" val="8969138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Demarcation Altitudes</a:t>
            </a:r>
            <a:endParaRPr lang="en-US" dirty="0"/>
          </a:p>
        </p:txBody>
      </p:sp>
      <p:sp>
        <p:nvSpPr>
          <p:cNvPr id="3" name="Slide Number Placeholder 2"/>
          <p:cNvSpPr>
            <a:spLocks noGrp="1"/>
          </p:cNvSpPr>
          <p:nvPr>
            <p:ph type="sldNum" sz="quarter" idx="12"/>
          </p:nvPr>
        </p:nvSpPr>
        <p:spPr/>
        <p:txBody>
          <a:bodyPr/>
          <a:lstStyle/>
          <a:p>
            <a:fld id="{D6FE5470-6780-463C-9A89-8E844AA9DEE4}" type="slidenum">
              <a:rPr lang="en-US" smtClean="0"/>
              <a:pPr/>
              <a:t>9</a:t>
            </a:fld>
            <a:endParaRPr lang="en-US" dirty="0"/>
          </a:p>
        </p:txBody>
      </p:sp>
      <p:pic>
        <p:nvPicPr>
          <p:cNvPr id="4" name="Picture 3" descr="C:\Users\enightin\Desktop\Earth2.jpg"/>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1712595" y="1480185"/>
            <a:ext cx="5718810" cy="5358765"/>
          </a:xfrm>
          <a:prstGeom prst="rect">
            <a:avLst/>
          </a:prstGeom>
          <a:noFill/>
          <a:ln>
            <a:noFill/>
          </a:ln>
        </p:spPr>
      </p:pic>
    </p:spTree>
    <p:extLst>
      <p:ext uri="{BB962C8B-B14F-4D97-AF65-F5344CB8AC3E}">
        <p14:creationId xmlns:p14="http://schemas.microsoft.com/office/powerpoint/2010/main" xmlns="" val="192123268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6QLnjpDmemWvdkPv8CNhLB"/>
</p:tagLst>
</file>

<file path=ppt/tags/tag2.xml><?xml version="1.0" encoding="utf-8"?>
<p:tagLst xmlns:a="http://schemas.openxmlformats.org/drawingml/2006/main" xmlns:r="http://schemas.openxmlformats.org/officeDocument/2006/relationships" xmlns:p="http://schemas.openxmlformats.org/presentationml/2006/main">
  <p:tag name="DVSHAPEID" val="K4nqtrpMJHznzW6iQWuGbY"/>
</p:tagLst>
</file>

<file path=ppt/tags/tag3.xml><?xml version="1.0" encoding="utf-8"?>
<p:tagLst xmlns:a="http://schemas.openxmlformats.org/drawingml/2006/main" xmlns:r="http://schemas.openxmlformats.org/officeDocument/2006/relationships" xmlns:p="http://schemas.openxmlformats.org/presentationml/2006/main">
  <p:tag name="DVSHAPEID" val="9TlgkWg9GbD75tZxSe07Sl"/>
</p:tagLst>
</file>

<file path=ppt/theme/theme1.xml><?xml version="1.0" encoding="utf-8"?>
<a:theme xmlns:a="http://schemas.openxmlformats.org/drawingml/2006/main" name="STPI_Presentation_11-23-20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D3D3321C-310F-4D20-B57E-A9CA72E40996}">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0</TotalTime>
  <Words>870</Words>
  <Application>Microsoft Office PowerPoint</Application>
  <PresentationFormat>On-screen Show (4:3)</PresentationFormat>
  <Paragraphs>87</Paragraphs>
  <Slides>16</Slides>
  <Notes>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STPI_Presentation_11-23-2012</vt:lpstr>
      <vt:lpstr>Where is Space?  And Why Does That Matter? </vt:lpstr>
      <vt:lpstr>Agenda</vt:lpstr>
      <vt:lpstr>Some technical answers</vt:lpstr>
      <vt:lpstr>50 mi (80 km)?</vt:lpstr>
      <vt:lpstr>62.5 mi (100 km)?</vt:lpstr>
      <vt:lpstr>73 mi (118 km)?</vt:lpstr>
      <vt:lpstr>76 mi (122 km)?</vt:lpstr>
      <vt:lpstr>80-93 mi (129-150 km)?</vt:lpstr>
      <vt:lpstr>Summary of Demarcation Altitudes</vt:lpstr>
      <vt:lpstr>Typical Arguments For and Against Having a Delimitation </vt:lpstr>
      <vt:lpstr>Typical Arguments Against Having a Delimitation </vt:lpstr>
      <vt:lpstr>Typical Arguments For a Delimitation </vt:lpstr>
      <vt:lpstr>Typical Arguments For a Delimitation </vt:lpstr>
      <vt:lpstr>Emerging Arguments for Considering Delimitation </vt:lpstr>
      <vt:lpstr>Increasing Sub-Orbital Traffic</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2014-05-20T15:40:21Z</dcterms:created>
  <dcterms:modified xsi:type="dcterms:W3CDTF">2014-11-02T19:36:47Z</dcterms:modified>
</cp:coreProperties>
</file>