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slides/slide6.xml" ContentType="application/vnd.openxmlformats-officedocument.presentationml.slide+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Masters/slideMaster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4.xml" ContentType="application/vnd.openxmlformats-officedocument.presentationml.slideMaster+xml"/>
  <Override PartName="/ppt/notesSlides/notesSlide2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4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3.xml" ContentType="application/vnd.openxmlformats-officedocument.theme+xml"/>
  <Override PartName="/ppt/theme/theme5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67" r:id="rId2"/>
    <p:sldMasterId id="2147483671" r:id="rId3"/>
    <p:sldMasterId id="2147483673" r:id="rId4"/>
  </p:sldMasterIdLst>
  <p:notesMasterIdLst>
    <p:notesMasterId r:id="rId11"/>
  </p:notesMasterIdLst>
  <p:sldIdLst>
    <p:sldId id="270" r:id="rId5"/>
    <p:sldId id="282" r:id="rId6"/>
    <p:sldId id="301" r:id="rId7"/>
    <p:sldId id="306" r:id="rId8"/>
    <p:sldId id="308" r:id="rId9"/>
    <p:sldId id="312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969" autoAdjust="0"/>
  </p:normalViewPr>
  <p:slideViewPr>
    <p:cSldViewPr>
      <p:cViewPr varScale="1">
        <p:scale>
          <a:sx n="72" d="100"/>
          <a:sy n="72" d="100"/>
        </p:scale>
        <p:origin x="1762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18" Type="http://schemas.openxmlformats.org/officeDocument/2006/relationships/customXml" Target="../customXml/item3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17" Type="http://schemas.openxmlformats.org/officeDocument/2006/relationships/customXml" Target="../customXml/item2.xml"/><Relationship Id="rId2" Type="http://schemas.openxmlformats.org/officeDocument/2006/relationships/slideMaster" Target="slideMasters/slideMaster2.xml"/><Relationship Id="rId16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customXml" Target="../customXml/item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258A1E-CF25-4CE1-8508-B5FC460BC1E7}" type="datetimeFigureOut">
              <a:rPr lang="en-US" smtClean="0"/>
              <a:pPr/>
              <a:t>2/21/2018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35E744-647A-49D0-B748-CC202B2ACFA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1668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5E744-647A-49D0-B748-CC202B2ACFA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549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A35E744-647A-49D0-B748-CC202B2ACFA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685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457200"/>
            <a:fld id="{C3F77EB4-E551-4038-8D0F-4EC901588841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  <a:ea typeface="ＭＳ Ｐゴシック"/>
              </a:rPr>
              <a:pPr defTabSz="457200"/>
              <a:t>‹#›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  <a:ea typeface="ＭＳ Ｐゴシック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7440"/>
            <a:ext cx="8229600" cy="501872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>
            <a:lvl1pPr>
              <a:defRPr>
                <a:solidFill>
                  <a:prstClr val="black">
                    <a:lumMod val="75000"/>
                    <a:lumOff val="25000"/>
                  </a:prstClr>
                </a:solidFill>
                <a:latin typeface="+mn-lt"/>
              </a:defRPr>
            </a:lvl1pPr>
          </a:lstStyle>
          <a:p>
            <a:pPr>
              <a:defRPr/>
            </a:pPr>
            <a:fld id="{33B39647-93AC-4E2C-BA67-F0CE25FFDC1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63463A-76F4-469E-9662-9E1A36220020}" type="datetimeFigureOut">
              <a:rPr kumimoji="0" lang="en-US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2/21/2018</a:t>
            </a:fld>
            <a:endParaRPr kumimoji="0"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0"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F4FA2-CF05-48D9-A743-5876BF799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045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863463A-76F4-469E-9662-9E1A36220020}" type="datetimeFigureOut">
              <a:rPr lang="en-US" smtClean="0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2/21/2018</a:t>
            </a:fld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7F4FA2-CF05-48D9-A743-5876BF7999DE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6859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1" y="0"/>
            <a:ext cx="7619999" cy="9216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defRPr>
            </a:lvl1pPr>
          </a:lstStyle>
          <a:p>
            <a:pPr defTabSz="457200"/>
            <a:fld id="{C3F77EB4-E551-4038-8D0F-4EC901588841}" type="slidenum">
              <a:rPr lang="en-US" smtClean="0">
                <a:solidFill>
                  <a:prstClr val="black">
                    <a:lumMod val="75000"/>
                    <a:lumOff val="25000"/>
                  </a:prstClr>
                </a:solidFill>
                <a:ea typeface="ＭＳ Ｐゴシック"/>
              </a:rPr>
              <a:pPr defTabSz="457200"/>
              <a:t>‹#›</a:t>
            </a:fld>
            <a:endParaRPr lang="en-US">
              <a:solidFill>
                <a:prstClr val="black">
                  <a:lumMod val="75000"/>
                  <a:lumOff val="25000"/>
                </a:prstClr>
              </a:solidFill>
              <a:ea typeface="ＭＳ Ｐゴシック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836612"/>
            <a:ext cx="9144000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NASA-insignia-RGB-small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8219440" y="152401"/>
            <a:ext cx="726440" cy="60284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75" r:id="rId3"/>
  </p:sldLayoutIdLst>
  <p:hf hdr="0" dt="0"/>
  <p:txStyles>
    <p:titleStyle>
      <a:lvl1pPr algn="l" defTabSz="457200" rtl="0" eaLnBrk="1" latinLnBrk="0" hangingPunct="1">
        <a:lnSpc>
          <a:spcPts val="2480"/>
        </a:lnSpc>
        <a:spcBef>
          <a:spcPct val="0"/>
        </a:spcBef>
        <a:buNone/>
        <a:defRPr sz="2400" b="1" kern="1200">
          <a:solidFill>
            <a:srgbClr val="004FA6"/>
          </a:solidFill>
          <a:latin typeface="+mj-lt"/>
          <a:ea typeface="+mj-ea"/>
          <a:cs typeface="+mj-cs"/>
        </a:defRPr>
      </a:lvl1pPr>
    </p:titleStyle>
    <p:bodyStyle>
      <a:lvl1pPr marL="339725" indent="-339725" algn="l" defTabSz="457200" rtl="0" eaLnBrk="1" latinLnBrk="0" hangingPunct="1">
        <a:spcBef>
          <a:spcPct val="20000"/>
        </a:spcBef>
        <a:buClr>
          <a:srgbClr val="800000"/>
        </a:buClr>
        <a:buFont typeface="Wingdings" charset="2"/>
        <a:buChar char="u"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565150" indent="-220663" algn="l" defTabSz="457200" rtl="0" eaLnBrk="1" latinLnBrk="0" hangingPunct="1">
        <a:spcBef>
          <a:spcPct val="20000"/>
        </a:spcBef>
        <a:buClr>
          <a:srgbClr val="004FA6"/>
        </a:buClr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7575" indent="-228600" algn="l" defTabSz="741363" rtl="0" eaLnBrk="1" latinLnBrk="0" hangingPunct="1">
        <a:spcBef>
          <a:spcPct val="20000"/>
        </a:spcBef>
        <a:buClr>
          <a:srgbClr val="004FA6"/>
        </a:buClr>
        <a:buFont typeface="Lucida Grande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7F4FA2-CF05-48D9-A743-5876BF7999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20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7F4FA2-CF05-48D9-A743-5876BF7999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2081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0A7F4FA2-CF05-48D9-A743-5876BF7999DE}" type="slidenum">
              <a:rPr lang="en-US" smtClean="0">
                <a:solidFill>
                  <a:prstClr val="black">
                    <a:tint val="75000"/>
                  </a:prstClr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1520815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2201883"/>
            <a:ext cx="7619999" cy="1895104"/>
          </a:xfrm>
        </p:spPr>
        <p:txBody>
          <a:bodyPr>
            <a:normAutofit/>
          </a:bodyPr>
          <a:lstStyle/>
          <a:p>
            <a:pPr algn="ctr"/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>
                <a:solidFill>
                  <a:schemeClr val="tx1"/>
                </a:solidFill>
              </a:rPr>
              <a:t/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 smtClean="0">
                <a:solidFill>
                  <a:schemeClr val="tx1"/>
                </a:solidFill>
              </a:rPr>
              <a:t>The Global Exploration Roadmap</a:t>
            </a:r>
            <a:br>
              <a:rPr lang="en-US" sz="3600" dirty="0" smtClean="0">
                <a:solidFill>
                  <a:schemeClr val="tx1"/>
                </a:solidFill>
              </a:rPr>
            </a:br>
            <a:r>
              <a:rPr lang="en-US" sz="3600" dirty="0">
                <a:solidFill>
                  <a:schemeClr val="tx1"/>
                </a:solidFill>
              </a:rPr>
              <a:t/>
            </a:r>
            <a:br>
              <a:rPr lang="en-US" sz="3600" dirty="0">
                <a:solidFill>
                  <a:schemeClr val="tx1"/>
                </a:solidFill>
              </a:rPr>
            </a:br>
            <a:endParaRPr lang="en-US" sz="3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00800" y="5638800"/>
            <a:ext cx="41711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NASA/Kathy Laurini</a:t>
            </a:r>
          </a:p>
          <a:p>
            <a:r>
              <a:rPr lang="en-US" dirty="0" smtClean="0"/>
              <a:t>28 February 2018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480" y="0"/>
            <a:ext cx="7619999" cy="921667"/>
          </a:xfrm>
        </p:spPr>
        <p:txBody>
          <a:bodyPr>
            <a:normAutofit/>
          </a:bodyPr>
          <a:lstStyle/>
          <a:p>
            <a:r>
              <a:rPr lang="en-US" sz="2600" dirty="0">
                <a:solidFill>
                  <a:schemeClr val="tx1"/>
                </a:solidFill>
              </a:rPr>
              <a:t>Introduction to the Global Exploration Roadmap 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52400" y="1219200"/>
            <a:ext cx="5205149" cy="5018723"/>
          </a:xfrm>
        </p:spPr>
        <p:txBody>
          <a:bodyPr/>
          <a:lstStyle/>
          <a:p>
            <a:r>
              <a:rPr lang="en-US" dirty="0" smtClean="0"/>
              <a:t>The GER is a human space exploration roadmap developed by 14 space agencies participating in the International Space Exploration Coordination Group (ISECG)</a:t>
            </a:r>
          </a:p>
          <a:p>
            <a:pPr lvl="1"/>
            <a:r>
              <a:rPr lang="en-US" dirty="0" smtClean="0"/>
              <a:t>First released in 2011.  Updated in 2013 and 2018</a:t>
            </a:r>
          </a:p>
          <a:p>
            <a:endParaRPr lang="en-US" dirty="0" smtClean="0"/>
          </a:p>
          <a:p>
            <a:r>
              <a:rPr lang="en-US" dirty="0" smtClean="0"/>
              <a:t>The non-binding strategic document reflects consensus on expanding human presence into the Solar System, including</a:t>
            </a:r>
          </a:p>
          <a:p>
            <a:pPr lvl="1"/>
            <a:r>
              <a:rPr lang="en-US" dirty="0" smtClean="0"/>
              <a:t>Sustainability Principles</a:t>
            </a:r>
          </a:p>
          <a:p>
            <a:pPr lvl="1"/>
            <a:r>
              <a:rPr lang="en-US" dirty="0" smtClean="0"/>
              <a:t>Importance of ISS and LEO</a:t>
            </a:r>
          </a:p>
          <a:p>
            <a:pPr lvl="1"/>
            <a:r>
              <a:rPr lang="en-US" dirty="0" smtClean="0"/>
              <a:t>The Moon:  Lunar vicinity and Lunar surface</a:t>
            </a:r>
          </a:p>
          <a:p>
            <a:pPr lvl="1"/>
            <a:r>
              <a:rPr lang="en-US" dirty="0" smtClean="0"/>
              <a:t>Mars:  The Driving Horizon Goal</a:t>
            </a:r>
          </a:p>
        </p:txBody>
      </p:sp>
      <p:sp>
        <p:nvSpPr>
          <p:cNvPr id="7" name="Content Placeholder 3"/>
          <p:cNvSpPr txBox="1">
            <a:spLocks/>
          </p:cNvSpPr>
          <p:nvPr/>
        </p:nvSpPr>
        <p:spPr>
          <a:xfrm>
            <a:off x="5181600" y="5683177"/>
            <a:ext cx="4038600" cy="1880679"/>
          </a:xfrm>
          <a:prstGeom prst="rect">
            <a:avLst/>
          </a:prstGeom>
        </p:spPr>
        <p:txBody>
          <a:bodyPr/>
          <a:lstStyle>
            <a:lvl1pPr marL="339725" indent="-339725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800000"/>
              </a:buClr>
              <a:buFont typeface="Wingdings" pitchFamily="2" charset="2"/>
              <a:buChar char="u"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65150" indent="-220663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FA6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7575" indent="-228600" algn="l" defTabSz="741363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004FA6"/>
              </a:buClr>
              <a:buFont typeface="Lucida Grande"/>
              <a:buChar char="-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4487" lvl="1" indent="0">
              <a:buNone/>
            </a:pPr>
            <a:r>
              <a:rPr lang="en-US" dirty="0" smtClean="0"/>
              <a:t>www.globalspaceexploration.org</a:t>
            </a:r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4908" y="6390438"/>
            <a:ext cx="2133600" cy="365125"/>
          </a:xfrm>
        </p:spPr>
        <p:txBody>
          <a:bodyPr/>
          <a:lstStyle/>
          <a:p>
            <a:pPr>
              <a:defRPr/>
            </a:pPr>
            <a:fld id="{33B39647-93AC-4E2C-BA67-F0CE25FFDC17}" type="slidenum">
              <a:rPr lang="en-US" sz="1600" smtClean="0"/>
              <a:pPr>
                <a:defRPr/>
              </a:pPr>
              <a:t>2</a:t>
            </a:fld>
            <a:endParaRPr lang="en-US" sz="1600" dirty="0"/>
          </a:p>
        </p:txBody>
      </p:sp>
      <p:pic>
        <p:nvPicPr>
          <p:cNvPr id="10" name="Grafik 2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43" y="1447800"/>
            <a:ext cx="3285913" cy="4123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3820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-10633" y="178415"/>
            <a:ext cx="9144000" cy="5684520"/>
            <a:chOff x="23037" y="533400"/>
            <a:chExt cx="9144000" cy="5684520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3037" y="640080"/>
              <a:ext cx="9144000" cy="5577840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457200" y="533400"/>
              <a:ext cx="41148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23037" y="178415"/>
            <a:ext cx="43727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The Global Exploration Roadmap</a:t>
            </a:r>
            <a:endParaRPr lang="en-US" sz="2400" b="1" dirty="0"/>
          </a:p>
        </p:txBody>
      </p:sp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7200" y="151097"/>
            <a:ext cx="914400" cy="484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8307160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Arc 7"/>
          <p:cNvSpPr/>
          <p:nvPr/>
        </p:nvSpPr>
        <p:spPr>
          <a:xfrm>
            <a:off x="-5676900" y="1991302"/>
            <a:ext cx="11353800" cy="5823158"/>
          </a:xfrm>
          <a:prstGeom prst="arc">
            <a:avLst/>
          </a:prstGeom>
          <a:ln>
            <a:solidFill>
              <a:schemeClr val="tx1"/>
            </a:solidFill>
            <a:prstDash val="lg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0602" y="3593426"/>
            <a:ext cx="6215950" cy="3156085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281912" y="228600"/>
            <a:ext cx="7619999" cy="92166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lnSpc>
                <a:spcPts val="2480"/>
              </a:lnSpc>
              <a:spcBef>
                <a:spcPct val="0"/>
              </a:spcBef>
              <a:buNone/>
              <a:defRPr sz="2400" b="1" kern="1200">
                <a:solidFill>
                  <a:srgbClr val="004FA6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600" dirty="0" smtClean="0">
                <a:solidFill>
                  <a:schemeClr val="tx1"/>
                </a:solidFill>
              </a:rPr>
              <a:t>Human and Robotic Lunar Exploration</a:t>
            </a:r>
            <a:endParaRPr lang="en-US" sz="2600" dirty="0">
              <a:solidFill>
                <a:schemeClr val="tx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136" t="4063" r="1797" b="2534"/>
          <a:stretch/>
        </p:blipFill>
        <p:spPr>
          <a:xfrm>
            <a:off x="5562600" y="1150267"/>
            <a:ext cx="3178893" cy="2160160"/>
          </a:xfrm>
          <a:prstGeom prst="rect">
            <a:avLst/>
          </a:prstGeom>
        </p:spPr>
      </p:pic>
      <p:pic>
        <p:nvPicPr>
          <p:cNvPr id="6" name="Grafik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10" b="42561"/>
          <a:stretch/>
        </p:blipFill>
        <p:spPr>
          <a:xfrm>
            <a:off x="0" y="4191001"/>
            <a:ext cx="2585783" cy="2667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53226" y="888695"/>
            <a:ext cx="1569030" cy="2282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3194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938" y="-21771"/>
            <a:ext cx="7619999" cy="921667"/>
          </a:xfrm>
        </p:spPr>
        <p:txBody>
          <a:bodyPr>
            <a:normAutofit/>
          </a:bodyPr>
          <a:lstStyle/>
          <a:p>
            <a:r>
              <a:rPr lang="en-US" sz="2600" dirty="0" smtClean="0">
                <a:solidFill>
                  <a:schemeClr val="tx1"/>
                </a:solidFill>
              </a:rPr>
              <a:t>Preparatory Activities: </a:t>
            </a:r>
            <a:r>
              <a:rPr lang="en-US" dirty="0" smtClean="0">
                <a:solidFill>
                  <a:schemeClr val="tx1"/>
                </a:solidFill>
              </a:rPr>
              <a:t>Critical Exploration Technologies</a:t>
            </a:r>
            <a:endParaRPr lang="en-US" sz="2600" dirty="0">
              <a:solidFill>
                <a:schemeClr val="tx1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06029" y="1078661"/>
            <a:ext cx="4265971" cy="5018723"/>
          </a:xfrm>
        </p:spPr>
        <p:txBody>
          <a:bodyPr/>
          <a:lstStyle/>
          <a:p>
            <a:r>
              <a:rPr lang="en-US" dirty="0" smtClean="0"/>
              <a:t>Critical technologies identified and gaps assessed</a:t>
            </a:r>
          </a:p>
          <a:p>
            <a:endParaRPr lang="en-US" dirty="0"/>
          </a:p>
          <a:p>
            <a:r>
              <a:rPr lang="en-US" dirty="0" smtClean="0"/>
              <a:t>Lunar exploration provides opportunity to drive technologies needed for Mars, such as:</a:t>
            </a:r>
          </a:p>
          <a:p>
            <a:pPr lvl="1"/>
            <a:r>
              <a:rPr lang="en-US" dirty="0" smtClean="0"/>
              <a:t>Enhanced Reliability Life Support</a:t>
            </a:r>
          </a:p>
          <a:p>
            <a:pPr lvl="1"/>
            <a:r>
              <a:rPr lang="en-US" dirty="0" smtClean="0"/>
              <a:t>Solar Electric Propulsion and Power</a:t>
            </a:r>
          </a:p>
          <a:p>
            <a:pPr lvl="1"/>
            <a:r>
              <a:rPr lang="en-US" dirty="0" smtClean="0"/>
              <a:t>Surface power</a:t>
            </a:r>
          </a:p>
          <a:p>
            <a:pPr lvl="1"/>
            <a:r>
              <a:rPr lang="en-US" dirty="0" smtClean="0"/>
              <a:t>Extended mobility</a:t>
            </a:r>
          </a:p>
          <a:p>
            <a:pPr lvl="1"/>
            <a:r>
              <a:rPr lang="en-US" dirty="0" smtClean="0"/>
              <a:t>Dust mitigation</a:t>
            </a:r>
          </a:p>
          <a:p>
            <a:pPr lvl="1"/>
            <a:r>
              <a:rPr lang="en-US" dirty="0" smtClean="0"/>
              <a:t>ISRU</a:t>
            </a:r>
          </a:p>
          <a:p>
            <a:pPr lvl="1"/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854908" y="6390438"/>
            <a:ext cx="2133600" cy="365125"/>
          </a:xfrm>
        </p:spPr>
        <p:txBody>
          <a:bodyPr/>
          <a:lstStyle/>
          <a:p>
            <a:pPr>
              <a:defRPr/>
            </a:pPr>
            <a:fld id="{33B39647-93AC-4E2C-BA67-F0CE25FFDC17}" type="slidenum">
              <a:rPr lang="en-US" sz="1600" smtClean="0"/>
              <a:pPr>
                <a:defRPr/>
              </a:pPr>
              <a:t>5</a:t>
            </a:fld>
            <a:endParaRPr lang="en-US" sz="16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4137967" y="1601389"/>
            <a:ext cx="5373269" cy="4327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58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0" y="257244"/>
            <a:ext cx="9144000" cy="6144912"/>
            <a:chOff x="0" y="228600"/>
            <a:chExt cx="9144000" cy="6144912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484488"/>
              <a:ext cx="9144000" cy="5889024"/>
            </a:xfrm>
            <a:prstGeom prst="rect">
              <a:avLst/>
            </a:prstGeom>
          </p:spPr>
        </p:pic>
        <p:sp>
          <p:nvSpPr>
            <p:cNvPr id="3" name="Rectangle 2"/>
            <p:cNvSpPr/>
            <p:nvPr/>
          </p:nvSpPr>
          <p:spPr>
            <a:xfrm>
              <a:off x="381000" y="228600"/>
              <a:ext cx="2590800" cy="5334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52400" y="173993"/>
            <a:ext cx="36424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ISECG Mission Scenario</a:t>
            </a:r>
            <a:endParaRPr lang="en-US" sz="2800" b="1" dirty="0"/>
          </a:p>
        </p:txBody>
      </p:sp>
      <p:pic>
        <p:nvPicPr>
          <p:cNvPr id="35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38682" y="151096"/>
            <a:ext cx="1152918" cy="610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162361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HEFT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643AAC098CFD14EA5662ADE4DAEE647" ma:contentTypeVersion="4" ma:contentTypeDescription="Create a new document." ma:contentTypeScope="" ma:versionID="d3dd206d029f65e2797f5a4b4802e1bd">
  <xsd:schema xmlns:xsd="http://www.w3.org/2001/XMLSchema" xmlns:xs="http://www.w3.org/2001/XMLSchema" xmlns:p="http://schemas.microsoft.com/office/2006/metadata/properties" xmlns:ns2="584859f9-e04d-4b0e-a1f9-b1f19fe731fd" xmlns:ns3="cf7bfd7a-7455-4001-9c37-042351b8bd1c" targetNamespace="http://schemas.microsoft.com/office/2006/metadata/properties" ma:root="true" ma:fieldsID="16820f4f8a57e733857e0c8bbb7937e2" ns2:_="" ns3:_="">
    <xsd:import namespace="584859f9-e04d-4b0e-a1f9-b1f19fe731fd"/>
    <xsd:import namespace="cf7bfd7a-7455-4001-9c37-042351b8bd1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f7bfd7a-7455-4001-9c37-042351b8bd1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FUECHS3FZRVZ-1451502954-235</_dlc_DocId>
    <_dlc_DocIdUrl xmlns="584859f9-e04d-4b0e-a1f9-b1f19fe731fd">
      <Url>https://myerauedu.sharepoint.com/teams/DB_Academics/AVP_ACAD/DB_Hunt/Scholarly-Commons/Space-Congress/_layouts/15/DocIdRedir.aspx?ID=FUECHS3FZRVZ-1451502954-235</Url>
      <Description>FUECHS3FZRVZ-1451502954-235</Description>
    </_dlc_DocIdUrl>
  </documentManagement>
</p:properties>
</file>

<file path=customXml/itemProps1.xml><?xml version="1.0" encoding="utf-8"?>
<ds:datastoreItem xmlns:ds="http://schemas.openxmlformats.org/officeDocument/2006/customXml" ds:itemID="{95CA006F-867F-4DC8-BFFD-DFC77FD57BFC}"/>
</file>

<file path=customXml/itemProps2.xml><?xml version="1.0" encoding="utf-8"?>
<ds:datastoreItem xmlns:ds="http://schemas.openxmlformats.org/officeDocument/2006/customXml" ds:itemID="{C2488654-F233-40F8-B306-D36E45895986}"/>
</file>

<file path=customXml/itemProps3.xml><?xml version="1.0" encoding="utf-8"?>
<ds:datastoreItem xmlns:ds="http://schemas.openxmlformats.org/officeDocument/2006/customXml" ds:itemID="{84C07E21-3164-48F7-81F9-95F7219689EF}"/>
</file>

<file path=customXml/itemProps4.xml><?xml version="1.0" encoding="utf-8"?>
<ds:datastoreItem xmlns:ds="http://schemas.openxmlformats.org/officeDocument/2006/customXml" ds:itemID="{110148B3-DCCF-420B-AF0F-46CEC39C80B1}"/>
</file>

<file path=docProps/app.xml><?xml version="1.0" encoding="utf-8"?>
<Properties xmlns="http://schemas.openxmlformats.org/officeDocument/2006/extended-properties" xmlns:vt="http://schemas.openxmlformats.org/officeDocument/2006/docPropsVTypes">
  <TotalTime>655</TotalTime>
  <Words>141</Words>
  <Application>Microsoft Office PowerPoint</Application>
  <PresentationFormat>On-screen Show (4:3)</PresentationFormat>
  <Paragraphs>31</Paragraphs>
  <Slides>6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6</vt:i4>
      </vt:variant>
    </vt:vector>
  </HeadingPairs>
  <TitlesOfParts>
    <vt:vector size="15" baseType="lpstr">
      <vt:lpstr>ＭＳ Ｐゴシック</vt:lpstr>
      <vt:lpstr>Arial</vt:lpstr>
      <vt:lpstr>Calibri</vt:lpstr>
      <vt:lpstr>Lucida Grande</vt:lpstr>
      <vt:lpstr>Wingdings</vt:lpstr>
      <vt:lpstr>HEFT_Template</vt:lpstr>
      <vt:lpstr>Custom Design</vt:lpstr>
      <vt:lpstr>1_Custom Design</vt:lpstr>
      <vt:lpstr>2_Custom Design</vt:lpstr>
      <vt:lpstr>  The Global Exploration Roadmap  </vt:lpstr>
      <vt:lpstr>Introduction to the Global Exploration Roadmap </vt:lpstr>
      <vt:lpstr>PowerPoint Presentation</vt:lpstr>
      <vt:lpstr>PowerPoint Presentation</vt:lpstr>
      <vt:lpstr>Preparatory Activities: Critical Exploration Technologies</vt:lpstr>
      <vt:lpstr>PowerPoint Presentation</vt:lpstr>
    </vt:vector>
  </TitlesOfParts>
  <Company>NASA/ODIN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klaurini</dc:creator>
  <cp:lastModifiedBy>Laurini, Kathy (JSC-OA111)</cp:lastModifiedBy>
  <cp:revision>56</cp:revision>
  <dcterms:created xsi:type="dcterms:W3CDTF">2010-11-03T12:49:32Z</dcterms:created>
  <dcterms:modified xsi:type="dcterms:W3CDTF">2018-02-21T13:12:19Z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0x010100B643AAC098CFD14EA5662ADE4DAEE647</vt:lpwstr>
  </property>
  <property fmtid="{D5CDD505-2E9C-101B-9397-08002B2CF9AE}" pid="3" name="_dlc_DocIdItemGuid">
    <vt:lpwstr>e033ca88-1321-4ba2-ac14-d45f54ba7528</vt:lpwstr>
  </property>
</Properties>
</file>