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4" r:id="rId5"/>
    <p:sldMasterId id="2147483696" r:id="rId6"/>
  </p:sldMasterIdLst>
  <p:notesMasterIdLst>
    <p:notesMasterId r:id="rId25"/>
  </p:notesMasterIdLst>
  <p:sldIdLst>
    <p:sldId id="266" r:id="rId7"/>
    <p:sldId id="292" r:id="rId8"/>
    <p:sldId id="274" r:id="rId9"/>
    <p:sldId id="278" r:id="rId10"/>
    <p:sldId id="282" r:id="rId11"/>
    <p:sldId id="267" r:id="rId12"/>
    <p:sldId id="268" r:id="rId13"/>
    <p:sldId id="285" r:id="rId14"/>
    <p:sldId id="286" r:id="rId15"/>
    <p:sldId id="272" r:id="rId16"/>
    <p:sldId id="290" r:id="rId17"/>
    <p:sldId id="270" r:id="rId18"/>
    <p:sldId id="284" r:id="rId19"/>
    <p:sldId id="291" r:id="rId20"/>
    <p:sldId id="288" r:id="rId21"/>
    <p:sldId id="294" r:id="rId22"/>
    <p:sldId id="280" r:id="rId23"/>
    <p:sldId id="279" r:id="rId24"/>
  </p:sldIdLst>
  <p:sldSz cx="9144000" cy="5715000" type="screen16x10"/>
  <p:notesSz cx="6858000" cy="9144000"/>
  <p:defaultTextStyle>
    <a:defPPr>
      <a:defRPr lang="en-US"/>
    </a:defPPr>
    <a:lvl1pPr marL="0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1pPr>
    <a:lvl2pPr marL="356607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2pPr>
    <a:lvl3pPr marL="713214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3pPr>
    <a:lvl4pPr marL="1069821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4pPr>
    <a:lvl5pPr marL="1426428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5pPr>
    <a:lvl6pPr marL="1783036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6pPr>
    <a:lvl7pPr marL="2139642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7pPr>
    <a:lvl8pPr marL="2496250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8pPr>
    <a:lvl9pPr marL="2852857" algn="l" defTabSz="713214" rtl="0" eaLnBrk="1" latinLnBrk="0" hangingPunct="1">
      <a:defRPr sz="1404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94B29"/>
    <a:srgbClr val="E98665"/>
    <a:srgbClr val="E87064"/>
    <a:srgbClr val="EB9F92"/>
    <a:srgbClr val="003BB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34"/>
    <p:restoredTop sz="94662"/>
  </p:normalViewPr>
  <p:slideViewPr>
    <p:cSldViewPr snapToGrid="0" snapToObjects="1">
      <p:cViewPr varScale="1">
        <p:scale>
          <a:sx n="126" d="100"/>
          <a:sy n="126" d="100"/>
        </p:scale>
        <p:origin x="10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122" d="100"/>
          <a:sy n="122" d="100"/>
        </p:scale>
        <p:origin x="5072" y="2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ED7063-8460-5243-AC8A-819A16A27AE0}" type="datetimeFigureOut">
              <a:rPr lang="en-US" smtClean="0"/>
              <a:t>8/31/2017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60438" y="1143000"/>
            <a:ext cx="49371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A5FD65-CC09-4445-AE45-61FA6CF3E4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4639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1pPr>
    <a:lvl2pPr marL="356607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2pPr>
    <a:lvl3pPr marL="713214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3pPr>
    <a:lvl4pPr marL="1069821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4pPr>
    <a:lvl5pPr marL="1426428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5pPr>
    <a:lvl6pPr marL="1783036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6pPr>
    <a:lvl7pPr marL="2139642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7pPr>
    <a:lvl8pPr marL="2496250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8pPr>
    <a:lvl9pPr marL="2852857" algn="l" defTabSz="713214" rtl="0" eaLnBrk="1" latinLnBrk="0" hangingPunct="1">
      <a:defRPr sz="93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7132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dirty="0" smtClean="0"/>
              <a:t>US Air Force (USAF) aircraft commander uses an EFB for preflight procedures in a C-17 </a:t>
            </a:r>
            <a:r>
              <a:rPr lang="en-US" sz="900" dirty="0" err="1" smtClean="0"/>
              <a:t>Globemaster</a:t>
            </a:r>
            <a:r>
              <a:rPr lang="en-US" sz="900" dirty="0" smtClean="0"/>
              <a:t>.  USAF Photo by Technical Sergeant Bennie J. Davis III,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7377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Lytle </a:t>
            </a:r>
            <a:r>
              <a:rPr lang="mr-IN" dirty="0" smtClean="0"/>
              <a:t>–</a:t>
            </a:r>
            <a:r>
              <a:rPr lang="en-US" dirty="0" smtClean="0"/>
              <a:t> 2015</a:t>
            </a:r>
            <a:r>
              <a:rPr lang="en-US" baseline="0" dirty="0" smtClean="0"/>
              <a:t> </a:t>
            </a:r>
            <a:r>
              <a:rPr lang="mr-IN" baseline="0" dirty="0" smtClean="0"/>
              <a:t>–</a:t>
            </a:r>
            <a:r>
              <a:rPr lang="en-US" baseline="0" dirty="0" smtClean="0"/>
              <a:t> study of Part 121 pilot perceptions of EFBs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599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71321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ending </a:t>
            </a:r>
            <a:r>
              <a:rPr lang="mr-IN" dirty="0" smtClean="0"/>
              <a:t>–</a:t>
            </a:r>
            <a:r>
              <a:rPr lang="en-US" dirty="0" smtClean="0"/>
              <a:t> a weakness of UTAUT is that the</a:t>
            </a:r>
            <a:r>
              <a:rPr lang="en-US" baseline="0" dirty="0" smtClean="0"/>
              <a:t> theory was developed in the context of new information technology systems implemented in a work environment, with an associated training program..  In 2012, Venkatesh revisited the UTAUT theory and extended it to model the concept of technology that is self-adopted by users, which can be thought of as consumer-oriented behavior.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8873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26457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Experience (with the target technology system)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defined as level of experience using the system being examined, ranging from inexperienced to experienced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Experience (aviation definition)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typically operationalized as number of flight hours and pilot ratings</a:t>
            </a:r>
            <a:endParaRPr lang="en-US" sz="2400" dirty="0">
              <a:solidFill>
                <a:srgbClr val="0D1D57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0145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8048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1000" dirty="0" smtClean="0">
                <a:solidFill>
                  <a:srgbClr val="0D1D57"/>
                </a:solidFill>
              </a:rPr>
              <a:t>Recalling that UTAUT2 seeks to explain how 7 exogenous factors explain </a:t>
            </a:r>
            <a:r>
              <a:rPr lang="en-US" sz="1000" i="1" dirty="0" smtClean="0">
                <a:solidFill>
                  <a:srgbClr val="0D1D57"/>
                </a:solidFill>
              </a:rPr>
              <a:t>behavioral intention </a:t>
            </a:r>
            <a:r>
              <a:rPr lang="en-US" sz="1000" dirty="0" smtClean="0">
                <a:solidFill>
                  <a:srgbClr val="0D1D57"/>
                </a:solidFill>
              </a:rPr>
              <a:t>and actual </a:t>
            </a:r>
            <a:r>
              <a:rPr lang="en-US" sz="1000" i="1" dirty="0" smtClean="0">
                <a:solidFill>
                  <a:srgbClr val="0D1D57"/>
                </a:solidFill>
              </a:rPr>
              <a:t>use behaviors</a:t>
            </a:r>
            <a:r>
              <a:rPr lang="en-US" sz="1000" dirty="0" smtClean="0">
                <a:solidFill>
                  <a:srgbClr val="0D1D57"/>
                </a:solidFill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9239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 sz="1000" dirty="0" smtClean="0">
                <a:solidFill>
                  <a:srgbClr val="0D1D57"/>
                </a:solidFill>
              </a:rPr>
              <a:t>Recalling that UTAUT2 seeks to explain how 7 exogenous factors explain </a:t>
            </a:r>
            <a:r>
              <a:rPr lang="en-US" sz="1000" i="1" dirty="0" smtClean="0">
                <a:solidFill>
                  <a:srgbClr val="0D1D57"/>
                </a:solidFill>
              </a:rPr>
              <a:t>behavioral intention </a:t>
            </a:r>
            <a:r>
              <a:rPr lang="en-US" sz="1000" dirty="0" smtClean="0">
                <a:solidFill>
                  <a:srgbClr val="0D1D57"/>
                </a:solidFill>
              </a:rPr>
              <a:t>and actual </a:t>
            </a:r>
            <a:r>
              <a:rPr lang="en-US" sz="1000" i="1" dirty="0" smtClean="0">
                <a:solidFill>
                  <a:srgbClr val="0D1D57"/>
                </a:solidFill>
              </a:rPr>
              <a:t>use behaviors</a:t>
            </a:r>
            <a:r>
              <a:rPr lang="en-US" sz="1000" dirty="0" smtClean="0">
                <a:solidFill>
                  <a:srgbClr val="0D1D57"/>
                </a:solidFill>
              </a:rPr>
              <a:t>: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A5FD65-CC09-4445-AE45-61FA6CF3E43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89618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56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822855"/>
            <a:ext cx="4629150" cy="406135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346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81000"/>
            <a:ext cx="2949178" cy="13335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822855"/>
            <a:ext cx="4629150" cy="4061354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714500"/>
            <a:ext cx="2949178" cy="3176323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5479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988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04271"/>
            <a:ext cx="1971675" cy="484319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04271"/>
            <a:ext cx="5800725" cy="484319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50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5638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935302"/>
            <a:ext cx="6858000" cy="19896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001698"/>
            <a:ext cx="6858000" cy="137980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98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684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424782"/>
            <a:ext cx="7886700" cy="2377281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824553"/>
            <a:ext cx="7886700" cy="1250156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62793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21354"/>
            <a:ext cx="3886200" cy="3626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21354"/>
            <a:ext cx="3886200" cy="36261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441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04271"/>
            <a:ext cx="7886700" cy="1104636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400969"/>
            <a:ext cx="3868340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087563"/>
            <a:ext cx="3868340" cy="3070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400969"/>
            <a:ext cx="3887391" cy="68659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087563"/>
            <a:ext cx="3887391" cy="307049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1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2160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Placeholder 1"/>
          <p:cNvSpPr>
            <a:spLocks noGrp="1"/>
          </p:cNvSpPr>
          <p:nvPr>
            <p:ph type="title"/>
          </p:nvPr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4140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image" Target="../media/image1.tiff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3BB1"/>
            </a:gs>
            <a:gs pos="33000">
              <a:srgbClr val="001E59"/>
            </a:gs>
            <a:gs pos="90000">
              <a:srgbClr val="00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04271"/>
            <a:ext cx="7886700" cy="11046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June 5, 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5296959"/>
            <a:ext cx="30861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bg1"/>
                </a:solidFill>
              </a:defRPr>
            </a:lvl1pPr>
          </a:lstStyle>
          <a:p>
            <a:fld id="{F751CC3F-B75C-7745-A5CE-B4F700293C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0616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91" r:id="rId2"/>
  </p:sldLayoutIdLst>
  <p:hf hdr="0" ft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bg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bg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bg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5225142"/>
            <a:ext cx="9144000" cy="474059"/>
          </a:xfrm>
          <a:prstGeom prst="rect">
            <a:avLst/>
          </a:prstGeom>
          <a:gradFill>
            <a:gsLst>
              <a:gs pos="0">
                <a:srgbClr val="003BB1"/>
              </a:gs>
              <a:gs pos="33000">
                <a:srgbClr val="001E59"/>
              </a:gs>
              <a:gs pos="90000">
                <a:srgbClr val="00000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521354"/>
            <a:ext cx="7886700" cy="36261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i="1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June 5, 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5296959"/>
            <a:ext cx="20574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i="1">
                <a:solidFill>
                  <a:schemeClr val="bg1"/>
                </a:solidFill>
              </a:defRPr>
            </a:lvl1pPr>
          </a:lstStyle>
          <a:p>
            <a:fld id="{5A816712-7BB9-0241-BACA-123F42C25CD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3724034" y="5392630"/>
            <a:ext cx="1174538" cy="197714"/>
          </a:xfrm>
          <a:prstGeom prst="rect">
            <a:avLst/>
          </a:prstGeom>
        </p:spPr>
      </p:pic>
      <p:sp>
        <p:nvSpPr>
          <p:cNvPr id="8" name="Rectangle 7"/>
          <p:cNvSpPr/>
          <p:nvPr userDrawn="1"/>
        </p:nvSpPr>
        <p:spPr>
          <a:xfrm rot="10800000">
            <a:off x="0" y="0"/>
            <a:ext cx="9144000" cy="474059"/>
          </a:xfrm>
          <a:prstGeom prst="rect">
            <a:avLst/>
          </a:prstGeom>
          <a:gradFill>
            <a:gsLst>
              <a:gs pos="0">
                <a:srgbClr val="003BB1"/>
              </a:gs>
              <a:gs pos="33000">
                <a:srgbClr val="001E59"/>
              </a:gs>
              <a:gs pos="90000">
                <a:srgbClr val="000000"/>
              </a:gs>
            </a:gsLst>
            <a:lin ang="5400000" scaled="1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Slide Title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824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hdr="0" ftr="0"/>
  <p:txStyles>
    <p:titleStyle>
      <a:lvl1pPr marL="0" indent="0" algn="ctr" defTabSz="685800" rtl="0" eaLnBrk="1" latinLnBrk="0" hangingPunct="1">
        <a:lnSpc>
          <a:spcPct val="90000"/>
        </a:lnSpc>
        <a:spcBef>
          <a:spcPct val="0"/>
        </a:spcBef>
        <a:buFont typeface="Arial" charset="0"/>
        <a:buNone/>
        <a:defRPr sz="3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tif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8118" y="291174"/>
            <a:ext cx="2408980" cy="40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68088" y="1405901"/>
            <a:ext cx="5812970" cy="1920526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Understanding the Factors Affecting </a:t>
            </a:r>
            <a:r>
              <a:rPr lang="en-US" dirty="0" smtClean="0"/>
              <a:t>General Aviation Pilot </a:t>
            </a:r>
            <a:r>
              <a:rPr lang="en-US" dirty="0"/>
              <a:t>Adoption of Electronic Flight Bag (EFB) Technology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68088" y="3888862"/>
            <a:ext cx="16450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Troy E. Techau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468088" y="4601876"/>
            <a:ext cx="193527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>
                <a:solidFill>
                  <a:schemeClr val="bg1"/>
                </a:solidFill>
                <a:latin typeface="+mj-lt"/>
              </a:rPr>
              <a:t>August 14</a:t>
            </a:r>
            <a:r>
              <a:rPr lang="en-US" sz="2000" baseline="30000" dirty="0" smtClean="0">
                <a:solidFill>
                  <a:schemeClr val="bg1"/>
                </a:solidFill>
                <a:latin typeface="+mj-lt"/>
              </a:rPr>
              <a:t>th</a:t>
            </a:r>
            <a:r>
              <a:rPr lang="en-US" sz="2000" dirty="0" smtClean="0">
                <a:solidFill>
                  <a:schemeClr val="bg1"/>
                </a:solidFill>
                <a:latin typeface="+mj-lt"/>
              </a:rPr>
              <a:t> 2017</a:t>
            </a:r>
            <a:endParaRPr lang="en-US" sz="2000"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8118" y="2279651"/>
            <a:ext cx="2009321" cy="2009321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6048443" y="4247933"/>
            <a:ext cx="286866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+mj-lt"/>
              </a:rPr>
              <a:t>PhD in Aviation </a:t>
            </a:r>
          </a:p>
          <a:p>
            <a:pPr algn="ctr"/>
            <a:r>
              <a:rPr lang="en-US" sz="1600" i="1" dirty="0" smtClean="0">
                <a:solidFill>
                  <a:schemeClr val="bg1"/>
                </a:solidFill>
                <a:latin typeface="+mj-lt"/>
              </a:rPr>
              <a:t>Aviation Safety &amp; Human Factors</a:t>
            </a:r>
            <a:endParaRPr lang="en-US" sz="1600" i="1" dirty="0">
              <a:solidFill>
                <a:schemeClr val="bg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535409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35" y="675681"/>
            <a:ext cx="8562222" cy="4259733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10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UTAUT2 Structural Model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64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2030" t="20395" r="24210" b="25846"/>
          <a:stretch/>
        </p:blipFill>
        <p:spPr>
          <a:xfrm>
            <a:off x="7848600" y="4288972"/>
            <a:ext cx="1426029" cy="1426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118" y="291174"/>
            <a:ext cx="2408980" cy="40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7358" y="728619"/>
            <a:ext cx="2762795" cy="6531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7588" y="1476104"/>
            <a:ext cx="7197635" cy="293478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Background of EFB Adoption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Basics of Technology Acceptance 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Researching Acceptance of EFBs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Implications for Flight Training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823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12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3493" y="766691"/>
            <a:ext cx="786039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charset="0"/>
              <a:buChar char="•"/>
            </a:pPr>
            <a:r>
              <a:rPr lang="en-US" sz="2400" dirty="0">
                <a:solidFill>
                  <a:srgbClr val="0D1D57"/>
                </a:solidFill>
              </a:rPr>
              <a:t>Quantitative non-experimental research design:</a:t>
            </a:r>
          </a:p>
          <a:p>
            <a:pPr marL="699507" lvl="1" indent="-342900">
              <a:buSzPct val="67000"/>
              <a:buFont typeface="Wingdings" charset="2"/>
              <a:buChar char="ü"/>
            </a:pPr>
            <a:r>
              <a:rPr lang="en-US" sz="2400" dirty="0">
                <a:solidFill>
                  <a:srgbClr val="0D1D57"/>
                </a:solidFill>
              </a:rPr>
              <a:t>survey data collection</a:t>
            </a:r>
          </a:p>
          <a:p>
            <a:pPr marL="699507" lvl="1" indent="-342900">
              <a:buSzPct val="67000"/>
              <a:buFont typeface="Wingdings" charset="2"/>
              <a:buChar char="ü"/>
            </a:pPr>
            <a:r>
              <a:rPr lang="en-US" sz="2400" dirty="0">
                <a:solidFill>
                  <a:srgbClr val="0D1D57"/>
                </a:solidFill>
              </a:rPr>
              <a:t>structural equation modeling (SEM) analysis</a:t>
            </a:r>
          </a:p>
          <a:p>
            <a:pPr marL="342900" indent="-342900">
              <a:buFont typeface="Arial" charset="0"/>
              <a:buChar char="•"/>
            </a:pPr>
            <a:endParaRPr lang="en-US" sz="2400" dirty="0">
              <a:solidFill>
                <a:srgbClr val="0D1D57"/>
              </a:solidFill>
            </a:endParaRPr>
          </a:p>
          <a:p>
            <a:pPr marL="342900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UTAUT2 survey instrument</a:t>
            </a:r>
            <a:r>
              <a:rPr lang="en-US" sz="2400" dirty="0">
                <a:solidFill>
                  <a:srgbClr val="0D1D57"/>
                </a:solidFill>
              </a:rPr>
              <a:t> </a:t>
            </a:r>
            <a:r>
              <a:rPr lang="en-US" sz="2400" dirty="0" smtClean="0">
                <a:solidFill>
                  <a:srgbClr val="0D1D57"/>
                </a:solidFill>
              </a:rPr>
              <a:t>adapted for EFBs</a:t>
            </a:r>
          </a:p>
          <a:p>
            <a:pPr marL="342900" lvl="1" indent="-342900"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  <a:p>
            <a:pPr marL="342900" lvl="1" indent="-342900"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Focus on general </a:t>
            </a:r>
            <a:r>
              <a:rPr lang="en-US" sz="2400" dirty="0">
                <a:solidFill>
                  <a:srgbClr val="0D1D57"/>
                </a:solidFill>
              </a:rPr>
              <a:t>aviation (GA) </a:t>
            </a:r>
            <a:r>
              <a:rPr lang="en-US" sz="2400" dirty="0" smtClean="0">
                <a:solidFill>
                  <a:srgbClr val="0D1D57"/>
                </a:solidFill>
              </a:rPr>
              <a:t>pilots</a:t>
            </a:r>
          </a:p>
          <a:p>
            <a:pPr marL="699507" lvl="2" indent="-342900"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researcher interest</a:t>
            </a:r>
          </a:p>
          <a:p>
            <a:pPr marL="699507" lvl="2" indent="-342900"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most closely represent consumer-oriented decision-making regarding EFB at the individual level </a:t>
            </a: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Research Design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590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13</a:t>
            </a:fld>
            <a:endParaRPr lang="en-US"/>
          </a:p>
        </p:txBody>
      </p:sp>
      <p:sp>
        <p:nvSpPr>
          <p:cNvPr id="7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UTAUT2 Results </a:t>
            </a:r>
            <a:r>
              <a:rPr lang="mr-IN" dirty="0" smtClean="0"/>
              <a:t>–</a:t>
            </a:r>
            <a:r>
              <a:rPr lang="en-US" dirty="0" smtClean="0"/>
              <a:t> Other Technologies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951228"/>
              </p:ext>
            </p:extLst>
          </p:nvPr>
        </p:nvGraphicFramePr>
        <p:xfrm>
          <a:off x="152399" y="593273"/>
          <a:ext cx="8802915" cy="448818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43891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2114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825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9823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592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5388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5523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343135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351199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372703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282247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365983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352429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421140">
                <a:tc rowSpan="2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Author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Technology</a:t>
                      </a:r>
                      <a:r>
                        <a:rPr lang="en-US" sz="1600" b="1" baseline="0" dirty="0" smtClean="0">
                          <a:solidFill>
                            <a:schemeClr val="tx1"/>
                          </a:solidFill>
                        </a:rPr>
                        <a:t> Studied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chemeClr val="tx1"/>
                          </a:solidFill>
                        </a:rPr>
                        <a:t>Year</a:t>
                      </a:r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7">
                  <a:txBody>
                    <a:bodyPr/>
                    <a:lstStyle/>
                    <a:p>
                      <a:pPr marL="0" marR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Significant Correlation</a:t>
                      </a:r>
                      <a:r>
                        <a:rPr lang="en-US" sz="11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to BI </a:t>
                      </a:r>
                      <a:r>
                        <a:rPr lang="en-US" sz="1100" b="1" u="sng" dirty="0" smtClean="0">
                          <a:solidFill>
                            <a:schemeClr val="tx1"/>
                          </a:solidFill>
                        </a:rPr>
                        <a:t>or</a:t>
                      </a:r>
                      <a:r>
                        <a:rPr lang="en-US" sz="1100" b="1" dirty="0" smtClean="0">
                          <a:solidFill>
                            <a:schemeClr val="tx1"/>
                          </a:solidFill>
                        </a:rPr>
                        <a:t> UB Observed</a:t>
                      </a: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600" b="1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1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Moderating</a:t>
                      </a:r>
                      <a:r>
                        <a:rPr lang="en-US" sz="11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Effect Observed</a:t>
                      </a:r>
                      <a:endParaRPr lang="en-US" sz="11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algn="ctr" defTabSz="685800" rtl="0" eaLnBrk="1" latinLnBrk="0" hangingPunct="1"/>
                      <a:endParaRPr lang="en-US" sz="16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71208">
                <a:tc v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 sz="1600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>
                          <a:solidFill>
                            <a:schemeClr val="tx1"/>
                          </a:solidFill>
                        </a:rPr>
                        <a:t>PE</a:t>
                      </a:r>
                    </a:p>
                  </a:txBody>
                  <a:tcPr vert="vert27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EE</a:t>
                      </a: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SI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FC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HM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PV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HT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Age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Gender</a:t>
                      </a:r>
                      <a:r>
                        <a:rPr lang="en-US" sz="1400" b="1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/>
                      <a:r>
                        <a:rPr lang="en-US" sz="1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Experience</a:t>
                      </a:r>
                      <a:endParaRPr lang="en-US" sz="1400" b="1" kern="12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6133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Devine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Nurse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Use of Social Media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69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Bryant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Graduate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Student Academic Use of Multi-modal Tablets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769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Koman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Baby Boomer Acceptance and Use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of Mobile Device Cyber-Security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769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Francis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Physician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Acceptance of Data from Patient Self-Monitoring Devices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2016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76924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Salinas Segura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Google Glass as a Pervasive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Information System (PIS)  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(*modified)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2015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X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 anchorCtr="1">
                    <a:lnL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N/A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 vert="vert270" anchor="ctr" anchorCtr="1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4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2030" t="20395" r="24210" b="25846"/>
          <a:stretch/>
        </p:blipFill>
        <p:spPr>
          <a:xfrm>
            <a:off x="7848600" y="4288972"/>
            <a:ext cx="1426029" cy="1426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118" y="291174"/>
            <a:ext cx="2408980" cy="40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7358" y="728619"/>
            <a:ext cx="2762795" cy="6531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7588" y="1476104"/>
            <a:ext cx="7197635" cy="293478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Background of EFB Adoption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Basics of Technology Acceptance 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Researching Acceptance of EFBs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Implications for Flight Training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39976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15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7850" y="939475"/>
            <a:ext cx="7860393" cy="35240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Support for a given factor could influence training design: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000" dirty="0" smtClean="0">
                <a:solidFill>
                  <a:srgbClr val="0D1D57"/>
                </a:solidFill>
              </a:rPr>
              <a:t>A strong correlation (+ or -) </a:t>
            </a:r>
          </a:p>
          <a:p>
            <a:pPr lvl="1">
              <a:spcAft>
                <a:spcPts val="600"/>
              </a:spcAft>
              <a:buSzPct val="67000"/>
            </a:pPr>
            <a:r>
              <a:rPr lang="en-US" sz="2000" dirty="0">
                <a:solidFill>
                  <a:srgbClr val="0D1D57"/>
                </a:solidFill>
              </a:rPr>
              <a:t> </a:t>
            </a:r>
            <a:r>
              <a:rPr lang="en-US" sz="2000" dirty="0" smtClean="0">
                <a:solidFill>
                  <a:srgbClr val="0D1D57"/>
                </a:solidFill>
              </a:rPr>
              <a:t>     = factor may influence </a:t>
            </a:r>
            <a:r>
              <a:rPr lang="en-US" sz="2000" i="1" dirty="0" smtClean="0">
                <a:solidFill>
                  <a:srgbClr val="0D1D57"/>
                </a:solidFill>
              </a:rPr>
              <a:t>behavioral intention </a:t>
            </a:r>
            <a:r>
              <a:rPr lang="en-US" sz="2000" dirty="0" smtClean="0">
                <a:solidFill>
                  <a:srgbClr val="0D1D57"/>
                </a:solidFill>
              </a:rPr>
              <a:t>or </a:t>
            </a:r>
            <a:r>
              <a:rPr lang="en-US" sz="2000" i="1" dirty="0" smtClean="0">
                <a:solidFill>
                  <a:srgbClr val="0D1D57"/>
                </a:solidFill>
              </a:rPr>
              <a:t>use behavior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000" dirty="0" smtClean="0">
                <a:solidFill>
                  <a:srgbClr val="0D1D57"/>
                </a:solidFill>
              </a:rPr>
              <a:t>No or minimal correlation </a:t>
            </a:r>
          </a:p>
          <a:p>
            <a:pPr lvl="2">
              <a:spcAft>
                <a:spcPts val="600"/>
              </a:spcAft>
              <a:buSzPct val="67000"/>
            </a:pPr>
            <a:r>
              <a:rPr lang="en-US" sz="2000" dirty="0" smtClean="0">
                <a:solidFill>
                  <a:srgbClr val="0D1D57"/>
                </a:solidFill>
              </a:rPr>
              <a:t>= factor unlikely to influence </a:t>
            </a:r>
            <a:r>
              <a:rPr lang="en-US" sz="2000" dirty="0">
                <a:solidFill>
                  <a:srgbClr val="0D1D57"/>
                </a:solidFill>
              </a:rPr>
              <a:t>behavioral intention and use behavior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Example: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000" dirty="0" smtClean="0">
                <a:solidFill>
                  <a:srgbClr val="0D1D57"/>
                </a:solidFill>
              </a:rPr>
              <a:t>If </a:t>
            </a:r>
            <a:r>
              <a:rPr lang="en-US" sz="2000" i="1" dirty="0" smtClean="0">
                <a:solidFill>
                  <a:srgbClr val="0D1D57"/>
                </a:solidFill>
              </a:rPr>
              <a:t>facilitating conditions </a:t>
            </a:r>
            <a:r>
              <a:rPr lang="en-US" sz="2000" dirty="0" smtClean="0">
                <a:solidFill>
                  <a:srgbClr val="0D1D57"/>
                </a:solidFill>
              </a:rPr>
              <a:t>is supported as a factor: </a:t>
            </a:r>
          </a:p>
          <a:p>
            <a:pPr lvl="2">
              <a:spcAft>
                <a:spcPts val="600"/>
              </a:spcAft>
              <a:buSzPct val="67000"/>
            </a:pPr>
            <a:r>
              <a:rPr lang="en-US" sz="2000" dirty="0" smtClean="0">
                <a:solidFill>
                  <a:srgbClr val="0D1D57"/>
                </a:solidFill>
              </a:rPr>
              <a:t>- trainers might ensure user support for EFBs is readily available (classes, manuals, online tutorials, etc...)</a:t>
            </a: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Implications for Flight Training </a:t>
            </a:r>
            <a:r>
              <a:rPr lang="en-US" sz="2400" dirty="0" smtClean="0"/>
              <a:t>(1)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39290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16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77850" y="939475"/>
            <a:ext cx="7860393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0D1D57"/>
                </a:solidFill>
              </a:rPr>
              <a:t>If age, gender, or experience </a:t>
            </a:r>
            <a:r>
              <a:rPr lang="en-US" sz="2400" dirty="0" smtClean="0">
                <a:solidFill>
                  <a:srgbClr val="0D1D57"/>
                </a:solidFill>
              </a:rPr>
              <a:t>are supported as moderators:</a:t>
            </a:r>
            <a:endParaRPr lang="en-US" sz="2400" dirty="0">
              <a:solidFill>
                <a:srgbClr val="0D1D57"/>
              </a:solidFill>
            </a:endParaRP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000" dirty="0">
                <a:solidFill>
                  <a:srgbClr val="0D1D57"/>
                </a:solidFill>
              </a:rPr>
              <a:t>The </a:t>
            </a:r>
            <a:r>
              <a:rPr lang="en-US" sz="2000" dirty="0" smtClean="0">
                <a:solidFill>
                  <a:srgbClr val="0D1D57"/>
                </a:solidFill>
              </a:rPr>
              <a:t>moderator influences the relationship between a factor and </a:t>
            </a:r>
            <a:r>
              <a:rPr lang="en-US" sz="2000" i="1" dirty="0" smtClean="0">
                <a:solidFill>
                  <a:srgbClr val="0D1D57"/>
                </a:solidFill>
              </a:rPr>
              <a:t>behavioral </a:t>
            </a:r>
            <a:r>
              <a:rPr lang="en-US" sz="2000" i="1" dirty="0">
                <a:solidFill>
                  <a:srgbClr val="0D1D57"/>
                </a:solidFill>
              </a:rPr>
              <a:t>intention </a:t>
            </a:r>
            <a:r>
              <a:rPr lang="en-US" sz="2000" dirty="0">
                <a:solidFill>
                  <a:srgbClr val="0D1D57"/>
                </a:solidFill>
              </a:rPr>
              <a:t>or </a:t>
            </a:r>
            <a:r>
              <a:rPr lang="en-US" sz="2000" i="1" dirty="0">
                <a:solidFill>
                  <a:srgbClr val="0D1D57"/>
                </a:solidFill>
              </a:rPr>
              <a:t>use behavior </a:t>
            </a:r>
            <a:endParaRPr lang="en-US" sz="2000" i="1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SzPct val="100000"/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Examples: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000" dirty="0" smtClean="0">
                <a:solidFill>
                  <a:srgbClr val="0D1D57"/>
                </a:solidFill>
              </a:rPr>
              <a:t>If </a:t>
            </a:r>
            <a:r>
              <a:rPr lang="en-US" sz="2000" i="1" dirty="0" smtClean="0">
                <a:solidFill>
                  <a:srgbClr val="0D1D57"/>
                </a:solidFill>
              </a:rPr>
              <a:t>age</a:t>
            </a:r>
            <a:r>
              <a:rPr lang="en-US" sz="2000" dirty="0" smtClean="0">
                <a:solidFill>
                  <a:srgbClr val="0D1D57"/>
                </a:solidFill>
              </a:rPr>
              <a:t> moderates the relationship of </a:t>
            </a:r>
            <a:r>
              <a:rPr lang="en-US" sz="2000" i="1" dirty="0" smtClean="0">
                <a:solidFill>
                  <a:srgbClr val="0D1D57"/>
                </a:solidFill>
              </a:rPr>
              <a:t>effort expectancy</a:t>
            </a:r>
            <a:r>
              <a:rPr lang="en-US" sz="2000" dirty="0" smtClean="0">
                <a:solidFill>
                  <a:srgbClr val="0D1D57"/>
                </a:solidFill>
              </a:rPr>
              <a:t> on </a:t>
            </a:r>
            <a:r>
              <a:rPr lang="en-US" sz="2000" i="1" dirty="0" smtClean="0">
                <a:solidFill>
                  <a:srgbClr val="0D1D57"/>
                </a:solidFill>
              </a:rPr>
              <a:t>behavioral intention:</a:t>
            </a:r>
            <a:r>
              <a:rPr lang="en-US" sz="2000" dirty="0" smtClean="0">
                <a:solidFill>
                  <a:srgbClr val="0D1D57"/>
                </a:solidFill>
              </a:rPr>
              <a:t> </a:t>
            </a:r>
          </a:p>
          <a:p>
            <a:pPr lvl="2">
              <a:spcAft>
                <a:spcPts val="600"/>
              </a:spcAft>
              <a:buSzPct val="67000"/>
            </a:pPr>
            <a:r>
              <a:rPr lang="en-US" sz="2000" dirty="0" smtClean="0">
                <a:solidFill>
                  <a:srgbClr val="0D1D57"/>
                </a:solidFill>
              </a:rPr>
              <a:t>- trainers might consider a student’s age as relevant to how instructional material is presented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000" dirty="0" smtClean="0">
                <a:solidFill>
                  <a:srgbClr val="0D1D57"/>
                </a:solidFill>
              </a:rPr>
              <a:t>If </a:t>
            </a:r>
            <a:r>
              <a:rPr lang="en-US" sz="2000" i="1" dirty="0" smtClean="0">
                <a:solidFill>
                  <a:srgbClr val="0D1D57"/>
                </a:solidFill>
              </a:rPr>
              <a:t>experience</a:t>
            </a:r>
            <a:r>
              <a:rPr lang="en-US" sz="2000" dirty="0" smtClean="0">
                <a:solidFill>
                  <a:srgbClr val="0D1D57"/>
                </a:solidFill>
              </a:rPr>
              <a:t> moderates the relationship of </a:t>
            </a:r>
            <a:r>
              <a:rPr lang="en-US" sz="2000" i="1" dirty="0">
                <a:solidFill>
                  <a:srgbClr val="0D1D57"/>
                </a:solidFill>
              </a:rPr>
              <a:t>effort expectancy</a:t>
            </a:r>
            <a:r>
              <a:rPr lang="en-US" sz="2000" dirty="0">
                <a:solidFill>
                  <a:srgbClr val="0D1D57"/>
                </a:solidFill>
              </a:rPr>
              <a:t> on </a:t>
            </a:r>
            <a:r>
              <a:rPr lang="en-US" sz="2000" i="1" dirty="0">
                <a:solidFill>
                  <a:srgbClr val="0D1D57"/>
                </a:solidFill>
              </a:rPr>
              <a:t>behavioral intention:</a:t>
            </a:r>
            <a:r>
              <a:rPr lang="en-US" sz="2000" dirty="0">
                <a:solidFill>
                  <a:srgbClr val="0D1D57"/>
                </a:solidFill>
              </a:rPr>
              <a:t> </a:t>
            </a:r>
          </a:p>
          <a:p>
            <a:pPr lvl="2">
              <a:spcAft>
                <a:spcPts val="600"/>
              </a:spcAft>
              <a:buSzPct val="67000"/>
            </a:pPr>
            <a:r>
              <a:rPr lang="en-US" sz="2000" dirty="0" smtClean="0">
                <a:solidFill>
                  <a:srgbClr val="0D1D57"/>
                </a:solidFill>
              </a:rPr>
              <a:t>- trainers </a:t>
            </a:r>
            <a:r>
              <a:rPr lang="en-US" sz="2000" dirty="0">
                <a:solidFill>
                  <a:srgbClr val="0D1D57"/>
                </a:solidFill>
              </a:rPr>
              <a:t>might </a:t>
            </a:r>
            <a:r>
              <a:rPr lang="en-US" sz="2000" dirty="0" smtClean="0">
                <a:solidFill>
                  <a:srgbClr val="0D1D57"/>
                </a:solidFill>
              </a:rPr>
              <a:t>seek to increase exposure to tablet technology</a:t>
            </a: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Implications for Flight Training </a:t>
            </a:r>
            <a:r>
              <a:rPr lang="en-US" sz="2400" dirty="0" smtClean="0"/>
              <a:t>(2)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5846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17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6631" y="773948"/>
            <a:ext cx="8977994" cy="61427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200"/>
              </a:spcAft>
            </a:pPr>
            <a:r>
              <a:rPr lang="en-US" sz="1050" dirty="0"/>
              <a:t>Ajzen, I. (1991). The theory of planned behavior. </a:t>
            </a:r>
            <a:r>
              <a:rPr lang="en-US" sz="1050" i="1" dirty="0"/>
              <a:t>Organizational Behavior and Human Decision Processes</a:t>
            </a:r>
            <a:r>
              <a:rPr lang="en-US" sz="1050" dirty="0"/>
              <a:t>, </a:t>
            </a:r>
            <a:r>
              <a:rPr lang="en-US" sz="1050" i="1" dirty="0"/>
              <a:t>50</a:t>
            </a:r>
            <a:r>
              <a:rPr lang="en-US" sz="1050" dirty="0"/>
              <a:t>(2), 179-211. </a:t>
            </a:r>
            <a:r>
              <a:rPr lang="en-US" sz="1050" dirty="0" smtClean="0"/>
              <a:t>doi:10.1016/0749-5978(91)90020-T</a:t>
            </a:r>
          </a:p>
          <a:p>
            <a:pPr>
              <a:spcAft>
                <a:spcPts val="200"/>
              </a:spcAft>
            </a:pPr>
            <a:r>
              <a:rPr lang="en-US" sz="1050" dirty="0" smtClean="0"/>
              <a:t>Bryant</a:t>
            </a:r>
            <a:r>
              <a:rPr lang="en-US" sz="1050" dirty="0"/>
              <a:t>, E. C., Jr. (2016). </a:t>
            </a:r>
            <a:r>
              <a:rPr lang="en-US" sz="1050" i="1" dirty="0"/>
              <a:t>Graduate student perceptions of multi-modal tablet use in academic environments </a:t>
            </a:r>
            <a:r>
              <a:rPr lang="en-US" sz="1050" dirty="0" smtClean="0"/>
              <a:t>(Doctoral </a:t>
            </a:r>
          </a:p>
          <a:p>
            <a:pPr>
              <a:spcAft>
                <a:spcPts val="200"/>
              </a:spcAft>
            </a:pPr>
            <a:r>
              <a:rPr lang="en-US" sz="1050" dirty="0"/>
              <a:t> </a:t>
            </a:r>
            <a:r>
              <a:rPr lang="en-US" sz="1050" dirty="0" smtClean="0"/>
              <a:t>    dissertation). Retrieved </a:t>
            </a:r>
            <a:r>
              <a:rPr lang="en-US" sz="1050" dirty="0"/>
              <a:t>from </a:t>
            </a:r>
            <a:r>
              <a:rPr lang="en-US" sz="1050" dirty="0" smtClean="0"/>
              <a:t>    http</a:t>
            </a:r>
            <a:r>
              <a:rPr lang="en-US" sz="1050" dirty="0"/>
              <a:t>://</a:t>
            </a:r>
            <a:r>
              <a:rPr lang="en-US" sz="1050" dirty="0" err="1" smtClean="0"/>
              <a:t>search.proquest.com.ezproxy.libproxy.db.erau.edu</a:t>
            </a:r>
            <a:r>
              <a:rPr lang="en-US" sz="1050" dirty="0" smtClean="0"/>
              <a:t>/</a:t>
            </a:r>
            <a:r>
              <a:rPr lang="en-US" sz="1050" dirty="0" err="1" smtClean="0"/>
              <a:t>docview</a:t>
            </a:r>
            <a:r>
              <a:rPr lang="en-US" sz="1050" dirty="0" smtClean="0"/>
              <a:t>/1794655833?accountid=27203</a:t>
            </a:r>
          </a:p>
          <a:p>
            <a:pPr>
              <a:spcAft>
                <a:spcPts val="200"/>
              </a:spcAft>
            </a:pPr>
            <a:r>
              <a:rPr lang="en-US" sz="1050" dirty="0"/>
              <a:t>Davis F. D. </a:t>
            </a:r>
            <a:r>
              <a:rPr lang="en-US" sz="1050" i="1" dirty="0"/>
              <a:t>A technology acceptance model for empirically testing new end-user information systems: theory and results.</a:t>
            </a:r>
            <a:r>
              <a:rPr lang="en-US" sz="1050" dirty="0"/>
              <a:t> Doctoral dissertation. Cambridge, MA</a:t>
            </a:r>
            <a:r>
              <a:rPr lang="en-US" sz="1050" dirty="0" smtClean="0"/>
              <a:t>:</a:t>
            </a:r>
          </a:p>
          <a:p>
            <a:pPr>
              <a:spcAft>
                <a:spcPts val="200"/>
              </a:spcAft>
            </a:pPr>
            <a:r>
              <a:rPr lang="en-US" sz="1050" dirty="0"/>
              <a:t> </a:t>
            </a:r>
            <a:r>
              <a:rPr lang="en-US" sz="1050" dirty="0" smtClean="0"/>
              <a:t>    </a:t>
            </a:r>
            <a:r>
              <a:rPr lang="en-US" sz="1050" dirty="0"/>
              <a:t>Massachusetts Institute of Technology; 1986</a:t>
            </a:r>
            <a:r>
              <a:rPr lang="en-US" sz="1050" dirty="0" smtClean="0"/>
              <a:t>.</a:t>
            </a:r>
            <a:endParaRPr lang="en-US" sz="1050" b="1" dirty="0"/>
          </a:p>
          <a:p>
            <a:pPr>
              <a:spcAft>
                <a:spcPts val="200"/>
              </a:spcAft>
            </a:pPr>
            <a:r>
              <a:rPr lang="en-US" sz="1050" dirty="0"/>
              <a:t>Devine, D. A. (2015). </a:t>
            </a:r>
            <a:r>
              <a:rPr lang="en-US" sz="1050" i="1" dirty="0"/>
              <a:t>Assessment of nurse faculty's acceptance and intent to use social media using the unified theory </a:t>
            </a:r>
            <a:r>
              <a:rPr lang="en-US" sz="1050" i="1" dirty="0" smtClean="0"/>
              <a:t>of acceptance </a:t>
            </a:r>
            <a:r>
              <a:rPr lang="en-US" sz="1050" i="1" dirty="0"/>
              <a:t>and use of technology 2 </a:t>
            </a:r>
            <a:r>
              <a:rPr lang="en-US" sz="1050" i="1" dirty="0" smtClean="0"/>
              <a:t>model</a:t>
            </a:r>
          </a:p>
          <a:p>
            <a:pPr>
              <a:spcAft>
                <a:spcPts val="200"/>
              </a:spcAft>
            </a:pPr>
            <a:r>
              <a:rPr lang="en-US" sz="1050" i="1" dirty="0"/>
              <a:t> </a:t>
            </a:r>
            <a:r>
              <a:rPr lang="en-US" sz="1050" i="1" dirty="0" smtClean="0"/>
              <a:t>    </a:t>
            </a:r>
            <a:r>
              <a:rPr lang="en-US" sz="1050" dirty="0" smtClean="0"/>
              <a:t>(</a:t>
            </a:r>
            <a:r>
              <a:rPr lang="en-US" sz="1050" dirty="0"/>
              <a:t>Doctoral dissertation). </a:t>
            </a:r>
            <a:r>
              <a:rPr lang="en-US" sz="1050" dirty="0" smtClean="0"/>
              <a:t>Retrieved </a:t>
            </a:r>
            <a:r>
              <a:rPr lang="en-US" sz="1050" dirty="0"/>
              <a:t>from </a:t>
            </a:r>
            <a:r>
              <a:rPr lang="en-US" sz="1050" dirty="0" smtClean="0"/>
              <a:t>http</a:t>
            </a:r>
            <a:r>
              <a:rPr lang="en-US" sz="1050" dirty="0"/>
              <a:t>://</a:t>
            </a:r>
            <a:r>
              <a:rPr lang="en-US" sz="1050" dirty="0" err="1" smtClean="0"/>
              <a:t>search.proquest.com.ezproxy.libproxy.db.erau.edu</a:t>
            </a:r>
            <a:r>
              <a:rPr lang="en-US" sz="1050" dirty="0" smtClean="0"/>
              <a:t>/</a:t>
            </a:r>
            <a:r>
              <a:rPr lang="en-US" sz="1050" dirty="0" err="1" smtClean="0"/>
              <a:t>docview</a:t>
            </a:r>
            <a:r>
              <a:rPr lang="en-US" sz="1050" dirty="0" smtClean="0"/>
              <a:t>/1682482940?accountid=27203</a:t>
            </a:r>
            <a:endParaRPr lang="en-US" sz="1050" b="1" dirty="0"/>
          </a:p>
          <a:p>
            <a:pPr>
              <a:spcAft>
                <a:spcPts val="200"/>
              </a:spcAft>
            </a:pPr>
            <a:r>
              <a:rPr lang="en-US" sz="1050" dirty="0"/>
              <a:t>Francis, R. P. (2016). </a:t>
            </a:r>
            <a:r>
              <a:rPr lang="en-US" sz="1050" i="1" dirty="0"/>
              <a:t>Physician's acceptance of data from patient self-monitoring devices </a:t>
            </a:r>
            <a:r>
              <a:rPr lang="en-US" sz="1050" dirty="0" smtClean="0"/>
              <a:t>(Doctoral dissertation). </a:t>
            </a:r>
          </a:p>
          <a:p>
            <a:pPr>
              <a:spcAft>
                <a:spcPts val="200"/>
              </a:spcAft>
            </a:pPr>
            <a:r>
              <a:rPr lang="en-US" sz="1050" dirty="0"/>
              <a:t> </a:t>
            </a:r>
            <a:r>
              <a:rPr lang="en-US" sz="1050" dirty="0" smtClean="0"/>
              <a:t>    Retrieved </a:t>
            </a:r>
            <a:r>
              <a:rPr lang="en-US" sz="1050" dirty="0"/>
              <a:t>from http://</a:t>
            </a:r>
            <a:r>
              <a:rPr lang="en-US" sz="1050" dirty="0" err="1" smtClean="0"/>
              <a:t>search.proquest.com.ezproxy.libproxy.db.erau.edu</a:t>
            </a:r>
            <a:r>
              <a:rPr lang="en-US" sz="1050" dirty="0" smtClean="0"/>
              <a:t>/</a:t>
            </a:r>
            <a:r>
              <a:rPr lang="en-US" sz="1050" dirty="0" err="1" smtClean="0"/>
              <a:t>docview</a:t>
            </a:r>
            <a:r>
              <a:rPr lang="en-US" sz="1050" dirty="0" smtClean="0"/>
              <a:t>/1823238563?accountid=27203</a:t>
            </a:r>
          </a:p>
          <a:p>
            <a:pPr>
              <a:spcAft>
                <a:spcPts val="200"/>
              </a:spcAft>
            </a:pPr>
            <a:r>
              <a:rPr lang="en-US" sz="1050" dirty="0"/>
              <a:t>Fishbein, M., &amp; Ajzen, I. (1975). </a:t>
            </a:r>
            <a:r>
              <a:rPr lang="en-US" sz="1050" i="1" dirty="0"/>
              <a:t>Belief, Attitude, Intention, and Behavior: An Introduction to Theory and Research.</a:t>
            </a:r>
            <a:r>
              <a:rPr lang="en-US" sz="1050" dirty="0"/>
              <a:t> Reading, MA: Addison-Wesley. Retrieved from </a:t>
            </a:r>
            <a:endParaRPr lang="en-US" sz="1050" dirty="0" smtClean="0"/>
          </a:p>
          <a:p>
            <a:pPr>
              <a:spcAft>
                <a:spcPts val="200"/>
              </a:spcAft>
            </a:pPr>
            <a:r>
              <a:rPr lang="en-US" sz="1050" dirty="0"/>
              <a:t> </a:t>
            </a:r>
            <a:r>
              <a:rPr lang="en-US" sz="1050" dirty="0" smtClean="0"/>
              <a:t>    http</a:t>
            </a:r>
            <a:r>
              <a:rPr lang="en-US" sz="1050" dirty="0"/>
              <a:t>://</a:t>
            </a:r>
            <a:r>
              <a:rPr lang="en-US" sz="1050" dirty="0" err="1" smtClean="0"/>
              <a:t>people.umass.edu</a:t>
            </a:r>
            <a:r>
              <a:rPr lang="en-US" sz="1050" dirty="0" smtClean="0"/>
              <a:t>/</a:t>
            </a:r>
            <a:r>
              <a:rPr lang="en-US" sz="1050" dirty="0" err="1" smtClean="0"/>
              <a:t>aizen</a:t>
            </a:r>
            <a:r>
              <a:rPr lang="en-US" sz="1050" dirty="0" smtClean="0"/>
              <a:t>/f&amp;a1975.html</a:t>
            </a:r>
            <a:endParaRPr lang="en-US" sz="1050" b="1" dirty="0"/>
          </a:p>
          <a:p>
            <a:pPr>
              <a:spcAft>
                <a:spcPts val="200"/>
              </a:spcAft>
            </a:pPr>
            <a:r>
              <a:rPr lang="en-US" sz="1050" dirty="0"/>
              <a:t>Koman, V. P. (2016). </a:t>
            </a:r>
            <a:r>
              <a:rPr lang="en-US" sz="1050" i="1" dirty="0"/>
              <a:t>Age and the acceptance and use of cyber-security: A quantitative survey of U.S. baby boomer </a:t>
            </a:r>
            <a:r>
              <a:rPr lang="en-US" sz="1050" i="1" dirty="0" smtClean="0"/>
              <a:t>mobile-device </a:t>
            </a:r>
            <a:r>
              <a:rPr lang="en-US" sz="1050" i="1" dirty="0"/>
              <a:t>security practices </a:t>
            </a:r>
            <a:r>
              <a:rPr lang="en-US" sz="1050" dirty="0" smtClean="0"/>
              <a:t>(Doctoral dissertation).  Retrieved </a:t>
            </a:r>
            <a:r>
              <a:rPr lang="en-US" sz="1050" dirty="0"/>
              <a:t>from http://</a:t>
            </a:r>
            <a:r>
              <a:rPr lang="en-US" sz="1050" dirty="0" err="1" smtClean="0"/>
              <a:t>search.proquest.com.ezproxy.libproxy.db.erau.edu</a:t>
            </a:r>
            <a:r>
              <a:rPr lang="en-US" sz="1050" dirty="0" smtClean="0"/>
              <a:t>/</a:t>
            </a:r>
            <a:r>
              <a:rPr lang="en-US" sz="1050" dirty="0" err="1" smtClean="0"/>
              <a:t>docview</a:t>
            </a:r>
            <a:r>
              <a:rPr lang="en-US" sz="1050" dirty="0" smtClean="0"/>
              <a:t>/1777347121?accountid=27203</a:t>
            </a:r>
            <a:endParaRPr lang="en-US" sz="1050" dirty="0"/>
          </a:p>
          <a:p>
            <a:pPr>
              <a:spcAft>
                <a:spcPts val="200"/>
              </a:spcAft>
            </a:pPr>
            <a:r>
              <a:rPr lang="en-US" sz="1050" dirty="0"/>
              <a:t>Lytle, D. (2015). </a:t>
            </a:r>
            <a:r>
              <a:rPr lang="en-US" sz="1050" i="1" dirty="0"/>
              <a:t>Pilot perception of electronic flight bags at part 121 air carriers </a:t>
            </a:r>
            <a:r>
              <a:rPr lang="en-US" sz="1050" dirty="0" smtClean="0"/>
              <a:t>(Graduate thesis). Retrieved </a:t>
            </a:r>
            <a:r>
              <a:rPr lang="en-US" sz="1050" dirty="0"/>
              <a:t>from </a:t>
            </a:r>
            <a:endParaRPr lang="en-US" sz="1050" dirty="0" smtClean="0"/>
          </a:p>
          <a:p>
            <a:pPr>
              <a:spcAft>
                <a:spcPts val="200"/>
              </a:spcAft>
            </a:pPr>
            <a:r>
              <a:rPr lang="en-US" sz="1050" dirty="0"/>
              <a:t> </a:t>
            </a:r>
            <a:r>
              <a:rPr lang="en-US" sz="1050" dirty="0" smtClean="0"/>
              <a:t>    http</a:t>
            </a:r>
            <a:r>
              <a:rPr lang="en-US" sz="1050" dirty="0"/>
              <a:t>://</a:t>
            </a:r>
            <a:r>
              <a:rPr lang="en-US" sz="1050" dirty="0" err="1" smtClean="0"/>
              <a:t>search.proquest.com.ezproxy.libproxy.db.erau.edu</a:t>
            </a:r>
            <a:r>
              <a:rPr lang="en-US" sz="1050" dirty="0" smtClean="0"/>
              <a:t>/</a:t>
            </a:r>
            <a:r>
              <a:rPr lang="en-US" sz="1050" dirty="0" err="1" smtClean="0"/>
              <a:t>docview</a:t>
            </a:r>
            <a:r>
              <a:rPr lang="en-US" sz="1050" dirty="0" smtClean="0"/>
              <a:t>/1760171664?accountid=27203</a:t>
            </a:r>
            <a:endParaRPr lang="en-US" sz="1050" dirty="0"/>
          </a:p>
          <a:p>
            <a:pPr>
              <a:spcAft>
                <a:spcPts val="200"/>
              </a:spcAft>
            </a:pPr>
            <a:r>
              <a:rPr lang="en-US" sz="1050" dirty="0"/>
              <a:t>Ohme, M. (2014). Use of Tablet Computers as Electronic Flight Bags in General Aviation.  Available at: </a:t>
            </a:r>
            <a:endParaRPr lang="en-US" sz="1050" dirty="0" smtClean="0"/>
          </a:p>
          <a:p>
            <a:pPr>
              <a:spcAft>
                <a:spcPts val="200"/>
              </a:spcAft>
            </a:pPr>
            <a:r>
              <a:rPr lang="en-US" sz="1050" dirty="0"/>
              <a:t> </a:t>
            </a:r>
            <a:r>
              <a:rPr lang="en-US" sz="1050" dirty="0" smtClean="0"/>
              <a:t>    http</a:t>
            </a:r>
            <a:r>
              <a:rPr lang="en-US" sz="1050" dirty="0"/>
              <a:t>://</a:t>
            </a:r>
            <a:r>
              <a:rPr lang="en-US" sz="1050" dirty="0" err="1"/>
              <a:t>commons.erau.edu</a:t>
            </a:r>
            <a:r>
              <a:rPr lang="en-US" sz="1050" dirty="0"/>
              <a:t>/</a:t>
            </a:r>
            <a:r>
              <a:rPr lang="en-US" sz="1050" dirty="0" err="1"/>
              <a:t>aircon</a:t>
            </a:r>
            <a:r>
              <a:rPr lang="en-US" sz="1050" dirty="0"/>
              <a:t>/2014_Challenges_ </a:t>
            </a:r>
            <a:r>
              <a:rPr lang="en-US" sz="1050" dirty="0" err="1"/>
              <a:t>Facing_our</a:t>
            </a:r>
            <a:r>
              <a:rPr lang="en-US" sz="1050" dirty="0"/>
              <a:t>_ Industry/january-17-2014/37</a:t>
            </a:r>
            <a:r>
              <a:rPr lang="en-US" sz="1050" dirty="0" smtClean="0"/>
              <a:t>/</a:t>
            </a:r>
          </a:p>
          <a:p>
            <a:pPr>
              <a:spcAft>
                <a:spcPts val="200"/>
              </a:spcAft>
            </a:pPr>
            <a:r>
              <a:rPr lang="en-US" sz="1050" dirty="0"/>
              <a:t>Rogers, E. M. (1983). </a:t>
            </a:r>
            <a:r>
              <a:rPr lang="en-US" sz="1050" i="1" dirty="0"/>
              <a:t>Diffusion of innovations </a:t>
            </a:r>
            <a:r>
              <a:rPr lang="en-US" sz="1050" dirty="0"/>
              <a:t>(Third ed.). New </a:t>
            </a:r>
            <a:r>
              <a:rPr lang="en-US" sz="1050" dirty="0" err="1"/>
              <a:t>York;London</a:t>
            </a:r>
            <a:r>
              <a:rPr lang="en-US" sz="1050" dirty="0"/>
              <a:t>;: Free Press.</a:t>
            </a:r>
            <a:endParaRPr lang="en-US" sz="1050" b="1" dirty="0"/>
          </a:p>
          <a:p>
            <a:pPr>
              <a:spcAft>
                <a:spcPts val="200"/>
              </a:spcAft>
            </a:pPr>
            <a:r>
              <a:rPr lang="en-US" sz="1050" dirty="0" smtClean="0"/>
              <a:t>Salinas </a:t>
            </a:r>
            <a:r>
              <a:rPr lang="en-US" sz="1050" dirty="0"/>
              <a:t>Segura, </a:t>
            </a:r>
            <a:r>
              <a:rPr lang="en-US" sz="1050" dirty="0" smtClean="0"/>
              <a:t>A. </a:t>
            </a:r>
            <a:r>
              <a:rPr lang="en-US" sz="1050" dirty="0"/>
              <a:t>and </a:t>
            </a:r>
            <a:r>
              <a:rPr lang="en-US" sz="1050" dirty="0" err="1"/>
              <a:t>Thiesse</a:t>
            </a:r>
            <a:r>
              <a:rPr lang="en-US" sz="1050" dirty="0"/>
              <a:t>, </a:t>
            </a:r>
            <a:r>
              <a:rPr lang="en-US" sz="1050" dirty="0" smtClean="0"/>
              <a:t>F. (2015). Extending </a:t>
            </a:r>
            <a:r>
              <a:rPr lang="en-US" sz="1050" dirty="0"/>
              <a:t>UTAUT2 to Explore Pervasive Information Systems" (2015). </a:t>
            </a:r>
            <a:r>
              <a:rPr lang="en-US" sz="1050" i="1" dirty="0"/>
              <a:t>ECIS 2015 </a:t>
            </a:r>
            <a:endParaRPr lang="en-US" sz="1050" i="1" dirty="0" smtClean="0"/>
          </a:p>
          <a:p>
            <a:pPr>
              <a:spcAft>
                <a:spcPts val="200"/>
              </a:spcAft>
            </a:pPr>
            <a:r>
              <a:rPr lang="en-US" sz="1050" i="1" dirty="0"/>
              <a:t> </a:t>
            </a:r>
            <a:r>
              <a:rPr lang="en-US" sz="1050" i="1" dirty="0" smtClean="0"/>
              <a:t>    Completed </a:t>
            </a:r>
            <a:r>
              <a:rPr lang="en-US" sz="1050" i="1" dirty="0"/>
              <a:t>Research Papers.</a:t>
            </a:r>
            <a:r>
              <a:rPr lang="en-US" sz="1050" dirty="0"/>
              <a:t> Paper </a:t>
            </a:r>
            <a:r>
              <a:rPr lang="en-US" sz="1050" dirty="0" smtClean="0"/>
              <a:t>154. ISBN 978-3-00-050284-2  Retrieved from http</a:t>
            </a:r>
            <a:r>
              <a:rPr lang="en-US" sz="1050" dirty="0"/>
              <a:t>://</a:t>
            </a:r>
            <a:r>
              <a:rPr lang="en-US" sz="1050" dirty="0" err="1" smtClean="0"/>
              <a:t>aisel.aisnet.org</a:t>
            </a:r>
            <a:r>
              <a:rPr lang="en-US" sz="1050" dirty="0" smtClean="0"/>
              <a:t>/ecis2015_cr/154</a:t>
            </a:r>
          </a:p>
          <a:p>
            <a:r>
              <a:rPr lang="en-US" sz="1050" dirty="0"/>
              <a:t>Venkatesh, V., Morris, M. G., Davis, G. B., &amp; Davis, F. D. (2003). User acceptance of information technology: Toward a unified view.</a:t>
            </a:r>
            <a:r>
              <a:rPr lang="en-US" sz="1050" i="1" dirty="0"/>
              <a:t> MIS Quarterly, 27</a:t>
            </a:r>
            <a:r>
              <a:rPr lang="en-US" sz="1050" dirty="0"/>
              <a:t>(3), 425-478.</a:t>
            </a:r>
            <a:endParaRPr lang="en-US" sz="1050" b="1" dirty="0"/>
          </a:p>
          <a:p>
            <a:r>
              <a:rPr lang="en-US" sz="1050" dirty="0"/>
              <a:t>Venkatesh, V., Thong, J., &amp; Xin, X. (2012). Consumer Acceptance and Use of Information Technology: Extending the Unified Theory of Acceptance and Use of </a:t>
            </a:r>
            <a:endParaRPr lang="en-US" sz="1050" dirty="0" smtClean="0"/>
          </a:p>
          <a:p>
            <a:r>
              <a:rPr lang="en-US" sz="1050" dirty="0"/>
              <a:t> </a:t>
            </a:r>
            <a:r>
              <a:rPr lang="en-US" sz="1050" dirty="0" smtClean="0"/>
              <a:t>    Technology</a:t>
            </a:r>
            <a:r>
              <a:rPr lang="en-US" sz="1050" dirty="0"/>
              <a:t>. </a:t>
            </a:r>
            <a:r>
              <a:rPr lang="en-US" sz="1050" i="1" dirty="0"/>
              <a:t>MIS Quarterly</a:t>
            </a:r>
            <a:r>
              <a:rPr lang="en-US" sz="1050" dirty="0"/>
              <a:t>, </a:t>
            </a:r>
            <a:r>
              <a:rPr lang="en-US" sz="1050" i="1" dirty="0"/>
              <a:t>36</a:t>
            </a:r>
            <a:r>
              <a:rPr lang="en-US" sz="1050" dirty="0"/>
              <a:t>(1), 157–178. Retrieved from http://</a:t>
            </a:r>
            <a:r>
              <a:rPr lang="en-US" sz="1050" dirty="0" err="1"/>
              <a:t>ssrn.com</a:t>
            </a:r>
            <a:r>
              <a:rPr lang="en-US" sz="1050" dirty="0"/>
              <a:t>/paper=2002388</a:t>
            </a:r>
            <a:endParaRPr lang="en-US" sz="1050" b="1" dirty="0"/>
          </a:p>
          <a:p>
            <a:pPr>
              <a:spcAft>
                <a:spcPts val="200"/>
              </a:spcAft>
            </a:pPr>
            <a:endParaRPr lang="en-US" sz="1050" dirty="0" smtClean="0"/>
          </a:p>
          <a:p>
            <a:pPr>
              <a:spcAft>
                <a:spcPts val="200"/>
              </a:spcAft>
            </a:pPr>
            <a:endParaRPr lang="en-US" sz="1050" dirty="0"/>
          </a:p>
          <a:p>
            <a:pPr>
              <a:spcAft>
                <a:spcPts val="200"/>
              </a:spcAft>
            </a:pPr>
            <a:endParaRPr lang="en-US" sz="1050" dirty="0"/>
          </a:p>
          <a:p>
            <a:pPr>
              <a:spcAft>
                <a:spcPts val="200"/>
              </a:spcAft>
            </a:pPr>
            <a:endParaRPr lang="en-US" sz="1050" dirty="0" smtClean="0"/>
          </a:p>
          <a:p>
            <a:pPr>
              <a:spcAft>
                <a:spcPts val="200"/>
              </a:spcAft>
            </a:pPr>
            <a:endParaRPr lang="en-US" sz="1050" dirty="0"/>
          </a:p>
          <a:p>
            <a:pPr>
              <a:spcAft>
                <a:spcPts val="200"/>
              </a:spcAft>
            </a:pPr>
            <a:endParaRPr lang="en-US" sz="1050" dirty="0" smtClean="0"/>
          </a:p>
          <a:p>
            <a:pPr>
              <a:spcAft>
                <a:spcPts val="200"/>
              </a:spcAft>
            </a:pPr>
            <a:endParaRPr lang="en-US" sz="1050" b="1" dirty="0"/>
          </a:p>
          <a:p>
            <a:pPr>
              <a:spcAft>
                <a:spcPts val="200"/>
              </a:spcAft>
            </a:pPr>
            <a:endParaRPr lang="en-US" sz="1050" b="1" dirty="0"/>
          </a:p>
          <a:p>
            <a:pPr>
              <a:spcAft>
                <a:spcPts val="200"/>
              </a:spcAft>
            </a:pPr>
            <a:endParaRPr lang="en-US" sz="1050" b="1" dirty="0"/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References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44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2030" t="20395" r="24210" b="25846"/>
          <a:stretch/>
        </p:blipFill>
        <p:spPr>
          <a:xfrm>
            <a:off x="7848600" y="4288972"/>
            <a:ext cx="1426029" cy="1426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118" y="291174"/>
            <a:ext cx="2408980" cy="40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978330" y="1846217"/>
            <a:ext cx="3153956" cy="6531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4800" dirty="0" smtClean="0"/>
              <a:t>Questions?</a:t>
            </a:r>
            <a:endParaRPr lang="en-US" sz="4800" dirty="0"/>
          </a:p>
        </p:txBody>
      </p:sp>
      <p:sp>
        <p:nvSpPr>
          <p:cNvPr id="6" name="TextBox 5"/>
          <p:cNvSpPr txBox="1"/>
          <p:nvPr/>
        </p:nvSpPr>
        <p:spPr>
          <a:xfrm>
            <a:off x="438332" y="3510790"/>
            <a:ext cx="5403670" cy="192481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For more information:</a:t>
            </a:r>
          </a:p>
          <a:p>
            <a:r>
              <a:rPr lang="en-US" sz="2800" dirty="0" smtClean="0"/>
              <a:t>	Troy E. Techau</a:t>
            </a:r>
          </a:p>
          <a:p>
            <a:r>
              <a:rPr lang="en-US" sz="2800" dirty="0" smtClean="0"/>
              <a:t>	</a:t>
            </a:r>
            <a:r>
              <a:rPr lang="en-US" sz="2800" dirty="0" err="1" smtClean="0"/>
              <a:t>techaut@my.erau.edu</a:t>
            </a:r>
            <a:endParaRPr lang="en-US" sz="2800" dirty="0" smtClean="0"/>
          </a:p>
          <a:p>
            <a:r>
              <a:rPr lang="en-US" sz="2800" dirty="0" smtClean="0"/>
              <a:t>	(813) 766-2056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20765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2030" t="20395" r="24210" b="25846"/>
          <a:stretch/>
        </p:blipFill>
        <p:spPr>
          <a:xfrm>
            <a:off x="7848600" y="4288972"/>
            <a:ext cx="1426029" cy="1426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118" y="291174"/>
            <a:ext cx="2408980" cy="40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7358" y="728619"/>
            <a:ext cx="2762795" cy="6531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7588" y="1476104"/>
            <a:ext cx="7197635" cy="293478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Background of EFB Adoption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Basics of Technology Acceptance 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Researching Acceptance of EFBs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Implications for Flight Training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16790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30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3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3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34" r="6411"/>
          <a:stretch/>
        </p:blipFill>
        <p:spPr>
          <a:xfrm>
            <a:off x="5043714" y="2565446"/>
            <a:ext cx="3106146" cy="2302600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3</a:t>
            </a:fld>
            <a:endParaRPr lang="en-US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60" r="6830" b="538"/>
          <a:stretch/>
        </p:blipFill>
        <p:spPr>
          <a:xfrm>
            <a:off x="821601" y="2565446"/>
            <a:ext cx="2997200" cy="2323537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680935" y="825396"/>
            <a:ext cx="7860393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EFBs = most categories and types of operation 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Support many functions (charts, weather, traffic, etc.)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CPDLC and more to come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742" y="4846092"/>
            <a:ext cx="380104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1000" dirty="0" smtClean="0"/>
              <a:t>Reproduced from http</a:t>
            </a:r>
            <a:r>
              <a:rPr lang="en-US" sz="1000" dirty="0"/>
              <a:t>://</a:t>
            </a:r>
            <a:r>
              <a:rPr lang="en-US" sz="1000" dirty="0" err="1" smtClean="0"/>
              <a:t>www.avidyne.com</a:t>
            </a:r>
            <a:r>
              <a:rPr lang="en-US" sz="1000" dirty="0" smtClean="0"/>
              <a:t>/products/</a:t>
            </a:r>
            <a:r>
              <a:rPr lang="en-US" sz="1000" dirty="0" err="1" smtClean="0"/>
              <a:t>ifd</a:t>
            </a:r>
            <a:r>
              <a:rPr lang="en-US" sz="1000" dirty="0" smtClean="0"/>
              <a:t>/ifd100.html</a:t>
            </a:r>
            <a:endParaRPr lang="en-US" sz="1000" dirty="0"/>
          </a:p>
        </p:txBody>
      </p:sp>
      <p:sp>
        <p:nvSpPr>
          <p:cNvPr id="4" name="Rectangle 3"/>
          <p:cNvSpPr/>
          <p:nvPr/>
        </p:nvSpPr>
        <p:spPr>
          <a:xfrm>
            <a:off x="4505322" y="4868046"/>
            <a:ext cx="44342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Reproduced from https</a:t>
            </a:r>
            <a:r>
              <a:rPr lang="en-US" sz="1000" dirty="0"/>
              <a:t>://</a:t>
            </a:r>
            <a:r>
              <a:rPr lang="en-US" sz="1000" dirty="0" err="1"/>
              <a:t>outnback.casa.gov.au</a:t>
            </a:r>
            <a:r>
              <a:rPr lang="en-US" sz="1000" dirty="0"/>
              <a:t>/episode-10/electronic-flight-bags</a:t>
            </a:r>
          </a:p>
        </p:txBody>
      </p:sp>
      <p:sp>
        <p:nvSpPr>
          <p:cNvPr id="13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EFBs </a:t>
            </a:r>
            <a:r>
              <a:rPr lang="mr-IN" dirty="0" smtClean="0"/>
              <a:t>–</a:t>
            </a:r>
            <a:r>
              <a:rPr lang="en-US" dirty="0" smtClean="0"/>
              <a:t> A Significant Capability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350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4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3164" y="685475"/>
            <a:ext cx="7860393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Ohme (2014) showed 21% of pilots chose not to use EFBs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Lytle (2015) documented pilot comments on EFBs: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Likes: </a:t>
            </a:r>
          </a:p>
          <a:p>
            <a:pPr marL="1056114" lvl="2" indent="-342900">
              <a:spcAft>
                <a:spcPts val="600"/>
              </a:spcAft>
              <a:buSzPct val="67000"/>
              <a:buFont typeface="Courier New" charset="0"/>
              <a:buChar char="o"/>
            </a:pPr>
            <a:r>
              <a:rPr lang="en-US" sz="2400" dirty="0" smtClean="0">
                <a:solidFill>
                  <a:srgbClr val="0D1D57"/>
                </a:solidFill>
              </a:rPr>
              <a:t>Improved functionality </a:t>
            </a:r>
            <a:r>
              <a:rPr lang="en-US" sz="2000" dirty="0" smtClean="0">
                <a:solidFill>
                  <a:srgbClr val="0D1D57"/>
                </a:solidFill>
              </a:rPr>
              <a:t>(zoom, highlight, night visibility)</a:t>
            </a:r>
            <a:endParaRPr lang="en-US" sz="2400" dirty="0" smtClean="0">
              <a:solidFill>
                <a:srgbClr val="0D1D57"/>
              </a:solidFill>
            </a:endParaRPr>
          </a:p>
          <a:p>
            <a:pPr marL="1056114" lvl="2" indent="-342900">
              <a:spcAft>
                <a:spcPts val="600"/>
              </a:spcAft>
              <a:buSzPct val="67000"/>
              <a:buFont typeface="Courier New" charset="0"/>
              <a:buChar char="o"/>
            </a:pPr>
            <a:r>
              <a:rPr lang="en-US" sz="2400" dirty="0" smtClean="0">
                <a:solidFill>
                  <a:srgbClr val="0D1D57"/>
                </a:solidFill>
              </a:rPr>
              <a:t>Consolidation of resources </a:t>
            </a:r>
            <a:r>
              <a:rPr lang="en-US" sz="2000" dirty="0" smtClean="0">
                <a:solidFill>
                  <a:srgbClr val="0D1D57"/>
                </a:solidFill>
              </a:rPr>
              <a:t>(all in one place)</a:t>
            </a:r>
          </a:p>
          <a:p>
            <a:pPr marL="1056114" lvl="2" indent="-342900">
              <a:spcAft>
                <a:spcPts val="600"/>
              </a:spcAft>
              <a:buSzPct val="67000"/>
              <a:buFont typeface="Courier New" charset="0"/>
              <a:buChar char="o"/>
            </a:pPr>
            <a:r>
              <a:rPr lang="en-US" sz="2400" dirty="0" smtClean="0">
                <a:solidFill>
                  <a:srgbClr val="0D1D57"/>
                </a:solidFill>
              </a:rPr>
              <a:t>Improved efficiency </a:t>
            </a:r>
            <a:r>
              <a:rPr lang="en-US" sz="2000" dirty="0" smtClean="0">
                <a:solidFill>
                  <a:srgbClr val="0D1D57"/>
                </a:solidFill>
              </a:rPr>
              <a:t>(speed of access, updating)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Dislikes:</a:t>
            </a:r>
          </a:p>
          <a:p>
            <a:pPr marL="1056114" lvl="2" indent="-342900">
              <a:spcAft>
                <a:spcPts val="600"/>
              </a:spcAft>
              <a:buSzPct val="67000"/>
              <a:buFont typeface="Courier New" charset="0"/>
              <a:buChar char="o"/>
            </a:pPr>
            <a:r>
              <a:rPr lang="en-US" sz="2400" dirty="0">
                <a:solidFill>
                  <a:srgbClr val="0D1D57"/>
                </a:solidFill>
              </a:rPr>
              <a:t>Poor training </a:t>
            </a:r>
            <a:r>
              <a:rPr lang="en-US" sz="2000" dirty="0">
                <a:solidFill>
                  <a:srgbClr val="0D1D57"/>
                </a:solidFill>
              </a:rPr>
              <a:t>(“trial and error” fielding approach)</a:t>
            </a:r>
          </a:p>
          <a:p>
            <a:pPr marL="1056114" lvl="2" indent="-342900">
              <a:spcAft>
                <a:spcPts val="600"/>
              </a:spcAft>
              <a:buSzPct val="67000"/>
              <a:buFont typeface="Courier New" charset="0"/>
              <a:buChar char="o"/>
            </a:pPr>
            <a:r>
              <a:rPr lang="en-US" sz="2400" dirty="0">
                <a:solidFill>
                  <a:srgbClr val="0D1D57"/>
                </a:solidFill>
              </a:rPr>
              <a:t>EFB limitations </a:t>
            </a:r>
            <a:r>
              <a:rPr lang="en-US" sz="2000" dirty="0">
                <a:solidFill>
                  <a:srgbClr val="0D1D57"/>
                </a:solidFill>
              </a:rPr>
              <a:t>(processor speed, hardware issues)</a:t>
            </a:r>
          </a:p>
          <a:p>
            <a:pPr marL="1056114" lvl="2" indent="-342900">
              <a:spcAft>
                <a:spcPts val="600"/>
              </a:spcAft>
              <a:buSzPct val="67000"/>
              <a:buFont typeface="Courier New" charset="0"/>
              <a:buChar char="o"/>
            </a:pPr>
            <a:r>
              <a:rPr lang="en-US" sz="2400" dirty="0">
                <a:solidFill>
                  <a:srgbClr val="0D1D57"/>
                </a:solidFill>
              </a:rPr>
              <a:t>Regulatory </a:t>
            </a:r>
            <a:r>
              <a:rPr lang="en-US" sz="2400" dirty="0" smtClean="0">
                <a:solidFill>
                  <a:srgbClr val="0D1D57"/>
                </a:solidFill>
              </a:rPr>
              <a:t>limitations </a:t>
            </a:r>
            <a:r>
              <a:rPr lang="en-US" sz="2000" dirty="0" smtClean="0">
                <a:solidFill>
                  <a:srgbClr val="0D1D57"/>
                </a:solidFill>
              </a:rPr>
              <a:t>(capabilities available </a:t>
            </a:r>
            <a:r>
              <a:rPr lang="mr-IN" sz="2000" dirty="0" smtClean="0">
                <a:solidFill>
                  <a:srgbClr val="0D1D57"/>
                </a:solidFill>
              </a:rPr>
              <a:t>–</a:t>
            </a:r>
            <a:r>
              <a:rPr lang="en-US" sz="2000" dirty="0" smtClean="0">
                <a:solidFill>
                  <a:srgbClr val="0D1D57"/>
                </a:solidFill>
              </a:rPr>
              <a:t> not allowed)</a:t>
            </a:r>
            <a:endParaRPr lang="en-US" sz="2400" dirty="0" smtClean="0">
              <a:solidFill>
                <a:srgbClr val="0D1D57"/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EFBs </a:t>
            </a:r>
            <a:r>
              <a:rPr lang="mr-IN" dirty="0" smtClean="0"/>
              <a:t>–</a:t>
            </a:r>
            <a:r>
              <a:rPr lang="en-US" dirty="0" smtClean="0"/>
              <a:t> Not Adopted by All Pilots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0564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43164" y="931658"/>
            <a:ext cx="81007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Is EFB adoption affected by: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ease of use? 			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availability of training?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cost factors?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endParaRPr lang="en-US" sz="2400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Are there differences in pilot adoption of EFBs due to: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>
                <a:solidFill>
                  <a:srgbClr val="0D1D57"/>
                </a:solidFill>
              </a:rPr>
              <a:t>age?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>
                <a:solidFill>
                  <a:srgbClr val="0D1D57"/>
                </a:solidFill>
              </a:rPr>
              <a:t>gender</a:t>
            </a:r>
            <a:r>
              <a:rPr lang="en-US" sz="2400" dirty="0" smtClean="0">
                <a:solidFill>
                  <a:srgbClr val="0D1D57"/>
                </a:solidFill>
              </a:rPr>
              <a:t>?</a:t>
            </a:r>
          </a:p>
          <a:p>
            <a:pPr marL="699507" lvl="1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Why Does Pilot Acceptance Vary?</a:t>
            </a:r>
            <a:endParaRPr lang="en-US" dirty="0"/>
          </a:p>
        </p:txBody>
      </p:sp>
      <p:sp>
        <p:nvSpPr>
          <p:cNvPr id="2" name="Rectangle 1"/>
          <p:cNvSpPr/>
          <p:nvPr/>
        </p:nvSpPr>
        <p:spPr>
          <a:xfrm>
            <a:off x="4171950" y="1769780"/>
            <a:ext cx="4572000" cy="1800493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expected utility? </a:t>
            </a:r>
            <a:r>
              <a:rPr lang="en-US" sz="2400" dirty="0">
                <a:solidFill>
                  <a:srgbClr val="0D1D57"/>
                </a:solidFill>
              </a:rPr>
              <a:t>			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social factors?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endParaRPr lang="en-US" sz="2400" dirty="0" smtClean="0">
              <a:solidFill>
                <a:srgbClr val="0D1D57"/>
              </a:solidFill>
            </a:endParaRPr>
          </a:p>
          <a:p>
            <a:pPr marL="699507" lvl="1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>
              <a:solidFill>
                <a:srgbClr val="0D1D57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078514" y="357027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>
                <a:solidFill>
                  <a:srgbClr val="0D1D57"/>
                </a:solidFill>
              </a:rPr>
              <a:t>tablet computer experience</a:t>
            </a:r>
            <a:r>
              <a:rPr lang="en-US" sz="2400" dirty="0" smtClean="0">
                <a:solidFill>
                  <a:srgbClr val="0D1D57"/>
                </a:solidFill>
              </a:rPr>
              <a:t>?</a:t>
            </a:r>
            <a:endParaRPr lang="en-US" sz="2400" dirty="0">
              <a:solidFill>
                <a:srgbClr val="0D1D57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014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biLevel thresh="50000"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1500"/>
                    </a14:imgEffect>
                    <a14:imgEffect>
                      <a14:saturation sat="0"/>
                    </a14:imgEffect>
                  </a14:imgLayer>
                </a14:imgProps>
              </a:ext>
            </a:extLst>
          </a:blip>
          <a:srcRect l="22030" t="20395" r="24210" b="25846"/>
          <a:stretch/>
        </p:blipFill>
        <p:spPr>
          <a:xfrm>
            <a:off x="7848600" y="4288972"/>
            <a:ext cx="1426029" cy="1426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78118" y="291174"/>
            <a:ext cx="2408980" cy="4055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007358" y="728619"/>
            <a:ext cx="2762795" cy="653144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207588" y="1476104"/>
            <a:ext cx="7197635" cy="293478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defTabSz="685800">
              <a:lnSpc>
                <a:spcPct val="90000"/>
              </a:lnSpc>
              <a:spcBef>
                <a:spcPct val="0"/>
              </a:spcBef>
              <a:buNone/>
              <a:defRPr sz="3300" i="1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Background of EFB Adoption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Basics of Technology Acceptance 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Researching Acceptance of EFBs</a:t>
            </a:r>
          </a:p>
          <a:p>
            <a:pPr marL="457200" indent="-457200">
              <a:buFont typeface="Arial" charset="0"/>
              <a:buChar char="•"/>
            </a:pPr>
            <a:endParaRPr lang="en-US" dirty="0" smtClean="0"/>
          </a:p>
          <a:p>
            <a:pPr marL="457200" indent="-457200">
              <a:buFont typeface="Arial" charset="0"/>
              <a:buChar char="•"/>
            </a:pPr>
            <a:r>
              <a:rPr lang="en-US" dirty="0" smtClean="0"/>
              <a:t>Implications for Flight Training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4952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7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8" dur="20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9" presetID="3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0" dur="20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42424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7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036203" y="638630"/>
            <a:ext cx="3383280" cy="1465828"/>
          </a:xfrm>
          <a:prstGeom prst="rect">
            <a:avLst/>
          </a:prstGeom>
          <a:gradFill>
            <a:gsLst>
              <a:gs pos="0">
                <a:schemeClr val="accent1">
                  <a:lumMod val="67000"/>
                </a:schemeClr>
              </a:gs>
              <a:gs pos="70000">
                <a:schemeClr val="accent1">
                  <a:lumMod val="97000"/>
                  <a:lumOff val="3000"/>
                </a:schemeClr>
              </a:gs>
              <a:gs pos="99000">
                <a:schemeClr val="accent1">
                  <a:lumMod val="60000"/>
                  <a:lumOff val="40000"/>
                </a:schemeClr>
              </a:gs>
            </a:gsLst>
            <a:lin ang="16200000" scaled="1"/>
          </a:gradFill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noAutofit/>
          </a:bodyPr>
          <a:lstStyle/>
          <a:p>
            <a:pPr algn="ctr"/>
            <a:r>
              <a:rPr lang="en-US" sz="4400" dirty="0" smtClean="0"/>
              <a:t>DOI</a:t>
            </a:r>
          </a:p>
          <a:p>
            <a:pPr algn="ctr"/>
            <a:r>
              <a:rPr lang="en-US" sz="2000" dirty="0"/>
              <a:t>Diffusion of Innovations</a:t>
            </a:r>
          </a:p>
          <a:p>
            <a:pPr algn="ctr"/>
            <a:r>
              <a:rPr lang="en-US" sz="2000" dirty="0" smtClean="0"/>
              <a:t>Rogers (1962)</a:t>
            </a:r>
            <a:endParaRPr lang="en-US" sz="2000" dirty="0"/>
          </a:p>
          <a:p>
            <a:pPr algn="ctr"/>
            <a:endParaRPr lang="en-US" sz="4400" dirty="0"/>
          </a:p>
        </p:txBody>
      </p:sp>
      <p:sp>
        <p:nvSpPr>
          <p:cNvPr id="9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Researching Technology Adoption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573642" y="638631"/>
            <a:ext cx="3383280" cy="1465828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noAutofit/>
          </a:bodyPr>
          <a:lstStyle/>
          <a:p>
            <a:pPr algn="ctr"/>
            <a:r>
              <a:rPr lang="en-US" sz="4400" dirty="0" smtClean="0"/>
              <a:t>TRA</a:t>
            </a:r>
          </a:p>
          <a:p>
            <a:pPr algn="ctr"/>
            <a:r>
              <a:rPr lang="en-US" sz="2000" dirty="0" smtClean="0"/>
              <a:t>Theory of Reasoned Action</a:t>
            </a:r>
            <a:endParaRPr lang="en-US" sz="2000" dirty="0"/>
          </a:p>
          <a:p>
            <a:pPr algn="ctr"/>
            <a:r>
              <a:rPr lang="en-US" sz="2000" dirty="0" smtClean="0"/>
              <a:t>Fischbein &amp; Ajzen (1975)</a:t>
            </a:r>
            <a:endParaRPr lang="en-US" sz="2000" dirty="0"/>
          </a:p>
          <a:p>
            <a:pPr algn="ctr"/>
            <a:endParaRPr lang="en-US" sz="4400" dirty="0"/>
          </a:p>
        </p:txBody>
      </p:sp>
      <p:sp>
        <p:nvSpPr>
          <p:cNvPr id="11" name="TextBox 10"/>
          <p:cNvSpPr txBox="1"/>
          <p:nvPr/>
        </p:nvSpPr>
        <p:spPr>
          <a:xfrm>
            <a:off x="4573641" y="2217311"/>
            <a:ext cx="3383280" cy="1465828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noAutofit/>
          </a:bodyPr>
          <a:lstStyle/>
          <a:p>
            <a:pPr algn="ctr"/>
            <a:r>
              <a:rPr lang="en-US" sz="4400" dirty="0" smtClean="0"/>
              <a:t>TPB</a:t>
            </a:r>
          </a:p>
          <a:p>
            <a:pPr algn="ctr"/>
            <a:r>
              <a:rPr lang="en-US" sz="2000" dirty="0" smtClean="0"/>
              <a:t>Theory of Planned Behavior</a:t>
            </a:r>
            <a:endParaRPr lang="en-US" sz="2000" dirty="0"/>
          </a:p>
          <a:p>
            <a:pPr algn="ctr"/>
            <a:r>
              <a:rPr lang="en-US" sz="2000" dirty="0" smtClean="0"/>
              <a:t>Ajzen (1991)</a:t>
            </a:r>
            <a:endParaRPr lang="en-US" sz="2000" dirty="0"/>
          </a:p>
          <a:p>
            <a:pPr algn="ctr"/>
            <a:endParaRPr lang="en-US" sz="4400" dirty="0"/>
          </a:p>
        </p:txBody>
      </p:sp>
      <p:sp>
        <p:nvSpPr>
          <p:cNvPr id="12" name="TextBox 11"/>
          <p:cNvSpPr txBox="1"/>
          <p:nvPr/>
        </p:nvSpPr>
        <p:spPr>
          <a:xfrm>
            <a:off x="1036203" y="2217311"/>
            <a:ext cx="3383280" cy="1465828"/>
          </a:xfrm>
          <a:prstGeom prst="rect">
            <a:avLst/>
          </a:prstGeom>
          <a:gradFill flip="none" rotWithShape="1">
            <a:gsLst>
              <a:gs pos="0">
                <a:schemeClr val="accent4">
                  <a:lumMod val="40000"/>
                  <a:lumOff val="60000"/>
                </a:schemeClr>
              </a:gs>
              <a:gs pos="26000">
                <a:schemeClr val="accent4">
                  <a:lumMod val="95000"/>
                  <a:lumOff val="5000"/>
                </a:schemeClr>
              </a:gs>
              <a:gs pos="100000">
                <a:schemeClr val="accent4">
                  <a:lumMod val="60000"/>
                </a:schemeClr>
              </a:gs>
            </a:gsLst>
            <a:lin ang="5400000" scaled="0"/>
            <a:tileRect/>
          </a:gradFill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rtlCol="0">
            <a:noAutofit/>
          </a:bodyPr>
          <a:lstStyle/>
          <a:p>
            <a:pPr algn="ctr"/>
            <a:r>
              <a:rPr lang="en-US" sz="4400" dirty="0" smtClean="0"/>
              <a:t>TAM</a:t>
            </a:r>
          </a:p>
          <a:p>
            <a:pPr algn="ctr"/>
            <a:r>
              <a:rPr lang="en-US" sz="2000" dirty="0" smtClean="0"/>
              <a:t>Technology Acceptance Model</a:t>
            </a:r>
            <a:endParaRPr lang="en-US" sz="2000" dirty="0"/>
          </a:p>
          <a:p>
            <a:pPr algn="ctr"/>
            <a:r>
              <a:rPr lang="en-US" sz="2000" dirty="0" smtClean="0"/>
              <a:t>Davis (1986)</a:t>
            </a:r>
            <a:endParaRPr lang="en-US" sz="2000" dirty="0"/>
          </a:p>
          <a:p>
            <a:pPr algn="ctr"/>
            <a:endParaRPr lang="en-US" sz="4400" dirty="0"/>
          </a:p>
        </p:txBody>
      </p:sp>
      <p:sp>
        <p:nvSpPr>
          <p:cNvPr id="13" name="TextBox 12"/>
          <p:cNvSpPr txBox="1"/>
          <p:nvPr/>
        </p:nvSpPr>
        <p:spPr>
          <a:xfrm>
            <a:off x="190308" y="3753742"/>
            <a:ext cx="8753843" cy="1326259"/>
          </a:xfrm>
          <a:prstGeom prst="rect">
            <a:avLst/>
          </a:prstGeom>
          <a:gradFill flip="none" rotWithShape="1">
            <a:gsLst>
              <a:gs pos="0">
                <a:srgbClr val="E94B29"/>
              </a:gs>
              <a:gs pos="88000">
                <a:srgbClr val="E98665"/>
              </a:gs>
              <a:gs pos="100000">
                <a:srgbClr val="EB9F92"/>
              </a:gs>
            </a:gsLst>
            <a:lin ang="16200000" scaled="1"/>
            <a:tileRect/>
          </a:gradFill>
          <a:ln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wrap="square" tIns="18288" bIns="18288" rtlCol="0">
            <a:noAutofit/>
          </a:bodyPr>
          <a:lstStyle/>
          <a:p>
            <a:pPr algn="ctr"/>
            <a:r>
              <a:rPr lang="en-US" sz="4400" dirty="0" smtClean="0"/>
              <a:t>UTAUT</a:t>
            </a:r>
          </a:p>
          <a:p>
            <a:pPr algn="ctr"/>
            <a:r>
              <a:rPr lang="en-US" sz="2000" dirty="0" smtClean="0"/>
              <a:t>Unified Theory of Acceptance and Use of Technology</a:t>
            </a:r>
            <a:endParaRPr lang="en-US" sz="2000" dirty="0"/>
          </a:p>
          <a:p>
            <a:pPr algn="ctr"/>
            <a:r>
              <a:rPr lang="en-US" sz="2000" dirty="0" smtClean="0"/>
              <a:t>Venkatesh, Morris, Davis, &amp; Davis (2003)</a:t>
            </a:r>
            <a:endParaRPr lang="en-US" sz="2000" dirty="0"/>
          </a:p>
          <a:p>
            <a:pPr algn="ctr"/>
            <a:endParaRPr lang="en-US" sz="4400" dirty="0"/>
          </a:p>
        </p:txBody>
      </p:sp>
    </p:spTree>
    <p:extLst>
      <p:ext uri="{BB962C8B-B14F-4D97-AF65-F5344CB8AC3E}">
        <p14:creationId xmlns:p14="http://schemas.microsoft.com/office/powerpoint/2010/main" val="79665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8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43562" y="700387"/>
            <a:ext cx="8464132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Unified Theory of Acceptance and Use of Technology (</a:t>
            </a:r>
            <a:r>
              <a:rPr lang="en-US" sz="2400" dirty="0">
                <a:solidFill>
                  <a:srgbClr val="0D1D57"/>
                </a:solidFill>
              </a:rPr>
              <a:t>UTAUT2) </a:t>
            </a:r>
            <a:r>
              <a:rPr lang="en-US" sz="2400" dirty="0" smtClean="0">
                <a:solidFill>
                  <a:srgbClr val="0D1D57"/>
                </a:solidFill>
              </a:rPr>
              <a:t>(Venkatesh</a:t>
            </a:r>
            <a:r>
              <a:rPr lang="en-US" sz="2400" dirty="0">
                <a:solidFill>
                  <a:srgbClr val="0D1D57"/>
                </a:solidFill>
              </a:rPr>
              <a:t>, Thong, &amp; </a:t>
            </a:r>
            <a:r>
              <a:rPr lang="en-US" sz="2400" dirty="0" smtClean="0">
                <a:solidFill>
                  <a:srgbClr val="0D1D57"/>
                </a:solidFill>
              </a:rPr>
              <a:t>Xu, 2012)</a:t>
            </a: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Exogenous Factors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Performance Expectancy -  </a:t>
            </a:r>
            <a:r>
              <a:rPr lang="en-US" sz="2000" dirty="0" smtClean="0">
                <a:solidFill>
                  <a:srgbClr val="0D1D57"/>
                </a:solidFill>
              </a:rPr>
              <a:t>does the system help me perform? </a:t>
            </a:r>
            <a:endParaRPr lang="en-US" sz="2000" dirty="0">
              <a:solidFill>
                <a:srgbClr val="0D1D57"/>
              </a:solidFill>
            </a:endParaRP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Effort Expectancy </a:t>
            </a:r>
            <a:r>
              <a:rPr lang="mr-IN" sz="2400" i="1" dirty="0" smtClean="0">
                <a:solidFill>
                  <a:srgbClr val="0D1D57"/>
                </a:solidFill>
              </a:rPr>
              <a:t>–</a:t>
            </a:r>
            <a:r>
              <a:rPr lang="en-US" sz="2400" i="1" dirty="0" smtClean="0">
                <a:solidFill>
                  <a:srgbClr val="0D1D57"/>
                </a:solidFill>
              </a:rPr>
              <a:t> </a:t>
            </a:r>
            <a:r>
              <a:rPr lang="en-US" sz="2000" dirty="0" smtClean="0">
                <a:solidFill>
                  <a:srgbClr val="0D1D57"/>
                </a:solidFill>
              </a:rPr>
              <a:t>how easy is it to use the system?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Social Influence </a:t>
            </a:r>
            <a:r>
              <a:rPr lang="mr-IN" sz="2400" i="1" dirty="0" smtClean="0">
                <a:solidFill>
                  <a:srgbClr val="0D1D57"/>
                </a:solidFill>
              </a:rPr>
              <a:t>–</a:t>
            </a:r>
            <a:r>
              <a:rPr lang="en-US" sz="2400" i="1" dirty="0" smtClean="0">
                <a:solidFill>
                  <a:srgbClr val="0D1D57"/>
                </a:solidFill>
              </a:rPr>
              <a:t> </a:t>
            </a:r>
            <a:r>
              <a:rPr lang="en-US" sz="2000" dirty="0" smtClean="0">
                <a:solidFill>
                  <a:srgbClr val="0D1D57"/>
                </a:solidFill>
              </a:rPr>
              <a:t>do others think I should use the system?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Facilitating Conditions </a:t>
            </a:r>
            <a:r>
              <a:rPr lang="mr-IN" sz="2400" i="1" dirty="0" smtClean="0">
                <a:solidFill>
                  <a:srgbClr val="0D1D57"/>
                </a:solidFill>
              </a:rPr>
              <a:t>–</a:t>
            </a:r>
            <a:r>
              <a:rPr lang="en-US" sz="2400" i="1" dirty="0" smtClean="0">
                <a:solidFill>
                  <a:srgbClr val="0D1D57"/>
                </a:solidFill>
              </a:rPr>
              <a:t> </a:t>
            </a:r>
            <a:r>
              <a:rPr lang="en-US" sz="2000" dirty="0" smtClean="0">
                <a:solidFill>
                  <a:srgbClr val="0D1D57"/>
                </a:solidFill>
              </a:rPr>
              <a:t>is there a system support infrastructure?</a:t>
            </a:r>
            <a:endParaRPr lang="en-US" sz="2400" dirty="0" smtClean="0">
              <a:solidFill>
                <a:srgbClr val="0D1D57"/>
              </a:solidFill>
            </a:endParaRP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Hedonic Motivation </a:t>
            </a:r>
            <a:r>
              <a:rPr lang="mr-IN" sz="2400" dirty="0" smtClean="0">
                <a:solidFill>
                  <a:srgbClr val="0D1D57"/>
                </a:solidFill>
              </a:rPr>
              <a:t>–</a:t>
            </a:r>
            <a:r>
              <a:rPr lang="en-US" sz="2400" dirty="0" smtClean="0">
                <a:solidFill>
                  <a:srgbClr val="0D1D57"/>
                </a:solidFill>
              </a:rPr>
              <a:t> </a:t>
            </a:r>
            <a:r>
              <a:rPr lang="en-US" sz="2000" dirty="0" smtClean="0">
                <a:solidFill>
                  <a:srgbClr val="0D1D57"/>
                </a:solidFill>
              </a:rPr>
              <a:t>is the system fun to use?</a:t>
            </a:r>
            <a:endParaRPr lang="en-US" sz="2400" dirty="0" smtClean="0">
              <a:solidFill>
                <a:srgbClr val="0D1D57"/>
              </a:solidFill>
            </a:endParaRP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Price Value </a:t>
            </a:r>
            <a:r>
              <a:rPr lang="mr-IN" sz="2400" i="1" dirty="0" smtClean="0">
                <a:solidFill>
                  <a:srgbClr val="0D1D57"/>
                </a:solidFill>
              </a:rPr>
              <a:t>–</a:t>
            </a:r>
            <a:r>
              <a:rPr lang="en-US" sz="2400" i="1" dirty="0" smtClean="0">
                <a:solidFill>
                  <a:srgbClr val="0D1D57"/>
                </a:solidFill>
              </a:rPr>
              <a:t> </a:t>
            </a:r>
            <a:r>
              <a:rPr lang="en-US" sz="2000" dirty="0" smtClean="0">
                <a:solidFill>
                  <a:srgbClr val="0D1D57"/>
                </a:solidFill>
              </a:rPr>
              <a:t>is the system worth the cost?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Habit </a:t>
            </a:r>
            <a:r>
              <a:rPr lang="mr-IN" sz="2400" i="1" dirty="0" smtClean="0">
                <a:solidFill>
                  <a:srgbClr val="0D1D57"/>
                </a:solidFill>
              </a:rPr>
              <a:t>–</a:t>
            </a:r>
            <a:r>
              <a:rPr lang="en-US" sz="2400" i="1" dirty="0" smtClean="0">
                <a:solidFill>
                  <a:srgbClr val="0D1D57"/>
                </a:solidFill>
              </a:rPr>
              <a:t> </a:t>
            </a:r>
            <a:r>
              <a:rPr lang="en-US" sz="2000" dirty="0" smtClean="0">
                <a:solidFill>
                  <a:srgbClr val="0D1D57"/>
                </a:solidFill>
              </a:rPr>
              <a:t>do I use the system as automatically based on learning?</a:t>
            </a:r>
            <a:endParaRPr lang="en-US" sz="2400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i="1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UTAUT2 = Consumer Oriented UTAUT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1754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June 5, 2017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1CC3F-B75C-7745-A5CE-B4F700293CBD}" type="slidenum">
              <a:rPr lang="en-US" smtClean="0"/>
              <a:t>9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07997" y="986819"/>
            <a:ext cx="8100786" cy="49244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>
                <a:solidFill>
                  <a:srgbClr val="0D1D57"/>
                </a:solidFill>
              </a:rPr>
              <a:t>Behavioral </a:t>
            </a:r>
            <a:r>
              <a:rPr lang="en-US" sz="2400" dirty="0" smtClean="0">
                <a:solidFill>
                  <a:srgbClr val="0D1D57"/>
                </a:solidFill>
              </a:rPr>
              <a:t>Factors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i="1" dirty="0" smtClean="0">
                <a:solidFill>
                  <a:srgbClr val="0D1D57"/>
                </a:solidFill>
              </a:rPr>
              <a:t>Behavioral Intention 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Actual </a:t>
            </a:r>
            <a:r>
              <a:rPr lang="en-US" sz="2400" i="1" dirty="0" smtClean="0">
                <a:solidFill>
                  <a:srgbClr val="0D1D57"/>
                </a:solidFill>
              </a:rPr>
              <a:t>Use Behavior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endParaRPr lang="en-US" sz="2400" i="1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r>
              <a:rPr lang="en-US" sz="2400" dirty="0" smtClean="0">
                <a:solidFill>
                  <a:srgbClr val="0D1D57"/>
                </a:solidFill>
              </a:rPr>
              <a:t>Moderators: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Age 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Gender </a:t>
            </a:r>
          </a:p>
          <a:p>
            <a:pPr marL="699507" lvl="1" indent="-342900">
              <a:spcAft>
                <a:spcPts val="600"/>
              </a:spcAft>
              <a:buSzPct val="67000"/>
              <a:buFont typeface="Wingdings" charset="2"/>
              <a:buChar char="ü"/>
            </a:pPr>
            <a:r>
              <a:rPr lang="en-US" sz="2400" dirty="0" smtClean="0">
                <a:solidFill>
                  <a:srgbClr val="0D1D57"/>
                </a:solidFill>
              </a:rPr>
              <a:t>Experience (with the target technology system) </a:t>
            </a:r>
            <a:endParaRPr lang="en-US" sz="2400" dirty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  <a:p>
            <a:pPr marL="342900" indent="-342900">
              <a:spcAft>
                <a:spcPts val="600"/>
              </a:spcAft>
              <a:buFont typeface="Arial" charset="0"/>
              <a:buChar char="•"/>
            </a:pPr>
            <a:endParaRPr lang="en-US" sz="2400" dirty="0" smtClean="0">
              <a:solidFill>
                <a:srgbClr val="0D1D57"/>
              </a:solidFill>
            </a:endParaRPr>
          </a:p>
        </p:txBody>
      </p:sp>
      <p:sp>
        <p:nvSpPr>
          <p:cNvPr id="8" name="Title Placeholder 1"/>
          <p:cNvSpPr txBox="1">
            <a:spLocks/>
          </p:cNvSpPr>
          <p:nvPr/>
        </p:nvSpPr>
        <p:spPr>
          <a:xfrm>
            <a:off x="500742" y="0"/>
            <a:ext cx="8149772" cy="47405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ct val="0"/>
              </a:spcBef>
              <a:buFont typeface="Arial" charset="0"/>
              <a:buNone/>
              <a:defRPr sz="3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Behavioral Factors and Moderators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5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FD44812FF314440A30713FF468CF0C0" ma:contentTypeVersion="6" ma:contentTypeDescription="Create a new document." ma:contentTypeScope="" ma:versionID="78835bff4060288f1adb3fdbd001be7d">
  <xsd:schema xmlns:xsd="http://www.w3.org/2001/XMLSchema" xmlns:xs="http://www.w3.org/2001/XMLSchema" xmlns:p="http://schemas.microsoft.com/office/2006/metadata/properties" xmlns:ns2="584859f9-e04d-4b0e-a1f9-b1f19fe731fd" xmlns:ns3="8016b80d-d924-4ddc-8931-e65448ec5ff8" targetNamespace="http://schemas.microsoft.com/office/2006/metadata/properties" ma:root="true" ma:fieldsID="c5440b5dcef7a25559f1c597f6ce3bfe" ns2:_="" ns3:_="">
    <xsd:import namespace="584859f9-e04d-4b0e-a1f9-b1f19fe731fd"/>
    <xsd:import namespace="8016b80d-d924-4ddc-8931-e65448ec5ff8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84859f9-e04d-4b0e-a1f9-b1f19fe731f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016b80d-d924-4ddc-8931-e65448ec5ff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3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4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5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6" nillable="true" ma:displayName="MediaServiceAutoTags" ma:description="" ma:internalName="MediaServiceAutoTags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584859f9-e04d-4b0e-a1f9-b1f19fe731fd">FUECHS3FZRVZ-1295815124-1807</_dlc_DocId>
    <_dlc_DocIdUrl xmlns="584859f9-e04d-4b0e-a1f9-b1f19fe731fd">
      <Url>https://myerauedu.sharepoint.com/teams/DB_Academics/AVP_ACAD/DB_Hunt/Scholarly-Commons/NTAS/_layouts/15/DocIdRedir.aspx?ID=FUECHS3FZRVZ-1295815124-1807</Url>
      <Description>FUECHS3FZRVZ-1295815124-1807</Description>
    </_dlc_DocIdUrl>
  </documentManagement>
</p:properties>
</file>

<file path=customXml/itemProps1.xml><?xml version="1.0" encoding="utf-8"?>
<ds:datastoreItem xmlns:ds="http://schemas.openxmlformats.org/officeDocument/2006/customXml" ds:itemID="{FD00C0AC-C76E-421F-86A0-C43A706EEE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B5E37F6-8597-4CE5-999F-911932AB318A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F80592EA-599A-499F-B6CA-C74602543D3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584859f9-e04d-4b0e-a1f9-b1f19fe731fd"/>
    <ds:schemaRef ds:uri="8016b80d-d924-4ddc-8931-e65448ec5ff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1ED8FDC-804C-4E8C-8730-2B66F6DC8F1D}">
  <ds:schemaRefs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8016b80d-d924-4ddc-8931-e65448ec5ff8"/>
    <ds:schemaRef ds:uri="584859f9-e04d-4b0e-a1f9-b1f19fe731fd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4948</TotalTime>
  <Words>1173</Words>
  <Application>Microsoft Office PowerPoint</Application>
  <PresentationFormat>On-screen Show (16:10)</PresentationFormat>
  <Paragraphs>281</Paragraphs>
  <Slides>18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Courier New</vt:lpstr>
      <vt:lpstr>Mangal</vt:lpstr>
      <vt:lpstr>Wingdings</vt:lpstr>
      <vt:lpstr>Office Theme</vt:lpstr>
      <vt:lpstr>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Embry-Riddle Aeronautical University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GA Pilot Adoption of EFBs</dc:title>
  <dc:subject>NTAS 2017</dc:subject>
  <dc:creator>Troy Techau</dc:creator>
  <cp:keywords/>
  <dc:description/>
  <cp:lastModifiedBy>Riedel, Nancy J.</cp:lastModifiedBy>
  <cp:revision>157</cp:revision>
  <cp:lastPrinted>2017-08-09T13:29:51Z</cp:lastPrinted>
  <dcterms:created xsi:type="dcterms:W3CDTF">2017-06-04T23:05:17Z</dcterms:created>
  <dcterms:modified xsi:type="dcterms:W3CDTF">2017-08-31T20:11:33Z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0x010100AFD44812FF314440A30713FF468CF0C0</vt:lpwstr>
  </property>
  <property fmtid="{D5CDD505-2E9C-101B-9397-08002B2CF9AE}" pid="3" name="_dlc_DocIdItemGuid">
    <vt:lpwstr>019022ef-d745-4d95-be2c-936cc943a74f</vt:lpwstr>
  </property>
</Properties>
</file>