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2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4" r:id="rId3"/>
    <p:sldId id="305" r:id="rId4"/>
    <p:sldId id="294" r:id="rId5"/>
    <p:sldId id="308" r:id="rId6"/>
    <p:sldId id="323" r:id="rId7"/>
    <p:sldId id="295" r:id="rId8"/>
    <p:sldId id="280" r:id="rId9"/>
    <p:sldId id="278" r:id="rId10"/>
    <p:sldId id="297" r:id="rId11"/>
    <p:sldId id="287" r:id="rId12"/>
    <p:sldId id="322" r:id="rId13"/>
    <p:sldId id="320" r:id="rId14"/>
    <p:sldId id="321" r:id="rId15"/>
    <p:sldId id="306" r:id="rId16"/>
    <p:sldId id="317" r:id="rId17"/>
  </p:sldIdLst>
  <p:sldSz cx="12192000" cy="68580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ummary Section" id="{08A2FA09-1222-4C86-B89B-D30CB057FFBD}">
          <p14:sldIdLst/>
        </p14:section>
        <p14:section name="Development of 3D printed nanocarbon/epoxy polymer composites" id="{AA4AE37D-2BBE-4CE6-9A55-11BAB04DADB8}">
          <p14:sldIdLst>
            <p14:sldId id="256"/>
            <p14:sldId id="304"/>
            <p14:sldId id="305"/>
            <p14:sldId id="294"/>
            <p14:sldId id="308"/>
            <p14:sldId id="323"/>
            <p14:sldId id="295"/>
            <p14:sldId id="280"/>
            <p14:sldId id="278"/>
            <p14:sldId id="297"/>
            <p14:sldId id="287"/>
            <p14:sldId id="322"/>
            <p14:sldId id="320"/>
            <p14:sldId id="321"/>
            <p14:sldId id="30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660" autoAdjust="0"/>
  </p:normalViewPr>
  <p:slideViewPr>
    <p:cSldViewPr snapToGrid="0">
      <p:cViewPr varScale="1">
        <p:scale>
          <a:sx n="84" d="100"/>
          <a:sy n="84" d="100"/>
        </p:scale>
        <p:origin x="518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3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731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731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A2015EE-64DE-48E4-8861-B24C112B1479}" type="datetimeFigureOut">
              <a:rPr lang="en-US" smtClean="0"/>
              <a:t>6/3/2019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4"/>
            <a:ext cx="2971800" cy="4673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4"/>
            <a:ext cx="2971800" cy="4673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EC7683B-2433-4E56-BCEE-587D4AD4A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480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5180D-A4C6-4855-A77D-39BE60855ACD}" type="datetimeFigureOut">
              <a:rPr lang="en-US" smtClean="0"/>
              <a:t>6/3/2019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00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1513"/>
            <a:ext cx="5486400" cy="3668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90040-4436-4F40-9951-228586261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157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carbon has high crystallinity at 25 and 45 degree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90040-4436-4F40-9951-228586261F3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802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EE87-EBD5-4F12-A48A-63ACA297AC8F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712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818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805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0668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0657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77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074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440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889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56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34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850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06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14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040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30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6/3/2019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71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6/3/2019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2474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://www.twitter.com/AhmedAlhelal8" TargetMode="External"/><Relationship Id="rId7" Type="http://schemas.openxmlformats.org/officeDocument/2006/relationships/image" Target="../media/image30.jpg"/><Relationship Id="rId2" Type="http://schemas.openxmlformats.org/officeDocument/2006/relationships/hyperlink" Target="mailto:aalhelal5773@tuskegee.edu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hyperlink" Target="http://www.linkedin.com/in/ahmed-alhelal/" TargetMode="External"/><Relationship Id="rId9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C23DF6-1CE4-4B57-9CF8-1AA803BB23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654" y="997671"/>
            <a:ext cx="10829675" cy="2130950"/>
          </a:xfrm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rgbClr val="FF0000"/>
                </a:solidFill>
                <a:cs typeface="Aharoni" panose="02010803020104030203" pitchFamily="2" charset="-79"/>
              </a:rPr>
              <a:t>Development of 3-D Printed Nanocarbon/Epoxy Polymer Composite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FB27E73-038C-434C-B19D-35D1A5D1A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713" y="3128621"/>
            <a:ext cx="11870574" cy="3390334"/>
          </a:xfrm>
        </p:spPr>
        <p:txBody>
          <a:bodyPr anchor="ctr">
            <a:normAutofit/>
          </a:bodyPr>
          <a:lstStyle/>
          <a:p>
            <a:r>
              <a:rPr lang="en-US" sz="4300" b="1" dirty="0"/>
              <a:t>Ahmed Alhelal, MS, BS</a:t>
            </a:r>
          </a:p>
          <a:p>
            <a:r>
              <a:rPr lang="en-US" sz="3000" b="1" dirty="0"/>
              <a:t>Materials Science | Mechanical Engineering</a:t>
            </a:r>
            <a:endParaRPr lang="en-US" sz="3000" dirty="0"/>
          </a:p>
          <a:p>
            <a:endParaRPr lang="en-US" sz="2000" dirty="0"/>
          </a:p>
          <a:p>
            <a:r>
              <a:rPr lang="en-US" sz="2000" dirty="0"/>
              <a:t>Saudi Arabian Culture Mission (SACM) Fellow </a:t>
            </a:r>
            <a:br>
              <a:rPr lang="en-US" sz="2000" dirty="0"/>
            </a:br>
            <a:r>
              <a:rPr lang="en-US" sz="2000" dirty="0"/>
              <a:t>PhD Researcher - Tuskegee University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176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7DA339-5219-461C-993D-CD52CF958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61" y="64681"/>
            <a:ext cx="10515600" cy="99197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Customized 3-D Printing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869332D-8268-4F2F-98F5-25D0AA482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25" y="1710562"/>
            <a:ext cx="2857852" cy="581876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Advantages</a:t>
            </a:r>
            <a:r>
              <a:rPr lang="en-US" dirty="0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C373784-F5D3-4EBB-9CBD-C803BF2BFF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2925" y="2397850"/>
            <a:ext cx="3637618" cy="1463768"/>
          </a:xfrm>
        </p:spPr>
        <p:txBody>
          <a:bodyPr>
            <a:noAutofit/>
          </a:bodyPr>
          <a:lstStyle/>
          <a:p>
            <a:r>
              <a:rPr lang="en-US" sz="2600" dirty="0"/>
              <a:t>Cost effectiveness </a:t>
            </a:r>
          </a:p>
          <a:p>
            <a:r>
              <a:rPr lang="en-US" sz="2600" dirty="0"/>
              <a:t>Curing cycle</a:t>
            </a:r>
          </a:p>
          <a:p>
            <a:r>
              <a:rPr lang="en-US" sz="2600" dirty="0"/>
              <a:t>Fillers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xmlns="" id="{A869332D-8268-4F2F-98F5-25D0AA4825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626098" y="1710562"/>
            <a:ext cx="3565901" cy="687288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Disadvantages 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xmlns="" id="{DC373784-F5D3-4EBB-9CBD-C803BF2BF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554382" y="2425334"/>
            <a:ext cx="3480615" cy="2262576"/>
          </a:xfrm>
        </p:spPr>
        <p:txBody>
          <a:bodyPr>
            <a:normAutofit/>
          </a:bodyPr>
          <a:lstStyle/>
          <a:p>
            <a:r>
              <a:rPr lang="en-US" sz="2600" dirty="0"/>
              <a:t>Solution printability</a:t>
            </a:r>
          </a:p>
          <a:p>
            <a:r>
              <a:rPr lang="en-US" sz="2600" dirty="0"/>
              <a:t>Printing space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5315FE3-6133-421A-ADBE-AE0418CF4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823" y="1185445"/>
            <a:ext cx="5074276" cy="535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246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1" t="76639" r="41342" b="-686"/>
          <a:stretch/>
        </p:blipFill>
        <p:spPr>
          <a:xfrm>
            <a:off x="71176" y="720226"/>
            <a:ext cx="4046003" cy="337030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93596" y="2352501"/>
            <a:ext cx="11698404" cy="2746909"/>
            <a:chOff x="1933456" y="1941866"/>
            <a:chExt cx="9410087" cy="2746909"/>
          </a:xfrm>
        </p:grpSpPr>
        <p:sp>
          <p:nvSpPr>
            <p:cNvPr id="11" name="TextBox 10"/>
            <p:cNvSpPr txBox="1"/>
            <p:nvPr/>
          </p:nvSpPr>
          <p:spPr>
            <a:xfrm>
              <a:off x="1933456" y="3365336"/>
              <a:ext cx="2165516" cy="1323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000" dirty="0"/>
                <a:t>Sonicate SCG w/ 150 Thick Epoxy Resin for 1 hr with 30% amplitude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38056" y="3074825"/>
              <a:ext cx="1715146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000" dirty="0"/>
                <a:t>Addition of 1:1 Epoxy Hardener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270079" y="1941866"/>
              <a:ext cx="2073464" cy="1323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000" dirty="0"/>
                <a:t>Pour infused epoxy resin in a duel syringe and print for 5 hrs at 70 °C </a:t>
              </a:r>
              <a:endParaRPr lang="en-US" sz="2000" baseline="-25000" dirty="0"/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77734F0-D70D-4F8F-8957-35DAF02BF751}"/>
              </a:ext>
            </a:extLst>
          </p:cNvPr>
          <p:cNvSpPr txBox="1">
            <a:spLocks/>
          </p:cNvSpPr>
          <p:nvPr/>
        </p:nvSpPr>
        <p:spPr>
          <a:xfrm>
            <a:off x="1722553" y="87248"/>
            <a:ext cx="8690537" cy="63297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FF0000"/>
                </a:solidFill>
              </a:rPr>
              <a:t>Protocol for 3-D Printing of Composites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1ABE87D-D5E9-4320-9A74-649313E855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109" b="70801" l="24952" r="60505">
                        <a14:foregroundMark x1="35553" y1="33686" x2="36995" y2="57949"/>
                        <a14:foregroundMark x1="26154" y1="33526" x2="27596" y2="62083"/>
                        <a14:foregroundMark x1="36514" y1="31603" x2="36514" y2="31603"/>
                        <a14:foregroundMark x1="36514" y1="31603" x2="36514" y2="31603"/>
                        <a14:foregroundMark x1="46875" y1="55897" x2="46875" y2="54615"/>
                        <a14:foregroundMark x1="46875" y1="53846" x2="46034" y2="40032"/>
                        <a14:foregroundMark x1="46034" y1="50192" x2="44856" y2="30994"/>
                        <a14:foregroundMark x1="58894" y1="65897" x2="58894" y2="65897"/>
                        <a14:foregroundMark x1="58894" y1="65897" x2="55553" y2="31314"/>
                        <a14:backgroundMark x1="32476" y1="40032" x2="31995" y2="59391"/>
                        <a14:backgroundMark x1="40433" y1="29551" x2="41394" y2="49391"/>
                        <a14:backgroundMark x1="50553" y1="31154" x2="51755" y2="51923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517" t="25712" r="35041" b="25727"/>
          <a:stretch/>
        </p:blipFill>
        <p:spPr>
          <a:xfrm>
            <a:off x="6298151" y="4854445"/>
            <a:ext cx="2149627" cy="16147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41FE93E-752A-40C0-B3EA-443126C82B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85" b="90000" l="0" r="88438">
                        <a14:foregroundMark x1="52668" y1="57179" x2="16514" y2="57179"/>
                        <a14:foregroundMark x1="34904" y1="72179" x2="61779" y2="73750"/>
                        <a14:foregroundMark x1="5649" y1="69038" x2="29760" y2="71667"/>
                        <a14:foregroundMark x1="19688" y1="46635" x2="54447" y2="46891"/>
                        <a14:foregroundMark x1="14351" y1="46635" x2="4063" y2="62179"/>
                        <a14:foregroundMark x1="34904" y1="82212" x2="313" y2="81923"/>
                        <a14:foregroundMark x1="46755" y1="78494" x2="65529" y2="79295"/>
                        <a14:foregroundMark x1="56442" y1="47692" x2="55457" y2="24231"/>
                        <a14:foregroundMark x1="57813" y1="49006" x2="59591" y2="39776"/>
                        <a14:foregroundMark x1="60385" y1="48462" x2="60385" y2="38974"/>
                        <a14:foregroundMark x1="44784" y1="79038" x2="30361" y2="78782"/>
                        <a14:foregroundMark x1="48341" y1="43205" x2="48726" y2="13942"/>
                        <a14:foregroundMark x1="41418" y1="17372" x2="52885" y2="10545"/>
                        <a14:foregroundMark x1="66106" y1="24776" x2="66106" y2="2885"/>
                        <a14:foregroundMark x1="75409" y1="12115" x2="88438" y2="12115"/>
                        <a14:foregroundMark x1="56827" y1="17372" x2="56827" y2="17372"/>
                        <a14:foregroundMark x1="56827" y1="24231" x2="56827" y2="27660"/>
                        <a14:foregroundMark x1="55048" y1="16603" x2="54663" y2="22660"/>
                        <a14:foregroundMark x1="54663" y1="22917" x2="54663" y2="22917"/>
                        <a14:foregroundMark x1="54663" y1="23429" x2="54663" y2="23429"/>
                        <a14:foregroundMark x1="64327" y1="28974" x2="65337" y2="45032"/>
                        <a14:foregroundMark x1="71250" y1="28173" x2="71250" y2="28173"/>
                        <a14:foregroundMark x1="71250" y1="29231" x2="71250" y2="31603"/>
                        <a14:foregroundMark x1="71442" y1="34776" x2="71442" y2="37147"/>
                        <a14:foregroundMark x1="71442" y1="37404" x2="70457" y2="49519"/>
                        <a14:backgroundMark x1="81130" y1="33974" x2="87067" y2="71667"/>
                      </a14:backgroundRemoval>
                    </a14:imgEffect>
                  </a14:imgLayer>
                </a14:imgProps>
              </a:ext>
            </a:extLst>
          </a:blip>
          <a:srcRect l="26584" r="10650" b="-4"/>
          <a:stretch/>
        </p:blipFill>
        <p:spPr>
          <a:xfrm>
            <a:off x="9199358" y="3743840"/>
            <a:ext cx="2911820" cy="3122473"/>
          </a:xfrm>
          <a:prstGeom prst="rect">
            <a:avLst/>
          </a:prstGeom>
        </p:spPr>
      </p:pic>
      <p:sp>
        <p:nvSpPr>
          <p:cNvPr id="14" name="Arrow: Right 31">
            <a:extLst>
              <a:ext uri="{FF2B5EF4-FFF2-40B4-BE49-F238E27FC236}">
                <a16:creationId xmlns:a16="http://schemas.microsoft.com/office/drawing/2014/main" xmlns="" id="{1B77A2FF-E4B2-4BBD-ACE4-4BF39D807CE2}"/>
              </a:ext>
            </a:extLst>
          </p:cNvPr>
          <p:cNvSpPr/>
          <p:nvPr/>
        </p:nvSpPr>
        <p:spPr>
          <a:xfrm>
            <a:off x="4228846" y="2999447"/>
            <a:ext cx="2149628" cy="373093"/>
          </a:xfrm>
          <a:prstGeom prst="rightArrow">
            <a:avLst/>
          </a:prstGeom>
          <a:ln>
            <a:solidFill>
              <a:schemeClr val="bg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/>
          <a:srcRect l="62689" t="22357" r="1"/>
          <a:stretch/>
        </p:blipFill>
        <p:spPr>
          <a:xfrm>
            <a:off x="4967928" y="986866"/>
            <a:ext cx="758951" cy="20125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5315FE3-6133-421A-ADBE-AE0418CF42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5328" y="986867"/>
            <a:ext cx="2857322" cy="30968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137448" y="2193406"/>
            <a:ext cx="767841" cy="417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8670175" y="2999447"/>
            <a:ext cx="632538" cy="173049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8313549" y="5566039"/>
            <a:ext cx="704832" cy="3229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34821" y="5955457"/>
            <a:ext cx="2132230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Printed flexural samples </a:t>
            </a:r>
          </a:p>
        </p:txBody>
      </p:sp>
    </p:spTree>
    <p:extLst>
      <p:ext uri="{BB962C8B-B14F-4D97-AF65-F5344CB8AC3E}">
        <p14:creationId xmlns:p14="http://schemas.microsoft.com/office/powerpoint/2010/main" val="1328684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60BB45-C819-41F7-8696-25BEE58FD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408" y="-14939"/>
            <a:ext cx="9892751" cy="1005840"/>
          </a:xfrm>
        </p:spPr>
        <p:txBody>
          <a:bodyPr/>
          <a:lstStyle/>
          <a:p>
            <a:pPr lvl="0" algn="l">
              <a:lnSpc>
                <a:spcPct val="100000"/>
              </a:lnSpc>
              <a:spcBef>
                <a:spcPts val="1000"/>
              </a:spcBef>
            </a:pPr>
            <a:r>
              <a:rPr lang="en-US" sz="4000" cap="none" dirty="0">
                <a:solidFill>
                  <a:srgbClr val="FF0000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ea typeface="+mn-ea"/>
                <a:cs typeface="+mn-cs"/>
              </a:rPr>
              <a:t>Flexural Test Analysis – 3-D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0B4B4110-63BA-4B31-83C2-22284049920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05578" y="2380264"/>
            <a:ext cx="6068691" cy="2267170"/>
          </a:xfrm>
          <a:prstGeom prst="rect">
            <a:avLst/>
          </a:prstGeom>
        </p:spPr>
      </p:pic>
      <p:pic>
        <p:nvPicPr>
          <p:cNvPr id="5" name="Content Placeholder 9">
            <a:extLst>
              <a:ext uri="{FF2B5EF4-FFF2-40B4-BE49-F238E27FC236}">
                <a16:creationId xmlns:a16="http://schemas.microsoft.com/office/drawing/2014/main" xmlns="" id="{2C0CF079-12F5-4BCD-A137-890771FB0575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2" y="943797"/>
            <a:ext cx="4987362" cy="370363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644C4E7-F963-4F73-B268-3EFA6E9B929E}"/>
              </a:ext>
            </a:extLst>
          </p:cNvPr>
          <p:cNvSpPr/>
          <p:nvPr/>
        </p:nvSpPr>
        <p:spPr>
          <a:xfrm>
            <a:off x="5578269" y="147005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dirty="0"/>
              <a:t>Table 5.1: Flexural properties of 3-D printed neat epoxy resin compared to composites prepared by adding 1 and 3 wt. % carbon nanoparticles to epoxy resin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8BCB1EA-C012-4979-BA99-9D3563A0A9BE}"/>
              </a:ext>
            </a:extLst>
          </p:cNvPr>
          <p:cNvSpPr txBox="1"/>
          <p:nvPr/>
        </p:nvSpPr>
        <p:spPr>
          <a:xfrm>
            <a:off x="368559" y="4719190"/>
            <a:ext cx="59678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/>
              <a:t>The 1% loading has a  higher flexural strength and strain than the neat and 3%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/>
              <a:t>Higher % of carbon loadings are not printable because of their high viscosity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/>
              <a:t>The optimum loading is ~1% for increased strength and 3% for increased ductility</a:t>
            </a:r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xmlns="" id="{E389FB2A-D3B8-4CD8-87D8-FF4ACDE4B7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00" l="3200" r="99400">
                        <a14:foregroundMark x1="3200" y1="6400" x2="99400" y2="6400"/>
                        <a14:foregroundMark x1="94000" y1="98800" x2="93400" y2="0"/>
                        <a14:foregroundMark x1="24200" y1="99400" x2="31400" y2="1800"/>
                        <a14:foregroundMark x1="43800" y1="97800" x2="43200" y2="1200"/>
                        <a14:foregroundMark x1="84600" y1="99200" x2="82200" y2="25000"/>
                        <a14:foregroundMark x1="82200" y1="25000" x2="76000" y2="6600"/>
                        <a14:foregroundMark x1="3200" y1="99800" x2="3400" y2="9600"/>
                        <a14:foregroundMark x1="19800" y1="65200" x2="19600" y2="42400"/>
                        <a14:foregroundMark x1="77400" y1="99200" x2="76600" y2="70400"/>
                        <a14:foregroundMark x1="54400" y1="63600" x2="57800" y2="50600"/>
                        <a14:foregroundMark x1="33400" y1="55800" x2="38400" y2="49600"/>
                        <a14:foregroundMark x1="5400" y1="37600" x2="4200" y2="10400"/>
                        <a14:foregroundMark x1="4200" y1="10400" x2="5200" y2="8400"/>
                        <a14:foregroundMark x1="17200" y1="14800" x2="18200" y2="6800"/>
                        <a14:foregroundMark x1="70200" y1="46400" x2="69600" y2="19000"/>
                      </a14:backgroundRemoval>
                    </a14:imgEffect>
                  </a14:imgLayer>
                </a14:imgProps>
              </a:ext>
            </a:extLst>
          </a:blip>
          <a:srcRect t="2988" r="-2" b="6212"/>
          <a:stretch/>
        </p:blipFill>
        <p:spPr>
          <a:xfrm>
            <a:off x="10525492" y="133919"/>
            <a:ext cx="1315169" cy="119415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036240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xmlns="" id="{E4A425E9-E839-4E7C-9781-507C5F796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45" y="423955"/>
            <a:ext cx="11376005" cy="89226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Dynamic Mechanical Analysis (DMA)- 3-D</a:t>
            </a:r>
            <a:endParaRPr lang="en-US" sz="3600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xmlns="" id="{4F4BE651-105D-492A-A830-D59B4E1B6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xmlns="" id="{62659B9D-0C8C-40F2-9449-5DEABC30E3E6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xmlns="" id="{87199C66-2522-4265-8024-42F973367E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xmlns="" id="{D2449D20-77ED-42B0-B85E-64BBC7816C91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xmlns="" id="{6BB9A079-4ABD-48F8-8A26-598E474A69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61861" y="1971413"/>
            <a:ext cx="4895915" cy="1903189"/>
          </a:xfrm>
        </p:spPr>
        <p:txBody>
          <a:bodyPr/>
          <a:lstStyle/>
          <a:p>
            <a:pPr lvl="0" algn="just" defTabSz="457200">
              <a:spcBef>
                <a:spcPts val="0"/>
              </a:spcBef>
            </a:pPr>
            <a:r>
              <a:rPr lang="en-US" sz="1800" dirty="0">
                <a:effectLst/>
              </a:rPr>
              <a:t>Table 5.2: Storage modulus and glass transition temperature (Tg) of 3-D Printed neat epoxy resin compared to composites with 1 and 3 wt. % CNP to epoxy resin</a:t>
            </a:r>
          </a:p>
          <a:p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xmlns="" id="{F6551884-3227-403F-B12C-F1FB2C76ABFC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A233585-E87B-4624-90CA-E8D568C4F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503" y="2088319"/>
            <a:ext cx="3305134" cy="28795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1D3BD17-D5D3-4B80-8B27-716D62745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861" y="3440273"/>
            <a:ext cx="4851946" cy="16015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B0A8866E-9614-4482-8106-BFBC78F08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224" y="2088319"/>
            <a:ext cx="3288669" cy="2879575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1B25BB4A-CD81-409D-9172-DB4582B41FDB}"/>
              </a:ext>
            </a:extLst>
          </p:cNvPr>
          <p:cNvSpPr/>
          <p:nvPr/>
        </p:nvSpPr>
        <p:spPr>
          <a:xfrm>
            <a:off x="135094" y="5261774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/>
              <a:t>1% carbon loading increased the storage modulus as compared to the neat and 3 wt. % loading</a:t>
            </a:r>
          </a:p>
        </p:txBody>
      </p:sp>
    </p:spTree>
    <p:extLst>
      <p:ext uri="{BB962C8B-B14F-4D97-AF65-F5344CB8AC3E}">
        <p14:creationId xmlns:p14="http://schemas.microsoft.com/office/powerpoint/2010/main" val="1055379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6EFF1D-49AC-4208-A893-EB37CB21C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69011"/>
            <a:ext cx="10353761" cy="1326321"/>
          </a:xfrm>
        </p:spPr>
        <p:txBody>
          <a:bodyPr/>
          <a:lstStyle/>
          <a:p>
            <a:pPr algn="l"/>
            <a:r>
              <a:rPr lang="en-US" sz="3200" dirty="0">
                <a:solidFill>
                  <a:srgbClr val="FF0000"/>
                </a:solidFill>
              </a:rPr>
              <a:t>Thermal Mechanical Analysis (TMA) – 3-D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D862846-3701-42EF-91FC-E49668214D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8554" y="1455558"/>
            <a:ext cx="4773447" cy="3703637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6566A656-DEEC-4EE9-BD3F-C376D7CBCD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3788" y="2514809"/>
            <a:ext cx="5929543" cy="26443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8EAD93D-BE3A-4D9F-A927-D1A631E089AD}"/>
              </a:ext>
            </a:extLst>
          </p:cNvPr>
          <p:cNvSpPr/>
          <p:nvPr/>
        </p:nvSpPr>
        <p:spPr>
          <a:xfrm>
            <a:off x="6090675" y="131448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Table 5.3: Coefficient of Thermal Expansion (CTE) and of 3-D Printed neat epoxy resin compared to composites prepared by adding 1 and 3 wt. % carbon nanoparticles to epoxy resin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CB8681F-33DB-4E5C-B4AA-0DE7090D0241}"/>
              </a:ext>
            </a:extLst>
          </p:cNvPr>
          <p:cNvSpPr/>
          <p:nvPr/>
        </p:nvSpPr>
        <p:spPr>
          <a:xfrm>
            <a:off x="775793" y="5337746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/>
              <a:t>1% loading of carbon nanoparticles decreased the CTE ~77% as compared to the neat polymer</a:t>
            </a:r>
          </a:p>
        </p:txBody>
      </p:sp>
    </p:spTree>
    <p:extLst>
      <p:ext uri="{BB962C8B-B14F-4D97-AF65-F5344CB8AC3E}">
        <p14:creationId xmlns:p14="http://schemas.microsoft.com/office/powerpoint/2010/main" val="3928746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63203" y="236338"/>
            <a:ext cx="9297473" cy="587912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Conclusions | Ongoing Work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17141" y="1343338"/>
            <a:ext cx="11557179" cy="526352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/>
              <a:t>Conclusion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 The preliminary test results show 3 wt. % CNP loading increase in </a:t>
            </a:r>
            <a:r>
              <a:rPr lang="en-US" sz="2400" u="sng" dirty="0"/>
              <a:t>DUCTILITY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100000"/>
              </a:lnSpc>
            </a:pPr>
            <a:r>
              <a:rPr lang="en-US" sz="2400" dirty="0"/>
              <a:t>1 wt. % CNP increase </a:t>
            </a:r>
            <a:r>
              <a:rPr lang="en-US" sz="2400" u="sng" dirty="0"/>
              <a:t>FLEXURAL STRENTH </a:t>
            </a:r>
            <a:r>
              <a:rPr lang="en-US" sz="2400" dirty="0"/>
              <a:t>over neat</a:t>
            </a:r>
            <a:br>
              <a:rPr lang="en-US" sz="2400" dirty="0"/>
            </a:b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 Further studies to test:</a:t>
            </a:r>
          </a:p>
          <a:p>
            <a:pPr lvl="1">
              <a:lnSpc>
                <a:spcPct val="150000"/>
              </a:lnSpc>
            </a:pPr>
            <a:r>
              <a:rPr lang="en-US" sz="2400" dirty="0"/>
              <a:t>other epoxy resin systems without curing while printing</a:t>
            </a:r>
          </a:p>
          <a:p>
            <a:pPr lvl="1">
              <a:lnSpc>
                <a:spcPct val="150000"/>
              </a:lnSpc>
            </a:pPr>
            <a:r>
              <a:rPr lang="en-US" sz="2400" dirty="0"/>
              <a:t>increase nanoparticles percentage to determine mechanical properties </a:t>
            </a:r>
          </a:p>
          <a:p>
            <a:pPr lvl="1">
              <a:lnSpc>
                <a:spcPct val="150000"/>
              </a:lnSpc>
            </a:pPr>
            <a:r>
              <a:rPr lang="en-US" sz="2400" dirty="0"/>
              <a:t>enhance thermal conductivity</a:t>
            </a:r>
          </a:p>
          <a:p>
            <a:pPr lvl="1">
              <a:lnSpc>
                <a:spcPct val="150000"/>
              </a:lnSpc>
            </a:pPr>
            <a:r>
              <a:rPr lang="en-US" sz="2400" dirty="0"/>
              <a:t>improve printing methods of higher percentage nanoparticles loadings</a:t>
            </a:r>
          </a:p>
          <a:p>
            <a:pPr lvl="1">
              <a:lnSpc>
                <a:spcPct val="150000"/>
              </a:lnSpc>
            </a:pPr>
            <a:endParaRPr lang="en-US" sz="2400" dirty="0"/>
          </a:p>
          <a:p>
            <a:pPr lvl="1">
              <a:lnSpc>
                <a:spcPct val="150000"/>
              </a:lnSpc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20110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3D49C8-4CC5-4462-A0AD-B32E03992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398" y="636363"/>
            <a:ext cx="10353761" cy="1326321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FC686F1-BD83-40AA-9C79-32E9DBB093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3749" y="1825625"/>
            <a:ext cx="5181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b="1" dirty="0"/>
              <a:t>ACKNOWLEDGMENTS</a:t>
            </a:r>
          </a:p>
          <a:p>
            <a:r>
              <a:rPr lang="en-US" sz="2400" b="1" dirty="0"/>
              <a:t>Saudi Arabian Culture Mission</a:t>
            </a:r>
            <a:r>
              <a:rPr lang="en-US" sz="2400" dirty="0"/>
              <a:t> (SACM)  </a:t>
            </a:r>
            <a:br>
              <a:rPr lang="en-US" sz="2400" dirty="0"/>
            </a:br>
            <a:endParaRPr lang="en-US" sz="2400" dirty="0"/>
          </a:p>
          <a:p>
            <a:r>
              <a:rPr lang="en-US" sz="2400" b="1" dirty="0"/>
              <a:t>Tuskegee University-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Center for Advanced Materials </a:t>
            </a:r>
            <a:br>
              <a:rPr lang="en-US" sz="2400" dirty="0"/>
            </a:br>
            <a:r>
              <a:rPr lang="en-US" sz="2400" dirty="0"/>
              <a:t>(T-CAM) | </a:t>
            </a:r>
            <a:r>
              <a:rPr lang="en-US" sz="2400" b="1" dirty="0"/>
              <a:t>Dr. Vijaya K Rangari</a:t>
            </a:r>
            <a:r>
              <a:rPr lang="en-US" sz="2400" dirty="0"/>
              <a:t>, Advisor</a:t>
            </a:r>
          </a:p>
          <a:p>
            <a:endParaRPr lang="en-US" sz="2400" dirty="0"/>
          </a:p>
          <a:p>
            <a:r>
              <a:rPr lang="en-US" sz="2400" b="1" dirty="0"/>
              <a:t>National Science Foundation </a:t>
            </a:r>
            <a:r>
              <a:rPr lang="en-US" sz="2400" dirty="0"/>
              <a:t>(NSF)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4768D99-7FA3-4459-8EA1-86743C597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1722" y="1837909"/>
            <a:ext cx="6046123" cy="42764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b="1" dirty="0"/>
              <a:t>CONTACT</a:t>
            </a:r>
            <a:endParaRPr lang="en-US" sz="2600" dirty="0"/>
          </a:p>
          <a:p>
            <a:pPr marL="0" indent="0">
              <a:buNone/>
            </a:pPr>
            <a:r>
              <a:rPr lang="en-US" sz="3200" dirty="0"/>
              <a:t>Ahmed Alhelal</a:t>
            </a:r>
          </a:p>
          <a:p>
            <a:pPr marL="0" indent="0">
              <a:buNone/>
            </a:pPr>
            <a:r>
              <a:rPr lang="en-US" sz="2400" dirty="0"/>
              <a:t>Email: </a:t>
            </a:r>
            <a:r>
              <a:rPr lang="en-US" sz="2800" u="sng" dirty="0">
                <a:hlinkClick r:id="rId2"/>
              </a:rPr>
              <a:t>aalhelal5773@tuskegee.edu</a:t>
            </a:r>
            <a:endParaRPr lang="en-US" sz="2800" dirty="0"/>
          </a:p>
          <a:p>
            <a:pPr marL="0" indent="0">
              <a:buNone/>
            </a:pPr>
            <a:r>
              <a:rPr lang="en-US" sz="2400" dirty="0"/>
              <a:t>Phone: </a:t>
            </a:r>
            <a:r>
              <a:rPr lang="en-US" sz="2800" dirty="0"/>
              <a:t>(404) 998-0211</a:t>
            </a:r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800" dirty="0">
                <a:hlinkClick r:id="rId3"/>
              </a:rPr>
              <a:t>www.twitter.com/AhmedAlhelal8</a:t>
            </a:r>
            <a:endParaRPr lang="en-US" sz="2800" dirty="0"/>
          </a:p>
          <a:p>
            <a:pPr marL="0" indent="0">
              <a:buNone/>
            </a:pP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           </a:t>
            </a:r>
            <a:r>
              <a:rPr lang="en-US" sz="2800" dirty="0">
                <a:hlinkClick r:id="rId4"/>
              </a:rPr>
              <a:t>www.linkedin.com/in/ahmed-alhelal/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2" descr="Image result for Tuskegee logo">
            <a:extLst>
              <a:ext uri="{FF2B5EF4-FFF2-40B4-BE49-F238E27FC236}">
                <a16:creationId xmlns:a16="http://schemas.microsoft.com/office/drawing/2014/main" xmlns="" id="{5FE71F3C-BBC2-4FB0-B778-BD6B60217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23" y="217904"/>
            <a:ext cx="1623066" cy="147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 result for NSF logo">
            <a:extLst>
              <a:ext uri="{FF2B5EF4-FFF2-40B4-BE49-F238E27FC236}">
                <a16:creationId xmlns:a16="http://schemas.microsoft.com/office/drawing/2014/main" xmlns="" id="{8A2CAF08-90B9-424D-9ACB-8C37BB153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100" y="80876"/>
            <a:ext cx="1623066" cy="163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50560E0-B15A-44D2-AC06-B505012138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638" y="4212104"/>
            <a:ext cx="570348" cy="503529"/>
          </a:xfrm>
          <a:prstGeom prst="rect">
            <a:avLst/>
          </a:prstGeom>
        </p:spPr>
      </p:pic>
      <p:pic>
        <p:nvPicPr>
          <p:cNvPr id="11" name="Picture 10" descr="A drawing of a face&#10;&#10;Description generated with high confidence">
            <a:extLst>
              <a:ext uri="{FF2B5EF4-FFF2-40B4-BE49-F238E27FC236}">
                <a16:creationId xmlns:a16="http://schemas.microsoft.com/office/drawing/2014/main" xmlns="" id="{07674F60-A949-48AA-AC7A-A5ECA5305A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1988" y="4954377"/>
            <a:ext cx="577011" cy="5770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AFE177A-91F7-4968-8B5B-67BE7A00C5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2698" y="223264"/>
            <a:ext cx="1977050" cy="137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21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546870" cy="1771246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</a:rPr>
              <a:t>Presentation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837608" cy="4351338"/>
          </a:xfrm>
        </p:spPr>
        <p:txBody>
          <a:bodyPr>
            <a:normAutofit fontScale="92500" lnSpcReduction="10000"/>
          </a:bodyPr>
          <a:lstStyle/>
          <a:p>
            <a:pPr algn="just" fontAlgn="base"/>
            <a:r>
              <a:rPr lang="en-US" sz="3000" dirty="0"/>
              <a:t>Introduction </a:t>
            </a:r>
          </a:p>
          <a:p>
            <a:pPr algn="just" fontAlgn="base"/>
            <a:r>
              <a:rPr lang="en-US" sz="3000" dirty="0"/>
              <a:t>Uniqueness of 3-D Printing</a:t>
            </a:r>
          </a:p>
          <a:p>
            <a:pPr algn="just" fontAlgn="base"/>
            <a:r>
              <a:rPr lang="en-US" sz="3000" dirty="0"/>
              <a:t>Materials and Methods</a:t>
            </a:r>
          </a:p>
          <a:p>
            <a:pPr algn="just" fontAlgn="base"/>
            <a:r>
              <a:rPr lang="en-US" sz="3000" dirty="0"/>
              <a:t>Advantages and Disadvantages </a:t>
            </a:r>
          </a:p>
          <a:p>
            <a:pPr algn="just" fontAlgn="base"/>
            <a:r>
              <a:rPr lang="en-US" sz="3000" dirty="0"/>
              <a:t>Results</a:t>
            </a:r>
          </a:p>
          <a:p>
            <a:pPr algn="just" fontAlgn="base"/>
            <a:r>
              <a:rPr lang="en-US" sz="3000" dirty="0"/>
              <a:t>Conclusions | Ongoing Work  </a:t>
            </a:r>
          </a:p>
          <a:p>
            <a:pPr algn="just" fontAlgn="base"/>
            <a:r>
              <a:rPr lang="en-US" sz="3000" dirty="0"/>
              <a:t>Acknowledgments | Contact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127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122853"/>
          </a:xfrm>
        </p:spPr>
        <p:txBody>
          <a:bodyPr>
            <a:normAutofit fontScale="90000"/>
          </a:bodyPr>
          <a:lstStyle/>
          <a:p>
            <a:pPr algn="l"/>
            <a:r>
              <a:rPr lang="en-US" sz="4900" b="1" dirty="0">
                <a:solidFill>
                  <a:srgbClr val="FF0000"/>
                </a:solidFill>
              </a:rPr>
              <a:t>Introduction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604090"/>
            <a:ext cx="11100515" cy="4912619"/>
          </a:xfrm>
        </p:spPr>
        <p:txBody>
          <a:bodyPr>
            <a:normAutofit/>
          </a:bodyPr>
          <a:lstStyle/>
          <a:p>
            <a:pPr algn="just" fontAlgn="base"/>
            <a:r>
              <a:rPr lang="en-US" sz="2600" dirty="0"/>
              <a:t>Resin moldings of various architectures created using 3-D printers</a:t>
            </a:r>
          </a:p>
          <a:p>
            <a:pPr lvl="3" algn="just" fontAlgn="base"/>
            <a:r>
              <a:rPr lang="en-US" sz="2400" dirty="0"/>
              <a:t>produced with nanoclay and other nano-carbon particles</a:t>
            </a:r>
          </a:p>
          <a:p>
            <a:pPr lvl="3" fontAlgn="base"/>
            <a:r>
              <a:rPr lang="en-US" sz="2400" dirty="0"/>
              <a:t>proven to be brittle over time</a:t>
            </a:r>
            <a:br>
              <a:rPr lang="en-US" sz="2400" dirty="0"/>
            </a:br>
            <a:endParaRPr lang="en-US" sz="2400" dirty="0"/>
          </a:p>
          <a:p>
            <a:pPr algn="just" fontAlgn="base"/>
            <a:r>
              <a:rPr lang="en-US" sz="2600" dirty="0"/>
              <a:t>Crystalline carbon-infused epoxy polymer composites </a:t>
            </a:r>
          </a:p>
          <a:p>
            <a:pPr lvl="3" fontAlgn="base"/>
            <a:r>
              <a:rPr lang="en-US" sz="2400" dirty="0"/>
              <a:t>fabricated from renewable source</a:t>
            </a:r>
            <a:br>
              <a:rPr lang="en-US" sz="2400" dirty="0"/>
            </a:br>
            <a:endParaRPr lang="en-US" sz="2400" dirty="0"/>
          </a:p>
          <a:p>
            <a:pPr algn="just"/>
            <a:r>
              <a:rPr lang="en-US" sz="2600" dirty="0"/>
              <a:t>Carbon nanoparticles (CNP) made from spent coffee grounds (SCG)</a:t>
            </a:r>
          </a:p>
        </p:txBody>
      </p:sp>
    </p:spTree>
    <p:extLst>
      <p:ext uri="{BB962C8B-B14F-4D97-AF65-F5344CB8AC3E}">
        <p14:creationId xmlns:p14="http://schemas.microsoft.com/office/powerpoint/2010/main" val="3109433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9469E7-F367-47BE-808A-4E07DB009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2246"/>
            <a:ext cx="4506884" cy="1235485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7CB580-62BE-4878-848F-42C5F8F9F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560" y="1677809"/>
            <a:ext cx="11023242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600" dirty="0"/>
              <a:t>Preparation and characterization of carbon nanomaterial from a sustainable source, SCG</a:t>
            </a:r>
            <a:br>
              <a:rPr lang="en-US" sz="2600" dirty="0"/>
            </a:br>
            <a:endParaRPr lang="en-US" sz="2600" dirty="0"/>
          </a:p>
          <a:p>
            <a:pPr>
              <a:lnSpc>
                <a:spcPct val="100000"/>
              </a:lnSpc>
            </a:pPr>
            <a:r>
              <a:rPr lang="en-US" sz="2600" dirty="0"/>
              <a:t>Manufacture composites using 3-D printing of epoxy resin modified by the as-prepared carbon nanomaterial</a:t>
            </a:r>
            <a:br>
              <a:rPr lang="en-US" sz="2600" dirty="0"/>
            </a:br>
            <a:endParaRPr lang="en-US" sz="2600" dirty="0"/>
          </a:p>
          <a:p>
            <a:pPr algn="just">
              <a:lnSpc>
                <a:spcPct val="100000"/>
              </a:lnSpc>
            </a:pPr>
            <a:r>
              <a:rPr lang="en-US" sz="2600" dirty="0"/>
              <a:t>Characterization of the prepared composites</a:t>
            </a:r>
          </a:p>
        </p:txBody>
      </p:sp>
    </p:spTree>
    <p:extLst>
      <p:ext uri="{BB962C8B-B14F-4D97-AF65-F5344CB8AC3E}">
        <p14:creationId xmlns:p14="http://schemas.microsoft.com/office/powerpoint/2010/main" val="1400830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398" y="439041"/>
            <a:ext cx="10353761" cy="1326321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</a:rPr>
              <a:t>Applications</a:t>
            </a:r>
            <a:r>
              <a:rPr lang="en-US" sz="4800" dirty="0"/>
              <a:t> 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1947"/>
            <a:ext cx="5693657" cy="311016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595" y="3705557"/>
            <a:ext cx="5979061" cy="26103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9050673" y="2875002"/>
            <a:ext cx="19314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/>
              <a:t>Automotive</a:t>
            </a:r>
          </a:p>
        </p:txBody>
      </p:sp>
      <p:sp>
        <p:nvSpPr>
          <p:cNvPr id="4" name="Rectangle 3"/>
          <p:cNvSpPr/>
          <p:nvPr/>
        </p:nvSpPr>
        <p:spPr>
          <a:xfrm>
            <a:off x="8765755" y="6355358"/>
            <a:ext cx="21072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/>
              <a:t>Aerospace</a:t>
            </a:r>
          </a:p>
        </p:txBody>
      </p:sp>
      <p:pic>
        <p:nvPicPr>
          <p:cNvPr id="1026" name="Picture 2" descr="https://3dprinting.com/wp-content/uploads/2015/01/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156873"/>
            <a:ext cx="4847463" cy="29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74435" y="5496371"/>
            <a:ext cx="33501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/>
              <a:t>Construction</a:t>
            </a:r>
          </a:p>
        </p:txBody>
      </p:sp>
    </p:spTree>
    <p:extLst>
      <p:ext uri="{BB962C8B-B14F-4D97-AF65-F5344CB8AC3E}">
        <p14:creationId xmlns:p14="http://schemas.microsoft.com/office/powerpoint/2010/main" val="3471410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DA5C08-185A-42F5-909D-F4112BF98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E3DA9D-9268-42EC-8C13-D210B4DDC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3794" y="406433"/>
            <a:ext cx="4879199" cy="82391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Why 3-D Printing? </a:t>
            </a:r>
            <a:endParaRPr lang="en-US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D936C94-F82B-4B26-9148-1E2567063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9789" y="1433512"/>
            <a:ext cx="5107208" cy="2878968"/>
          </a:xfrm>
        </p:spPr>
        <p:txBody>
          <a:bodyPr>
            <a:normAutofit/>
          </a:bodyPr>
          <a:lstStyle/>
          <a:p>
            <a:pPr algn="just"/>
            <a:r>
              <a:rPr lang="en-US" sz="2200" dirty="0"/>
              <a:t>Long-term sustainability</a:t>
            </a:r>
          </a:p>
          <a:p>
            <a:pPr algn="just"/>
            <a:r>
              <a:rPr lang="en-US" sz="2200" dirty="0"/>
              <a:t>Processes are operationally simple</a:t>
            </a:r>
          </a:p>
          <a:p>
            <a:pPr algn="just"/>
            <a:r>
              <a:rPr lang="en-US" sz="2200" dirty="0"/>
              <a:t>Flexibility; ability to print in bulk</a:t>
            </a:r>
          </a:p>
          <a:p>
            <a:pPr algn="just"/>
            <a:r>
              <a:rPr lang="en-US" sz="2200" dirty="0"/>
              <a:t>Create prototype products</a:t>
            </a:r>
          </a:p>
          <a:p>
            <a:pPr algn="just"/>
            <a:r>
              <a:rPr lang="en-US" sz="2200" dirty="0"/>
              <a:t>Less costly tooling changes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5404028-6A25-43F9-8BD1-6CE02E5841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525527"/>
            <a:ext cx="5532121" cy="82391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Uniqueness of 3-D Printing  in Aerospace </a:t>
            </a:r>
            <a:endParaRPr lang="en-US" sz="2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CCD18BE-E066-4F68-A675-3F808B515B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1433512"/>
            <a:ext cx="5095357" cy="2878968"/>
          </a:xfrm>
        </p:spPr>
        <p:txBody>
          <a:bodyPr>
            <a:normAutofit/>
          </a:bodyPr>
          <a:lstStyle/>
          <a:p>
            <a:r>
              <a:rPr lang="en-US" sz="2200" dirty="0"/>
              <a:t>Manufacturing Speed </a:t>
            </a:r>
          </a:p>
          <a:p>
            <a:r>
              <a:rPr lang="en-US" sz="2200" dirty="0"/>
              <a:t>Complexity and Design Freedom</a:t>
            </a:r>
          </a:p>
          <a:p>
            <a:r>
              <a:rPr lang="en-US" sz="2200" dirty="0"/>
              <a:t>Customization</a:t>
            </a:r>
          </a:p>
          <a:p>
            <a:r>
              <a:rPr lang="en-US" sz="2200" dirty="0"/>
              <a:t>Improved Strength and Durability</a:t>
            </a:r>
          </a:p>
          <a:p>
            <a:r>
              <a:rPr lang="en-US" sz="2200" dirty="0"/>
              <a:t>Weight Reduction 40-60 % </a:t>
            </a:r>
          </a:p>
        </p:txBody>
      </p:sp>
    </p:spTree>
    <p:extLst>
      <p:ext uri="{BB962C8B-B14F-4D97-AF65-F5344CB8AC3E}">
        <p14:creationId xmlns:p14="http://schemas.microsoft.com/office/powerpoint/2010/main" val="3197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27" b="81951"/>
          <a:stretch/>
        </p:blipFill>
        <p:spPr>
          <a:xfrm>
            <a:off x="125431" y="1252378"/>
            <a:ext cx="5225680" cy="46786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C42C322-56EC-49ED-8E8D-F6136A82E32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36063" y="10579696"/>
            <a:ext cx="5540916" cy="4585578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TextBox 113"/>
          <p:cNvSpPr txBox="1"/>
          <p:nvPr/>
        </p:nvSpPr>
        <p:spPr>
          <a:xfrm>
            <a:off x="131435" y="2466363"/>
            <a:ext cx="205809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/>
              <a:t>Dried SCG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1845579" y="6061747"/>
            <a:ext cx="4354654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/>
              <a:t>Pyrolysis at 800°C for 2 hrs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0FB2C2A1-7DE7-4A15-AD31-BFB905221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35" y="114055"/>
            <a:ext cx="10878411" cy="1035854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Synthesis of Carbon from SCG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E17BF23-28D9-48BF-979C-F56E1CB1EC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827" r="85457">
                        <a14:foregroundMark x1="30433" y1="45256" x2="12500" y2="19135"/>
                        <a14:foregroundMark x1="12500" y1="19135" x2="12500" y2="19135"/>
                        <a14:foregroundMark x1="10120" y1="73814" x2="6827" y2="20353"/>
                        <a14:foregroundMark x1="85000" y1="74776" x2="85457" y2="39135"/>
                        <a14:foregroundMark x1="85457" y1="39135" x2="78942" y2="26731"/>
                        <a14:foregroundMark x1="78942" y1="26731" x2="76394" y2="25000"/>
                      </a14:backgroundRemoval>
                    </a14:imgEffect>
                  </a14:imgLayer>
                </a14:imgProps>
              </a:ext>
            </a:extLst>
          </a:blip>
          <a:srcRect l="7058" t="10496" r="15194" b="16774"/>
          <a:stretch/>
        </p:blipFill>
        <p:spPr>
          <a:xfrm>
            <a:off x="5970637" y="1252379"/>
            <a:ext cx="3851969" cy="3518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1AB986D-7B0F-48A1-8238-8924D13181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1154" r="77572">
                        <a14:foregroundMark x1="38029" y1="77083" x2="65481" y2="34135"/>
                        <a14:foregroundMark x1="70240" y1="83942" x2="67933" y2="36731"/>
                        <a14:foregroundMark x1="67933" y1="36731" x2="67500" y2="35609"/>
                        <a14:foregroundMark x1="73005" y1="80769" x2="74279" y2="48429"/>
                        <a14:foregroundMark x1="74279" y1="48429" x2="72067" y2="40000"/>
                        <a14:foregroundMark x1="76659" y1="73910" x2="77572" y2="50256"/>
                        <a14:foregroundMark x1="77572" y1="50256" x2="77572" y2="50256"/>
                        <a14:backgroundMark x1="14423" y1="79295" x2="15216" y2="44103"/>
                        <a14:backgroundMark x1="15216" y1="44103" x2="29327" y2="18237"/>
                        <a14:backgroundMark x1="29327" y1="18237" x2="36755" y2="9744"/>
                        <a14:backgroundMark x1="18990" y1="85641" x2="40048" y2="12660"/>
                        <a14:backgroundMark x1="40048" y1="12660" x2="40048" y2="12660"/>
                      </a14:backgroundRemoval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30143" t="24464" r="20441" b="9692"/>
          <a:stretch/>
        </p:blipFill>
        <p:spPr>
          <a:xfrm>
            <a:off x="8916255" y="3274487"/>
            <a:ext cx="3249238" cy="3247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BA068023-C79E-4CED-BFA2-117F6B3C21DD}"/>
              </a:ext>
            </a:extLst>
          </p:cNvPr>
          <p:cNvSpPr txBox="1"/>
          <p:nvPr/>
        </p:nvSpPr>
        <p:spPr>
          <a:xfrm>
            <a:off x="7835318" y="1115737"/>
            <a:ext cx="3598877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sz="2400" b="0" dirty="0">
                <a:solidFill>
                  <a:schemeClr val="tx1"/>
                </a:solidFill>
              </a:rPr>
              <a:t>Carbon after pyrolysis 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493C029F-5380-47BA-A99A-CBB078DA1E42}"/>
              </a:ext>
            </a:extLst>
          </p:cNvPr>
          <p:cNvSpPr/>
          <p:nvPr/>
        </p:nvSpPr>
        <p:spPr>
          <a:xfrm>
            <a:off x="9172280" y="6316911"/>
            <a:ext cx="2743126" cy="51077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/>
              <a:t>Carbon powder</a:t>
            </a:r>
          </a:p>
        </p:txBody>
      </p:sp>
      <p:sp>
        <p:nvSpPr>
          <p:cNvPr id="16" name="Arrow: Right 31">
            <a:extLst>
              <a:ext uri="{FF2B5EF4-FFF2-40B4-BE49-F238E27FC236}">
                <a16:creationId xmlns:a16="http://schemas.microsoft.com/office/drawing/2014/main" xmlns="" id="{1B77A2FF-E4B2-4BBD-ACE4-4BF39D807CE2}"/>
              </a:ext>
            </a:extLst>
          </p:cNvPr>
          <p:cNvSpPr/>
          <p:nvPr/>
        </p:nvSpPr>
        <p:spPr>
          <a:xfrm>
            <a:off x="5376940" y="2295270"/>
            <a:ext cx="823292" cy="375911"/>
          </a:xfrm>
          <a:prstGeom prst="rightArrow">
            <a:avLst/>
          </a:prstGeom>
          <a:ln w="28575">
            <a:solidFill>
              <a:schemeClr val="bg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l="73783" r="3709" b="5436"/>
          <a:stretch/>
        </p:blipFill>
        <p:spPr>
          <a:xfrm>
            <a:off x="6840891" y="4636929"/>
            <a:ext cx="1556506" cy="2001151"/>
          </a:xfrm>
          <a:prstGeom prst="rect">
            <a:avLst/>
          </a:prstGeom>
        </p:spPr>
      </p:pic>
      <p:sp>
        <p:nvSpPr>
          <p:cNvPr id="18" name="Arrow: Right 31">
            <a:extLst>
              <a:ext uri="{FF2B5EF4-FFF2-40B4-BE49-F238E27FC236}">
                <a16:creationId xmlns:a16="http://schemas.microsoft.com/office/drawing/2014/main" xmlns="" id="{1B77A2FF-E4B2-4BBD-ACE4-4BF39D807CE2}"/>
              </a:ext>
            </a:extLst>
          </p:cNvPr>
          <p:cNvSpPr/>
          <p:nvPr/>
        </p:nvSpPr>
        <p:spPr>
          <a:xfrm rot="16200000" flipH="1">
            <a:off x="7142982" y="4680536"/>
            <a:ext cx="906266" cy="375911"/>
          </a:xfrm>
          <a:prstGeom prst="rightArrow">
            <a:avLst/>
          </a:prstGeom>
          <a:ln w="28575">
            <a:solidFill>
              <a:schemeClr val="bg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Arrow: Right 31">
            <a:extLst>
              <a:ext uri="{FF2B5EF4-FFF2-40B4-BE49-F238E27FC236}">
                <a16:creationId xmlns:a16="http://schemas.microsoft.com/office/drawing/2014/main" xmlns="" id="{1B77A2FF-E4B2-4BBD-ACE4-4BF39D807CE2}"/>
              </a:ext>
            </a:extLst>
          </p:cNvPr>
          <p:cNvSpPr/>
          <p:nvPr/>
        </p:nvSpPr>
        <p:spPr>
          <a:xfrm rot="10800000" flipH="1">
            <a:off x="8351602" y="5501082"/>
            <a:ext cx="915366" cy="375911"/>
          </a:xfrm>
          <a:prstGeom prst="rightArrow">
            <a:avLst/>
          </a:prstGeom>
          <a:ln w="28575">
            <a:solidFill>
              <a:schemeClr val="bg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613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Content Placeholder 4">
            <a:extLst>
              <a:ext uri="{FF2B5EF4-FFF2-40B4-BE49-F238E27FC236}">
                <a16:creationId xmlns:a16="http://schemas.microsoft.com/office/drawing/2014/main" xmlns="" id="{907C6F40-0F67-4560-BE15-8040414E74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401" b="3266"/>
          <a:stretch/>
        </p:blipFill>
        <p:spPr>
          <a:xfrm>
            <a:off x="328124" y="1686187"/>
            <a:ext cx="6574138" cy="41951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5ECE44-863B-45AD-995C-21098CF04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0"/>
            <a:ext cx="10353761" cy="1326321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</a:rPr>
              <a:t>X-ray Diffraction (XRD)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E9734E-4D7E-497B-96A5-8402C92E6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2071011"/>
            <a:ext cx="10353762" cy="36951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278C74-3AFF-432B-AFA1-28FDE2A91F3D}"/>
              </a:ext>
            </a:extLst>
          </p:cNvPr>
          <p:cNvSpPr txBox="1"/>
          <p:nvPr/>
        </p:nvSpPr>
        <p:spPr>
          <a:xfrm>
            <a:off x="7061654" y="1844755"/>
            <a:ext cx="4909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/>
              <a:t>The plot shows crystallinity at 25° and 45°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/>
              <a:t>Comparative to the chemically activated carbon sourced from the same material</a:t>
            </a:r>
          </a:p>
        </p:txBody>
      </p:sp>
    </p:spTree>
    <p:extLst>
      <p:ext uri="{BB962C8B-B14F-4D97-AF65-F5344CB8AC3E}">
        <p14:creationId xmlns:p14="http://schemas.microsoft.com/office/powerpoint/2010/main" val="2600322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9C1395-1E53-428F-A3BD-891E60A72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700" y="0"/>
            <a:ext cx="10175493" cy="821824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Transmission Electron Microscope (TEM)</a:t>
            </a:r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xmlns="" id="{F1964D9C-9C26-4457-827E-19614D2ED5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5306" y="4158292"/>
            <a:ext cx="4238777" cy="2603116"/>
          </a:xfr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4D50FA09-2BA0-4978-9A1D-C17080590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878" y="795608"/>
            <a:ext cx="4290206" cy="319335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A6AE4DC-1E74-4384-8A1E-C0429B573B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82" y="4158292"/>
            <a:ext cx="4037930" cy="26031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DC6D6326-F9BB-46B2-8C05-105DA333A4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82" y="795737"/>
            <a:ext cx="3986414" cy="31933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F292ECD-105F-4A6C-8F03-1BB0B3E2CF27}"/>
              </a:ext>
            </a:extLst>
          </p:cNvPr>
          <p:cNvSpPr txBox="1"/>
          <p:nvPr/>
        </p:nvSpPr>
        <p:spPr>
          <a:xfrm>
            <a:off x="8699081" y="1585740"/>
            <a:ext cx="34929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Particles are crystalline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Carbon particles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 ~10 nm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spherical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Shape and sizes are suitable for fillers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Carbon particles are highly porous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90530" y="831168"/>
            <a:ext cx="635430" cy="3716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(a)</a:t>
            </a:r>
          </a:p>
        </p:txBody>
      </p:sp>
      <p:sp>
        <p:nvSpPr>
          <p:cNvPr id="9" name="Rectangle 8"/>
          <p:cNvSpPr/>
          <p:nvPr/>
        </p:nvSpPr>
        <p:spPr>
          <a:xfrm>
            <a:off x="4535307" y="852338"/>
            <a:ext cx="560392" cy="35050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(b)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7865" y="4181539"/>
            <a:ext cx="576157" cy="37859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(c)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08562" y="4181539"/>
            <a:ext cx="584035" cy="3247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(d)</a:t>
            </a:r>
          </a:p>
        </p:txBody>
      </p:sp>
      <p:sp>
        <p:nvSpPr>
          <p:cNvPr id="4" name="Oval 3"/>
          <p:cNvSpPr/>
          <p:nvPr/>
        </p:nvSpPr>
        <p:spPr>
          <a:xfrm>
            <a:off x="1742960" y="2519659"/>
            <a:ext cx="519983" cy="3896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021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531</Words>
  <Application>Microsoft Office PowerPoint</Application>
  <PresentationFormat>Widescreen</PresentationFormat>
  <Paragraphs>117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Aharoni</vt:lpstr>
      <vt:lpstr>Arial</vt:lpstr>
      <vt:lpstr>Bookman Old Style</vt:lpstr>
      <vt:lpstr>Calibri</vt:lpstr>
      <vt:lpstr>Rockwell</vt:lpstr>
      <vt:lpstr>Wingdings</vt:lpstr>
      <vt:lpstr>Damask</vt:lpstr>
      <vt:lpstr>Development of 3-D Printed Nanocarbon/Epoxy Polymer Composite</vt:lpstr>
      <vt:lpstr>Presentation Outline</vt:lpstr>
      <vt:lpstr>Introduction </vt:lpstr>
      <vt:lpstr>Objectives</vt:lpstr>
      <vt:lpstr>Applications </vt:lpstr>
      <vt:lpstr> </vt:lpstr>
      <vt:lpstr>Synthesis of Carbon from SCG</vt:lpstr>
      <vt:lpstr>X-ray Diffraction (XRD)</vt:lpstr>
      <vt:lpstr>Transmission Electron Microscope (TEM)</vt:lpstr>
      <vt:lpstr>Customized 3-D Printing </vt:lpstr>
      <vt:lpstr>PowerPoint Presentation</vt:lpstr>
      <vt:lpstr>Flexural Test Analysis – 3-D</vt:lpstr>
      <vt:lpstr>Dynamic Mechanical Analysis (DMA)- 3-D</vt:lpstr>
      <vt:lpstr>Thermal Mechanical Analysis (TMA) – 3-D </vt:lpstr>
      <vt:lpstr>Conclusions | Ongoing Work 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3D Printed Nanocarbon/Epoxy Polymer Composite</dc:title>
  <dc:creator>Ahmed Al Helal</dc:creator>
  <cp:lastModifiedBy>Cunningham, Suzanne R. (KSC-PX000)</cp:lastModifiedBy>
  <cp:revision>66</cp:revision>
  <dcterms:created xsi:type="dcterms:W3CDTF">2019-05-27T04:45:14Z</dcterms:created>
  <dcterms:modified xsi:type="dcterms:W3CDTF">2019-06-03T15:45:06Z</dcterms:modified>
</cp:coreProperties>
</file>