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5.xml" ContentType="application/vnd.openxmlformats-officedocument.presentationml.slide+xml"/>
  <Override PartName="/ppt/slides/slide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3" r:id="rId1"/>
  </p:sldMasterIdLst>
  <p:notesMasterIdLst>
    <p:notesMasterId r:id="rId13"/>
  </p:notesMasterIdLst>
  <p:handoutMasterIdLst>
    <p:handoutMasterId r:id="rId14"/>
  </p:handoutMasterIdLst>
  <p:sldIdLst>
    <p:sldId id="344" r:id="rId2"/>
    <p:sldId id="376" r:id="rId3"/>
    <p:sldId id="399" r:id="rId4"/>
    <p:sldId id="405" r:id="rId5"/>
    <p:sldId id="393" r:id="rId6"/>
    <p:sldId id="381" r:id="rId7"/>
    <p:sldId id="386" r:id="rId8"/>
    <p:sldId id="389" r:id="rId9"/>
    <p:sldId id="385" r:id="rId10"/>
    <p:sldId id="364" r:id="rId11"/>
    <p:sldId id="387" r:id="rId12"/>
  </p:sldIdLst>
  <p:sldSz cx="9145588" cy="5145088"/>
  <p:notesSz cx="6858000" cy="9144000"/>
  <p:defaultTextStyle>
    <a:defPPr>
      <a:defRPr lang="nb-NO"/>
    </a:defPPr>
    <a:lvl1pPr algn="l" defTabSz="366819" rtl="0" fontAlgn="base">
      <a:spcBef>
        <a:spcPct val="0"/>
      </a:spcBef>
      <a:spcAft>
        <a:spcPct val="0"/>
      </a:spcAft>
      <a:defRPr sz="1500" kern="1200">
        <a:solidFill>
          <a:srgbClr val="414141"/>
        </a:solidFill>
        <a:latin typeface="Palatino"/>
        <a:ea typeface="Palatino"/>
        <a:cs typeface="Palatino"/>
        <a:sym typeface="Palatino"/>
      </a:defRPr>
    </a:lvl1pPr>
    <a:lvl2pPr marL="287076" indent="-143538" algn="l" defTabSz="366819" rtl="0" fontAlgn="base">
      <a:spcBef>
        <a:spcPct val="0"/>
      </a:spcBef>
      <a:spcAft>
        <a:spcPct val="0"/>
      </a:spcAft>
      <a:defRPr sz="1500" kern="1200">
        <a:solidFill>
          <a:srgbClr val="414141"/>
        </a:solidFill>
        <a:latin typeface="Palatino"/>
        <a:ea typeface="Palatino"/>
        <a:cs typeface="Palatino"/>
        <a:sym typeface="Palatino"/>
      </a:defRPr>
    </a:lvl2pPr>
    <a:lvl3pPr marL="574152" indent="-287076" algn="l" defTabSz="366819" rtl="0" fontAlgn="base">
      <a:spcBef>
        <a:spcPct val="0"/>
      </a:spcBef>
      <a:spcAft>
        <a:spcPct val="0"/>
      </a:spcAft>
      <a:defRPr sz="1500" kern="1200">
        <a:solidFill>
          <a:srgbClr val="414141"/>
        </a:solidFill>
        <a:latin typeface="Palatino"/>
        <a:ea typeface="Palatino"/>
        <a:cs typeface="Palatino"/>
        <a:sym typeface="Palatino"/>
      </a:defRPr>
    </a:lvl3pPr>
    <a:lvl4pPr marL="861228" indent="-430614" algn="l" defTabSz="366819" rtl="0" fontAlgn="base">
      <a:spcBef>
        <a:spcPct val="0"/>
      </a:spcBef>
      <a:spcAft>
        <a:spcPct val="0"/>
      </a:spcAft>
      <a:defRPr sz="1500" kern="1200">
        <a:solidFill>
          <a:srgbClr val="414141"/>
        </a:solidFill>
        <a:latin typeface="Palatino"/>
        <a:ea typeface="Palatino"/>
        <a:cs typeface="Palatino"/>
        <a:sym typeface="Palatino"/>
      </a:defRPr>
    </a:lvl4pPr>
    <a:lvl5pPr marL="1148304" indent="-574152" algn="l" defTabSz="366819" rtl="0" fontAlgn="base">
      <a:spcBef>
        <a:spcPct val="0"/>
      </a:spcBef>
      <a:spcAft>
        <a:spcPct val="0"/>
      </a:spcAft>
      <a:defRPr sz="1500" kern="1200">
        <a:solidFill>
          <a:srgbClr val="414141"/>
        </a:solidFill>
        <a:latin typeface="Palatino"/>
        <a:ea typeface="Palatino"/>
        <a:cs typeface="Palatino"/>
        <a:sym typeface="Palatino"/>
      </a:defRPr>
    </a:lvl5pPr>
    <a:lvl6pPr marL="1435379" algn="l" defTabSz="574152" rtl="0" eaLnBrk="1" latinLnBrk="0" hangingPunct="1">
      <a:defRPr sz="1500" kern="1200">
        <a:solidFill>
          <a:srgbClr val="414141"/>
        </a:solidFill>
        <a:latin typeface="Palatino"/>
        <a:ea typeface="Palatino"/>
        <a:cs typeface="Palatino"/>
        <a:sym typeface="Palatino"/>
      </a:defRPr>
    </a:lvl6pPr>
    <a:lvl7pPr marL="1722455" algn="l" defTabSz="574152" rtl="0" eaLnBrk="1" latinLnBrk="0" hangingPunct="1">
      <a:defRPr sz="1500" kern="1200">
        <a:solidFill>
          <a:srgbClr val="414141"/>
        </a:solidFill>
        <a:latin typeface="Palatino"/>
        <a:ea typeface="Palatino"/>
        <a:cs typeface="Palatino"/>
        <a:sym typeface="Palatino"/>
      </a:defRPr>
    </a:lvl7pPr>
    <a:lvl8pPr marL="2009531" algn="l" defTabSz="574152" rtl="0" eaLnBrk="1" latinLnBrk="0" hangingPunct="1">
      <a:defRPr sz="1500" kern="1200">
        <a:solidFill>
          <a:srgbClr val="414141"/>
        </a:solidFill>
        <a:latin typeface="Palatino"/>
        <a:ea typeface="Palatino"/>
        <a:cs typeface="Palatino"/>
        <a:sym typeface="Palatino"/>
      </a:defRPr>
    </a:lvl8pPr>
    <a:lvl9pPr marL="2296607" algn="l" defTabSz="574152" rtl="0" eaLnBrk="1" latinLnBrk="0" hangingPunct="1">
      <a:defRPr sz="1500" kern="1200">
        <a:solidFill>
          <a:srgbClr val="414141"/>
        </a:solidFill>
        <a:latin typeface="Palatino"/>
        <a:ea typeface="Palatino"/>
        <a:cs typeface="Palatino"/>
        <a:sym typeface="Palatino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50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9847F"/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25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-375889"/>
              <a:satOff val="-9195"/>
              <a:lumOff val="-14901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75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9C3BA"/>
              </a:solidFill>
              <a:prstDash val="solid"/>
              <a:miter lim="400000"/>
            </a:ln>
          </a:top>
          <a:bottom>
            <a:ln w="12700" cap="flat">
              <a:solidFill>
                <a:srgbClr val="C9C3BA"/>
              </a:solidFill>
              <a:prstDash val="solid"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50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39D60"/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25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>
              <a:hueOff val="708444"/>
              <a:satOff val="-4821"/>
              <a:lumOff val="-14251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1">
              <a:hueOff val="-113918"/>
              <a:satOff val="19024"/>
              <a:lumOff val="19749"/>
              <a:alpha val="35000"/>
            </a:scheme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38AAF"/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369195"/>
              <a:satOff val="13972"/>
              <a:lumOff val="-24493"/>
            </a:schemeClr>
          </a:solidFill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369195"/>
              <a:satOff val="6343"/>
              <a:lumOff val="-13963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solidFill>
                <a:srgbClr val="C9C3BA"/>
              </a:solidFill>
              <a:prstDash val="solid"/>
              <a:miter lim="400000"/>
            </a:ln>
          </a:left>
          <a:right>
            <a:ln w="12700" cap="flat">
              <a:solidFill>
                <a:srgbClr val="C9C3BA"/>
              </a:solidFill>
              <a:prstDash val="solid"/>
              <a:miter lim="400000"/>
            </a:ln>
          </a:right>
          <a:top>
            <a:ln w="12700" cap="flat">
              <a:solidFill>
                <a:srgbClr val="C9C3BA"/>
              </a:solidFill>
              <a:prstDash val="solid"/>
              <a:miter lim="400000"/>
            </a:ln>
          </a:top>
          <a:bottom>
            <a:ln w="12700" cap="flat">
              <a:solidFill>
                <a:srgbClr val="C9C3BA"/>
              </a:solidFill>
              <a:prstDash val="solid"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solidFill>
                <a:srgbClr val="C9C3B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50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6635F"/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9847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35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9847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89847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46" autoAdjust="0"/>
    <p:restoredTop sz="90323" autoAdjust="0"/>
  </p:normalViewPr>
  <p:slideViewPr>
    <p:cSldViewPr snapToGrid="0" snapToObjects="1">
      <p:cViewPr>
        <p:scale>
          <a:sx n="60" d="100"/>
          <a:sy n="60" d="100"/>
        </p:scale>
        <p:origin x="-78" y="-468"/>
      </p:cViewPr>
      <p:guideLst>
        <p:guide orient="horz" pos="1621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 snapToObjects="1">
      <p:cViewPr varScale="1">
        <p:scale>
          <a:sx n="51" d="100"/>
          <a:sy n="51" d="100"/>
        </p:scale>
        <p:origin x="-204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customXml" Target="../customXml/item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Plassholder for topptekst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hangingPunct="0">
              <a:defRPr sz="1200" smtClean="0"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46083" name="Plassholder for dato 2"/>
          <p:cNvSpPr>
            <a:spLocks noGrp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hangingPunct="0">
              <a:defRPr sz="1200" smtClean="0"/>
            </a:lvl1pPr>
          </a:lstStyle>
          <a:p>
            <a:pPr>
              <a:defRPr/>
            </a:pPr>
            <a:fld id="{3D2352EA-A8AA-4433-84EF-61AA4341E3DF}" type="datetimeFigureOut">
              <a:rPr lang="nb-NO"/>
              <a:pPr>
                <a:defRPr/>
              </a:pPr>
              <a:t>31.07.2017</a:t>
            </a:fld>
            <a:endParaRPr lang="nb-NO"/>
          </a:p>
        </p:txBody>
      </p:sp>
      <p:sp>
        <p:nvSpPr>
          <p:cNvPr id="46084" name="Plassholder for bunntekst 3"/>
          <p:cNvSpPr>
            <a:spLocks noGrp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hangingPunct="0">
              <a:defRPr sz="1200" smtClean="0"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46085" name="Plassholder for lysbildenummer 4"/>
          <p:cNvSpPr>
            <a:spLocks noGrp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hangingPunct="0">
              <a:defRPr sz="1200" smtClean="0"/>
            </a:lvl1pPr>
          </a:lstStyle>
          <a:p>
            <a:pPr>
              <a:defRPr/>
            </a:pPr>
            <a:fld id="{A13B1460-28F8-47DD-8E05-87BC6D16C18B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  <p:extLst>
      <p:ext uri="{BB962C8B-B14F-4D97-AF65-F5344CB8AC3E}">
        <p14:creationId xmlns="" xmlns:p14="http://schemas.microsoft.com/office/powerpoint/2010/main" val="702488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hape 148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8131" name="Shape 149"/>
          <p:cNvSpPr>
            <a:spLocks noGrp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nb-NO" smtClean="0">
              <a:sym typeface="Helvetica Neue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96282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287076" rtl="0" eaLnBrk="0" fontAlgn="base" hangingPunct="0">
      <a:lnSpc>
        <a:spcPct val="118000"/>
      </a:lnSpc>
      <a:spcBef>
        <a:spcPct val="30000"/>
      </a:spcBef>
      <a:spcAft>
        <a:spcPct val="0"/>
      </a:spcAft>
      <a:defRPr sz="14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1pPr>
    <a:lvl2pPr marL="466498" indent="-179422" algn="l" defTabSz="287076" rtl="0" eaLnBrk="0" fontAlgn="base" hangingPunct="0">
      <a:lnSpc>
        <a:spcPct val="118000"/>
      </a:lnSpc>
      <a:spcBef>
        <a:spcPct val="30000"/>
      </a:spcBef>
      <a:spcAft>
        <a:spcPct val="0"/>
      </a:spcAft>
      <a:defRPr sz="14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2pPr>
    <a:lvl3pPr marL="717690" indent="-143538" algn="l" defTabSz="287076" rtl="0" eaLnBrk="0" fontAlgn="base" hangingPunct="0">
      <a:lnSpc>
        <a:spcPct val="118000"/>
      </a:lnSpc>
      <a:spcBef>
        <a:spcPct val="30000"/>
      </a:spcBef>
      <a:spcAft>
        <a:spcPct val="0"/>
      </a:spcAft>
      <a:defRPr sz="14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3pPr>
    <a:lvl4pPr marL="1004766" indent="-143538" algn="l" defTabSz="287076" rtl="0" eaLnBrk="0" fontAlgn="base" hangingPunct="0">
      <a:lnSpc>
        <a:spcPct val="118000"/>
      </a:lnSpc>
      <a:spcBef>
        <a:spcPct val="30000"/>
      </a:spcBef>
      <a:spcAft>
        <a:spcPct val="0"/>
      </a:spcAft>
      <a:defRPr sz="14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4pPr>
    <a:lvl5pPr marL="1291841" indent="-143538" algn="l" defTabSz="287076" rtl="0" eaLnBrk="0" fontAlgn="base" hangingPunct="0">
      <a:lnSpc>
        <a:spcPct val="118000"/>
      </a:lnSpc>
      <a:spcBef>
        <a:spcPct val="30000"/>
      </a:spcBef>
      <a:spcAft>
        <a:spcPct val="0"/>
      </a:spcAft>
      <a:defRPr sz="14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5pPr>
    <a:lvl6pPr indent="717690" defTabSz="287076" latinLnBrk="0">
      <a:lnSpc>
        <a:spcPct val="117999"/>
      </a:lnSpc>
      <a:defRPr sz="1400">
        <a:latin typeface="Helvetica Neue"/>
        <a:ea typeface="Helvetica Neue"/>
        <a:cs typeface="Helvetica Neue"/>
        <a:sym typeface="Helvetica Neue"/>
      </a:defRPr>
    </a:lvl6pPr>
    <a:lvl7pPr indent="861228" defTabSz="287076" latinLnBrk="0">
      <a:lnSpc>
        <a:spcPct val="117999"/>
      </a:lnSpc>
      <a:defRPr sz="1400">
        <a:latin typeface="Helvetica Neue"/>
        <a:ea typeface="Helvetica Neue"/>
        <a:cs typeface="Helvetica Neue"/>
        <a:sym typeface="Helvetica Neue"/>
      </a:defRPr>
    </a:lvl7pPr>
    <a:lvl8pPr indent="1004766" defTabSz="287076" latinLnBrk="0">
      <a:lnSpc>
        <a:spcPct val="117999"/>
      </a:lnSpc>
      <a:defRPr sz="1400">
        <a:latin typeface="Helvetica Neue"/>
        <a:ea typeface="Helvetica Neue"/>
        <a:cs typeface="Helvetica Neue"/>
        <a:sym typeface="Helvetica Neue"/>
      </a:defRPr>
    </a:lvl8pPr>
    <a:lvl9pPr indent="1148304" defTabSz="287076" latinLnBrk="0">
      <a:lnSpc>
        <a:spcPct val="117999"/>
      </a:lnSpc>
      <a:defRPr sz="14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18489"/>
            <a:ext cx="8916948" cy="658571"/>
          </a:xfrm>
        </p:spPr>
        <p:txBody>
          <a:bodyPr/>
          <a:lstStyle/>
          <a:p>
            <a:r>
              <a:rPr lang="nb-NO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559" y="2276619"/>
            <a:ext cx="8002390" cy="286847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61299" tIns="81656" rIns="244968" bIns="81656" rtlCol="0" anchor="t" anchorCtr="0">
            <a:normAutofit/>
          </a:bodyPr>
          <a:lstStyle>
            <a:lvl1pPr marL="0" indent="0" algn="l" defTabSz="816559" rtl="0" eaLnBrk="1" latinLnBrk="0" hangingPunct="1">
              <a:spcBef>
                <a:spcPts val="1786"/>
              </a:spcBef>
              <a:buClr>
                <a:schemeClr val="accent1"/>
              </a:buClr>
              <a:buFont typeface="Wingdings 2" pitchFamily="18" charset="2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82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5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6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7/31/2017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43794"/>
            <a:ext cx="8916948" cy="686012"/>
          </a:xfrm>
          <a:solidFill>
            <a:schemeClr val="tx2"/>
          </a:solidFill>
        </p:spPr>
        <p:txBody>
          <a:bodyPr vert="horz" lIns="1061526" tIns="40828" rIns="244968" bIns="40828" rtlCol="0" anchor="ctr">
            <a:normAutofit/>
          </a:bodyPr>
          <a:lstStyle>
            <a:lvl1pPr marL="0" indent="0" algn="l" defTabSz="816559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8941" y="1536666"/>
            <a:ext cx="3428008" cy="3155654"/>
          </a:xfrm>
        </p:spPr>
        <p:txBody>
          <a:bodyPr>
            <a:normAutofit/>
          </a:bodyPr>
          <a:lstStyle>
            <a:lvl1pPr marL="0" indent="0">
              <a:buNone/>
              <a:defRPr sz="2100"/>
            </a:lvl1pPr>
            <a:lvl2pPr marL="408279" indent="0">
              <a:buNone/>
              <a:defRPr sz="2500"/>
            </a:lvl2pPr>
            <a:lvl3pPr marL="816559" indent="0">
              <a:buNone/>
              <a:defRPr sz="2100"/>
            </a:lvl3pPr>
            <a:lvl4pPr marL="1224838" indent="0">
              <a:buNone/>
              <a:defRPr sz="1800"/>
            </a:lvl4pPr>
            <a:lvl5pPr marL="1633117" indent="0">
              <a:buNone/>
              <a:defRPr sz="1800"/>
            </a:lvl5pPr>
            <a:lvl6pPr marL="2041396" indent="0">
              <a:buNone/>
              <a:defRPr sz="1800"/>
            </a:lvl6pPr>
            <a:lvl7pPr marL="2449676" indent="0">
              <a:buNone/>
              <a:defRPr sz="1800"/>
            </a:lvl7pPr>
            <a:lvl8pPr marL="2857955" indent="0">
              <a:buNone/>
              <a:defRPr sz="1800"/>
            </a:lvl8pPr>
            <a:lvl9pPr marL="3266235" indent="0">
              <a:buNone/>
              <a:defRPr sz="1800"/>
            </a:lvl9pPr>
          </a:lstStyle>
          <a:p>
            <a:r>
              <a:rPr lang="nb-NO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559" y="1529806"/>
            <a:ext cx="4572794" cy="3169374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61299" tIns="244968" rIns="244968" bIns="244968" rtlCol="0" anchor="t" anchorCtr="0">
            <a:normAutofit/>
          </a:bodyPr>
          <a:lstStyle>
            <a:lvl1pPr marL="0" indent="0"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8279" indent="0">
              <a:buNone/>
              <a:defRPr sz="1100"/>
            </a:lvl2pPr>
            <a:lvl3pPr marL="816559" indent="0">
              <a:buNone/>
              <a:defRPr sz="900"/>
            </a:lvl3pPr>
            <a:lvl4pPr marL="1224838" indent="0">
              <a:buNone/>
              <a:defRPr sz="800"/>
            </a:lvl4pPr>
            <a:lvl5pPr marL="1633117" indent="0">
              <a:buNone/>
              <a:defRPr sz="800"/>
            </a:lvl5pPr>
            <a:lvl6pPr marL="2041396" indent="0">
              <a:buNone/>
              <a:defRPr sz="800"/>
            </a:lvl6pPr>
            <a:lvl7pPr marL="2449676" indent="0">
              <a:buNone/>
              <a:defRPr sz="800"/>
            </a:lvl7pPr>
            <a:lvl8pPr marL="2857955" indent="0">
              <a:buNone/>
              <a:defRPr sz="800"/>
            </a:lvl8pPr>
            <a:lvl9pPr marL="3266235" indent="0">
              <a:buNone/>
              <a:defRPr sz="800"/>
            </a:lvl9pPr>
          </a:lstStyle>
          <a:p>
            <a:pPr marL="0" lvl="0" indent="0" algn="l" defTabSz="816559" rtl="0" eaLnBrk="1" latinLnBrk="0" hangingPunct="1">
              <a:spcBef>
                <a:spcPts val="1786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nb-NO" dirty="0" err="1" smtClean="0"/>
              <a:t>Click</a:t>
            </a:r>
            <a:r>
              <a:rPr lang="nb-NO" dirty="0" smtClean="0"/>
              <a:t> to </a:t>
            </a:r>
            <a:r>
              <a:rPr lang="nb-NO" dirty="0" err="1" smtClean="0"/>
              <a:t>edit</a:t>
            </a:r>
            <a:r>
              <a:rPr lang="nb-NO" dirty="0" smtClean="0"/>
              <a:t> Master </a:t>
            </a:r>
            <a:r>
              <a:rPr lang="nb-NO" dirty="0" err="1" smtClean="0"/>
              <a:t>text</a:t>
            </a:r>
            <a:r>
              <a:rPr lang="nb-NO" dirty="0" smtClean="0"/>
              <a:t> </a:t>
            </a:r>
            <a:r>
              <a:rPr lang="nb-NO" dirty="0" err="1" smtClean="0"/>
              <a:t>styles</a:t>
            </a:r>
            <a:endParaRPr lang="nb-NO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1237" y="141239"/>
            <a:ext cx="2133970" cy="273928"/>
          </a:xfrm>
        </p:spPr>
        <p:txBody>
          <a:bodyPr/>
          <a:lstStyle/>
          <a:p>
            <a:fld id="{28E80666-FB37-4B36-9149-507F3B0178E3}" type="datetimeFigureOut">
              <a:rPr lang="en-US" smtClean="0"/>
              <a:pPr/>
              <a:t>7/31/2017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ACF04A-A071-4FCB-8EEF-779629864EC8}" type="slidenum">
              <a:rPr lang="nb-NO" smtClean="0"/>
              <a:pPr>
                <a:defRPr/>
              </a:pPr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87053"/>
            <a:ext cx="8916948" cy="658571"/>
          </a:xfrm>
        </p:spPr>
        <p:txBody>
          <a:bodyPr tIns="122484" bIns="122484" anchor="b" anchorCtr="0">
            <a:normAutofit/>
          </a:bodyPr>
          <a:lstStyle>
            <a:lvl1pPr>
              <a:defRPr sz="2100"/>
            </a:lvl1pPr>
          </a:lstStyle>
          <a:p>
            <a:r>
              <a:rPr lang="nb-NO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559" y="3752888"/>
            <a:ext cx="8002390" cy="1392201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61299" tIns="122484" rIns="244968" bIns="122484" rtlCol="0" anchor="t" anchorCtr="0">
            <a:normAutofit/>
          </a:bodyPr>
          <a:lstStyle>
            <a:lvl1pPr marL="0" indent="0" algn="l" defTabSz="816559" rtl="0" eaLnBrk="1" latinLnBrk="0" hangingPunct="1">
              <a:spcBef>
                <a:spcPts val="268"/>
              </a:spcBef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82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5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6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7/31/2017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261" y="847427"/>
            <a:ext cx="7989687" cy="223639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nb-NO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87053"/>
            <a:ext cx="8916948" cy="658571"/>
          </a:xfrm>
        </p:spPr>
        <p:txBody>
          <a:bodyPr tIns="122484" bIns="122484" anchor="b" anchorCtr="0">
            <a:normAutofit/>
          </a:bodyPr>
          <a:lstStyle>
            <a:lvl1pPr>
              <a:defRPr sz="2100"/>
            </a:lvl1pPr>
          </a:lstStyle>
          <a:p>
            <a:r>
              <a:rPr lang="nb-NO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559" y="3752888"/>
            <a:ext cx="8002390" cy="1392201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61299" tIns="122484" rIns="244968" bIns="122484" rtlCol="0" anchor="t" anchorCtr="0">
            <a:normAutofit/>
          </a:bodyPr>
          <a:lstStyle>
            <a:lvl1pPr marL="0" indent="0" algn="l" defTabSz="816559" rtl="0" eaLnBrk="1" latinLnBrk="0" hangingPunct="1">
              <a:spcBef>
                <a:spcPts val="268"/>
              </a:spcBef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82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5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6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1237" y="141239"/>
            <a:ext cx="2133970" cy="273928"/>
          </a:xfrm>
        </p:spPr>
        <p:txBody>
          <a:bodyPr/>
          <a:lstStyle/>
          <a:p>
            <a:fld id="{28E80666-FB37-4B36-9149-507F3B0178E3}" type="datetimeFigureOut">
              <a:rPr lang="en-US" smtClean="0"/>
              <a:pPr/>
              <a:t>7/31/2017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261" y="847427"/>
            <a:ext cx="3987477" cy="223639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nb-NO" smtClean="0"/>
              <a:t>Drag picture to placeholder or click icon to add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9472" y="847427"/>
            <a:ext cx="3987477" cy="223639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nb-NO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87053"/>
            <a:ext cx="8916948" cy="658571"/>
          </a:xfrm>
        </p:spPr>
        <p:txBody>
          <a:bodyPr tIns="122484" bIns="122484" anchor="b" anchorCtr="0">
            <a:normAutofit/>
          </a:bodyPr>
          <a:lstStyle>
            <a:lvl1pPr>
              <a:defRPr sz="2100"/>
            </a:lvl1pPr>
          </a:lstStyle>
          <a:p>
            <a:r>
              <a:rPr lang="nb-NO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559" y="3752888"/>
            <a:ext cx="8002390" cy="1392201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61299" tIns="122484" rIns="244968" bIns="122484" rtlCol="0" anchor="t" anchorCtr="0">
            <a:normAutofit/>
          </a:bodyPr>
          <a:lstStyle>
            <a:lvl1pPr marL="0" indent="0" algn="l" defTabSz="816559" rtl="0" eaLnBrk="1" latinLnBrk="0" hangingPunct="1">
              <a:spcBef>
                <a:spcPts val="268"/>
              </a:spcBef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82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5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6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1237" y="141239"/>
            <a:ext cx="2133970" cy="273928"/>
          </a:xfrm>
        </p:spPr>
        <p:txBody>
          <a:bodyPr/>
          <a:lstStyle/>
          <a:p>
            <a:fld id="{28E80666-FB37-4B36-9149-507F3B0178E3}" type="datetimeFigureOut">
              <a:rPr lang="en-US" smtClean="0"/>
              <a:pPr/>
              <a:t>7/31/2017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261" y="847427"/>
            <a:ext cx="6603115" cy="223639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nb-NO" smtClean="0"/>
              <a:t>Drag picture to placeholder or click icon to add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5110" y="847426"/>
            <a:ext cx="1371838" cy="111133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nb-NO" smtClean="0"/>
              <a:t>Drag picture to placeholder or click icon to add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5110" y="1972485"/>
            <a:ext cx="1371838" cy="111133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nb-NO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7/31/2017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ACF04A-A071-4FCB-8EEF-779629864EC8}" type="slidenum">
              <a:rPr lang="nb-NO" smtClean="0"/>
              <a:pPr>
                <a:defRPr/>
              </a:pPr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8940" y="847427"/>
            <a:ext cx="914559" cy="4151240"/>
          </a:xfrm>
        </p:spPr>
        <p:txBody>
          <a:bodyPr vert="eaVert" lIns="244968" tIns="612419" bIns="612419"/>
          <a:lstStyle/>
          <a:p>
            <a:r>
              <a:rPr lang="nb-NO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794" y="1301405"/>
            <a:ext cx="6427316" cy="340778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7/31/2017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ACF04A-A071-4FCB-8EEF-779629864EC8}" type="slidenum">
              <a:rPr lang="nb-NO" smtClean="0"/>
              <a:pPr>
                <a:defRPr/>
              </a:pPr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ilde – horisont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body" sz="quarter" idx="13"/>
          </p:nvPr>
        </p:nvSpPr>
        <p:spPr>
          <a:xfrm>
            <a:off x="357250" y="3215680"/>
            <a:ext cx="5064012" cy="336369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defRPr sz="1500" i="1"/>
            </a:lvl1pPr>
          </a:lstStyle>
          <a:p>
            <a:r>
              <a:t>Lorem Ipsum Dolor</a:t>
            </a:r>
          </a:p>
        </p:txBody>
      </p:sp>
      <p:sp>
        <p:nvSpPr>
          <p:cNvPr id="31" name="Shape 31"/>
          <p:cNvSpPr>
            <a:spLocks noGrp="1"/>
          </p:cNvSpPr>
          <p:nvPr>
            <p:ph type="pic" idx="14"/>
          </p:nvPr>
        </p:nvSpPr>
        <p:spPr>
          <a:xfrm>
            <a:off x="419768" y="334155"/>
            <a:ext cx="8306052" cy="2746727"/>
          </a:xfrm>
          <a:prstGeom prst="rect">
            <a:avLst/>
          </a:prstGeom>
          <a:ln w="9525">
            <a:round/>
          </a:ln>
        </p:spPr>
        <p:txBody>
          <a:bodyPr lIns="57415" tIns="28707" rIns="57415" bIns="28707" anchor="t">
            <a:noAutofit/>
          </a:bodyPr>
          <a:lstStyle/>
          <a:p>
            <a:pPr lvl="0"/>
            <a:endParaRPr noProof="0">
              <a:sym typeface="Palatino"/>
            </a:endParaRPr>
          </a:p>
        </p:txBody>
      </p:sp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357250" y="3523850"/>
            <a:ext cx="5064012" cy="1272873"/>
          </a:xfrm>
          <a:prstGeom prst="rect">
            <a:avLst/>
          </a:prstGeom>
        </p:spPr>
        <p:txBody>
          <a:bodyPr/>
          <a:lstStyle>
            <a:lvl1pPr algn="l"/>
          </a:lstStyle>
          <a:p>
            <a:r>
              <a:t>Titteltekst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sz="quarter" idx="1"/>
          </p:nvPr>
        </p:nvSpPr>
        <p:spPr>
          <a:xfrm>
            <a:off x="5823167" y="3523850"/>
            <a:ext cx="2983034" cy="127287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ClrTx/>
              <a:buSzTx/>
              <a:buFontTx/>
              <a:buNone/>
              <a:defRPr sz="1500"/>
            </a:lvl1pPr>
            <a:lvl2pPr marL="0" indent="143538">
              <a:spcBef>
                <a:spcPts val="0"/>
              </a:spcBef>
              <a:buClrTx/>
              <a:buSzTx/>
              <a:buFontTx/>
              <a:buNone/>
              <a:defRPr sz="1500"/>
            </a:lvl2pPr>
            <a:lvl3pPr marL="0" indent="287076">
              <a:spcBef>
                <a:spcPts val="0"/>
              </a:spcBef>
              <a:buClrTx/>
              <a:buSzTx/>
              <a:buFontTx/>
              <a:buNone/>
              <a:defRPr sz="1500"/>
            </a:lvl3pPr>
            <a:lvl4pPr marL="0" indent="430614">
              <a:spcBef>
                <a:spcPts val="0"/>
              </a:spcBef>
              <a:buClrTx/>
              <a:buSzTx/>
              <a:buFontTx/>
              <a:buNone/>
              <a:defRPr sz="1500"/>
            </a:lvl4pPr>
            <a:lvl5pPr marL="0" indent="574152">
              <a:spcBef>
                <a:spcPts val="0"/>
              </a:spcBef>
              <a:buClrTx/>
              <a:buSzTx/>
              <a:buFontTx/>
              <a:buNone/>
              <a:defRPr sz="1500"/>
            </a:lvl5pPr>
          </a:lstStyle>
          <a:p>
            <a:r>
              <a:t>Brødtekst nivå én</a:t>
            </a:r>
          </a:p>
          <a:p>
            <a:pPr lvl="1"/>
            <a:r>
              <a:t>Brødtekst nivå to</a:t>
            </a:r>
          </a:p>
          <a:p>
            <a:pPr lvl="2"/>
            <a:r>
              <a:t>Brødtekst nivå tre</a:t>
            </a:r>
          </a:p>
          <a:p>
            <a:pPr lvl="3"/>
            <a:r>
              <a:t>Brødtekst nivå fire</a:t>
            </a:r>
          </a:p>
          <a:p>
            <a:pPr lvl="4"/>
            <a:r>
              <a:t>Brødtekst nivå fem</a:t>
            </a:r>
          </a:p>
        </p:txBody>
      </p:sp>
      <p:sp>
        <p:nvSpPr>
          <p:cNvPr id="10" name="Shape 3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3675A99-0FC9-4E5D-AD93-F7D2DC8F6D12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tel – øver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Titteltekst</a:t>
            </a:r>
          </a:p>
        </p:txBody>
      </p:sp>
      <p:sp>
        <p:nvSpPr>
          <p:cNvPr id="3" name="Shape 6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BA5AC8-B63A-4ECB-B086-7AB174B2637F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7/31/2017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ACF04A-A071-4FCB-8EEF-779629864EC8}" type="slidenum">
              <a:rPr lang="nb-NO" smtClean="0"/>
              <a:pPr>
                <a:defRPr/>
              </a:pPr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770240"/>
            <a:ext cx="8916948" cy="686012"/>
          </a:xfrm>
        </p:spPr>
        <p:txBody>
          <a:bodyPr/>
          <a:lstStyle/>
          <a:p>
            <a:r>
              <a:rPr lang="nb-NO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559" y="4459076"/>
            <a:ext cx="8002390" cy="686012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61299" tIns="81656" rIns="244968" bIns="81656" rtlCol="0" anchor="t" anchorCtr="0"/>
          <a:lstStyle>
            <a:lvl1pPr marL="0" indent="0" algn="l" defTabSz="816559" rtl="0" eaLnBrk="1" latinLnBrk="0" hangingPunct="1">
              <a:spcBef>
                <a:spcPts val="268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82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5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3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6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6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7/31/2017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261" y="847426"/>
            <a:ext cx="7989687" cy="291555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nb-NO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401041"/>
            <a:ext cx="8916948" cy="1715029"/>
          </a:xfrm>
          <a:solidFill>
            <a:schemeClr val="tx2"/>
          </a:solidFill>
        </p:spPr>
        <p:txBody>
          <a:bodyPr vert="horz" lIns="1061526" tIns="40828" rIns="244968" bIns="40828" rtlCol="0" anchor="b" anchorCtr="0">
            <a:normAutofit/>
          </a:bodyPr>
          <a:lstStyle>
            <a:lvl1pPr marL="0" indent="0" algn="l" defTabSz="816559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559" y="4114725"/>
            <a:ext cx="8002390" cy="58311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61299" tIns="81656" rIns="244968" bIns="81656" rtlCol="0" anchor="ctr" anchorCtr="0">
            <a:normAutofit/>
          </a:bodyPr>
          <a:lstStyle>
            <a:lvl1pPr marL="0" indent="0" algn="l" defTabSz="816559" rtl="0" eaLnBrk="1" latinLnBrk="0" hangingPunct="1">
              <a:spcBef>
                <a:spcPts val="268"/>
              </a:spcBef>
              <a:buClr>
                <a:schemeClr val="accent1"/>
              </a:buClr>
              <a:buFont typeface="Wingdings 2" pitchFamily="18" charset="2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82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55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83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311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139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967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95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62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7/31/2017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795" y="1947273"/>
            <a:ext cx="3566779" cy="276191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 marL="1835840" indent="-307628">
              <a:defRPr sz="1600"/>
            </a:lvl6pPr>
            <a:lvl7pPr marL="1835840" indent="-307628">
              <a:defRPr sz="1600"/>
            </a:lvl7pPr>
            <a:lvl8pPr marL="1835840" indent="-307628">
              <a:defRPr sz="1600"/>
            </a:lvl8pPr>
            <a:lvl9pPr marL="1835840" indent="-307628">
              <a:defRPr sz="1600"/>
            </a:lvl9pPr>
          </a:lstStyle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8428" y="1947273"/>
            <a:ext cx="3566779" cy="276191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 marL="1835840" indent="-307628">
              <a:defRPr sz="1600"/>
            </a:lvl6pPr>
            <a:lvl7pPr marL="1835840" indent="-307628">
              <a:defRPr sz="1600"/>
            </a:lvl7pPr>
            <a:lvl8pPr marL="1835840" indent="-307628">
              <a:defRPr sz="1600"/>
            </a:lvl8pPr>
            <a:lvl9pPr marL="1835840" indent="-307628">
              <a:defRPr sz="1600"/>
            </a:lvl9pPr>
          </a:lstStyle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1237" y="141239"/>
            <a:ext cx="2133970" cy="273928"/>
          </a:xfrm>
        </p:spPr>
        <p:txBody>
          <a:bodyPr/>
          <a:lstStyle/>
          <a:p>
            <a:fld id="{28E80666-FB37-4B36-9149-507F3B0178E3}" type="datetimeFigureOut">
              <a:rPr lang="en-US" smtClean="0"/>
              <a:pPr/>
              <a:t>7/31/2017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ACF04A-A071-4FCB-8EEF-779629864EC8}" type="slidenum">
              <a:rPr lang="nb-NO" smtClean="0"/>
              <a:pPr>
                <a:defRPr/>
              </a:pPr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783" y="1513753"/>
            <a:ext cx="3566779" cy="658618"/>
          </a:xfrm>
        </p:spPr>
        <p:txBody>
          <a:bodyPr anchor="b">
            <a:noAutofit/>
          </a:bodyPr>
          <a:lstStyle>
            <a:lvl1pPr marL="0" indent="0">
              <a:buNone/>
              <a:defRPr sz="2100" b="0"/>
            </a:lvl1pPr>
            <a:lvl2pPr marL="408279" indent="0">
              <a:buNone/>
              <a:defRPr sz="1800" b="1"/>
            </a:lvl2pPr>
            <a:lvl3pPr marL="816559" indent="0">
              <a:buNone/>
              <a:defRPr sz="1600" b="1"/>
            </a:lvl3pPr>
            <a:lvl4pPr marL="1224838" indent="0">
              <a:buNone/>
              <a:defRPr sz="1400" b="1"/>
            </a:lvl4pPr>
            <a:lvl5pPr marL="1633117" indent="0">
              <a:buNone/>
              <a:defRPr sz="1400" b="1"/>
            </a:lvl5pPr>
            <a:lvl6pPr marL="2041396" indent="0">
              <a:buNone/>
              <a:defRPr sz="1400" b="1"/>
            </a:lvl6pPr>
            <a:lvl7pPr marL="2449676" indent="0">
              <a:buNone/>
              <a:defRPr sz="1400" b="1"/>
            </a:lvl7pPr>
            <a:lvl8pPr marL="2857955" indent="0">
              <a:buNone/>
              <a:defRPr sz="1400" b="1"/>
            </a:lvl8pPr>
            <a:lvl9pPr marL="3266235" indent="0">
              <a:buNone/>
              <a:defRPr sz="1400" b="1"/>
            </a:lvl9pPr>
          </a:lstStyle>
          <a:p>
            <a:pPr lvl="0"/>
            <a:r>
              <a:rPr lang="nb-NO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783" y="2300157"/>
            <a:ext cx="3566779" cy="240902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 marL="1835840" indent="-307628">
              <a:defRPr sz="1400"/>
            </a:lvl6pPr>
            <a:lvl7pPr marL="1835840" indent="-307628">
              <a:defRPr sz="1400"/>
            </a:lvl7pPr>
            <a:lvl8pPr marL="1835840" indent="-307628">
              <a:defRPr sz="1400"/>
            </a:lvl8pPr>
            <a:lvl9pPr marL="1835840" indent="-307628">
              <a:defRPr sz="1400"/>
            </a:lvl9pPr>
          </a:lstStyle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8428" y="1513753"/>
            <a:ext cx="3566779" cy="658618"/>
          </a:xfrm>
        </p:spPr>
        <p:txBody>
          <a:bodyPr anchor="b">
            <a:noAutofit/>
          </a:bodyPr>
          <a:lstStyle>
            <a:lvl1pPr marL="0" indent="0">
              <a:buNone/>
              <a:defRPr sz="2100" b="0"/>
            </a:lvl1pPr>
            <a:lvl2pPr marL="408279" indent="0">
              <a:buNone/>
              <a:defRPr sz="1800" b="1"/>
            </a:lvl2pPr>
            <a:lvl3pPr marL="816559" indent="0">
              <a:buNone/>
              <a:defRPr sz="1600" b="1"/>
            </a:lvl3pPr>
            <a:lvl4pPr marL="1224838" indent="0">
              <a:buNone/>
              <a:defRPr sz="1400" b="1"/>
            </a:lvl4pPr>
            <a:lvl5pPr marL="1633117" indent="0">
              <a:buNone/>
              <a:defRPr sz="1400" b="1"/>
            </a:lvl5pPr>
            <a:lvl6pPr marL="2041396" indent="0">
              <a:buNone/>
              <a:defRPr sz="1400" b="1"/>
            </a:lvl6pPr>
            <a:lvl7pPr marL="2449676" indent="0">
              <a:buNone/>
              <a:defRPr sz="1400" b="1"/>
            </a:lvl7pPr>
            <a:lvl8pPr marL="2857955" indent="0">
              <a:buNone/>
              <a:defRPr sz="1400" b="1"/>
            </a:lvl8pPr>
            <a:lvl9pPr marL="3266235" indent="0">
              <a:buNone/>
              <a:defRPr sz="1400" b="1"/>
            </a:lvl9pPr>
          </a:lstStyle>
          <a:p>
            <a:pPr lvl="0"/>
            <a:r>
              <a:rPr lang="nb-NO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8428" y="2300157"/>
            <a:ext cx="3566779" cy="240902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 marL="1835840" indent="-307628">
              <a:defRPr sz="1400"/>
            </a:lvl6pPr>
            <a:lvl7pPr marL="1835840" indent="-307628">
              <a:defRPr sz="1400"/>
            </a:lvl7pPr>
            <a:lvl8pPr marL="1835840" indent="-307628">
              <a:defRPr sz="1400"/>
            </a:lvl8pPr>
            <a:lvl9pPr marL="1835840" indent="-307628">
              <a:defRPr sz="1400"/>
            </a:lvl9pPr>
          </a:lstStyle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581237" y="141239"/>
            <a:ext cx="2133970" cy="273928"/>
          </a:xfrm>
        </p:spPr>
        <p:txBody>
          <a:bodyPr/>
          <a:lstStyle/>
          <a:p>
            <a:fld id="{28E80666-FB37-4B36-9149-507F3B0178E3}" type="datetimeFigureOut">
              <a:rPr lang="en-US" smtClean="0"/>
              <a:pPr/>
              <a:t>7/31/2017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20783" y="141239"/>
            <a:ext cx="2896103" cy="27392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ACF04A-A071-4FCB-8EEF-779629864EC8}" type="slidenum">
              <a:rPr lang="nb-NO" smtClean="0"/>
              <a:pPr>
                <a:defRPr/>
              </a:pPr>
              <a:t>‹#›</a:t>
            </a:fld>
            <a:endParaRPr lang="nb-NO"/>
          </a:p>
        </p:txBody>
      </p:sp>
      <p:cxnSp>
        <p:nvCxnSpPr>
          <p:cNvPr id="11" name="Straight Connector 10"/>
          <p:cNvCxnSpPr/>
          <p:nvPr/>
        </p:nvCxnSpPr>
        <p:spPr>
          <a:xfrm>
            <a:off x="1212238" y="2179096"/>
            <a:ext cx="3383868" cy="1191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9883" y="2179096"/>
            <a:ext cx="3383868" cy="1191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12238" y="2179096"/>
            <a:ext cx="3383868" cy="1191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39883" y="2179096"/>
            <a:ext cx="3383868" cy="1191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212238" y="2179096"/>
            <a:ext cx="3383868" cy="1191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239883" y="2179096"/>
            <a:ext cx="3383868" cy="1191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7/31/2017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ACF04A-A071-4FCB-8EEF-779629864EC8}" type="slidenum">
              <a:rPr lang="nb-NO" smtClean="0"/>
              <a:pPr>
                <a:defRPr/>
              </a:pPr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7/31/2017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ACF04A-A071-4FCB-8EEF-779629864EC8}" type="slidenum">
              <a:rPr lang="nb-NO" smtClean="0"/>
              <a:pPr>
                <a:defRPr/>
              </a:pPr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43794"/>
            <a:ext cx="8916948" cy="686012"/>
          </a:xfrm>
          <a:solidFill>
            <a:schemeClr val="tx2"/>
          </a:solidFill>
        </p:spPr>
        <p:txBody>
          <a:bodyPr vert="horz" lIns="1061526" tIns="40828" rIns="244968" bIns="40828" rtlCol="0" anchor="ctr">
            <a:normAutofit/>
          </a:bodyPr>
          <a:lstStyle>
            <a:lvl1pPr marL="0" indent="0" algn="l" defTabSz="816559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8428" y="1943700"/>
            <a:ext cx="3566779" cy="2765485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 marL="1835840" indent="-307628">
              <a:defRPr sz="1800"/>
            </a:lvl6pPr>
            <a:lvl7pPr marL="1835840" indent="-307628">
              <a:defRPr sz="1800"/>
            </a:lvl7pPr>
            <a:lvl8pPr marL="1835840" indent="-307628">
              <a:defRPr sz="1800"/>
            </a:lvl8pPr>
            <a:lvl9pPr marL="1835840" indent="-307628">
              <a:defRPr sz="1800"/>
            </a:lvl9pPr>
          </a:lstStyle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1109" y="1529806"/>
            <a:ext cx="3566779" cy="3169374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61299" tIns="244968" rIns="244968" bIns="244968" rtlCol="0" anchor="t" anchorCtr="0">
            <a:normAutofit/>
          </a:bodyPr>
          <a:lstStyle>
            <a:lvl1pPr marL="0" indent="0" algn="l" defTabSz="816559" rtl="0" eaLnBrk="1" latinLnBrk="0" hangingPunct="1">
              <a:spcBef>
                <a:spcPts val="1786"/>
              </a:spcBef>
              <a:buClr>
                <a:schemeClr val="accent1"/>
              </a:buClr>
              <a:buFont typeface="Wingdings 2" pitchFamily="18" charset="2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8279" indent="0">
              <a:buNone/>
              <a:defRPr sz="1100"/>
            </a:lvl2pPr>
            <a:lvl3pPr marL="816559" indent="0">
              <a:buNone/>
              <a:defRPr sz="900"/>
            </a:lvl3pPr>
            <a:lvl4pPr marL="1224838" indent="0">
              <a:buNone/>
              <a:defRPr sz="800"/>
            </a:lvl4pPr>
            <a:lvl5pPr marL="1633117" indent="0">
              <a:buNone/>
              <a:defRPr sz="800"/>
            </a:lvl5pPr>
            <a:lvl6pPr marL="2041396" indent="0">
              <a:buNone/>
              <a:defRPr sz="800"/>
            </a:lvl6pPr>
            <a:lvl7pPr marL="2449676" indent="0">
              <a:buNone/>
              <a:defRPr sz="800"/>
            </a:lvl7pPr>
            <a:lvl8pPr marL="2857955" indent="0">
              <a:buNone/>
              <a:defRPr sz="800"/>
            </a:lvl8pPr>
            <a:lvl9pPr marL="3266235" indent="0">
              <a:buNone/>
              <a:defRPr sz="800"/>
            </a:lvl9pPr>
          </a:lstStyle>
          <a:p>
            <a:pPr lvl="0"/>
            <a:r>
              <a:rPr lang="nb-NO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1237" y="141239"/>
            <a:ext cx="2133970" cy="273928"/>
          </a:xfrm>
        </p:spPr>
        <p:txBody>
          <a:bodyPr/>
          <a:lstStyle/>
          <a:p>
            <a:fld id="{28E80666-FB37-4B36-9149-507F3B0178E3}" type="datetimeFigureOut">
              <a:rPr lang="en-US" smtClean="0"/>
              <a:pPr/>
              <a:t>7/31/2017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ACF04A-A071-4FCB-8EEF-779629864EC8}" type="slidenum">
              <a:rPr lang="nb-NO" smtClean="0"/>
              <a:pPr>
                <a:defRPr/>
              </a:pPr>
              <a:t>‹#›</a:t>
            </a:fld>
            <a:endParaRPr lang="nb-N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" y="843152"/>
            <a:ext cx="8915361" cy="686012"/>
          </a:xfrm>
          <a:prstGeom prst="rect">
            <a:avLst/>
          </a:prstGeom>
          <a:solidFill>
            <a:schemeClr val="tx2"/>
          </a:solidFill>
        </p:spPr>
        <p:txBody>
          <a:bodyPr vert="horz" lIns="1061526" tIns="40828" rIns="244968" bIns="40828" rtlCol="0" anchor="ctr">
            <a:normAutofit/>
          </a:bodyPr>
          <a:lstStyle/>
          <a:p>
            <a:r>
              <a:rPr lang="nb-NO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4618" y="1947273"/>
            <a:ext cx="7611798" cy="2753925"/>
          </a:xfrm>
          <a:prstGeom prst="rect">
            <a:avLst/>
          </a:prstGeom>
        </p:spPr>
        <p:txBody>
          <a:bodyPr vert="horz" lIns="81656" tIns="40828" rIns="81656" bIns="40828" rtlCol="0">
            <a:normAutofit/>
          </a:bodyPr>
          <a:lstStyle/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1237" y="141239"/>
            <a:ext cx="2133970" cy="273928"/>
          </a:xfrm>
          <a:prstGeom prst="rect">
            <a:avLst/>
          </a:prstGeom>
        </p:spPr>
        <p:txBody>
          <a:bodyPr vert="horz" lIns="81656" tIns="40828" rIns="81656" bIns="40828" rtlCol="0" anchor="ctr"/>
          <a:lstStyle>
            <a:lvl1pPr algn="r">
              <a:defRPr sz="9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7/31/2017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783" y="141239"/>
            <a:ext cx="2896103" cy="273928"/>
          </a:xfrm>
          <a:prstGeom prst="rect">
            <a:avLst/>
          </a:prstGeom>
        </p:spPr>
        <p:txBody>
          <a:bodyPr vert="horz" lIns="81656" tIns="40828" rIns="81656" bIns="40828" rtlCol="0" anchor="ctr"/>
          <a:lstStyle>
            <a:lvl1pPr algn="l">
              <a:defRPr sz="9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91421" y="4928328"/>
            <a:ext cx="457279" cy="273928"/>
          </a:xfrm>
          <a:prstGeom prst="rect">
            <a:avLst/>
          </a:prstGeom>
        </p:spPr>
        <p:txBody>
          <a:bodyPr vert="horz" lIns="81656" tIns="40828" rIns="81656" bIns="40828" rtlCol="0" anchor="ctr"/>
          <a:lstStyle>
            <a:lvl1pPr algn="ctr">
              <a:defRPr sz="7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9EACF04A-A071-4FCB-8EEF-779629864EC8}" type="slidenum">
              <a:rPr lang="nb-NO" smtClean="0"/>
              <a:pPr>
                <a:defRPr/>
              </a:pPr>
              <a:t>‹#›</a:t>
            </a:fld>
            <a:endParaRPr lang="nb-NO"/>
          </a:p>
        </p:txBody>
      </p:sp>
      <p:sp>
        <p:nvSpPr>
          <p:cNvPr id="7" name="Rectangle 6"/>
          <p:cNvSpPr/>
          <p:nvPr/>
        </p:nvSpPr>
        <p:spPr>
          <a:xfrm>
            <a:off x="914560" y="0"/>
            <a:ext cx="8000802" cy="13720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56" tIns="40828" rIns="81656" bIns="40828"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560" y="5007886"/>
            <a:ext cx="8000802" cy="13720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56" tIns="40828" rIns="81656" bIns="40828"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2" r:id="rId9"/>
    <p:sldLayoutId id="2147483973" r:id="rId10"/>
    <p:sldLayoutId id="2147483974" r:id="rId11"/>
    <p:sldLayoutId id="2147483975" r:id="rId12"/>
    <p:sldLayoutId id="2147483976" r:id="rId13"/>
    <p:sldLayoutId id="2147483977" r:id="rId14"/>
    <p:sldLayoutId id="2147483978" r:id="rId15"/>
    <p:sldLayoutId id="2147483979" r:id="rId16"/>
    <p:sldLayoutId id="2147483980" r:id="rId17"/>
  </p:sldLayoutIdLst>
  <p:txStyles>
    <p:titleStyle>
      <a:lvl1pPr marL="0" indent="0" algn="l" defTabSz="816559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06209" indent="-306209" algn="l" defTabSz="816559" rtl="0" eaLnBrk="1" latinLnBrk="0" hangingPunct="1">
        <a:spcBef>
          <a:spcPts val="1786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12419" indent="-300539" algn="l" defTabSz="816559" rtl="0" eaLnBrk="1" latinLnBrk="0" hangingPunct="1">
        <a:spcBef>
          <a:spcPts val="536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24299" indent="-311880" algn="l" defTabSz="816559" rtl="0" eaLnBrk="1" latinLnBrk="0" hangingPunct="1">
        <a:spcBef>
          <a:spcPts val="536"/>
        </a:spcBef>
        <a:buClr>
          <a:schemeClr val="accent1"/>
        </a:buClr>
        <a:buFont typeface="Wingdings 2" pitchFamily="18" charset="2"/>
        <a:buChar char="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24838" indent="-300539" algn="l" defTabSz="816559" rtl="0" eaLnBrk="1" latinLnBrk="0" hangingPunct="1">
        <a:spcBef>
          <a:spcPts val="536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36718" indent="-311880" algn="l" defTabSz="816559" rtl="0" eaLnBrk="1" latinLnBrk="0" hangingPunct="1">
        <a:spcBef>
          <a:spcPts val="536"/>
        </a:spcBef>
        <a:buClr>
          <a:schemeClr val="accent1"/>
        </a:buClr>
        <a:buFont typeface="Wingdings 2" pitchFamily="18" charset="2"/>
        <a:buChar char="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35840" indent="-307628" algn="l" defTabSz="816559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6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42049" indent="-307628" algn="l" defTabSz="816559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6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449676" indent="-307628" algn="l" defTabSz="816559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6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757304" indent="-307628" algn="l" defTabSz="816559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6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81655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279" algn="l" defTabSz="81655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559" algn="l" defTabSz="81655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838" algn="l" defTabSz="81655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3117" algn="l" defTabSz="81655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1396" algn="l" defTabSz="81655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676" algn="l" defTabSz="81655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955" algn="l" defTabSz="81655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6235" algn="l" defTabSz="81655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7" Type="http://schemas.openxmlformats.org/officeDocument/2006/relationships/image" Target="../media/image2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microsoft.com/office/2007/relationships/hdphoto" Target="../media/hdphoto1.wdp"/><Relationship Id="rId9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jonlars@huconglobal.com" TargetMode="External"/><Relationship Id="rId2" Type="http://schemas.openxmlformats.org/officeDocument/2006/relationships/hyperlink" Target="mailto:tor@huconglobal.com" TargetMode="Externa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0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1" name="Rektangel 16"/>
          <p:cNvSpPr>
            <a:spLocks noChangeArrowheads="1"/>
          </p:cNvSpPr>
          <p:nvPr/>
        </p:nvSpPr>
        <p:spPr bwMode="auto">
          <a:xfrm>
            <a:off x="7257053" y="749268"/>
            <a:ext cx="1566251" cy="288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415" tIns="28708" rIns="57415" bIns="28708">
            <a:spAutoFit/>
          </a:bodyPr>
          <a:lstStyle/>
          <a:p>
            <a:pPr algn="ctr" hangingPunct="0"/>
            <a:r>
              <a:rPr lang="en-US" dirty="0" smtClean="0">
                <a:latin typeface="Calibri" pitchFamily="34" charset="0"/>
              </a:rPr>
              <a:t>August </a:t>
            </a:r>
            <a:r>
              <a:rPr lang="en-US" sz="1400" dirty="0" smtClean="0">
                <a:latin typeface="Calibri" pitchFamily="34" charset="0"/>
              </a:rPr>
              <a:t>14</a:t>
            </a:r>
            <a:r>
              <a:rPr lang="en-US" sz="1400" baseline="30000" dirty="0" smtClean="0">
                <a:latin typeface="Calibri" pitchFamily="34" charset="0"/>
              </a:rPr>
              <a:t>th</a:t>
            </a:r>
            <a:r>
              <a:rPr lang="en-US" dirty="0" smtClean="0">
                <a:latin typeface="Calibri" pitchFamily="34" charset="0"/>
              </a:rPr>
              <a:t> 2017</a:t>
            </a:r>
          </a:p>
        </p:txBody>
      </p:sp>
      <p:grpSp>
        <p:nvGrpSpPr>
          <p:cNvPr id="27" name="Gruppe 26"/>
          <p:cNvGrpSpPr/>
          <p:nvPr/>
        </p:nvGrpSpPr>
        <p:grpSpPr>
          <a:xfrm>
            <a:off x="1618895" y="813198"/>
            <a:ext cx="5895719" cy="2123532"/>
            <a:chOff x="1143895" y="813198"/>
            <a:chExt cx="5895719" cy="2123532"/>
          </a:xfrm>
        </p:grpSpPr>
        <p:grpSp>
          <p:nvGrpSpPr>
            <p:cNvPr id="13316" name="Group 156"/>
            <p:cNvGrpSpPr>
              <a:grpSpLocks noChangeAspect="1"/>
            </p:cNvGrpSpPr>
            <p:nvPr/>
          </p:nvGrpSpPr>
          <p:grpSpPr bwMode="auto">
            <a:xfrm>
              <a:off x="4363886" y="1843064"/>
              <a:ext cx="2675728" cy="1093666"/>
              <a:chOff x="0" y="0"/>
              <a:chExt cx="6885638" cy="3253825"/>
            </a:xfrm>
          </p:grpSpPr>
          <p:pic>
            <p:nvPicPr>
              <p:cNvPr id="13327" name="shutterstock_263147105.jpg"/>
              <p:cNvPicPr>
                <a:picLocks noChangeAspect="1"/>
              </p:cNvPicPr>
              <p:nvPr/>
            </p:nvPicPr>
            <p:blipFill>
              <a:blip r:embed="rId2" cstate="print"/>
              <a:srcRect t="16953" b="16953"/>
              <a:stretch>
                <a:fillRect/>
              </a:stretch>
            </p:blipFill>
            <p:spPr bwMode="auto">
              <a:xfrm>
                <a:off x="127000" y="88900"/>
                <a:ext cx="6631639" cy="29236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28" name="Picture 153"/>
              <p:cNvPicPr>
                <a:picLocks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-1"/>
                <a:ext cx="6885639" cy="32538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6" name="Gruppe 25"/>
            <p:cNvGrpSpPr/>
            <p:nvPr/>
          </p:nvGrpSpPr>
          <p:grpSpPr>
            <a:xfrm>
              <a:off x="1143895" y="813198"/>
              <a:ext cx="5545859" cy="2034867"/>
              <a:chOff x="1072645" y="813198"/>
              <a:chExt cx="5545859" cy="2034867"/>
            </a:xfrm>
          </p:grpSpPr>
          <p:grpSp>
            <p:nvGrpSpPr>
              <p:cNvPr id="13317" name="Group 160"/>
              <p:cNvGrpSpPr>
                <a:grpSpLocks noChangeAspect="1"/>
              </p:cNvGrpSpPr>
              <p:nvPr/>
            </p:nvGrpSpPr>
            <p:grpSpPr bwMode="auto">
              <a:xfrm>
                <a:off x="1072645" y="1500918"/>
                <a:ext cx="3296052" cy="1347147"/>
                <a:chOff x="0" y="-1"/>
                <a:chExt cx="6885640" cy="3253827"/>
              </a:xfrm>
            </p:grpSpPr>
            <p:pic>
              <p:nvPicPr>
                <p:cNvPr id="13325" name="Skjermbilde 2013-03-08 kl. 11.34.29.png"/>
                <p:cNvPicPr>
                  <a:picLocks noChangeAspect="1"/>
                </p:cNvPicPr>
                <p:nvPr/>
              </p:nvPicPr>
              <p:blipFill>
                <a:blip r:embed="rId4" cstate="print"/>
                <a:srcRect t="19089" b="19089"/>
                <a:stretch>
                  <a:fillRect/>
                </a:stretch>
              </p:blipFill>
              <p:spPr bwMode="auto">
                <a:xfrm>
                  <a:off x="127000" y="88900"/>
                  <a:ext cx="6631639" cy="29236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326" name="Picture 157"/>
                <p:cNvPicPr>
                  <a:picLocks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-1"/>
                  <a:ext cx="6885640" cy="32538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3318" name="Group 163"/>
              <p:cNvGrpSpPr>
                <a:grpSpLocks noChangeAspect="1"/>
              </p:cNvGrpSpPr>
              <p:nvPr/>
            </p:nvGrpSpPr>
            <p:grpSpPr bwMode="auto">
              <a:xfrm>
                <a:off x="4363885" y="1051622"/>
                <a:ext cx="2254619" cy="932882"/>
                <a:chOff x="0" y="0"/>
                <a:chExt cx="5829905" cy="2788394"/>
              </a:xfrm>
            </p:grpSpPr>
            <p:pic>
              <p:nvPicPr>
                <p:cNvPr id="13323" name="pasted-image.pdf"/>
                <p:cNvPicPr>
                  <a:picLocks noChangeAspect="1"/>
                </p:cNvPicPr>
                <p:nvPr/>
              </p:nvPicPr>
              <p:blipFill>
                <a:blip r:embed="rId5" cstate="print"/>
                <a:srcRect t="17003" b="17003"/>
                <a:stretch>
                  <a:fillRect/>
                </a:stretch>
              </p:blipFill>
              <p:spPr bwMode="auto">
                <a:xfrm>
                  <a:off x="127000" y="88900"/>
                  <a:ext cx="5575906" cy="24581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324" name="Picture 160"/>
                <p:cNvPicPr>
                  <a:picLocks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0" y="-1"/>
                  <a:ext cx="5829906" cy="27883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18" name="Picture 2" descr="610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683302" y="813198"/>
                <a:ext cx="1661087" cy="1074135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</p:grpSp>
      </p:grpSp>
      <p:sp>
        <p:nvSpPr>
          <p:cNvPr id="20" name="Rektangel 19"/>
          <p:cNvSpPr/>
          <p:nvPr/>
        </p:nvSpPr>
        <p:spPr>
          <a:xfrm>
            <a:off x="640005" y="3234711"/>
            <a:ext cx="7848238" cy="488864"/>
          </a:xfrm>
          <a:prstGeom prst="rect">
            <a:avLst/>
          </a:prstGeom>
        </p:spPr>
        <p:txBody>
          <a:bodyPr wrap="square" lIns="57415" tIns="28708" rIns="57415" bIns="28708">
            <a:spAutoFit/>
          </a:bodyPr>
          <a:lstStyle/>
          <a:p>
            <a:pPr algn="ctr"/>
            <a:r>
              <a:rPr lang="en-US" sz="2800" kern="0" dirty="0" smtClean="0">
                <a:solidFill>
                  <a:srgbClr val="C00000"/>
                </a:solidFill>
                <a:latin typeface="Calibri" pitchFamily="34" charset="0"/>
                <a:ea typeface="+mn-ea"/>
                <a:cs typeface="+mn-cs"/>
                <a:sym typeface="Bodoni SvtyTwo ITC TT-Book"/>
              </a:rPr>
              <a:t>“The evidence-based approach to learning”</a:t>
            </a:r>
            <a:endParaRPr lang="nb-NO" sz="2800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9" name="Rektangel 18"/>
          <p:cNvSpPr/>
          <p:nvPr/>
        </p:nvSpPr>
        <p:spPr>
          <a:xfrm>
            <a:off x="166255" y="163228"/>
            <a:ext cx="8784000" cy="4824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2" name="Picture 3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80202" y="4476997"/>
            <a:ext cx="864000" cy="420698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sp>
        <p:nvSpPr>
          <p:cNvPr id="23" name="Rektangel 5"/>
          <p:cNvSpPr>
            <a:spLocks noChangeArrowheads="1"/>
          </p:cNvSpPr>
          <p:nvPr/>
        </p:nvSpPr>
        <p:spPr bwMode="auto">
          <a:xfrm>
            <a:off x="166256" y="4375315"/>
            <a:ext cx="17074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hangingPunct="0"/>
            <a:r>
              <a:rPr lang="en-US" sz="1200" dirty="0" smtClean="0">
                <a:latin typeface="Calibri" pitchFamily="34" charset="0"/>
              </a:rPr>
              <a:t>Office </a:t>
            </a:r>
            <a:r>
              <a:rPr lang="en-US" sz="1200" dirty="0">
                <a:latin typeface="Calibri" pitchFamily="34" charset="0"/>
              </a:rPr>
              <a:t>address:</a:t>
            </a:r>
          </a:p>
          <a:p>
            <a:pPr hangingPunct="0"/>
            <a:r>
              <a:rPr lang="en-US" sz="1200" dirty="0">
                <a:latin typeface="Calibri" pitchFamily="34" charset="0"/>
              </a:rPr>
              <a:t>Neptunveien 6</a:t>
            </a:r>
          </a:p>
          <a:p>
            <a:pPr hangingPunct="0"/>
            <a:r>
              <a:rPr lang="en-US" sz="1200" dirty="0">
                <a:latin typeface="Calibri" pitchFamily="34" charset="0"/>
              </a:rPr>
              <a:t>7650 </a:t>
            </a:r>
            <a:r>
              <a:rPr lang="en-US" sz="1200" dirty="0" smtClean="0">
                <a:latin typeface="Calibri" pitchFamily="34" charset="0"/>
              </a:rPr>
              <a:t>Verdal, Norway</a:t>
            </a:r>
            <a:endParaRPr lang="nb-NO" sz="1200" dirty="0">
              <a:latin typeface="Calibri" pitchFamily="34" charset="0"/>
            </a:endParaRPr>
          </a:p>
        </p:txBody>
      </p:sp>
      <p:sp>
        <p:nvSpPr>
          <p:cNvPr id="24" name="Rektangel 23"/>
          <p:cNvSpPr/>
          <p:nvPr/>
        </p:nvSpPr>
        <p:spPr>
          <a:xfrm>
            <a:off x="3761783" y="4656321"/>
            <a:ext cx="161928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Calibri" pitchFamily="34" charset="0"/>
              </a:rPr>
              <a:t>www.huconglobal.com</a:t>
            </a:r>
          </a:p>
        </p:txBody>
      </p:sp>
      <p:sp>
        <p:nvSpPr>
          <p:cNvPr id="25" name="Rektangel 5"/>
          <p:cNvSpPr>
            <a:spLocks noChangeArrowheads="1"/>
          </p:cNvSpPr>
          <p:nvPr/>
        </p:nvSpPr>
        <p:spPr bwMode="auto">
          <a:xfrm>
            <a:off x="2642316" y="3930859"/>
            <a:ext cx="38534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hangingPunct="0"/>
            <a:r>
              <a:rPr lang="en-US" sz="1200" dirty="0" smtClean="0">
                <a:latin typeface="Calibri" pitchFamily="34" charset="0"/>
              </a:rPr>
              <a:t>Chairman and Sr. Psychologist  Jon Lars Syversen</a:t>
            </a:r>
          </a:p>
          <a:p>
            <a:pPr algn="ctr" hangingPunct="0"/>
            <a:r>
              <a:rPr lang="en-US" sz="1200" dirty="0" smtClean="0">
                <a:latin typeface="Calibri" pitchFamily="34" charset="0"/>
              </a:rPr>
              <a:t>E-mail: jonlars@huconglobal.com</a:t>
            </a:r>
            <a:endParaRPr lang="en-US" sz="1200" dirty="0">
              <a:latin typeface="Calibri" pitchFamily="34" charset="0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8146" y="352095"/>
            <a:ext cx="523717" cy="699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/>
          <a:srcRect l="16126" t="44563" r="17823" b="25367"/>
          <a:stretch>
            <a:fillRect/>
          </a:stretch>
        </p:blipFill>
        <p:spPr bwMode="auto">
          <a:xfrm>
            <a:off x="7313459" y="352095"/>
            <a:ext cx="1452639" cy="3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12021" t="35317" r="16304" b="10564"/>
          <a:stretch/>
        </p:blipFill>
        <p:spPr bwMode="auto">
          <a:xfrm>
            <a:off x="234530" y="1281956"/>
            <a:ext cx="4254056" cy="135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hape 177"/>
          <p:cNvSpPr txBox="1">
            <a:spLocks noChangeAspect="1"/>
          </p:cNvSpPr>
          <p:nvPr/>
        </p:nvSpPr>
        <p:spPr bwMode="auto">
          <a:xfrm>
            <a:off x="5040136" y="1231767"/>
            <a:ext cx="3693542" cy="1410601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31897" tIns="31897" rIns="31897" bIns="31897"/>
          <a:lstStyle/>
          <a:p>
            <a:pPr marL="107653" indent="-107653">
              <a:spcBef>
                <a:spcPts val="1507"/>
              </a:spcBef>
              <a:buClr>
                <a:srgbClr val="929292"/>
              </a:buClr>
              <a:buFont typeface="Arial" pitchFamily="34" charset="0"/>
              <a:buChar char="•"/>
              <a:defRPr/>
            </a:pPr>
            <a:r>
              <a:rPr lang="en-US" dirty="0">
                <a:latin typeface="Calibri" pitchFamily="34" charset="0"/>
              </a:rPr>
              <a:t>IAP is a generic tool, context based, and applicable for a wide range of operative settings</a:t>
            </a:r>
            <a:endParaRPr lang="nb-NO" dirty="0">
              <a:latin typeface="Calibri" pitchFamily="34" charset="0"/>
              <a:ea typeface="Tahoma" pitchFamily="34" charset="0"/>
              <a:cs typeface="Tahoma" pitchFamily="34" charset="0"/>
            </a:endParaRPr>
          </a:p>
          <a:p>
            <a:pPr marL="107653" indent="-107653">
              <a:spcBef>
                <a:spcPts val="1507"/>
              </a:spcBef>
              <a:buClr>
                <a:srgbClr val="929292"/>
              </a:buClr>
              <a:buFont typeface="Arial" pitchFamily="34" charset="0"/>
              <a:buChar char="•"/>
              <a:defRPr/>
            </a:pPr>
            <a:r>
              <a:rPr lang="en-US" dirty="0" smtClean="0">
                <a:latin typeface="Calibri" pitchFamily="34" charset="0"/>
              </a:rPr>
              <a:t>Collects data from performance, not abstract competencies</a:t>
            </a:r>
          </a:p>
        </p:txBody>
      </p:sp>
      <p:sp>
        <p:nvSpPr>
          <p:cNvPr id="7" name="Shape 177"/>
          <p:cNvSpPr txBox="1">
            <a:spLocks noChangeAspect="1"/>
          </p:cNvSpPr>
          <p:nvPr/>
        </p:nvSpPr>
        <p:spPr bwMode="auto">
          <a:xfrm>
            <a:off x="1165667" y="2861554"/>
            <a:ext cx="2996430" cy="1873634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31897" tIns="31897" rIns="31897" bIns="31897"/>
          <a:lstStyle/>
          <a:p>
            <a:pPr>
              <a:spcBef>
                <a:spcPts val="1507"/>
              </a:spcBef>
              <a:buClr>
                <a:srgbClr val="929292"/>
              </a:buClr>
              <a:defRPr/>
            </a:pPr>
            <a:r>
              <a:rPr lang="en-US" b="1" dirty="0" smtClean="0">
                <a:latin typeface="Calibri" pitchFamily="34" charset="0"/>
              </a:rPr>
              <a:t>An innovative approach to:</a:t>
            </a:r>
          </a:p>
          <a:p>
            <a:pPr marL="107653" indent="-107653">
              <a:spcBef>
                <a:spcPts val="1507"/>
              </a:spcBef>
              <a:buClr>
                <a:srgbClr val="929292"/>
              </a:buClr>
              <a:buFont typeface="Wingdings" pitchFamily="2" charset="2"/>
              <a:buChar char="§"/>
              <a:defRPr/>
            </a:pPr>
            <a:r>
              <a:rPr lang="en-US" dirty="0" smtClean="0">
                <a:latin typeface="Calibri" pitchFamily="34" charset="0"/>
              </a:rPr>
              <a:t>Debriefing and learning</a:t>
            </a:r>
          </a:p>
          <a:p>
            <a:pPr marL="107653" indent="-107653">
              <a:spcBef>
                <a:spcPts val="1507"/>
              </a:spcBef>
              <a:buClr>
                <a:srgbClr val="929292"/>
              </a:buClr>
              <a:buFont typeface="Wingdings" pitchFamily="2" charset="2"/>
              <a:buChar char="§"/>
              <a:defRPr/>
            </a:pPr>
            <a:r>
              <a:rPr lang="en-US" dirty="0" smtClean="0">
                <a:latin typeface="Calibri" pitchFamily="34" charset="0"/>
              </a:rPr>
              <a:t>Standardizing training &amp; evaluation practices</a:t>
            </a:r>
          </a:p>
          <a:p>
            <a:pPr marL="107653" indent="-107653">
              <a:spcBef>
                <a:spcPts val="1507"/>
              </a:spcBef>
              <a:buClr>
                <a:srgbClr val="929292"/>
              </a:buClr>
              <a:buFont typeface="Wingdings" pitchFamily="2" charset="2"/>
              <a:buChar char="§"/>
              <a:defRPr/>
            </a:pPr>
            <a:r>
              <a:rPr lang="en-US" dirty="0" smtClean="0">
                <a:latin typeface="Calibri" pitchFamily="34" charset="0"/>
              </a:rPr>
              <a:t>Documenting training and performance levels</a:t>
            </a:r>
          </a:p>
        </p:txBody>
      </p:sp>
      <p:sp>
        <p:nvSpPr>
          <p:cNvPr id="10" name="Shape 165"/>
          <p:cNvSpPr>
            <a:spLocks noGrp="1"/>
          </p:cNvSpPr>
          <p:nvPr>
            <p:ph type="title"/>
          </p:nvPr>
        </p:nvSpPr>
        <p:spPr>
          <a:xfrm>
            <a:off x="-26265" y="290390"/>
            <a:ext cx="9171854" cy="686012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A digital assessment platform</a:t>
            </a:r>
          </a:p>
        </p:txBody>
      </p:sp>
      <p:pic>
        <p:nvPicPr>
          <p:cNvPr id="3" name="Picture 2" descr="Screen Shot 2016-08-19 at 11.55.4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056" y="2714401"/>
            <a:ext cx="1083823" cy="1083970"/>
          </a:xfrm>
          <a:prstGeom prst="rect">
            <a:avLst/>
          </a:prstGeom>
        </p:spPr>
      </p:pic>
      <p:pic>
        <p:nvPicPr>
          <p:cNvPr id="2" name="Picture 1" descr="Screen Shot 2016-08-19 at 11.53.0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450" y="3258377"/>
            <a:ext cx="1079839" cy="1079985"/>
          </a:xfrm>
          <a:prstGeom prst="rect">
            <a:avLst/>
          </a:prstGeom>
        </p:spPr>
      </p:pic>
      <p:pic>
        <p:nvPicPr>
          <p:cNvPr id="4" name="Picture 3" descr="Screen Shot 2016-08-19 at 11.55.41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611" y="3258377"/>
            <a:ext cx="1061696" cy="131405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53489" y="276875"/>
            <a:ext cx="523717" cy="699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80202" y="4583872"/>
            <a:ext cx="864000" cy="420698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65"/>
          <p:cNvSpPr>
            <a:spLocks noGrp="1"/>
          </p:cNvSpPr>
          <p:nvPr>
            <p:ph type="title"/>
          </p:nvPr>
        </p:nvSpPr>
        <p:spPr>
          <a:xfrm>
            <a:off x="-26265" y="290390"/>
            <a:ext cx="9171854" cy="68601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 smtClean="0"/>
              <a:t>Long live the instructors</a:t>
            </a:r>
          </a:p>
        </p:txBody>
      </p:sp>
      <p:sp>
        <p:nvSpPr>
          <p:cNvPr id="3" name="TekstSylinder 2"/>
          <p:cNvSpPr txBox="1"/>
          <p:nvPr/>
        </p:nvSpPr>
        <p:spPr>
          <a:xfrm>
            <a:off x="2802603" y="1830273"/>
            <a:ext cx="397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alibri" pitchFamily="34" charset="0"/>
              </a:rPr>
              <a:t>Thank you </a:t>
            </a:r>
            <a:r>
              <a:rPr lang="en-US" sz="2400" dirty="0" smtClean="0">
                <a:latin typeface="Calibri" pitchFamily="34" charset="0"/>
              </a:rPr>
              <a:t>for your attention</a:t>
            </a:r>
            <a:endParaRPr lang="en-US" sz="2400" dirty="0">
              <a:latin typeface="Calibri" pitchFamily="34" charset="0"/>
            </a:endParaRPr>
          </a:p>
        </p:txBody>
      </p:sp>
      <p:sp>
        <p:nvSpPr>
          <p:cNvPr id="4" name="Title 53"/>
          <p:cNvSpPr txBox="1">
            <a:spLocks/>
          </p:cNvSpPr>
          <p:nvPr/>
        </p:nvSpPr>
        <p:spPr>
          <a:xfrm>
            <a:off x="965752" y="3933494"/>
            <a:ext cx="6503833" cy="660721"/>
          </a:xfrm>
          <a:prstGeom prst="rect">
            <a:avLst/>
          </a:prstGeom>
        </p:spPr>
        <p:txBody>
          <a:bodyPr lIns="57415" tIns="28708" rIns="57415" bIns="28708" anchor="ctr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kern="0" dirty="0">
                <a:latin typeface="Calibri" pitchFamily="34" charset="0"/>
              </a:rPr>
              <a:t>For more information please contact:</a:t>
            </a:r>
          </a:p>
          <a:p>
            <a:pPr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kern="0" dirty="0" smtClean="0">
                <a:latin typeface="Calibri" pitchFamily="34" charset="0"/>
                <a:cs typeface="+mj-cs"/>
              </a:rPr>
              <a:t>CEO Capt. Tor-Henrik </a:t>
            </a:r>
            <a:r>
              <a:rPr lang="en-GB" sz="1400" kern="0" dirty="0">
                <a:latin typeface="Calibri" pitchFamily="34" charset="0"/>
                <a:cs typeface="+mj-cs"/>
              </a:rPr>
              <a:t>Krokstad: e-mail </a:t>
            </a:r>
            <a:r>
              <a:rPr lang="en-GB" sz="1400" kern="0" dirty="0">
                <a:latin typeface="Calibri" pitchFamily="34" charset="0"/>
                <a:cs typeface="+mj-cs"/>
                <a:hlinkClick r:id="rId2"/>
              </a:rPr>
              <a:t>tor@huconglobal.com</a:t>
            </a:r>
            <a:r>
              <a:rPr lang="en-GB" sz="1400" kern="0" dirty="0">
                <a:latin typeface="Calibri" pitchFamily="34" charset="0"/>
                <a:cs typeface="+mj-cs"/>
              </a:rPr>
              <a:t/>
            </a:r>
            <a:br>
              <a:rPr lang="en-GB" sz="1400" kern="0" dirty="0">
                <a:latin typeface="Calibri" pitchFamily="34" charset="0"/>
                <a:cs typeface="+mj-cs"/>
              </a:rPr>
            </a:br>
            <a:r>
              <a:rPr lang="en-GB" sz="1400" kern="0" dirty="0" smtClean="0">
                <a:latin typeface="Calibri" pitchFamily="34" charset="0"/>
                <a:cs typeface="+mj-cs"/>
              </a:rPr>
              <a:t>Chairman </a:t>
            </a:r>
            <a:r>
              <a:rPr lang="en-GB" sz="1400" kern="0" dirty="0">
                <a:latin typeface="Calibri" pitchFamily="34" charset="0"/>
                <a:cs typeface="+mj-cs"/>
              </a:rPr>
              <a:t>&amp; Psychologist Jon Lars Syversen: e-mail </a:t>
            </a:r>
            <a:r>
              <a:rPr lang="en-GB" sz="1400" kern="0" dirty="0" smtClean="0">
                <a:latin typeface="Calibri" pitchFamily="34" charset="0"/>
                <a:cs typeface="+mj-cs"/>
                <a:hlinkClick r:id="rId3"/>
              </a:rPr>
              <a:t>jonlars@huconglobal.com</a:t>
            </a:r>
            <a:endParaRPr lang="en-GB" sz="1400" kern="0" dirty="0">
              <a:latin typeface="Calibri" pitchFamily="34" charset="0"/>
              <a:cs typeface="+mj-cs"/>
            </a:endParaRPr>
          </a:p>
        </p:txBody>
      </p:sp>
      <p:pic>
        <p:nvPicPr>
          <p:cNvPr id="5" name="Picture 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80202" y="4583872"/>
            <a:ext cx="864000" cy="420698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pic>
        <p:nvPicPr>
          <p:cNvPr id="8" name="E4843169-757F-4187-AB12-87F67C96D17E" descr="DE6EA095-6D4E-43CB-8F29-4924AA33488E@lan"/>
          <p:cNvPicPr>
            <a:picLocks noChangeAspect="1" noChangeArrowheads="1"/>
          </p:cNvPicPr>
          <p:nvPr/>
        </p:nvPicPr>
        <p:blipFill>
          <a:blip r:embed="rId5" cstate="print">
            <a:lum bright="20000" contrast="20000"/>
          </a:blip>
          <a:srcRect l="28594" t="31712" r="48311" b="43295"/>
          <a:stretch>
            <a:fillRect/>
          </a:stretch>
        </p:blipFill>
        <p:spPr bwMode="auto">
          <a:xfrm>
            <a:off x="4067672" y="2406696"/>
            <a:ext cx="1602454" cy="1289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hape 165"/>
          <p:cNvSpPr>
            <a:spLocks noGrp="1"/>
          </p:cNvSpPr>
          <p:nvPr>
            <p:ph type="title"/>
          </p:nvPr>
        </p:nvSpPr>
        <p:spPr>
          <a:xfrm>
            <a:off x="-26265" y="290390"/>
            <a:ext cx="9171854" cy="686012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Hucon Global and Partners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 l="54768" t="55373" r="7689" b="27522"/>
          <a:stretch>
            <a:fillRect/>
          </a:stretch>
        </p:blipFill>
        <p:spPr bwMode="auto">
          <a:xfrm>
            <a:off x="5849674" y="2841938"/>
            <a:ext cx="2374209" cy="558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3904" t="32676" r="70964" b="50877"/>
          <a:stretch>
            <a:fillRect/>
          </a:stretch>
        </p:blipFill>
        <p:spPr bwMode="auto">
          <a:xfrm>
            <a:off x="2392298" y="2409284"/>
            <a:ext cx="1549141" cy="523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 l="34979" t="34320" r="36170" b="50219"/>
          <a:stretch>
            <a:fillRect/>
          </a:stretch>
        </p:blipFill>
        <p:spPr bwMode="auto">
          <a:xfrm>
            <a:off x="374229" y="2390278"/>
            <a:ext cx="1507731" cy="41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/>
          <a:srcRect l="67713" t="33333" r="3925" b="52193"/>
          <a:stretch>
            <a:fillRect/>
          </a:stretch>
        </p:blipFill>
        <p:spPr bwMode="auto">
          <a:xfrm>
            <a:off x="1276043" y="2986378"/>
            <a:ext cx="2120523" cy="55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 cstate="print"/>
          <a:srcRect l="70903" t="56360" r="7689" b="10746"/>
          <a:stretch>
            <a:fillRect/>
          </a:stretch>
        </p:blipFill>
        <p:spPr bwMode="auto">
          <a:xfrm>
            <a:off x="307677" y="3055487"/>
            <a:ext cx="869412" cy="689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 cstate="print"/>
          <a:srcRect l="33684" t="33334" r="34876" b="43969"/>
          <a:stretch>
            <a:fillRect/>
          </a:stretch>
        </p:blipFill>
        <p:spPr bwMode="auto">
          <a:xfrm>
            <a:off x="1480183" y="3527699"/>
            <a:ext cx="1671586" cy="62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 cstate="print"/>
          <a:srcRect t="38267" r="66316" b="48575"/>
          <a:stretch>
            <a:fillRect/>
          </a:stretch>
        </p:blipFill>
        <p:spPr bwMode="auto">
          <a:xfrm>
            <a:off x="6176525" y="4245420"/>
            <a:ext cx="1507731" cy="303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5" cstate="print"/>
          <a:srcRect l="14820" t="49123" r="63785" b="15186"/>
          <a:stretch>
            <a:fillRect/>
          </a:stretch>
        </p:blipFill>
        <p:spPr bwMode="auto">
          <a:xfrm>
            <a:off x="3450604" y="3396393"/>
            <a:ext cx="1263900" cy="1088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 t="43025" r="89249" b="38377"/>
          <a:stretch>
            <a:fillRect/>
          </a:stretch>
        </p:blipFill>
        <p:spPr bwMode="auto">
          <a:xfrm>
            <a:off x="7474795" y="3515505"/>
            <a:ext cx="612089" cy="546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ktangel 18"/>
          <p:cNvSpPr/>
          <p:nvPr/>
        </p:nvSpPr>
        <p:spPr>
          <a:xfrm>
            <a:off x="593766" y="1307869"/>
            <a:ext cx="7615159" cy="611975"/>
          </a:xfrm>
          <a:prstGeom prst="rect">
            <a:avLst/>
          </a:prstGeom>
        </p:spPr>
        <p:txBody>
          <a:bodyPr wrap="square" lIns="57415" tIns="28708" rIns="57415" bIns="28708">
            <a:spAutoFit/>
          </a:bodyPr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kern="0" dirty="0" smtClean="0">
                <a:latin typeface="Calibri" pitchFamily="34" charset="0"/>
              </a:rPr>
              <a:t>Consultants with extensive experience from aviation and other risk-sensitive industries, and a team of software programmers, collaborating with: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l="23045" t="57313" r="53733" b="34021"/>
          <a:stretch>
            <a:fillRect/>
          </a:stretch>
        </p:blipFill>
        <p:spPr bwMode="auto">
          <a:xfrm>
            <a:off x="6646077" y="2428005"/>
            <a:ext cx="1879386" cy="361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/>
          <a:srcRect l="72497" t="43025" r="7714" b="22588"/>
          <a:stretch>
            <a:fillRect/>
          </a:stretch>
        </p:blipFill>
        <p:spPr bwMode="auto">
          <a:xfrm>
            <a:off x="5013095" y="3369834"/>
            <a:ext cx="1197699" cy="1074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 l="35718" t="55702" r="37095" b="17148"/>
          <a:stretch>
            <a:fillRect/>
          </a:stretch>
        </p:blipFill>
        <p:spPr bwMode="auto">
          <a:xfrm>
            <a:off x="4519916" y="2704440"/>
            <a:ext cx="956316" cy="49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80202" y="4571997"/>
            <a:ext cx="864000" cy="420698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77"/>
          <p:cNvSpPr txBox="1">
            <a:spLocks noChangeAspect="1"/>
          </p:cNvSpPr>
          <p:nvPr/>
        </p:nvSpPr>
        <p:spPr bwMode="auto">
          <a:xfrm>
            <a:off x="388087" y="3735732"/>
            <a:ext cx="2928055" cy="850605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31897" tIns="31897" rIns="31897" bIns="31897"/>
          <a:lstStyle/>
          <a:p>
            <a:pPr algn="ctr">
              <a:spcBef>
                <a:spcPts val="1507"/>
              </a:spcBef>
              <a:buClr>
                <a:srgbClr val="929292"/>
              </a:buClr>
              <a:defRPr/>
            </a:pPr>
            <a:r>
              <a:rPr lang="en-US" sz="1400" dirty="0" smtClean="0">
                <a:latin typeface="Calibri" pitchFamily="34" charset="0"/>
              </a:rPr>
              <a:t>ICAO Doc 9995A, 2013</a:t>
            </a:r>
          </a:p>
          <a:p>
            <a:pPr algn="ctr">
              <a:spcBef>
                <a:spcPts val="1507"/>
              </a:spcBef>
              <a:buClr>
                <a:srgbClr val="929292"/>
              </a:buClr>
              <a:defRPr/>
            </a:pPr>
            <a:r>
              <a:rPr lang="en-US" sz="1400" dirty="0" smtClean="0">
                <a:latin typeface="Calibri" pitchFamily="34" charset="0"/>
              </a:rPr>
              <a:t>“EBT Guidance Materiel”, EASA 2015</a:t>
            </a:r>
          </a:p>
        </p:txBody>
      </p:sp>
      <p:sp>
        <p:nvSpPr>
          <p:cNvPr id="10" name="Shape 165"/>
          <p:cNvSpPr>
            <a:spLocks noGrp="1"/>
          </p:cNvSpPr>
          <p:nvPr>
            <p:ph type="title"/>
          </p:nvPr>
        </p:nvSpPr>
        <p:spPr>
          <a:xfrm>
            <a:off x="-26265" y="290390"/>
            <a:ext cx="9171854" cy="686012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Evidence-based training</a:t>
            </a:r>
          </a:p>
        </p:txBody>
      </p:sp>
      <p:sp>
        <p:nvSpPr>
          <p:cNvPr id="11" name="Shape 177"/>
          <p:cNvSpPr txBox="1">
            <a:spLocks noChangeAspect="1"/>
          </p:cNvSpPr>
          <p:nvPr/>
        </p:nvSpPr>
        <p:spPr bwMode="auto">
          <a:xfrm>
            <a:off x="4600977" y="1626931"/>
            <a:ext cx="3786585" cy="2555656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31897" tIns="31897" rIns="31897" bIns="31897"/>
          <a:lstStyle/>
          <a:p>
            <a:pPr marL="177800" indent="-95250">
              <a:spcBef>
                <a:spcPts val="1507"/>
              </a:spcBef>
              <a:buClr>
                <a:srgbClr val="929292"/>
              </a:buClr>
              <a:buFont typeface="Wingdings" pitchFamily="2" charset="2"/>
              <a:buChar char="§"/>
              <a:defRPr/>
            </a:pPr>
            <a:r>
              <a:rPr lang="en-US" sz="1800" b="1" dirty="0" smtClean="0">
                <a:latin typeface="Calibri" pitchFamily="34" charset="0"/>
              </a:rPr>
              <a:t>A wide range of work tasks, maneuvers, operative contexts, - and cultural factors</a:t>
            </a:r>
          </a:p>
          <a:p>
            <a:pPr marL="177800" indent="-95250">
              <a:spcBef>
                <a:spcPts val="1507"/>
              </a:spcBef>
              <a:buClr>
                <a:srgbClr val="929292"/>
              </a:buClr>
              <a:buFont typeface="Wingdings" pitchFamily="2" charset="2"/>
              <a:buChar char="§"/>
              <a:defRPr/>
            </a:pPr>
            <a:r>
              <a:rPr lang="en-US" sz="1800" b="1" dirty="0" smtClean="0">
                <a:latin typeface="Calibri" pitchFamily="34" charset="0"/>
              </a:rPr>
              <a:t>A set of competencies &amp; a number of behavioral indicators</a:t>
            </a:r>
          </a:p>
          <a:p>
            <a:pPr marL="177800" indent="-95250">
              <a:spcBef>
                <a:spcPts val="1507"/>
              </a:spcBef>
              <a:buClr>
                <a:srgbClr val="929292"/>
              </a:buClr>
              <a:buFont typeface="Wingdings" pitchFamily="2" charset="2"/>
              <a:buChar char="§"/>
              <a:defRPr/>
            </a:pPr>
            <a:r>
              <a:rPr lang="en-US" sz="1800" b="1" dirty="0" smtClean="0">
                <a:latin typeface="Calibri" pitchFamily="34" charset="0"/>
              </a:rPr>
              <a:t>Usually one instructor to manage it all…</a:t>
            </a:r>
          </a:p>
          <a:p>
            <a:pPr>
              <a:spcBef>
                <a:spcPts val="1507"/>
              </a:spcBef>
              <a:buClr>
                <a:srgbClr val="929292"/>
              </a:buClr>
              <a:defRPr/>
            </a:pPr>
            <a:endParaRPr lang="en-US" sz="1800" b="1" dirty="0" smtClean="0">
              <a:latin typeface="Calibri" pitchFamily="34" charset="0"/>
            </a:endParaRPr>
          </a:p>
          <a:p>
            <a:pPr>
              <a:spcBef>
                <a:spcPts val="1507"/>
              </a:spcBef>
              <a:buClr>
                <a:srgbClr val="929292"/>
              </a:buClr>
              <a:defRPr/>
            </a:pPr>
            <a:endParaRPr lang="en-US" sz="1800" b="1" dirty="0" smtClean="0">
              <a:latin typeface="Calibri" pitchFamily="34" charset="0"/>
            </a:endParaRPr>
          </a:p>
          <a:p>
            <a:pPr>
              <a:spcBef>
                <a:spcPts val="1507"/>
              </a:spcBef>
              <a:buClr>
                <a:srgbClr val="929292"/>
              </a:buClr>
              <a:defRPr/>
            </a:pPr>
            <a:endParaRPr lang="en-US" sz="1800" b="1" dirty="0" smtClean="0">
              <a:latin typeface="Calibri" pitchFamily="34" charset="0"/>
            </a:endParaRPr>
          </a:p>
          <a:p>
            <a:pPr>
              <a:spcBef>
                <a:spcPts val="1507"/>
              </a:spcBef>
              <a:buClr>
                <a:srgbClr val="929292"/>
              </a:buClr>
              <a:defRPr/>
            </a:pPr>
            <a:endParaRPr lang="en-US" sz="1800" b="1" dirty="0" smtClean="0">
              <a:latin typeface="Calibri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 l="10788" t="14391" r="29722" b="6250"/>
          <a:stretch>
            <a:fillRect/>
          </a:stretch>
        </p:blipFill>
        <p:spPr bwMode="auto">
          <a:xfrm>
            <a:off x="388087" y="1134650"/>
            <a:ext cx="3215039" cy="2411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0202" y="4583872"/>
            <a:ext cx="864000" cy="420698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 descr="HSW_36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8750" y="1012027"/>
            <a:ext cx="8087110" cy="3539734"/>
          </a:xfrm>
          <a:prstGeom prst="rect">
            <a:avLst/>
          </a:prstGeom>
        </p:spPr>
      </p:pic>
      <p:sp>
        <p:nvSpPr>
          <p:cNvPr id="10" name="Shape 165"/>
          <p:cNvSpPr>
            <a:spLocks noGrp="1"/>
          </p:cNvSpPr>
          <p:nvPr>
            <p:ph type="title"/>
          </p:nvPr>
        </p:nvSpPr>
        <p:spPr>
          <a:xfrm>
            <a:off x="-26265" y="290390"/>
            <a:ext cx="9171854" cy="686012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A learning environment</a:t>
            </a:r>
          </a:p>
        </p:txBody>
      </p:sp>
      <p:pic>
        <p:nvPicPr>
          <p:cNvPr id="15" name="Picture 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0202" y="4583872"/>
            <a:ext cx="864000" cy="420698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sp>
        <p:nvSpPr>
          <p:cNvPr id="13" name="Rektangel 12"/>
          <p:cNvSpPr/>
          <p:nvPr/>
        </p:nvSpPr>
        <p:spPr>
          <a:xfrm>
            <a:off x="5808799" y="3146960"/>
            <a:ext cx="17391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  <a:latin typeface="Calibri" pitchFamily="34" charset="0"/>
              </a:rPr>
              <a:t>Good data</a:t>
            </a:r>
            <a:endParaRPr lang="nb-NO" sz="2800" b="1" dirty="0">
              <a:solidFill>
                <a:schemeClr val="tx1"/>
              </a:solidFill>
            </a:endParaRPr>
          </a:p>
        </p:txBody>
      </p:sp>
      <p:sp>
        <p:nvSpPr>
          <p:cNvPr id="12" name="Rektangel 11"/>
          <p:cNvSpPr/>
          <p:nvPr/>
        </p:nvSpPr>
        <p:spPr>
          <a:xfrm>
            <a:off x="1330817" y="3135085"/>
            <a:ext cx="15287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b="1" dirty="0" smtClean="0">
                <a:solidFill>
                  <a:schemeClr val="tx1"/>
                </a:solidFill>
                <a:latin typeface="Calibri" pitchFamily="34" charset="0"/>
              </a:rPr>
              <a:t>Presence</a:t>
            </a:r>
          </a:p>
        </p:txBody>
      </p:sp>
      <p:sp>
        <p:nvSpPr>
          <p:cNvPr id="16" name="Rektangel 15"/>
          <p:cNvSpPr/>
          <p:nvPr/>
        </p:nvSpPr>
        <p:spPr>
          <a:xfrm>
            <a:off x="449881" y="4520044"/>
            <a:ext cx="53518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tx1"/>
                </a:solidFill>
                <a:latin typeface="Calibri" pitchFamily="34" charset="0"/>
              </a:rPr>
              <a:t>Not manipulated photo, with permission from Hjalmar Westgård</a:t>
            </a:r>
            <a:endParaRPr lang="nb-NO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65"/>
          <p:cNvSpPr>
            <a:spLocks noGrp="1"/>
          </p:cNvSpPr>
          <p:nvPr>
            <p:ph type="title"/>
          </p:nvPr>
        </p:nvSpPr>
        <p:spPr>
          <a:xfrm>
            <a:off x="-26265" y="290390"/>
            <a:ext cx="9171854" cy="68601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 smtClean="0"/>
              <a:t>In training and checks</a:t>
            </a:r>
          </a:p>
        </p:txBody>
      </p:sp>
      <p:sp>
        <p:nvSpPr>
          <p:cNvPr id="9" name="Shape 177"/>
          <p:cNvSpPr txBox="1">
            <a:spLocks noChangeAspect="1"/>
          </p:cNvSpPr>
          <p:nvPr/>
        </p:nvSpPr>
        <p:spPr bwMode="auto">
          <a:xfrm>
            <a:off x="3254640" y="2285999"/>
            <a:ext cx="4583103" cy="492827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31897" tIns="31897" rIns="31897" bIns="31897"/>
          <a:lstStyle/>
          <a:p>
            <a:pPr>
              <a:spcBef>
                <a:spcPts val="1507"/>
              </a:spcBef>
              <a:buClr>
                <a:srgbClr val="929292"/>
              </a:buClr>
              <a:defRPr/>
            </a:pPr>
            <a:r>
              <a:rPr lang="en-US" sz="1800" dirty="0" smtClean="0">
                <a:solidFill>
                  <a:srgbClr val="00B050"/>
                </a:solidFill>
                <a:latin typeface="Calibri" pitchFamily="34" charset="0"/>
              </a:rPr>
              <a:t>Being noticed as expected?</a:t>
            </a:r>
          </a:p>
        </p:txBody>
      </p:sp>
      <p:pic>
        <p:nvPicPr>
          <p:cNvPr id="11" name="Picture 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80202" y="4583872"/>
            <a:ext cx="864000" cy="420698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pic>
        <p:nvPicPr>
          <p:cNvPr id="18" name="Picture 12" descr="Skjermbilde 2013-03-07 kl. 18.58.2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447" y="1616098"/>
            <a:ext cx="2697329" cy="2096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ktangel 18"/>
          <p:cNvSpPr/>
          <p:nvPr/>
        </p:nvSpPr>
        <p:spPr>
          <a:xfrm>
            <a:off x="3132604" y="1331098"/>
            <a:ext cx="5120754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507"/>
              </a:spcBef>
              <a:buClr>
                <a:srgbClr val="929292"/>
              </a:buClr>
              <a:defRPr/>
            </a:pPr>
            <a:r>
              <a:rPr lang="en-US" sz="2000" b="1" dirty="0" smtClean="0">
                <a:solidFill>
                  <a:prstClr val="black"/>
                </a:solidFill>
                <a:latin typeface="Calibri" pitchFamily="34" charset="0"/>
              </a:rPr>
              <a:t>A task is coming up for the crew… </a:t>
            </a:r>
          </a:p>
          <a:p>
            <a:pPr lvl="0">
              <a:spcBef>
                <a:spcPts val="1507"/>
              </a:spcBef>
              <a:buClr>
                <a:srgbClr val="929292"/>
              </a:buClr>
              <a:defRPr/>
            </a:pPr>
            <a:r>
              <a:rPr lang="en-US" sz="2000" b="1" dirty="0" smtClean="0">
                <a:solidFill>
                  <a:prstClr val="black"/>
                </a:solidFill>
                <a:latin typeface="Calibri" pitchFamily="34" charset="0"/>
              </a:rPr>
              <a:t>Is it :</a:t>
            </a:r>
          </a:p>
        </p:txBody>
      </p:sp>
      <p:sp>
        <p:nvSpPr>
          <p:cNvPr id="20" name="Rektangel 19"/>
          <p:cNvSpPr/>
          <p:nvPr/>
        </p:nvSpPr>
        <p:spPr>
          <a:xfrm>
            <a:off x="3195264" y="3343005"/>
            <a:ext cx="47730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507"/>
              </a:spcBef>
              <a:buClr>
                <a:srgbClr val="929292"/>
              </a:buClr>
              <a:defRPr/>
            </a:pPr>
            <a:r>
              <a:rPr lang="en-US" sz="1800" dirty="0" smtClean="0">
                <a:solidFill>
                  <a:srgbClr val="0070C0"/>
                </a:solidFill>
                <a:latin typeface="Calibri" pitchFamily="34" charset="0"/>
              </a:rPr>
              <a:t>Completed with appropriate actions? </a:t>
            </a:r>
          </a:p>
        </p:txBody>
      </p:sp>
      <p:sp>
        <p:nvSpPr>
          <p:cNvPr id="22" name="Rektangel 21"/>
          <p:cNvSpPr/>
          <p:nvPr/>
        </p:nvSpPr>
        <p:spPr>
          <a:xfrm>
            <a:off x="3195265" y="2790701"/>
            <a:ext cx="39893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507"/>
              </a:spcBef>
              <a:buClr>
                <a:srgbClr val="929292"/>
              </a:buClr>
              <a:defRPr/>
            </a:pPr>
            <a:r>
              <a:rPr lang="en-US" sz="1800" dirty="0" smtClean="0">
                <a:solidFill>
                  <a:srgbClr val="FF0000"/>
                </a:solidFill>
                <a:latin typeface="Calibri" pitchFamily="34" charset="0"/>
              </a:rPr>
              <a:t>Understood and processed as expected?</a:t>
            </a:r>
          </a:p>
        </p:txBody>
      </p:sp>
      <p:grpSp>
        <p:nvGrpSpPr>
          <p:cNvPr id="15" name="Gruppe 14"/>
          <p:cNvGrpSpPr/>
          <p:nvPr/>
        </p:nvGrpSpPr>
        <p:grpSpPr>
          <a:xfrm>
            <a:off x="7455188" y="2262249"/>
            <a:ext cx="1389014" cy="1480866"/>
            <a:chOff x="7455188" y="2262249"/>
            <a:chExt cx="1389014" cy="1480866"/>
          </a:xfrm>
        </p:grpSpPr>
        <p:sp>
          <p:nvSpPr>
            <p:cNvPr id="12" name="Rektangel 11"/>
            <p:cNvSpPr/>
            <p:nvPr/>
          </p:nvSpPr>
          <p:spPr>
            <a:xfrm>
              <a:off x="7455188" y="3343005"/>
              <a:ext cx="13890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Calibri" pitchFamily="34" charset="0"/>
                </a:rPr>
                <a:t>“OUTPUT”</a:t>
              </a:r>
              <a:endParaRPr lang="nb-NO" dirty="0">
                <a:solidFill>
                  <a:srgbClr val="0070C0"/>
                </a:solidFill>
              </a:endParaRPr>
            </a:p>
          </p:txBody>
        </p:sp>
        <p:sp>
          <p:nvSpPr>
            <p:cNvPr id="13" name="Rektangel 12"/>
            <p:cNvSpPr/>
            <p:nvPr/>
          </p:nvSpPr>
          <p:spPr>
            <a:xfrm>
              <a:off x="7461817" y="2262249"/>
              <a:ext cx="113250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sz="2000" b="1" dirty="0" smtClean="0">
                  <a:solidFill>
                    <a:srgbClr val="00B050"/>
                  </a:solidFill>
                  <a:latin typeface="Calibri" pitchFamily="34" charset="0"/>
                </a:rPr>
                <a:t>“INPUT”</a:t>
              </a:r>
            </a:p>
          </p:txBody>
        </p:sp>
        <p:sp>
          <p:nvSpPr>
            <p:cNvPr id="14" name="Rektangel 13"/>
            <p:cNvSpPr/>
            <p:nvPr/>
          </p:nvSpPr>
          <p:spPr>
            <a:xfrm>
              <a:off x="7456058" y="2766951"/>
              <a:ext cx="1388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sz="2000" b="1" dirty="0" smtClean="0">
                  <a:solidFill>
                    <a:srgbClr val="FF0000"/>
                  </a:solidFill>
                  <a:latin typeface="Calibri" pitchFamily="34" charset="0"/>
                </a:rPr>
                <a:t>“PROCESS”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20" grpId="0" build="p"/>
      <p:bldP spid="2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Avrundet rektangel 44"/>
          <p:cNvSpPr/>
          <p:nvPr/>
        </p:nvSpPr>
        <p:spPr>
          <a:xfrm>
            <a:off x="2953957" y="1924503"/>
            <a:ext cx="1457694" cy="454025"/>
          </a:xfrm>
          <a:prstGeom prst="roundRect">
            <a:avLst/>
          </a:prstGeom>
          <a:solidFill>
            <a:srgbClr val="FFC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b-NO" sz="2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25400" dist="33948" dir="2700000" rotWithShape="0">
                  <a:srgbClr val="3B3936"/>
                </a:outerShdw>
              </a:effectLst>
              <a:uFillTx/>
              <a:latin typeface="Calibri" pitchFamily="34" charset="0"/>
              <a:sym typeface="Palatino"/>
            </a:endParaRPr>
          </a:p>
        </p:txBody>
      </p:sp>
      <p:sp>
        <p:nvSpPr>
          <p:cNvPr id="46" name="Avrundet rektangel 45"/>
          <p:cNvSpPr/>
          <p:nvPr/>
        </p:nvSpPr>
        <p:spPr>
          <a:xfrm>
            <a:off x="5101357" y="1922528"/>
            <a:ext cx="1457694" cy="454025"/>
          </a:xfrm>
          <a:prstGeom prst="roundRect">
            <a:avLst/>
          </a:prstGeom>
          <a:solidFill>
            <a:srgbClr val="FFC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b-NO" sz="2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25400" dist="33948" dir="2700000" rotWithShape="0">
                  <a:srgbClr val="3B3936"/>
                </a:outerShdw>
              </a:effectLst>
              <a:uFillTx/>
              <a:latin typeface="Calibri" pitchFamily="34" charset="0"/>
              <a:sym typeface="Palatino"/>
            </a:endParaRPr>
          </a:p>
        </p:txBody>
      </p:sp>
      <p:sp>
        <p:nvSpPr>
          <p:cNvPr id="10" name="Shape 165"/>
          <p:cNvSpPr>
            <a:spLocks noGrp="1"/>
          </p:cNvSpPr>
          <p:nvPr>
            <p:ph type="title"/>
          </p:nvPr>
        </p:nvSpPr>
        <p:spPr>
          <a:xfrm>
            <a:off x="-26265" y="290390"/>
            <a:ext cx="9171854" cy="686012"/>
          </a:xfrm>
        </p:spPr>
        <p:txBody>
          <a:bodyPr/>
          <a:lstStyle/>
          <a:p>
            <a:pPr algn="ctr"/>
            <a:r>
              <a:rPr lang="en-US" dirty="0" smtClean="0"/>
              <a:t>AU’s and human factors</a:t>
            </a:r>
          </a:p>
        </p:txBody>
      </p:sp>
      <p:sp>
        <p:nvSpPr>
          <p:cNvPr id="9" name="Avrundet rektangel 8"/>
          <p:cNvSpPr/>
          <p:nvPr/>
        </p:nvSpPr>
        <p:spPr>
          <a:xfrm>
            <a:off x="794682" y="1926478"/>
            <a:ext cx="1457694" cy="454025"/>
          </a:xfrm>
          <a:prstGeom prst="roundRect">
            <a:avLst/>
          </a:prstGeom>
          <a:solidFill>
            <a:srgbClr val="FFC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b-NO" sz="2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25400" dist="33948" dir="2700000" rotWithShape="0">
                  <a:srgbClr val="3B3936"/>
                </a:outerShdw>
              </a:effectLst>
              <a:uFillTx/>
              <a:latin typeface="Calibri" pitchFamily="34" charset="0"/>
              <a:sym typeface="Palatino"/>
            </a:endParaRPr>
          </a:p>
        </p:txBody>
      </p:sp>
      <p:sp>
        <p:nvSpPr>
          <p:cNvPr id="13" name="Rektangel 12"/>
          <p:cNvSpPr>
            <a:spLocks noChangeArrowheads="1"/>
          </p:cNvSpPr>
          <p:nvPr/>
        </p:nvSpPr>
        <p:spPr bwMode="auto">
          <a:xfrm>
            <a:off x="918616" y="1951081"/>
            <a:ext cx="120274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Calibri" pitchFamily="34" charset="0"/>
              </a:rPr>
              <a:t>Input</a:t>
            </a:r>
            <a:endParaRPr lang="en-US" sz="2000" dirty="0" smtClean="0">
              <a:latin typeface="Calibri" pitchFamily="34" charset="0"/>
            </a:endParaRPr>
          </a:p>
        </p:txBody>
      </p:sp>
      <p:sp>
        <p:nvSpPr>
          <p:cNvPr id="14" name="Rektangel 13"/>
          <p:cNvSpPr>
            <a:spLocks noChangeArrowheads="1"/>
          </p:cNvSpPr>
          <p:nvPr/>
        </p:nvSpPr>
        <p:spPr bwMode="auto">
          <a:xfrm>
            <a:off x="3015055" y="1950689"/>
            <a:ext cx="120274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Calibri" pitchFamily="34" charset="0"/>
              </a:rPr>
              <a:t>Process</a:t>
            </a:r>
            <a:endParaRPr lang="en-US" sz="2000" dirty="0" smtClean="0">
              <a:latin typeface="Calibri" pitchFamily="34" charset="0"/>
            </a:endParaRPr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auto">
          <a:xfrm>
            <a:off x="5278146" y="1951081"/>
            <a:ext cx="120274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Calibri" pitchFamily="34" charset="0"/>
              </a:rPr>
              <a:t>Output</a:t>
            </a:r>
            <a:endParaRPr lang="en-US" sz="2000" dirty="0" smtClean="0">
              <a:latin typeface="Calibri" pitchFamily="34" charset="0"/>
            </a:endParaRPr>
          </a:p>
        </p:txBody>
      </p:sp>
      <p:sp>
        <p:nvSpPr>
          <p:cNvPr id="16" name="Rektangel 15"/>
          <p:cNvSpPr/>
          <p:nvPr/>
        </p:nvSpPr>
        <p:spPr bwMode="auto">
          <a:xfrm>
            <a:off x="789046" y="2470388"/>
            <a:ext cx="14333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rgbClr val="00B050"/>
                </a:solidFill>
                <a:latin typeface="Calibri" pitchFamily="34" charset="0"/>
              </a:rPr>
              <a:t>Perception</a:t>
            </a:r>
            <a:endParaRPr lang="en-US" sz="16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17" name="Rektangel 14"/>
          <p:cNvSpPr>
            <a:spLocks noChangeArrowheads="1"/>
          </p:cNvSpPr>
          <p:nvPr/>
        </p:nvSpPr>
        <p:spPr bwMode="auto">
          <a:xfrm>
            <a:off x="999242" y="2955733"/>
            <a:ext cx="10093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Calibri" pitchFamily="34" charset="0"/>
              </a:rPr>
              <a:t>Attention</a:t>
            </a:r>
          </a:p>
        </p:txBody>
      </p:sp>
      <p:sp>
        <p:nvSpPr>
          <p:cNvPr id="18" name="Rektangel 15"/>
          <p:cNvSpPr>
            <a:spLocks noChangeArrowheads="1"/>
          </p:cNvSpPr>
          <p:nvPr/>
        </p:nvSpPr>
        <p:spPr bwMode="auto">
          <a:xfrm>
            <a:off x="578161" y="3720881"/>
            <a:ext cx="973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Calibri" pitchFamily="34" charset="0"/>
              </a:rPr>
              <a:t>Vigilance</a:t>
            </a:r>
          </a:p>
        </p:txBody>
      </p:sp>
      <p:sp>
        <p:nvSpPr>
          <p:cNvPr id="19" name="Rektangel 16"/>
          <p:cNvSpPr>
            <a:spLocks noChangeArrowheads="1"/>
          </p:cNvSpPr>
          <p:nvPr/>
        </p:nvSpPr>
        <p:spPr bwMode="auto">
          <a:xfrm>
            <a:off x="823616" y="3984605"/>
            <a:ext cx="132750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Calibri" pitchFamily="34" charset="0"/>
              </a:rPr>
              <a:t>Motivation</a:t>
            </a:r>
          </a:p>
        </p:txBody>
      </p:sp>
      <p:sp>
        <p:nvSpPr>
          <p:cNvPr id="20" name="Rektangel 19"/>
          <p:cNvSpPr>
            <a:spLocks noChangeArrowheads="1"/>
          </p:cNvSpPr>
          <p:nvPr/>
        </p:nvSpPr>
        <p:spPr bwMode="auto">
          <a:xfrm>
            <a:off x="610066" y="3338340"/>
            <a:ext cx="179822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Calibri" pitchFamily="34" charset="0"/>
              </a:rPr>
              <a:t>Situation Awareness</a:t>
            </a:r>
          </a:p>
        </p:txBody>
      </p:sp>
      <p:cxnSp>
        <p:nvCxnSpPr>
          <p:cNvPr id="22" name="Rett pil 21"/>
          <p:cNvCxnSpPr/>
          <p:nvPr/>
        </p:nvCxnSpPr>
        <p:spPr>
          <a:xfrm>
            <a:off x="2411096" y="2149434"/>
            <a:ext cx="419599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ett pil 22"/>
          <p:cNvCxnSpPr/>
          <p:nvPr/>
        </p:nvCxnSpPr>
        <p:spPr>
          <a:xfrm>
            <a:off x="4511491" y="2149434"/>
            <a:ext cx="421455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ktangel 24"/>
          <p:cNvSpPr>
            <a:spLocks noChangeArrowheads="1"/>
          </p:cNvSpPr>
          <p:nvPr/>
        </p:nvSpPr>
        <p:spPr bwMode="auto">
          <a:xfrm>
            <a:off x="3836508" y="3558078"/>
            <a:ext cx="98373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</a:rPr>
              <a:t>Judgment</a:t>
            </a:r>
            <a:endParaRPr lang="en-US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5" name="Rektangel 27"/>
          <p:cNvSpPr>
            <a:spLocks noChangeArrowheads="1"/>
          </p:cNvSpPr>
          <p:nvPr/>
        </p:nvSpPr>
        <p:spPr bwMode="auto">
          <a:xfrm>
            <a:off x="2953905" y="3220857"/>
            <a:ext cx="145764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Calibri" pitchFamily="34" charset="0"/>
              </a:rPr>
              <a:t>Communication</a:t>
            </a:r>
          </a:p>
        </p:txBody>
      </p:sp>
      <p:sp>
        <p:nvSpPr>
          <p:cNvPr id="26" name="Rektangel 28"/>
          <p:cNvSpPr>
            <a:spLocks noChangeArrowheads="1"/>
          </p:cNvSpPr>
          <p:nvPr/>
        </p:nvSpPr>
        <p:spPr bwMode="auto">
          <a:xfrm>
            <a:off x="3068195" y="2908233"/>
            <a:ext cx="122668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Calibri" pitchFamily="34" charset="0"/>
              </a:rPr>
              <a:t>Cooperation</a:t>
            </a:r>
          </a:p>
        </p:txBody>
      </p:sp>
      <p:sp>
        <p:nvSpPr>
          <p:cNvPr id="27" name="Rektangel 29"/>
          <p:cNvSpPr>
            <a:spLocks noChangeArrowheads="1"/>
          </p:cNvSpPr>
          <p:nvPr/>
        </p:nvSpPr>
        <p:spPr bwMode="auto">
          <a:xfrm>
            <a:off x="2538314" y="3552569"/>
            <a:ext cx="136870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Calibri" pitchFamily="34" charset="0"/>
              </a:rPr>
              <a:t>Problem solving</a:t>
            </a:r>
          </a:p>
        </p:txBody>
      </p:sp>
      <p:sp>
        <p:nvSpPr>
          <p:cNvPr id="28" name="Rektangel 30"/>
          <p:cNvSpPr>
            <a:spLocks noChangeArrowheads="1"/>
          </p:cNvSpPr>
          <p:nvPr/>
        </p:nvSpPr>
        <p:spPr bwMode="auto">
          <a:xfrm>
            <a:off x="2830695" y="3906814"/>
            <a:ext cx="16807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</a:rPr>
              <a:t>Risk- </a:t>
            </a:r>
            <a:r>
              <a:rPr lang="en-US" sz="1400" dirty="0">
                <a:solidFill>
                  <a:schemeClr val="tx1"/>
                </a:solidFill>
                <a:latin typeface="Calibri" pitchFamily="34" charset="0"/>
              </a:rPr>
              <a:t>assessment</a:t>
            </a:r>
          </a:p>
        </p:txBody>
      </p:sp>
      <p:sp>
        <p:nvSpPr>
          <p:cNvPr id="29" name="Rektangel 28"/>
          <p:cNvSpPr/>
          <p:nvPr/>
        </p:nvSpPr>
        <p:spPr bwMode="auto">
          <a:xfrm>
            <a:off x="2952585" y="2470388"/>
            <a:ext cx="14314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rgbClr val="FF0000"/>
                </a:solidFill>
                <a:latin typeface="Calibri" pitchFamily="34" charset="0"/>
              </a:rPr>
              <a:t>Processing</a:t>
            </a:r>
            <a:endParaRPr lang="en-US" sz="16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30" name="Rektangel 24"/>
          <p:cNvSpPr>
            <a:spLocks noChangeArrowheads="1"/>
          </p:cNvSpPr>
          <p:nvPr/>
        </p:nvSpPr>
        <p:spPr bwMode="auto">
          <a:xfrm>
            <a:off x="5301453" y="3594190"/>
            <a:ext cx="11001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Calibri" pitchFamily="34" charset="0"/>
              </a:rPr>
              <a:t>Leadership</a:t>
            </a:r>
          </a:p>
        </p:txBody>
      </p:sp>
      <p:sp>
        <p:nvSpPr>
          <p:cNvPr id="31" name="Rektangel 36"/>
          <p:cNvSpPr>
            <a:spLocks noChangeArrowheads="1"/>
          </p:cNvSpPr>
          <p:nvPr/>
        </p:nvSpPr>
        <p:spPr bwMode="auto">
          <a:xfrm>
            <a:off x="4862079" y="3930564"/>
            <a:ext cx="196756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Calibri" pitchFamily="34" charset="0"/>
              </a:rPr>
              <a:t>Evaluation of effect</a:t>
            </a:r>
          </a:p>
        </p:txBody>
      </p:sp>
      <p:sp>
        <p:nvSpPr>
          <p:cNvPr id="32" name="Rektangel 38"/>
          <p:cNvSpPr>
            <a:spLocks noChangeArrowheads="1"/>
          </p:cNvSpPr>
          <p:nvPr/>
        </p:nvSpPr>
        <p:spPr bwMode="auto">
          <a:xfrm>
            <a:off x="5155144" y="3003233"/>
            <a:ext cx="138705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Calibri" pitchFamily="34" charset="0"/>
              </a:rPr>
              <a:t>Decision-making</a:t>
            </a:r>
          </a:p>
        </p:txBody>
      </p:sp>
      <p:sp>
        <p:nvSpPr>
          <p:cNvPr id="33" name="Rektangel 39"/>
          <p:cNvSpPr>
            <a:spLocks noChangeArrowheads="1"/>
          </p:cNvSpPr>
          <p:nvPr/>
        </p:nvSpPr>
        <p:spPr bwMode="auto">
          <a:xfrm>
            <a:off x="5152473" y="3299320"/>
            <a:ext cx="138665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Calibri" pitchFamily="34" charset="0"/>
              </a:rPr>
              <a:t>Power of action</a:t>
            </a:r>
          </a:p>
        </p:txBody>
      </p:sp>
      <p:sp>
        <p:nvSpPr>
          <p:cNvPr id="34" name="Rektangel 33"/>
          <p:cNvSpPr/>
          <p:nvPr/>
        </p:nvSpPr>
        <p:spPr bwMode="auto">
          <a:xfrm>
            <a:off x="5253951" y="2470388"/>
            <a:ext cx="117896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rgbClr val="0070C0"/>
                </a:solidFill>
                <a:latin typeface="Calibri" pitchFamily="34" charset="0"/>
              </a:rPr>
              <a:t>Actions </a:t>
            </a:r>
          </a:p>
        </p:txBody>
      </p:sp>
      <p:sp>
        <p:nvSpPr>
          <p:cNvPr id="35" name="Ellipse 34"/>
          <p:cNvSpPr>
            <a:spLocks noChangeAspect="1"/>
          </p:cNvSpPr>
          <p:nvPr/>
        </p:nvSpPr>
        <p:spPr bwMode="auto">
          <a:xfrm>
            <a:off x="2554988" y="2885590"/>
            <a:ext cx="2241503" cy="14930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b-NO" sz="140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6" name="Ellipse 35"/>
          <p:cNvSpPr>
            <a:spLocks noChangeAspect="1"/>
          </p:cNvSpPr>
          <p:nvPr/>
        </p:nvSpPr>
        <p:spPr bwMode="auto">
          <a:xfrm>
            <a:off x="390459" y="2883287"/>
            <a:ext cx="2241503" cy="149306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b-NO" sz="140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7" name="Ellipse 36"/>
          <p:cNvSpPr>
            <a:spLocks noChangeAspect="1"/>
          </p:cNvSpPr>
          <p:nvPr/>
        </p:nvSpPr>
        <p:spPr bwMode="auto">
          <a:xfrm>
            <a:off x="4719578" y="2880330"/>
            <a:ext cx="2241503" cy="1493067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b-NO" sz="140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8" name="Rektangel 15"/>
          <p:cNvSpPr>
            <a:spLocks noChangeArrowheads="1"/>
          </p:cNvSpPr>
          <p:nvPr/>
        </p:nvSpPr>
        <p:spPr bwMode="auto">
          <a:xfrm>
            <a:off x="1510940" y="3720881"/>
            <a:ext cx="973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</a:rPr>
              <a:t>Fatigue</a:t>
            </a:r>
            <a:endParaRPr lang="en-US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1" name="Rektangel 40"/>
          <p:cNvSpPr/>
          <p:nvPr/>
        </p:nvSpPr>
        <p:spPr>
          <a:xfrm>
            <a:off x="261717" y="1211283"/>
            <a:ext cx="77109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smtClean="0">
                <a:latin typeface="Calibri" pitchFamily="34" charset="0"/>
              </a:rPr>
              <a:t>Three Assessment Units representing different human factor areas:</a:t>
            </a:r>
            <a:endParaRPr lang="nb-NO" sz="1800" dirty="0">
              <a:latin typeface="Calibri" pitchFamily="34" charset="0"/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3489" y="276875"/>
            <a:ext cx="523717" cy="699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Rektangel 24"/>
          <p:cNvSpPr>
            <a:spLocks noChangeArrowheads="1"/>
          </p:cNvSpPr>
          <p:nvPr/>
        </p:nvSpPr>
        <p:spPr bwMode="auto">
          <a:xfrm>
            <a:off x="7163853" y="2630340"/>
            <a:ext cx="110010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</a:rPr>
              <a:t>5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</a:rPr>
              <a:t>4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</a:rPr>
              <a:t>3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</a:rPr>
              <a:t>2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</a:rPr>
              <a:t>1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</a:rPr>
              <a:t>0</a:t>
            </a:r>
            <a:endParaRPr lang="en-US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8" name="Rektangel 24"/>
          <p:cNvSpPr>
            <a:spLocks noChangeArrowheads="1"/>
          </p:cNvSpPr>
          <p:nvPr/>
        </p:nvSpPr>
        <p:spPr bwMode="auto">
          <a:xfrm>
            <a:off x="7278192" y="1741067"/>
            <a:ext cx="165976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</a:rPr>
              <a:t>3 Rating scales with generic indicator descriptions:</a:t>
            </a:r>
            <a:endParaRPr lang="en-US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9" name="Rektangel 48"/>
          <p:cNvSpPr/>
          <p:nvPr/>
        </p:nvSpPr>
        <p:spPr>
          <a:xfrm>
            <a:off x="7552692" y="2599403"/>
            <a:ext cx="360000" cy="1404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0" name="Rektangel 49"/>
          <p:cNvSpPr/>
          <p:nvPr/>
        </p:nvSpPr>
        <p:spPr>
          <a:xfrm>
            <a:off x="7451956" y="2906581"/>
            <a:ext cx="1296000" cy="630000"/>
          </a:xfrm>
          <a:prstGeom prst="rect">
            <a:avLst/>
          </a:prstGeom>
          <a:noFill/>
          <a:ln w="19050" cap="sq" cmpd="sng">
            <a:solidFill>
              <a:schemeClr val="bg1">
                <a:lumMod val="50000"/>
              </a:schemeClr>
            </a:solidFill>
            <a:prstDash val="dash"/>
          </a:ln>
          <a:scene3d>
            <a:camera prst="obliqueTopRight"/>
            <a:lightRig rig="threePt" dir="tl"/>
          </a:scene3d>
          <a:sp3d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2" name="Rektangel 51"/>
          <p:cNvSpPr/>
          <p:nvPr/>
        </p:nvSpPr>
        <p:spPr>
          <a:xfrm>
            <a:off x="7913314" y="3004147"/>
            <a:ext cx="904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tx1"/>
                </a:solidFill>
                <a:latin typeface="Calibri" pitchFamily="34" charset="0"/>
              </a:rPr>
              <a:t>Expected standard</a:t>
            </a:r>
            <a:endParaRPr lang="nb-NO" sz="1200" dirty="0">
              <a:solidFill>
                <a:schemeClr val="tx1"/>
              </a:solidFill>
            </a:endParaRPr>
          </a:p>
        </p:txBody>
      </p:sp>
      <p:sp>
        <p:nvSpPr>
          <p:cNvPr id="53" name="Rektangel 52"/>
          <p:cNvSpPr/>
          <p:nvPr/>
        </p:nvSpPr>
        <p:spPr bwMode="auto">
          <a:xfrm>
            <a:off x="810821" y="4487163"/>
            <a:ext cx="14333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600" b="1" dirty="0" smtClean="0">
                <a:solidFill>
                  <a:srgbClr val="00B050"/>
                </a:solidFill>
                <a:latin typeface="Calibri" pitchFamily="34" charset="0"/>
              </a:rPr>
              <a:t>AU-1</a:t>
            </a:r>
            <a:endParaRPr lang="en-US" sz="16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54" name="Rektangel 53"/>
          <p:cNvSpPr/>
          <p:nvPr/>
        </p:nvSpPr>
        <p:spPr bwMode="auto">
          <a:xfrm>
            <a:off x="2974360" y="4487163"/>
            <a:ext cx="14314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600" b="1" dirty="0" smtClean="0">
                <a:solidFill>
                  <a:srgbClr val="FF0000"/>
                </a:solidFill>
                <a:latin typeface="Calibri" pitchFamily="34" charset="0"/>
              </a:rPr>
              <a:t>AU-2</a:t>
            </a:r>
            <a:endParaRPr lang="en-US" sz="16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55" name="Rektangel 54"/>
          <p:cNvSpPr/>
          <p:nvPr/>
        </p:nvSpPr>
        <p:spPr bwMode="auto">
          <a:xfrm>
            <a:off x="5275726" y="4487163"/>
            <a:ext cx="117896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600" b="1" dirty="0" smtClean="0">
                <a:solidFill>
                  <a:srgbClr val="0070C0"/>
                </a:solidFill>
                <a:latin typeface="Calibri" pitchFamily="34" charset="0"/>
              </a:rPr>
              <a:t>AU-3</a:t>
            </a:r>
            <a:endParaRPr lang="en-US" sz="1600" b="1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9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 animBg="1"/>
      <p:bldP spid="36" grpId="0" animBg="1"/>
      <p:bldP spid="37" grpId="0" animBg="1"/>
      <p:bldP spid="38" grpId="0"/>
      <p:bldP spid="47" grpId="0"/>
      <p:bldP spid="48" grpId="0"/>
      <p:bldP spid="49" grpId="0" animBg="1"/>
      <p:bldP spid="50" grpId="0" animBg="1"/>
      <p:bldP spid="52" grpId="0"/>
      <p:bldP spid="53" grpId="0"/>
      <p:bldP spid="54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65"/>
          <p:cNvSpPr>
            <a:spLocks noGrp="1"/>
          </p:cNvSpPr>
          <p:nvPr>
            <p:ph type="title"/>
          </p:nvPr>
        </p:nvSpPr>
        <p:spPr>
          <a:xfrm>
            <a:off x="-26265" y="290390"/>
            <a:ext cx="9171854" cy="686012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Performance profile examples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42530" t="24784" r="42081" b="56897"/>
          <a:stretch>
            <a:fillRect/>
          </a:stretch>
        </p:blipFill>
        <p:spPr bwMode="auto">
          <a:xfrm>
            <a:off x="137593" y="1083624"/>
            <a:ext cx="1828799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69617" t="43486" r="14861" b="37980"/>
          <a:stretch>
            <a:fillRect/>
          </a:stretch>
        </p:blipFill>
        <p:spPr bwMode="auto">
          <a:xfrm>
            <a:off x="161343" y="2348957"/>
            <a:ext cx="1876824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 l="42717" t="62667" r="42500" b="19014"/>
          <a:stretch>
            <a:fillRect/>
          </a:stretch>
        </p:blipFill>
        <p:spPr bwMode="auto">
          <a:xfrm>
            <a:off x="149468" y="3633742"/>
            <a:ext cx="1800000" cy="1254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kstSylinder 23"/>
          <p:cNvSpPr txBox="1"/>
          <p:nvPr/>
        </p:nvSpPr>
        <p:spPr>
          <a:xfrm>
            <a:off x="2018819" y="1355538"/>
            <a:ext cx="46805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libri" pitchFamily="34" charset="0"/>
              </a:rPr>
              <a:t>AU-1: Perceiving and recognizing the Event quickly</a:t>
            </a:r>
          </a:p>
          <a:p>
            <a:r>
              <a:rPr lang="en-US" sz="1400" dirty="0" smtClean="0">
                <a:latin typeface="Calibri" pitchFamily="34" charset="0"/>
              </a:rPr>
              <a:t>AU-2: Processing &amp; teamwork clearly below the standard</a:t>
            </a:r>
          </a:p>
          <a:p>
            <a:r>
              <a:rPr lang="en-US" sz="1400" dirty="0" smtClean="0">
                <a:latin typeface="Calibri" pitchFamily="34" charset="0"/>
              </a:rPr>
              <a:t>AU-3: Output and actions according to standards</a:t>
            </a:r>
            <a:endParaRPr lang="en-US" sz="1400" dirty="0">
              <a:latin typeface="Calibri" pitchFamily="34" charset="0"/>
            </a:endParaRPr>
          </a:p>
        </p:txBody>
      </p:sp>
      <p:sp>
        <p:nvSpPr>
          <p:cNvPr id="25" name="Rektangel 24"/>
          <p:cNvSpPr/>
          <p:nvPr/>
        </p:nvSpPr>
        <p:spPr>
          <a:xfrm>
            <a:off x="6466311" y="1424995"/>
            <a:ext cx="23040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</a:rPr>
              <a:t>Communication skills?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</a:rPr>
              <a:t>Workload management? </a:t>
            </a:r>
            <a:endParaRPr lang="nb-NO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6" name="TekstSylinder 25"/>
          <p:cNvSpPr txBox="1"/>
          <p:nvPr/>
        </p:nvSpPr>
        <p:spPr>
          <a:xfrm>
            <a:off x="2039562" y="2568402"/>
            <a:ext cx="44799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libri" pitchFamily="34" charset="0"/>
              </a:rPr>
              <a:t>AU-1: Perceiving and recognizing the Event  slowly</a:t>
            </a:r>
          </a:p>
          <a:p>
            <a:r>
              <a:rPr lang="en-US" sz="1400" dirty="0" smtClean="0">
                <a:latin typeface="Calibri" pitchFamily="34" charset="0"/>
              </a:rPr>
              <a:t>AU-2: Processing &amp; teamwork clearly above the standard</a:t>
            </a:r>
          </a:p>
          <a:p>
            <a:r>
              <a:rPr lang="en-US" sz="1400" dirty="0" smtClean="0">
                <a:latin typeface="Calibri" pitchFamily="34" charset="0"/>
              </a:rPr>
              <a:t>AU-3: Output and actions according to standards</a:t>
            </a:r>
            <a:endParaRPr lang="en-US" sz="1400" dirty="0">
              <a:latin typeface="Calibri" pitchFamily="34" charset="0"/>
            </a:endParaRPr>
          </a:p>
        </p:txBody>
      </p:sp>
      <p:sp>
        <p:nvSpPr>
          <p:cNvPr id="27" name="Rektangel 26"/>
          <p:cNvSpPr/>
          <p:nvPr/>
        </p:nvSpPr>
        <p:spPr>
          <a:xfrm>
            <a:off x="6481067" y="2645526"/>
            <a:ext cx="22892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</a:rPr>
              <a:t>Attention? Fatigue? A high workload context?</a:t>
            </a:r>
          </a:p>
        </p:txBody>
      </p:sp>
      <p:sp>
        <p:nvSpPr>
          <p:cNvPr id="28" name="TekstSylinder 27"/>
          <p:cNvSpPr txBox="1"/>
          <p:nvPr/>
        </p:nvSpPr>
        <p:spPr>
          <a:xfrm>
            <a:off x="2039714" y="3864719"/>
            <a:ext cx="4248472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libri" pitchFamily="34" charset="0"/>
              </a:rPr>
              <a:t>AU-1: Perceiving and recognizing the Event quickly</a:t>
            </a:r>
          </a:p>
          <a:p>
            <a:r>
              <a:rPr lang="en-US" sz="1400" dirty="0" smtClean="0">
                <a:latin typeface="Calibri" pitchFamily="34" charset="0"/>
              </a:rPr>
              <a:t>AU-2: Processing &amp; teamwork above the standard</a:t>
            </a:r>
          </a:p>
          <a:p>
            <a:r>
              <a:rPr lang="en-US" sz="1400" dirty="0" smtClean="0">
                <a:latin typeface="Calibri" pitchFamily="34" charset="0"/>
              </a:rPr>
              <a:t>AU-3: Output and actions below the standards</a:t>
            </a:r>
            <a:endParaRPr lang="en-US" sz="1400" dirty="0">
              <a:latin typeface="Calibri" pitchFamily="34" charset="0"/>
            </a:endParaRPr>
          </a:p>
        </p:txBody>
      </p:sp>
      <p:sp>
        <p:nvSpPr>
          <p:cNvPr id="29" name="Rektangel 28"/>
          <p:cNvSpPr/>
          <p:nvPr/>
        </p:nvSpPr>
        <p:spPr>
          <a:xfrm>
            <a:off x="6469192" y="3854258"/>
            <a:ext cx="24376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  <a:latin typeface="Calibri" pitchFamily="34" charset="0"/>
              </a:rPr>
              <a:t>Good activity, but limitations in knowledge, judgment or perhaps poor procedures?</a:t>
            </a: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3489" y="276875"/>
            <a:ext cx="523717" cy="699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Rektangel 32"/>
          <p:cNvSpPr/>
          <p:nvPr/>
        </p:nvSpPr>
        <p:spPr>
          <a:xfrm>
            <a:off x="2039714" y="988386"/>
            <a:ext cx="15703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 smtClean="0">
                <a:latin typeface="Calibri" pitchFamily="34" charset="0"/>
              </a:rPr>
              <a:t>Performance:</a:t>
            </a:r>
            <a:endParaRPr lang="nb-NO" sz="1800" b="1" dirty="0"/>
          </a:p>
        </p:txBody>
      </p:sp>
      <p:sp>
        <p:nvSpPr>
          <p:cNvPr id="34" name="Rektangel 33"/>
          <p:cNvSpPr/>
          <p:nvPr/>
        </p:nvSpPr>
        <p:spPr>
          <a:xfrm>
            <a:off x="6481067" y="1000499"/>
            <a:ext cx="17010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 smtClean="0">
                <a:solidFill>
                  <a:schemeClr val="tx1"/>
                </a:solidFill>
                <a:latin typeface="Calibri" pitchFamily="34" charset="0"/>
              </a:rPr>
              <a:t>Explore:</a:t>
            </a:r>
            <a:endParaRPr lang="nb-NO" sz="1800" b="1" dirty="0">
              <a:solidFill>
                <a:schemeClr val="tx1"/>
              </a:solidFill>
            </a:endParaRPr>
          </a:p>
        </p:txBody>
      </p:sp>
      <p:pic>
        <p:nvPicPr>
          <p:cNvPr id="15" name="Picture 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80202" y="4583872"/>
            <a:ext cx="864000" cy="420698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65"/>
          <p:cNvSpPr>
            <a:spLocks noGrp="1"/>
          </p:cNvSpPr>
          <p:nvPr>
            <p:ph type="title"/>
          </p:nvPr>
        </p:nvSpPr>
        <p:spPr>
          <a:xfrm>
            <a:off x="-26265" y="290390"/>
            <a:ext cx="9171854" cy="686012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Different questions &amp; shared goals</a:t>
            </a:r>
          </a:p>
        </p:txBody>
      </p:sp>
      <p:grpSp>
        <p:nvGrpSpPr>
          <p:cNvPr id="20" name="Gruppe 19"/>
          <p:cNvGrpSpPr/>
          <p:nvPr/>
        </p:nvGrpSpPr>
        <p:grpSpPr>
          <a:xfrm>
            <a:off x="279071" y="1285222"/>
            <a:ext cx="2227392" cy="2693012"/>
            <a:chOff x="279071" y="1285222"/>
            <a:chExt cx="2227392" cy="2693012"/>
          </a:xfrm>
        </p:grpSpPr>
        <p:sp>
          <p:nvSpPr>
            <p:cNvPr id="8" name="Shape 177"/>
            <p:cNvSpPr txBox="1">
              <a:spLocks noChangeAspect="1"/>
            </p:cNvSpPr>
            <p:nvPr/>
          </p:nvSpPr>
          <p:spPr bwMode="auto">
            <a:xfrm>
              <a:off x="326570" y="1721916"/>
              <a:ext cx="2179893" cy="2256318"/>
            </a:xfrm>
            <a:prstGeom prst="rect">
              <a:avLst/>
            </a:prstGeom>
            <a:noFill/>
            <a:ln w="12700">
              <a:noFill/>
              <a:miter lim="400000"/>
              <a:headEnd/>
              <a:tailEnd/>
            </a:ln>
          </p:spPr>
          <p:txBody>
            <a:bodyPr lIns="31897" tIns="31897" rIns="31897" bIns="31897"/>
            <a:lstStyle/>
            <a:p>
              <a:pPr>
                <a:spcBef>
                  <a:spcPts val="1507"/>
                </a:spcBef>
                <a:buClr>
                  <a:srgbClr val="929292"/>
                </a:buClr>
                <a:defRPr/>
              </a:pPr>
              <a:r>
                <a:rPr lang="en-US" sz="1600" dirty="0" smtClean="0">
                  <a:solidFill>
                    <a:schemeClr val="tx1"/>
                  </a:solidFill>
                  <a:latin typeface="Calibri" pitchFamily="34" charset="0"/>
                </a:rPr>
                <a:t>How can I excel and do better?</a:t>
              </a:r>
            </a:p>
            <a:p>
              <a:pPr>
                <a:spcBef>
                  <a:spcPts val="1507"/>
                </a:spcBef>
                <a:buClr>
                  <a:srgbClr val="929292"/>
                </a:buClr>
                <a:defRPr/>
              </a:pPr>
              <a:r>
                <a:rPr lang="en-US" sz="1600" dirty="0" smtClean="0">
                  <a:solidFill>
                    <a:schemeClr val="tx1"/>
                  </a:solidFill>
                  <a:latin typeface="Calibri" pitchFamily="34" charset="0"/>
                </a:rPr>
                <a:t>I know I missed something, but I really don’t know why…</a:t>
              </a:r>
            </a:p>
            <a:p>
              <a:pPr>
                <a:spcBef>
                  <a:spcPts val="1507"/>
                </a:spcBef>
                <a:buClr>
                  <a:srgbClr val="929292"/>
                </a:buClr>
                <a:defRPr/>
              </a:pPr>
              <a:endParaRPr lang="en-US" sz="1600" dirty="0" smtClean="0">
                <a:solidFill>
                  <a:schemeClr val="tx1"/>
                </a:solidFill>
                <a:latin typeface="Calibri" pitchFamily="34" charset="0"/>
              </a:endParaRPr>
            </a:p>
            <a:p>
              <a:pPr>
                <a:spcBef>
                  <a:spcPts val="1507"/>
                </a:spcBef>
                <a:buClr>
                  <a:srgbClr val="929292"/>
                </a:buClr>
                <a:defRPr/>
              </a:pPr>
              <a:r>
                <a:rPr lang="en-US" sz="1600" dirty="0" smtClean="0">
                  <a:solidFill>
                    <a:schemeClr val="tx1"/>
                  </a:solidFill>
                  <a:latin typeface="Calibri" pitchFamily="34" charset="0"/>
                </a:rPr>
                <a:t> </a:t>
              </a:r>
            </a:p>
          </p:txBody>
        </p:sp>
        <p:sp>
          <p:nvSpPr>
            <p:cNvPr id="13" name="Rektangel 12"/>
            <p:cNvSpPr/>
            <p:nvPr/>
          </p:nvSpPr>
          <p:spPr>
            <a:xfrm>
              <a:off x="279071" y="1285222"/>
              <a:ext cx="127124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spcBef>
                  <a:spcPts val="1507"/>
                </a:spcBef>
                <a:buClr>
                  <a:srgbClr val="929292"/>
                </a:buClr>
                <a:defRPr/>
              </a:pPr>
              <a:r>
                <a:rPr lang="en-US" sz="1800" b="1" dirty="0" smtClean="0">
                  <a:solidFill>
                    <a:schemeClr val="tx1"/>
                  </a:solidFill>
                  <a:latin typeface="Calibri" pitchFamily="34" charset="0"/>
                </a:rPr>
                <a:t>The trainee</a:t>
              </a:r>
            </a:p>
          </p:txBody>
        </p:sp>
      </p:grpSp>
      <p:grpSp>
        <p:nvGrpSpPr>
          <p:cNvPr id="21" name="Gruppe 20"/>
          <p:cNvGrpSpPr/>
          <p:nvPr/>
        </p:nvGrpSpPr>
        <p:grpSpPr>
          <a:xfrm>
            <a:off x="1900839" y="3058273"/>
            <a:ext cx="4583103" cy="1852167"/>
            <a:chOff x="1900839" y="3058273"/>
            <a:chExt cx="4583103" cy="1852167"/>
          </a:xfrm>
        </p:grpSpPr>
        <p:sp>
          <p:nvSpPr>
            <p:cNvPr id="9" name="Shape 177"/>
            <p:cNvSpPr txBox="1">
              <a:spLocks noChangeAspect="1"/>
            </p:cNvSpPr>
            <p:nvPr/>
          </p:nvSpPr>
          <p:spPr bwMode="auto">
            <a:xfrm>
              <a:off x="1900839" y="3663530"/>
              <a:ext cx="4583103" cy="1246910"/>
            </a:xfrm>
            <a:prstGeom prst="rect">
              <a:avLst/>
            </a:prstGeom>
            <a:noFill/>
            <a:ln w="12700">
              <a:noFill/>
              <a:miter lim="400000"/>
              <a:headEnd/>
              <a:tailEnd/>
            </a:ln>
          </p:spPr>
          <p:txBody>
            <a:bodyPr lIns="31897" tIns="31897" rIns="31897" bIns="31897"/>
            <a:lstStyle/>
            <a:p>
              <a:pPr algn="ctr">
                <a:spcBef>
                  <a:spcPts val="1507"/>
                </a:spcBef>
                <a:buClr>
                  <a:srgbClr val="929292"/>
                </a:buClr>
                <a:defRPr/>
              </a:pPr>
              <a:r>
                <a:rPr lang="en-US" sz="1600" dirty="0" smtClean="0">
                  <a:solidFill>
                    <a:schemeClr val="tx1"/>
                  </a:solidFill>
                  <a:latin typeface="Calibri" pitchFamily="34" charset="0"/>
                </a:rPr>
                <a:t>How successful are we in our training?</a:t>
              </a:r>
            </a:p>
            <a:p>
              <a:pPr algn="ctr">
                <a:spcBef>
                  <a:spcPts val="1507"/>
                </a:spcBef>
                <a:buClr>
                  <a:srgbClr val="929292"/>
                </a:buClr>
                <a:defRPr/>
              </a:pPr>
              <a:r>
                <a:rPr lang="en-US" sz="1600" dirty="0" smtClean="0">
                  <a:solidFill>
                    <a:schemeClr val="tx1"/>
                  </a:solidFill>
                  <a:latin typeface="Calibri" pitchFamily="34" charset="0"/>
                </a:rPr>
                <a:t>Where do we have the training needs?</a:t>
              </a:r>
            </a:p>
            <a:p>
              <a:pPr algn="ctr">
                <a:spcBef>
                  <a:spcPts val="1507"/>
                </a:spcBef>
                <a:buClr>
                  <a:srgbClr val="929292"/>
                </a:buClr>
                <a:defRPr/>
              </a:pPr>
              <a:r>
                <a:rPr lang="en-US" sz="1600" dirty="0" smtClean="0">
                  <a:solidFill>
                    <a:schemeClr val="tx1"/>
                  </a:solidFill>
                  <a:latin typeface="Calibri" pitchFamily="34" charset="0"/>
                </a:rPr>
                <a:t>How can we document our training efforts?</a:t>
              </a:r>
            </a:p>
            <a:p>
              <a:pPr algn="ctr">
                <a:spcBef>
                  <a:spcPts val="1507"/>
                </a:spcBef>
                <a:buClr>
                  <a:srgbClr val="929292"/>
                </a:buClr>
                <a:defRPr/>
              </a:pPr>
              <a:endParaRPr lang="en-US" sz="1600" dirty="0" smtClean="0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4" name="Rektangel 13"/>
            <p:cNvSpPr/>
            <p:nvPr/>
          </p:nvSpPr>
          <p:spPr>
            <a:xfrm>
              <a:off x="3448609" y="3058273"/>
              <a:ext cx="148910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spcBef>
                  <a:spcPts val="1507"/>
                </a:spcBef>
                <a:buClr>
                  <a:srgbClr val="929292"/>
                </a:buClr>
                <a:defRPr/>
              </a:pPr>
              <a:r>
                <a:rPr lang="en-US" sz="1800" b="1" dirty="0" smtClean="0">
                  <a:solidFill>
                    <a:schemeClr val="tx1"/>
                  </a:solidFill>
                  <a:latin typeface="Calibri" pitchFamily="34" charset="0"/>
                </a:rPr>
                <a:t>The training management</a:t>
              </a:r>
            </a:p>
          </p:txBody>
        </p:sp>
      </p:grpSp>
      <p:grpSp>
        <p:nvGrpSpPr>
          <p:cNvPr id="22" name="Gruppe 21"/>
          <p:cNvGrpSpPr/>
          <p:nvPr/>
        </p:nvGrpSpPr>
        <p:grpSpPr>
          <a:xfrm>
            <a:off x="5611067" y="1332722"/>
            <a:ext cx="3340010" cy="2485183"/>
            <a:chOff x="5611067" y="1178347"/>
            <a:chExt cx="3340010" cy="2485183"/>
          </a:xfrm>
        </p:grpSpPr>
        <p:sp>
          <p:nvSpPr>
            <p:cNvPr id="15" name="Rektangel 14"/>
            <p:cNvSpPr/>
            <p:nvPr/>
          </p:nvSpPr>
          <p:spPr>
            <a:xfrm>
              <a:off x="5611067" y="1178347"/>
              <a:ext cx="132613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spcBef>
                  <a:spcPts val="1507"/>
                </a:spcBef>
                <a:buClr>
                  <a:srgbClr val="929292"/>
                </a:buClr>
                <a:defRPr/>
              </a:pPr>
              <a:r>
                <a:rPr lang="en-US" sz="1800" b="1" dirty="0" smtClean="0">
                  <a:solidFill>
                    <a:schemeClr val="tx1"/>
                  </a:solidFill>
                  <a:latin typeface="Calibri" pitchFamily="34" charset="0"/>
                </a:rPr>
                <a:t>The trainers</a:t>
              </a:r>
            </a:p>
          </p:txBody>
        </p:sp>
        <p:sp>
          <p:nvSpPr>
            <p:cNvPr id="16" name="Shape 177"/>
            <p:cNvSpPr txBox="1">
              <a:spLocks noChangeAspect="1"/>
            </p:cNvSpPr>
            <p:nvPr/>
          </p:nvSpPr>
          <p:spPr bwMode="auto">
            <a:xfrm>
              <a:off x="5688278" y="1472542"/>
              <a:ext cx="3262799" cy="2190988"/>
            </a:xfrm>
            <a:prstGeom prst="rect">
              <a:avLst/>
            </a:prstGeom>
            <a:noFill/>
            <a:ln w="12700">
              <a:noFill/>
              <a:miter lim="400000"/>
              <a:headEnd/>
              <a:tailEnd/>
            </a:ln>
          </p:spPr>
          <p:txBody>
            <a:bodyPr lIns="31897" tIns="31897" rIns="31897" bIns="31897"/>
            <a:lstStyle/>
            <a:p>
              <a:pPr>
                <a:spcBef>
                  <a:spcPts val="1507"/>
                </a:spcBef>
                <a:buClr>
                  <a:srgbClr val="929292"/>
                </a:buClr>
                <a:defRPr/>
              </a:pPr>
              <a:r>
                <a:rPr lang="en-US" sz="1600" dirty="0" smtClean="0">
                  <a:solidFill>
                    <a:schemeClr val="tx1"/>
                  </a:solidFill>
                  <a:latin typeface="Calibri" pitchFamily="34" charset="0"/>
                </a:rPr>
                <a:t>How can I make my trainees great professionals?</a:t>
              </a:r>
            </a:p>
            <a:p>
              <a:pPr>
                <a:spcBef>
                  <a:spcPts val="1507"/>
                </a:spcBef>
                <a:buClr>
                  <a:srgbClr val="929292"/>
                </a:buClr>
                <a:defRPr/>
              </a:pPr>
              <a:r>
                <a:rPr lang="en-US" sz="1600" dirty="0" smtClean="0">
                  <a:solidFill>
                    <a:schemeClr val="tx1"/>
                  </a:solidFill>
                  <a:latin typeface="Calibri" pitchFamily="34" charset="0"/>
                </a:rPr>
                <a:t>How can I excel as a trainer and facilitator?</a:t>
              </a:r>
            </a:p>
            <a:p>
              <a:pPr>
                <a:spcBef>
                  <a:spcPts val="1507"/>
                </a:spcBef>
                <a:buClr>
                  <a:srgbClr val="929292"/>
                </a:buClr>
                <a:defRPr/>
              </a:pPr>
              <a:endParaRPr lang="en-US" sz="1600" dirty="0" smtClean="0">
                <a:solidFill>
                  <a:schemeClr val="tx1"/>
                </a:solidFill>
                <a:latin typeface="Calibri" pitchFamily="34" charset="0"/>
              </a:endParaRPr>
            </a:p>
          </p:txBody>
        </p:sp>
      </p:grpSp>
      <p:pic>
        <p:nvPicPr>
          <p:cNvPr id="11" name="Picture 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80202" y="4583872"/>
            <a:ext cx="864000" cy="420698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pic>
        <p:nvPicPr>
          <p:cNvPr id="12" name="Picture 2" descr="Skjermbilde 2015-06-03 kl. 09.42.32.pn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rcRect t="17263" r="32410" b="28058"/>
          <a:stretch>
            <a:fillRect/>
          </a:stretch>
        </p:blipFill>
        <p:spPr bwMode="auto">
          <a:xfrm flipH="1">
            <a:off x="2964646" y="1380222"/>
            <a:ext cx="2296855" cy="1496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ktangel 16"/>
          <p:cNvSpPr/>
          <p:nvPr/>
        </p:nvSpPr>
        <p:spPr>
          <a:xfrm>
            <a:off x="2940896" y="2672102"/>
            <a:ext cx="185687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Calibri" pitchFamily="34" charset="0"/>
              </a:rPr>
              <a:t>Flight Int. Jan. 2015</a:t>
            </a:r>
            <a:endParaRPr lang="nb-NO" sz="1000" dirty="0">
              <a:solidFill>
                <a:schemeClr val="bg1"/>
              </a:solidFill>
            </a:endParaRPr>
          </a:p>
        </p:txBody>
      </p:sp>
      <p:grpSp>
        <p:nvGrpSpPr>
          <p:cNvPr id="19" name="Gruppe 18"/>
          <p:cNvGrpSpPr/>
          <p:nvPr/>
        </p:nvGrpSpPr>
        <p:grpSpPr>
          <a:xfrm>
            <a:off x="1198516" y="3978234"/>
            <a:ext cx="6054058" cy="862456"/>
            <a:chOff x="1198516" y="3978234"/>
            <a:chExt cx="6054058" cy="862456"/>
          </a:xfrm>
        </p:grpSpPr>
        <p:pic>
          <p:nvPicPr>
            <p:cNvPr id="18" name="Picture 13" descr="penger"/>
            <p:cNvPicPr>
              <a:picLocks noChangeAspect="1" noChangeArrowheads="1"/>
            </p:cNvPicPr>
            <p:nvPr/>
          </p:nvPicPr>
          <p:blipFill>
            <a:blip r:embed="rId4" cstate="print"/>
            <a:srcRect l="18149"/>
            <a:stretch>
              <a:fillRect/>
            </a:stretch>
          </p:blipFill>
          <p:spPr bwMode="auto">
            <a:xfrm>
              <a:off x="6483942" y="3978234"/>
              <a:ext cx="768632" cy="862456"/>
            </a:xfrm>
            <a:prstGeom prst="rect">
              <a:avLst/>
            </a:prstGeom>
            <a:noFill/>
          </p:spPr>
        </p:pic>
        <p:pic>
          <p:nvPicPr>
            <p:cNvPr id="2051" name="Bilde 4"/>
            <p:cNvPicPr>
              <a:picLocks noChangeAspect="1" noChangeArrowheads="1"/>
            </p:cNvPicPr>
            <p:nvPr/>
          </p:nvPicPr>
          <p:blipFill>
            <a:blip r:embed="rId5" cstate="print"/>
            <a:srcRect l="13839" t="20016" r="79054" b="67542"/>
            <a:stretch>
              <a:fillRect/>
            </a:stretch>
          </p:blipFill>
          <p:spPr bwMode="auto">
            <a:xfrm>
              <a:off x="1198516" y="4145607"/>
              <a:ext cx="703600" cy="695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65"/>
          <p:cNvSpPr>
            <a:spLocks noGrp="1"/>
          </p:cNvSpPr>
          <p:nvPr>
            <p:ph type="title"/>
          </p:nvPr>
        </p:nvSpPr>
        <p:spPr>
          <a:xfrm>
            <a:off x="-26265" y="290390"/>
            <a:ext cx="9171854" cy="686012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Evidence-based learning</a:t>
            </a:r>
          </a:p>
        </p:txBody>
      </p:sp>
      <p:sp>
        <p:nvSpPr>
          <p:cNvPr id="12" name="Shape 177"/>
          <p:cNvSpPr txBox="1">
            <a:spLocks noChangeAspect="1"/>
          </p:cNvSpPr>
          <p:nvPr/>
        </p:nvSpPr>
        <p:spPr bwMode="auto">
          <a:xfrm>
            <a:off x="2273422" y="1429144"/>
            <a:ext cx="6573699" cy="2778826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31897" tIns="31897" rIns="31897" bIns="31897"/>
          <a:lstStyle/>
          <a:p>
            <a:pPr>
              <a:spcBef>
                <a:spcPts val="1507"/>
              </a:spcBef>
              <a:buClr>
                <a:srgbClr val="929292"/>
              </a:buClr>
              <a:buFont typeface="Wingdings" pitchFamily="2" charset="2"/>
              <a:buChar char="Ø"/>
              <a:defRPr/>
            </a:pPr>
            <a:r>
              <a:rPr lang="en-US" sz="1800" dirty="0" smtClean="0">
                <a:latin typeface="Calibri" pitchFamily="34" charset="0"/>
              </a:rPr>
              <a:t>Focusing on the </a:t>
            </a:r>
            <a:r>
              <a:rPr lang="en-US" sz="1800" b="1" dirty="0" smtClean="0">
                <a:latin typeface="Calibri" pitchFamily="34" charset="0"/>
              </a:rPr>
              <a:t>operative</a:t>
            </a:r>
            <a:r>
              <a:rPr lang="en-US" sz="1800" dirty="0" smtClean="0">
                <a:latin typeface="Calibri" pitchFamily="34" charset="0"/>
              </a:rPr>
              <a:t> development</a:t>
            </a:r>
          </a:p>
          <a:p>
            <a:pPr>
              <a:spcBef>
                <a:spcPts val="1507"/>
              </a:spcBef>
              <a:buClr>
                <a:srgbClr val="929292"/>
              </a:buClr>
              <a:buFont typeface="Wingdings" pitchFamily="2" charset="2"/>
              <a:buChar char="Ø"/>
              <a:defRPr/>
            </a:pPr>
            <a:r>
              <a:rPr lang="en-US" sz="1800" dirty="0" smtClean="0">
                <a:latin typeface="Calibri" pitchFamily="34" charset="0"/>
              </a:rPr>
              <a:t>Using </a:t>
            </a:r>
            <a:r>
              <a:rPr lang="en-US" sz="1800" b="1" dirty="0" smtClean="0">
                <a:latin typeface="Calibri" pitchFamily="34" charset="0"/>
              </a:rPr>
              <a:t>generic</a:t>
            </a:r>
            <a:r>
              <a:rPr lang="en-US" sz="1800" dirty="0" smtClean="0">
                <a:latin typeface="Calibri" pitchFamily="34" charset="0"/>
              </a:rPr>
              <a:t> assessment variables and behavior indicators</a:t>
            </a:r>
          </a:p>
          <a:p>
            <a:pPr>
              <a:spcBef>
                <a:spcPts val="1507"/>
              </a:spcBef>
              <a:buClr>
                <a:srgbClr val="929292"/>
              </a:buClr>
              <a:buFont typeface="Wingdings" pitchFamily="2" charset="2"/>
              <a:buChar char="Ø"/>
              <a:defRPr/>
            </a:pPr>
            <a:r>
              <a:rPr lang="en-US" sz="1800" dirty="0" smtClean="0">
                <a:latin typeface="Calibri" pitchFamily="34" charset="0"/>
              </a:rPr>
              <a:t>Addressing observed </a:t>
            </a:r>
            <a:r>
              <a:rPr lang="en-US" sz="1800" b="1" dirty="0" smtClean="0">
                <a:latin typeface="Calibri" pitchFamily="34" charset="0"/>
              </a:rPr>
              <a:t>event-based</a:t>
            </a:r>
            <a:r>
              <a:rPr lang="en-US" sz="1800" dirty="0" smtClean="0">
                <a:latin typeface="Calibri" pitchFamily="34" charset="0"/>
              </a:rPr>
              <a:t> performance</a:t>
            </a:r>
          </a:p>
          <a:p>
            <a:pPr>
              <a:spcBef>
                <a:spcPts val="1507"/>
              </a:spcBef>
              <a:buClr>
                <a:srgbClr val="929292"/>
              </a:buClr>
              <a:buFont typeface="Wingdings" pitchFamily="2" charset="2"/>
              <a:buChar char="Ø"/>
              <a:defRPr/>
            </a:pPr>
            <a:r>
              <a:rPr lang="en-US" sz="1800" dirty="0" smtClean="0">
                <a:latin typeface="Calibri" pitchFamily="34" charset="0"/>
              </a:rPr>
              <a:t>Using the instructor as </a:t>
            </a:r>
            <a:r>
              <a:rPr lang="en-US" sz="1800" b="1" dirty="0" smtClean="0">
                <a:latin typeface="Calibri" pitchFamily="34" charset="0"/>
              </a:rPr>
              <a:t>an expert observer</a:t>
            </a:r>
            <a:r>
              <a:rPr lang="en-US" sz="1800" dirty="0" smtClean="0">
                <a:latin typeface="Calibri" pitchFamily="34" charset="0"/>
              </a:rPr>
              <a:t>, - with time to observe…</a:t>
            </a:r>
          </a:p>
          <a:p>
            <a:pPr>
              <a:spcBef>
                <a:spcPts val="1507"/>
              </a:spcBef>
              <a:buClr>
                <a:srgbClr val="929292"/>
              </a:buClr>
              <a:buFont typeface="Wingdings" pitchFamily="2" charset="2"/>
              <a:buChar char="Ø"/>
              <a:defRPr/>
            </a:pPr>
            <a:r>
              <a:rPr lang="en-US" sz="1800" dirty="0" smtClean="0">
                <a:latin typeface="Calibri" pitchFamily="34" charset="0"/>
              </a:rPr>
              <a:t>Using </a:t>
            </a:r>
            <a:r>
              <a:rPr lang="en-US" sz="1800" b="1" dirty="0" smtClean="0">
                <a:latin typeface="Calibri" pitchFamily="34" charset="0"/>
              </a:rPr>
              <a:t>algorithms</a:t>
            </a:r>
            <a:r>
              <a:rPr lang="en-US" sz="1800" dirty="0" smtClean="0">
                <a:latin typeface="Calibri" pitchFamily="34" charset="0"/>
              </a:rPr>
              <a:t> to create the profiles on Competencies</a:t>
            </a:r>
          </a:p>
          <a:p>
            <a:pPr>
              <a:spcBef>
                <a:spcPts val="1507"/>
              </a:spcBef>
              <a:buClr>
                <a:srgbClr val="929292"/>
              </a:buClr>
              <a:buFont typeface="Wingdings" pitchFamily="2" charset="2"/>
              <a:buChar char="Ø"/>
              <a:defRPr/>
            </a:pPr>
            <a:r>
              <a:rPr lang="en-US" sz="1800" dirty="0" smtClean="0">
                <a:latin typeface="Calibri" pitchFamily="34" charset="0"/>
              </a:rPr>
              <a:t>Debriefing with direct ties to </a:t>
            </a:r>
            <a:r>
              <a:rPr lang="en-US" sz="1800" b="1" dirty="0" smtClean="0">
                <a:latin typeface="Calibri" pitchFamily="34" charset="0"/>
              </a:rPr>
              <a:t>human factors </a:t>
            </a:r>
            <a:r>
              <a:rPr lang="en-US" sz="1800" dirty="0" smtClean="0">
                <a:latin typeface="Calibri" pitchFamily="34" charset="0"/>
              </a:rPr>
              <a:t>and behavior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0672" t="18831" r="36750" b="12338"/>
          <a:stretch>
            <a:fillRect/>
          </a:stretch>
        </p:blipFill>
        <p:spPr bwMode="auto">
          <a:xfrm>
            <a:off x="249381" y="1947564"/>
            <a:ext cx="1620169" cy="1472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3489" y="276875"/>
            <a:ext cx="523717" cy="699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80202" y="4583872"/>
            <a:ext cx="864000" cy="420698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Perception">
  <a:themeElements>
    <a:clrScheme name="Perception">
      <a:dk1>
        <a:sysClr val="windowText" lastClr="000000"/>
      </a:dk1>
      <a:lt1>
        <a:sysClr val="window" lastClr="FFFFFF"/>
      </a:lt1>
      <a:dk2>
        <a:srgbClr val="333333"/>
      </a:dk2>
      <a:lt2>
        <a:srgbClr val="BBC0AC"/>
      </a:lt2>
      <a:accent1>
        <a:srgbClr val="A2C816"/>
      </a:accent1>
      <a:accent2>
        <a:srgbClr val="E07602"/>
      </a:accent2>
      <a:accent3>
        <a:srgbClr val="E4C402"/>
      </a:accent3>
      <a:accent4>
        <a:srgbClr val="7DC1EF"/>
      </a:accent4>
      <a:accent5>
        <a:srgbClr val="21449B"/>
      </a:accent5>
      <a:accent6>
        <a:srgbClr val="A2B170"/>
      </a:accent6>
      <a:hlink>
        <a:srgbClr val="8DA440"/>
      </a:hlink>
      <a:folHlink>
        <a:srgbClr val="4C4F3F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ew_Template4">
  <a:themeElements>
    <a:clrScheme name="New_Template4">
      <a:dk1>
        <a:srgbClr val="000000"/>
      </a:dk1>
      <a:lt1>
        <a:srgbClr val="FFFFFF"/>
      </a:lt1>
      <a:dk2>
        <a:srgbClr val="66635F"/>
      </a:dk2>
      <a:lt2>
        <a:srgbClr val="C9C3BA"/>
      </a:lt2>
      <a:accent1>
        <a:srgbClr val="738FAF"/>
      </a:accent1>
      <a:accent2>
        <a:srgbClr val="74B6A8"/>
      </a:accent2>
      <a:accent3>
        <a:srgbClr val="A0AA69"/>
      </a:accent3>
      <a:accent4>
        <a:srgbClr val="CBA968"/>
      </a:accent4>
      <a:accent5>
        <a:srgbClr val="D08A7A"/>
      </a:accent5>
      <a:accent6>
        <a:srgbClr val="9E95A9"/>
      </a:accent6>
      <a:hlink>
        <a:srgbClr val="0000FF"/>
      </a:hlink>
      <a:folHlink>
        <a:srgbClr val="FF00FF"/>
      </a:folHlink>
    </a:clrScheme>
    <a:fontScheme name="New_Template4">
      <a:majorFont>
        <a:latin typeface="Bodoni SvtyTwo ITC TT-Book"/>
        <a:ea typeface="Bodoni SvtyTwo ITC TT-Book"/>
        <a:cs typeface="Bodoni SvtyTwo ITC TT-Book"/>
      </a:majorFont>
      <a:minorFont>
        <a:latin typeface="Bodoni SvtyTwo ITC TT-Book"/>
        <a:ea typeface="Bodoni SvtyTwo ITC TT-Book"/>
        <a:cs typeface="Bodoni SvtyTwo ITC TT-Book"/>
      </a:minorFont>
    </a:fontScheme>
    <a:fmtScheme name="New_Template4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33948" dir="2700000" rotWithShape="0">
                <a:srgbClr val="3B3936"/>
              </a:outerShdw>
            </a:effectLst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14141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414141"/>
            </a:solidFill>
            <a:effectLst/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D44812FF314440A30713FF468CF0C0" ma:contentTypeVersion="6" ma:contentTypeDescription="Create a new document." ma:contentTypeScope="" ma:versionID="78835bff4060288f1adb3fdbd001be7d">
  <xsd:schema xmlns:xsd="http://www.w3.org/2001/XMLSchema" xmlns:xs="http://www.w3.org/2001/XMLSchema" xmlns:p="http://schemas.microsoft.com/office/2006/metadata/properties" xmlns:ns2="584859f9-e04d-4b0e-a1f9-b1f19fe731fd" xmlns:ns3="8016b80d-d924-4ddc-8931-e65448ec5ff8" targetNamespace="http://schemas.microsoft.com/office/2006/metadata/properties" ma:root="true" ma:fieldsID="c5440b5dcef7a25559f1c597f6ce3bfe" ns2:_="" ns3:_="">
    <xsd:import namespace="584859f9-e04d-4b0e-a1f9-b1f19fe731fd"/>
    <xsd:import namespace="8016b80d-d924-4ddc-8931-e65448ec5ff8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4859f9-e04d-4b0e-a1f9-b1f19fe731f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16b80d-d924-4ddc-8931-e65448ec5ff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584859f9-e04d-4b0e-a1f9-b1f19fe731fd">FUECHS3FZRVZ-1295815124-1615</_dlc_DocId>
    <_dlc_DocIdUrl xmlns="584859f9-e04d-4b0e-a1f9-b1f19fe731fd">
      <Url>https://myerauedu.sharepoint.com/teams/DB_Academics/AVP_ACAD/DB_Hunt/Scholarly-Commons/NTAS/_layouts/15/DocIdRedir.aspx?ID=FUECHS3FZRVZ-1295815124-1615</Url>
      <Description>FUECHS3FZRVZ-1295815124-1615</Description>
    </_dlc_DocIdUrl>
  </documentManagement>
</p:properties>
</file>

<file path=customXml/itemProps1.xml><?xml version="1.0" encoding="utf-8"?>
<ds:datastoreItem xmlns:ds="http://schemas.openxmlformats.org/officeDocument/2006/customXml" ds:itemID="{6468F144-8125-4B0E-AC49-A49E206BCF72}"/>
</file>

<file path=customXml/itemProps2.xml><?xml version="1.0" encoding="utf-8"?>
<ds:datastoreItem xmlns:ds="http://schemas.openxmlformats.org/officeDocument/2006/customXml" ds:itemID="{297621DC-6F06-4E8C-8EE0-E9A7E3FB3304}"/>
</file>

<file path=customXml/itemProps3.xml><?xml version="1.0" encoding="utf-8"?>
<ds:datastoreItem xmlns:ds="http://schemas.openxmlformats.org/officeDocument/2006/customXml" ds:itemID="{4772E5D5-79DC-4320-85CD-E4F745260066}"/>
</file>

<file path=customXml/itemProps4.xml><?xml version="1.0" encoding="utf-8"?>
<ds:datastoreItem xmlns:ds="http://schemas.openxmlformats.org/officeDocument/2006/customXml" ds:itemID="{34584FF4-2878-4F31-AA9E-E897DAE9D7CB}"/>
</file>

<file path=docProps/app.xml><?xml version="1.0" encoding="utf-8"?>
<Properties xmlns="http://schemas.openxmlformats.org/officeDocument/2006/extended-properties" xmlns:vt="http://schemas.openxmlformats.org/officeDocument/2006/docPropsVTypes">
  <Template>Perception.thmx</Template>
  <TotalTime>7001</TotalTime>
  <Words>532</Words>
  <Application>Microsoft Office PowerPoint</Application>
  <PresentationFormat>Egendefinert</PresentationFormat>
  <Paragraphs>112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2" baseType="lpstr">
      <vt:lpstr>Perception</vt:lpstr>
      <vt:lpstr>Lysbilde 1</vt:lpstr>
      <vt:lpstr>Hucon Global and Partners</vt:lpstr>
      <vt:lpstr>Evidence-based training</vt:lpstr>
      <vt:lpstr>A learning environment</vt:lpstr>
      <vt:lpstr>In training and checks</vt:lpstr>
      <vt:lpstr>AU’s and human factors</vt:lpstr>
      <vt:lpstr>Performance profile examples </vt:lpstr>
      <vt:lpstr>Different questions &amp; shared goals</vt:lpstr>
      <vt:lpstr>Evidence-based learning</vt:lpstr>
      <vt:lpstr>A digital assessment platform</vt:lpstr>
      <vt:lpstr>Long live the instructors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Human Factors in Training</dc:title>
  <dc:creator>Jon Lars Syversen</dc:creator>
  <cp:lastModifiedBy>Jon Lars Syversen</cp:lastModifiedBy>
  <cp:revision>556</cp:revision>
  <dcterms:modified xsi:type="dcterms:W3CDTF">2017-07-31T07:10:03Z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0x010100AFD44812FF314440A30713FF468CF0C0</vt:lpwstr>
  </property>
  <property fmtid="{D5CDD505-2E9C-101B-9397-08002B2CF9AE}" pid="3" name="_dlc_DocIdItemGuid">
    <vt:lpwstr>9d320b68-3e81-4cd3-b144-12cb29d87247</vt:lpwstr>
  </property>
</Properties>
</file>