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72" r:id="rId4"/>
    <p:sldMasterId id="2147483674" r:id="rId5"/>
    <p:sldMasterId id="2147483688" r:id="rId6"/>
  </p:sldMasterIdLst>
  <p:notesMasterIdLst>
    <p:notesMasterId r:id="rId17"/>
  </p:notesMasterIdLst>
  <p:handoutMasterIdLst>
    <p:handoutMasterId r:id="rId18"/>
  </p:handoutMasterIdLst>
  <p:sldIdLst>
    <p:sldId id="556" r:id="rId7"/>
    <p:sldId id="630" r:id="rId8"/>
    <p:sldId id="637" r:id="rId9"/>
    <p:sldId id="601" r:id="rId10"/>
    <p:sldId id="638" r:id="rId11"/>
    <p:sldId id="612" r:id="rId12"/>
    <p:sldId id="623" r:id="rId13"/>
    <p:sldId id="639" r:id="rId14"/>
    <p:sldId id="640" r:id="rId15"/>
    <p:sldId id="625" r:id="rId16"/>
  </p:sldIdLst>
  <p:sldSz cx="9144000" cy="6858000" type="screen4x3"/>
  <p:notesSz cx="7010400" cy="9296400"/>
  <p:embeddedFontLst>
    <p:embeddedFont>
      <p:font typeface="Segoe UI" panose="020B0502040204020203" pitchFamily="34" charset="0"/>
      <p:regular r:id="rId19"/>
      <p:bold r:id="rId20"/>
      <p:italic r:id="rId21"/>
      <p:boldItalic r:id="rId22"/>
    </p:embeddedFont>
    <p:embeddedFont>
      <p:font typeface="MS PGothic" panose="020B0600070205080204" pitchFamily="34" charset="-128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CF102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77" autoAdjust="0"/>
    <p:restoredTop sz="94045" autoAdjust="0"/>
  </p:normalViewPr>
  <p:slideViewPr>
    <p:cSldViewPr snapToGrid="0">
      <p:cViewPr varScale="1">
        <p:scale>
          <a:sx n="119" d="100"/>
          <a:sy n="119" d="100"/>
        </p:scale>
        <p:origin x="115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font" Target="fonts/font6.fntdata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40350077959075"/>
          <c:y val="6.0900132733517645E-2"/>
          <c:w val="0.5711929984408185"/>
          <c:h val="0.9106798053241741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FY18 Spend ($M)</c:v>
                </c:pt>
              </c:strCache>
            </c:strRef>
          </c:tx>
          <c:spPr>
            <a:ln w="9525"/>
          </c:spPr>
          <c:dPt>
            <c:idx val="0"/>
            <c:bubble3D val="0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64-4461-9D08-7DC30C93A5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64-4461-9D08-7DC30C93A5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064-4461-9D08-7DC30C93A5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064-4461-9D08-7DC30C93A522}"/>
              </c:ext>
            </c:extLst>
          </c:dPt>
          <c:dLbls>
            <c:dLbl>
              <c:idx val="0"/>
              <c:layout>
                <c:manualLayout>
                  <c:x val="-0.1858179046011896"/>
                  <c:y val="7.83434652399305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64-4461-9D08-7DC30C93A522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Bigger</a:t>
                    </a:r>
                    <a:br>
                      <a:rPr lang="en-US" dirty="0"/>
                    </a:br>
                    <a:r>
                      <a:rPr lang="en-US" dirty="0"/>
                      <a:t> bets</a:t>
                    </a:r>
                    <a:r>
                      <a:rPr lang="en-US" baseline="0" dirty="0"/>
                      <a:t>
</a:t>
                    </a:r>
                    <a:fld id="{9366015F-24F1-4C21-B43B-CA3A294B8C99}" type="PERCENTAGE">
                      <a:rPr lang="en-US" baseline="0"/>
                      <a:pPr>
                        <a:defRPr sz="10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064-4461-9D08-7DC30C93A522}"/>
                </c:ext>
              </c:extLst>
            </c:dLbl>
            <c:dLbl>
              <c:idx val="2"/>
              <c:layout>
                <c:manualLayout>
                  <c:x val="0.13707663890510807"/>
                  <c:y val="-0.193954614855412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064-4461-9D08-7DC30C93A522}"/>
                </c:ext>
              </c:extLst>
            </c:dLbl>
            <c:dLbl>
              <c:idx val="3"/>
              <c:layout>
                <c:manualLayout>
                  <c:x val="0.19830298650634259"/>
                  <c:y val="0.211479786910275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60243437642364"/>
                      <c:h val="0.255942957834730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064-4461-9D08-7DC30C93A5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Seedlings</c:v>
                </c:pt>
                <c:pt idx="1">
                  <c:v>Quantum Initiative</c:v>
                </c:pt>
                <c:pt idx="2">
                  <c:v>Innovation Projects</c:v>
                </c:pt>
                <c:pt idx="3">
                  <c:v>University Collaborations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2.492</c:v>
                </c:pt>
                <c:pt idx="1">
                  <c:v>0.5</c:v>
                </c:pt>
                <c:pt idx="2">
                  <c:v>1.8479999999999999</c:v>
                </c:pt>
                <c:pt idx="3">
                  <c:v>1.6600000000000001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064-4461-9D08-7DC30C93A5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49772411867988E-2"/>
          <c:y val="0.15097534630713047"/>
          <c:w val="0.92090045517626407"/>
          <c:h val="0.735401506253159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Innovation Spend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FY15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  <c:pt idx="4">
                  <c:v>FY19</c:v>
                </c:pt>
              </c:strCache>
            </c:strRef>
          </c:cat>
          <c:val>
            <c:numRef>
              <c:f>Sheet1!$B$2:$B$6</c:f>
              <c:numCache>
                <c:formatCode>_(* #,##0.0_);_(* \(#,##0.0\);_(* "-"??_);_(@_)</c:formatCode>
                <c:ptCount val="5"/>
                <c:pt idx="0" formatCode="0.0">
                  <c:v>1.833</c:v>
                </c:pt>
                <c:pt idx="1">
                  <c:v>2.9740000000000002</c:v>
                </c:pt>
                <c:pt idx="2">
                  <c:v>3.5289999999999999</c:v>
                </c:pt>
                <c:pt idx="3">
                  <c:v>5.5140000000000002</c:v>
                </c:pt>
                <c:pt idx="4" formatCode="General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A7-4724-85BF-3736D1D183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Orders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FY15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  <c:pt idx="4">
                  <c:v>FY19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2" formatCode="_(* #,##0.0_);_(* \(#,##0.0\);_(* &quot;-&quot;??_);_(@_)">
                  <c:v>24.1</c:v>
                </c:pt>
                <c:pt idx="3" formatCode="_(* #,##0.0_);_(* \(#,##0.0\);_(* &quot;-&quot;??_);_(@_)">
                  <c:v>65.762999999999991</c:v>
                </c:pt>
                <c:pt idx="4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A7-4724-85BF-3736D1D183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46845536"/>
        <c:axId val="646845864"/>
      </c:barChart>
      <c:catAx>
        <c:axId val="64684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845864"/>
        <c:crosses val="autoZero"/>
        <c:auto val="1"/>
        <c:lblAlgn val="ctr"/>
        <c:lblOffset val="100"/>
        <c:noMultiLvlLbl val="0"/>
      </c:catAx>
      <c:valAx>
        <c:axId val="646845864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64684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E5A33-176D-4104-9511-C38B321244EB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6DC7E-31DD-438A-BB02-5B93F90D90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22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CD1DA88-E555-4946-B9A2-2579399D7CF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F0D383-9B97-4F5E-BDDF-A80C065EB7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2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55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14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99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5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45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97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D045F-3722-42B4-A1C6-34B56D1601C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8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98438"/>
            <a:ext cx="5364162" cy="4022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8465" y="4473891"/>
            <a:ext cx="6028661" cy="4356075"/>
          </a:xfrm>
        </p:spPr>
        <p:txBody>
          <a:bodyPr/>
          <a:lstStyle/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81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F0D383-9B97-4F5E-BDDF-A80C065EB76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9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templat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57324" y="3844654"/>
            <a:ext cx="8289526" cy="953194"/>
          </a:xfrm>
          <a:prstGeom prst="rect">
            <a:avLst/>
          </a:prstGeom>
        </p:spPr>
        <p:txBody>
          <a:bodyPr anchor="b"/>
          <a:lstStyle>
            <a:lvl1pPr algn="l">
              <a:defRPr sz="2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NAME OF</a:t>
            </a:r>
            <a:br>
              <a:rPr lang="en-US" dirty="0"/>
            </a:br>
            <a:r>
              <a:rPr lang="en-US" dirty="0"/>
              <a:t>PRESENTATION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357324" y="4903728"/>
            <a:ext cx="8289526" cy="350197"/>
          </a:xfrm>
          <a:prstGeom prst="rect">
            <a:avLst/>
          </a:prstGeom>
        </p:spPr>
        <p:txBody>
          <a:bodyPr anchor="b"/>
          <a:lstStyle>
            <a:lvl1pPr>
              <a:defRPr sz="2000" b="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PRESENTERS NAME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357324" y="5253926"/>
            <a:ext cx="8289526" cy="317716"/>
          </a:xfrm>
          <a:prstGeom prst="rect">
            <a:avLst/>
          </a:prstGeom>
        </p:spPr>
        <p:txBody>
          <a:bodyPr/>
          <a:lstStyle>
            <a:lvl1pPr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3200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Place image here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(10” x 3.5”)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09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templat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357324" y="3844654"/>
            <a:ext cx="8289526" cy="953194"/>
          </a:xfrm>
          <a:prstGeom prst="rect">
            <a:avLst/>
          </a:prstGeom>
        </p:spPr>
        <p:txBody>
          <a:bodyPr anchor="b"/>
          <a:lstStyle>
            <a:lvl1pPr algn="l">
              <a:defRPr sz="2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NAME OF</a:t>
            </a:r>
            <a:br>
              <a:rPr lang="en-US" dirty="0"/>
            </a:br>
            <a:r>
              <a:rPr lang="en-US" dirty="0"/>
              <a:t>PRESENTATION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357324" y="4903728"/>
            <a:ext cx="8289526" cy="350197"/>
          </a:xfrm>
          <a:prstGeom prst="rect">
            <a:avLst/>
          </a:prstGeom>
        </p:spPr>
        <p:txBody>
          <a:bodyPr/>
          <a:lstStyle>
            <a:lvl1pPr>
              <a:defRPr sz="2000" b="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PRESENTERS NAME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357324" y="5253926"/>
            <a:ext cx="8289526" cy="317716"/>
          </a:xfrm>
          <a:prstGeom prst="rect">
            <a:avLst/>
          </a:prstGeom>
        </p:spPr>
        <p:txBody>
          <a:bodyPr/>
          <a:lstStyle>
            <a:lvl1pPr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6401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354013" y="958850"/>
            <a:ext cx="832802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984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336" userDrawn="1">
          <p15:clr>
            <a:srgbClr val="FBAE40"/>
          </p15:clr>
        </p15:guide>
        <p15:guide id="4" orient="horz" pos="192" userDrawn="1">
          <p15:clr>
            <a:srgbClr val="FBAE40"/>
          </p15:clr>
        </p15:guide>
        <p15:guide id="5" pos="5472" userDrawn="1">
          <p15:clr>
            <a:srgbClr val="FBAE40"/>
          </p15:clr>
        </p15:guide>
        <p15:guide id="6" pos="2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>
            <a:spLocks noGrp="1"/>
          </p:cNvSpPr>
          <p:nvPr>
            <p:ph sz="quarter" idx="12"/>
          </p:nvPr>
        </p:nvSpPr>
        <p:spPr>
          <a:xfrm>
            <a:off x="4680523" y="958850"/>
            <a:ext cx="411145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0"/>
          </p:nvPr>
        </p:nvSpPr>
        <p:spPr>
          <a:xfrm>
            <a:off x="354013" y="958850"/>
            <a:ext cx="411145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324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166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Bullets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5"/>
          <p:cNvSpPr>
            <a:spLocks noGrp="1" noChangeArrowheads="1"/>
          </p:cNvSpPr>
          <p:nvPr userDrawn="1">
            <p:ph type="title" hasCustomPrompt="1"/>
          </p:nvPr>
        </p:nvSpPr>
        <p:spPr bwMode="auto">
          <a:xfrm>
            <a:off x="87407" y="171451"/>
            <a:ext cx="532551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2400" i="0">
                <a:latin typeface="+mj-lt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Content Placeholder 10"/>
          <p:cNvSpPr>
            <a:spLocks noGrp="1"/>
          </p:cNvSpPr>
          <p:nvPr>
            <p:ph sz="quarter" idx="13"/>
          </p:nvPr>
        </p:nvSpPr>
        <p:spPr>
          <a:xfrm>
            <a:off x="87406" y="973383"/>
            <a:ext cx="8942294" cy="5389317"/>
          </a:xfrm>
          <a:prstGeom prst="rect">
            <a:avLst/>
          </a:prstGeom>
        </p:spPr>
        <p:txBody>
          <a:bodyPr/>
          <a:lstStyle>
            <a:lvl1pPr marL="171450" indent="-171450">
              <a:buClrTx/>
              <a:defRPr sz="2000"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00050" indent="-228600">
              <a:buClrTx/>
              <a:defRPr sz="1800"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71500" indent="-171450">
              <a:buClrTx/>
              <a:defRPr sz="1600"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800100" indent="-228600">
              <a:buClrTx/>
              <a:defRPr sz="1400"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71550" indent="-171450">
              <a:buClrTx/>
              <a:defRPr sz="1400"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7221269" y="117107"/>
            <a:ext cx="1783080" cy="719328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24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>
            <a:spLocks noGrp="1"/>
          </p:cNvSpPr>
          <p:nvPr>
            <p:ph sz="quarter" idx="12"/>
          </p:nvPr>
        </p:nvSpPr>
        <p:spPr>
          <a:xfrm>
            <a:off x="4680523" y="958850"/>
            <a:ext cx="411145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0"/>
          </p:nvPr>
        </p:nvSpPr>
        <p:spPr>
          <a:xfrm>
            <a:off x="354013" y="958850"/>
            <a:ext cx="411145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693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7251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3441" y="88777"/>
            <a:ext cx="6675120" cy="72796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>
                <a:solidFill>
                  <a:srgbClr val="CF10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354013" y="958850"/>
            <a:ext cx="8328025" cy="5281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1775" indent="-231775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57200" indent="-225425"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88975" indent="-231775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14400" indent="-225425">
              <a:buFont typeface="Arial" panose="020B0604020202020204" pitchFamily="34" charset="0"/>
              <a:buChar char="‒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8824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36">
          <p15:clr>
            <a:srgbClr val="FBAE40"/>
          </p15:clr>
        </p15:guide>
        <p15:guide id="4" orient="horz" pos="192">
          <p15:clr>
            <a:srgbClr val="FBAE40"/>
          </p15:clr>
        </p15:guide>
        <p15:guide id="5" pos="5472">
          <p15:clr>
            <a:srgbClr val="FBAE40"/>
          </p15:clr>
        </p15:guide>
        <p15:guide id="6" pos="28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3201708"/>
            <a:ext cx="9144000" cy="365760"/>
          </a:xfrm>
          <a:prstGeom prst="rect">
            <a:avLst/>
          </a:prstGeom>
          <a:solidFill>
            <a:srgbClr val="CE11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464949" y="4840910"/>
            <a:ext cx="822185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Subtitle 2"/>
          <p:cNvSpPr txBox="1">
            <a:spLocks/>
          </p:cNvSpPr>
          <p:nvPr userDrawn="1"/>
        </p:nvSpPr>
        <p:spPr>
          <a:xfrm>
            <a:off x="359730" y="6247306"/>
            <a:ext cx="2099500" cy="242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b="1" dirty="0">
                <a:solidFill>
                  <a:srgbClr val="CE1126"/>
                </a:solidFill>
              </a:rPr>
              <a:t>HARRIS.COM  |  #HARRISCORP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69892" y="6088814"/>
            <a:ext cx="3815975" cy="55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6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499624"/>
            <a:ext cx="9143999" cy="365760"/>
          </a:xfrm>
          <a:prstGeom prst="rect">
            <a:avLst/>
          </a:prstGeom>
          <a:solidFill>
            <a:srgbClr val="CE11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E11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0"/>
          <p:cNvSpPr txBox="1">
            <a:spLocks noChangeArrowheads="1"/>
          </p:cNvSpPr>
          <p:nvPr userDrawn="1"/>
        </p:nvSpPr>
        <p:spPr bwMode="auto">
          <a:xfrm>
            <a:off x="8394432" y="6536234"/>
            <a:ext cx="6667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fld id="{5C639030-093B-4E7D-A320-B8A4D3F5EC3B}" type="slidenum">
              <a:rPr lang="en-US" sz="9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7"/>
          <p:cNvSpPr txBox="1"/>
          <p:nvPr userDrawn="1"/>
        </p:nvSpPr>
        <p:spPr>
          <a:xfrm>
            <a:off x="6419283" y="6554168"/>
            <a:ext cx="210933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r"/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Ideation &amp; Innovation</a:t>
            </a:r>
          </a:p>
        </p:txBody>
      </p:sp>
      <p:pic>
        <p:nvPicPr>
          <p:cNvPr id="11" name="Picture 10" descr="Harris_wR_2color.png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193280" y="295275"/>
            <a:ext cx="1519627" cy="397416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>
            <a:off x="0" y="814896"/>
            <a:ext cx="9144000" cy="0"/>
          </a:xfrm>
          <a:prstGeom prst="line">
            <a:avLst/>
          </a:prstGeom>
          <a:ln w="3175">
            <a:solidFill>
              <a:srgbClr val="A6A6A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6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80" r:id="rId3"/>
    <p:sldLayoutId id="214748368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116713" y="6499624"/>
            <a:ext cx="6027287" cy="365760"/>
          </a:xfrm>
          <a:prstGeom prst="rect">
            <a:avLst/>
          </a:prstGeom>
          <a:solidFill>
            <a:srgbClr val="CE11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E1126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499624"/>
            <a:ext cx="9143999" cy="365760"/>
          </a:xfrm>
          <a:prstGeom prst="rect">
            <a:avLst/>
          </a:prstGeom>
          <a:solidFill>
            <a:srgbClr val="CF10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E1126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30"/>
          <p:cNvSpPr txBox="1">
            <a:spLocks noChangeArrowheads="1"/>
          </p:cNvSpPr>
          <p:nvPr userDrawn="1"/>
        </p:nvSpPr>
        <p:spPr bwMode="auto">
          <a:xfrm>
            <a:off x="8394432" y="6536234"/>
            <a:ext cx="6667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US" sz="9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fld id="{5C639030-093B-4E7D-A320-B8A4D3F5EC3B}" type="slidenum">
              <a:rPr lang="en-US" sz="9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9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7"/>
          <p:cNvSpPr txBox="1"/>
          <p:nvPr userDrawn="1"/>
        </p:nvSpPr>
        <p:spPr>
          <a:xfrm>
            <a:off x="6419283" y="6554168"/>
            <a:ext cx="210933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r"/>
            <a:r>
              <a:rPr 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Harris Overview</a:t>
            </a:r>
          </a:p>
        </p:txBody>
      </p:sp>
      <p:pic>
        <p:nvPicPr>
          <p:cNvPr id="11" name="Picture 10" descr="Harris_wR_2color.png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7193280" y="295275"/>
            <a:ext cx="1519627" cy="397416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>
            <a:off x="0" y="814896"/>
            <a:ext cx="9144000" cy="0"/>
          </a:xfrm>
          <a:prstGeom prst="line">
            <a:avLst/>
          </a:prstGeom>
          <a:ln w="3175">
            <a:solidFill>
              <a:srgbClr val="A6A6A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 userDrawn="1"/>
        </p:nvGrpSpPr>
        <p:grpSpPr>
          <a:xfrm>
            <a:off x="219895" y="6575097"/>
            <a:ext cx="2676923" cy="188975"/>
            <a:chOff x="219895" y="6575097"/>
            <a:chExt cx="2676923" cy="188975"/>
          </a:xfrm>
        </p:grpSpPr>
        <p:sp>
          <p:nvSpPr>
            <p:cNvPr id="10" name="Text Placeholder 51"/>
            <p:cNvSpPr txBox="1">
              <a:spLocks/>
            </p:cNvSpPr>
            <p:nvPr userDrawn="1"/>
          </p:nvSpPr>
          <p:spPr>
            <a:xfrm>
              <a:off x="219895" y="6575097"/>
              <a:ext cx="2676923" cy="188975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342900" indent="-3429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Technology to Connect, Inform and Protect</a:t>
              </a:r>
              <a:endParaRPr lang="en-US" sz="900" b="1" baseline="30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 Placeholder 51"/>
            <p:cNvSpPr txBox="1">
              <a:spLocks/>
            </p:cNvSpPr>
            <p:nvPr userDrawn="1"/>
          </p:nvSpPr>
          <p:spPr>
            <a:xfrm>
              <a:off x="2587045" y="6575097"/>
              <a:ext cx="298553" cy="188975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marL="342900" indent="-3429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700" b="1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873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Innovation at harris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Mark EDWARDS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Innovation and User Experience Lead</a:t>
            </a:r>
          </a:p>
        </p:txBody>
      </p:sp>
    </p:spTree>
    <p:extLst>
      <p:ext uri="{BB962C8B-B14F-4D97-AF65-F5344CB8AC3E}">
        <p14:creationId xmlns:p14="http://schemas.microsoft.com/office/powerpoint/2010/main" val="2925371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6" descr="Person Holding Black Pen and Book Near Pink Ceramic Mug">
            <a:extLst>
              <a:ext uri="{FF2B5EF4-FFF2-40B4-BE49-F238E27FC236}">
                <a16:creationId xmlns:a16="http://schemas.microsoft.com/office/drawing/2014/main" id="{3176E1C0-F051-4282-B429-2861D6FBA3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r="22649"/>
          <a:stretch/>
        </p:blipFill>
        <p:spPr bwMode="auto">
          <a:xfrm>
            <a:off x="2616200" y="918799"/>
            <a:ext cx="6526941" cy="556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01E8B27-FD3B-490D-BDE1-FE1CA43C87F9}"/>
              </a:ext>
            </a:extLst>
          </p:cNvPr>
          <p:cNvSpPr/>
          <p:nvPr/>
        </p:nvSpPr>
        <p:spPr>
          <a:xfrm rot="16200000">
            <a:off x="3096782" y="438216"/>
            <a:ext cx="5565773" cy="6526937"/>
          </a:xfrm>
          <a:prstGeom prst="rect">
            <a:avLst/>
          </a:prstGeom>
          <a:gradFill flip="none" rotWithShape="1">
            <a:gsLst>
              <a:gs pos="75000">
                <a:srgbClr val="FFFFFF">
                  <a:alpha val="85000"/>
                </a:srgbClr>
              </a:gs>
              <a:gs pos="0">
                <a:schemeClr val="bg1"/>
              </a:gs>
              <a:gs pos="100000">
                <a:schemeClr val="bg1">
                  <a:alpha val="6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5206" y="1152331"/>
            <a:ext cx="8164108" cy="31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4272E"/>
              </a:buClr>
            </a:pPr>
            <a:r>
              <a:rPr lang="en-US" sz="2400" kern="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Angel investor mentality</a:t>
            </a:r>
          </a:p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4272E"/>
              </a:buClr>
            </a:pPr>
            <a:r>
              <a:rPr lang="en-US" sz="2400" kern="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Aligned with business strategy</a:t>
            </a:r>
          </a:p>
          <a:p>
            <a:pPr lv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4272E"/>
              </a:buClr>
            </a:pPr>
            <a:r>
              <a:rPr lang="en-US" sz="2400" kern="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Exploit disruption and adjacencies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4272E"/>
              </a:buClr>
            </a:pPr>
            <a:r>
              <a:rPr lang="en-US" sz="2400" kern="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Harness and crowdsource 17,500+ 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4272E"/>
              </a:buClr>
            </a:pPr>
            <a:r>
              <a:rPr lang="en-US" sz="2400" kern="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Create culture of </a:t>
            </a:r>
            <a:r>
              <a:rPr lang="en-US" sz="2400" kern="0" dirty="0" err="1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Intrapreneurialism</a:t>
            </a:r>
            <a:endParaRPr lang="en-US" sz="2400" kern="0" dirty="0">
              <a:solidFill>
                <a:prstClr val="black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65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85"/>
          <a:stretch/>
        </p:blipFill>
        <p:spPr>
          <a:xfrm>
            <a:off x="107457" y="824120"/>
            <a:ext cx="9036543" cy="567254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Harris</a:t>
            </a:r>
            <a:endParaRPr lang="en-US" baseline="30000" dirty="0"/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442834" y="1575598"/>
            <a:ext cx="3349938" cy="4279004"/>
          </a:xfrm>
          <a:prstGeom prst="rect">
            <a:avLst/>
          </a:prstGeom>
          <a:noFill/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889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914400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400" b="0" dirty="0">
                <a:solidFill>
                  <a:prstClr val="black"/>
                </a:solidFill>
              </a:rPr>
              <a:t>Advanced technology for customers whose missions are vital to the world’s safety and security  </a:t>
            </a:r>
          </a:p>
          <a:p>
            <a:pPr lv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400" b="0" dirty="0">
                <a:solidFill>
                  <a:prstClr val="black"/>
                </a:solidFill>
              </a:rPr>
              <a:t>17,500 employees worldwide</a:t>
            </a:r>
          </a:p>
          <a:p>
            <a:pPr lv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400" b="0" dirty="0">
                <a:solidFill>
                  <a:prstClr val="black"/>
                </a:solidFill>
              </a:rPr>
              <a:t>7,900 engineers and scientists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400" b="0" dirty="0">
                <a:solidFill>
                  <a:prstClr val="black"/>
                </a:solidFill>
              </a:rPr>
              <a:t>Industry leading commitment to research and development (5%)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400" b="0" dirty="0">
                <a:solidFill>
                  <a:prstClr val="black"/>
                </a:solidFill>
              </a:rPr>
              <a:t>Agile, commercial mindset to meet the most demanding budgets and deadlines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400" b="0" dirty="0">
                <a:solidFill>
                  <a:prstClr val="black"/>
                </a:solidFill>
              </a:rPr>
              <a:t>The result: innovation with a purpose and missions that succeed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74980" y="5254541"/>
            <a:ext cx="268303" cy="235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3586" y="5202922"/>
            <a:ext cx="268303" cy="235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72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0B296-15B0-4638-AC04-1F3156C63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Harris Innovation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D92050-8185-422A-8CA9-D9A06C81788A}"/>
              </a:ext>
            </a:extLst>
          </p:cNvPr>
          <p:cNvSpPr/>
          <p:nvPr/>
        </p:nvSpPr>
        <p:spPr bwMode="auto">
          <a:xfrm>
            <a:off x="-1" y="816746"/>
            <a:ext cx="9144001" cy="5622154"/>
          </a:xfrm>
          <a:prstGeom prst="rect">
            <a:avLst/>
          </a:prstGeom>
          <a:blipFill dpi="0" rotWithShape="1">
            <a:blip r:embed="rId2">
              <a:alphaModFix amt="30000"/>
              <a:grayscl/>
            </a:blip>
            <a:srcRect/>
            <a:stretch>
              <a:fillRect l="-8750" r="-8704" b="-7454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AE87DB-6F30-457B-A644-EB438431B019}"/>
              </a:ext>
            </a:extLst>
          </p:cNvPr>
          <p:cNvSpPr/>
          <p:nvPr/>
        </p:nvSpPr>
        <p:spPr>
          <a:xfrm>
            <a:off x="225423" y="3073825"/>
            <a:ext cx="8693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600"/>
              </a:spcBef>
              <a:spcAft>
                <a:spcPts val="800"/>
              </a:spcAft>
            </a:pPr>
            <a:r>
              <a:rPr lang="en-US" b="1" dirty="0"/>
              <a:t>Investing in internally crowd sourced innovation guided by customer needs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812AB-625E-4EDD-9434-1DBC1B28951E}"/>
              </a:ext>
            </a:extLst>
          </p:cNvPr>
          <p:cNvSpPr txBox="1"/>
          <p:nvPr/>
        </p:nvSpPr>
        <p:spPr>
          <a:xfrm>
            <a:off x="1660359" y="1981200"/>
            <a:ext cx="6192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INNOVATION OFFICE</a:t>
            </a:r>
          </a:p>
        </p:txBody>
      </p:sp>
    </p:spTree>
    <p:extLst>
      <p:ext uri="{BB962C8B-B14F-4D97-AF65-F5344CB8AC3E}">
        <p14:creationId xmlns:p14="http://schemas.microsoft.com/office/powerpoint/2010/main" val="39791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DD714E6E-55F9-498A-920B-5C671E26E09C}"/>
              </a:ext>
            </a:extLst>
          </p:cNvPr>
          <p:cNvSpPr/>
          <p:nvPr/>
        </p:nvSpPr>
        <p:spPr>
          <a:xfrm>
            <a:off x="0" y="1941095"/>
            <a:ext cx="9143999" cy="2679031"/>
          </a:xfrm>
          <a:prstGeom prst="rightArrow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Innovation process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0687" y="3001216"/>
            <a:ext cx="1528256" cy="56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Guidance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19840" y="3001216"/>
            <a:ext cx="1528256" cy="56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Idea submission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28993" y="3001216"/>
            <a:ext cx="1528256" cy="56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Innovation Team Review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638146" y="3001216"/>
            <a:ext cx="1528256" cy="56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Gated Development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447301" y="3001216"/>
            <a:ext cx="1528256" cy="56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Adoption</a:t>
            </a:r>
          </a:p>
        </p:txBody>
      </p:sp>
    </p:spTree>
    <p:extLst>
      <p:ext uri="{BB962C8B-B14F-4D97-AF65-F5344CB8AC3E}">
        <p14:creationId xmlns:p14="http://schemas.microsoft.com/office/powerpoint/2010/main" val="2241973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46666E9-9CD2-4BB1-B132-EFF8B62B3900}"/>
              </a:ext>
            </a:extLst>
          </p:cNvPr>
          <p:cNvSpPr/>
          <p:nvPr/>
        </p:nvSpPr>
        <p:spPr>
          <a:xfrm>
            <a:off x="1133230" y="866274"/>
            <a:ext cx="6960012" cy="55585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A69647-DCD3-4616-96E4-ABCB23254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Innovation website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D71297-E681-4852-9A8D-9D63BBDCD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044" y="2594148"/>
            <a:ext cx="5845910" cy="28773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88DE7-361F-4BC8-899F-5F2B64104D93}"/>
              </a:ext>
            </a:extLst>
          </p:cNvPr>
          <p:cNvSpPr/>
          <p:nvPr/>
        </p:nvSpPr>
        <p:spPr>
          <a:xfrm>
            <a:off x="1133230" y="1004055"/>
            <a:ext cx="687754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222222"/>
                </a:solidFill>
                <a:latin typeface="+mj-lt"/>
                <a:cs typeface="Segoe UI" panose="020B0502040204020203" pitchFamily="34" charset="0"/>
              </a:rPr>
              <a:t>New innovations are constantly disrupting today's standards. Harris delivers state of the art technology, but we can't just sit back and relax. 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000" dirty="0">
              <a:solidFill>
                <a:srgbClr val="222222"/>
              </a:solidFill>
              <a:latin typeface="+mj-lt"/>
              <a:cs typeface="Segoe UI" panose="020B0502040204020203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222222"/>
                </a:solidFill>
                <a:latin typeface="+mj-lt"/>
                <a:cs typeface="Segoe UI" panose="020B0502040204020203" pitchFamily="34" charset="0"/>
              </a:rPr>
              <a:t>We were built on ideas and new ideas drive breakthroughs. Nobody understands the technology you work on better than you.</a:t>
            </a:r>
            <a:endParaRPr lang="en-US" altLang="en-US" sz="2000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469776-1E42-4A0A-8F69-0C468C5962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809" y="5830509"/>
            <a:ext cx="1752381" cy="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00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Idea adoption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69870" y="1117601"/>
            <a:ext cx="1" cy="49377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2378" y="1163369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Multiple Sources of Sponsorship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12351" y="1758907"/>
            <a:ext cx="1158239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IRAD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12351" y="2899366"/>
            <a:ext cx="1158239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CRAD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12351" y="4039825"/>
            <a:ext cx="1158239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New Program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2351" y="5180283"/>
            <a:ext cx="1158239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Existing Program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652428" y="1824585"/>
            <a:ext cx="2654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Commercial offering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Pre-program product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32514" y="2967869"/>
            <a:ext cx="2654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Build to customer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Development contract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25622" y="4241808"/>
            <a:ext cx="2654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Proposal win for new program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32514" y="5388194"/>
            <a:ext cx="2654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Pull through into program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6209" y="2556397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vs.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6209" y="3696856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vs.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6209" y="4837315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vs.</a:t>
            </a:r>
          </a:p>
        </p:txBody>
      </p:sp>
      <p:sp>
        <p:nvSpPr>
          <p:cNvPr id="36" name="Bent Arrow 35"/>
          <p:cNvSpPr/>
          <p:nvPr/>
        </p:nvSpPr>
        <p:spPr>
          <a:xfrm flipV="1">
            <a:off x="5064651" y="4107079"/>
            <a:ext cx="914400" cy="1748504"/>
          </a:xfrm>
          <a:prstGeom prst="ben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Bent Arrow 36"/>
          <p:cNvSpPr/>
          <p:nvPr/>
        </p:nvSpPr>
        <p:spPr>
          <a:xfrm>
            <a:off x="5064651" y="2121714"/>
            <a:ext cx="914400" cy="1739515"/>
          </a:xfrm>
          <a:prstGeom prst="ben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145558" y="1668006"/>
            <a:ext cx="2743200" cy="137723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145558" y="3395509"/>
            <a:ext cx="2743200" cy="119893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167789" y="4965619"/>
            <a:ext cx="2743200" cy="102807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>
            <a:off x="5341853" y="3746333"/>
            <a:ext cx="637198" cy="48463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4741187" y="3689801"/>
            <a:ext cx="813005" cy="5976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/>
              <a:t>Idea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50280" y="2044598"/>
            <a:ext cx="24719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New offering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Extension of offering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Enhancement of offering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04091" y="3805404"/>
            <a:ext cx="26261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Foundation for new business 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Incubation of new venture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2034" y="5315149"/>
            <a:ext cx="2654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Partnering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Licensing or sale of IP / assets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167789" y="4966352"/>
            <a:ext cx="2743200" cy="274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Corporate Level</a:t>
            </a:r>
          </a:p>
        </p:txBody>
      </p:sp>
      <p:sp>
        <p:nvSpPr>
          <p:cNvPr id="47" name="Rectangle 46"/>
          <p:cNvSpPr/>
          <p:nvPr/>
        </p:nvSpPr>
        <p:spPr>
          <a:xfrm>
            <a:off x="6145558" y="3395508"/>
            <a:ext cx="2743200" cy="274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Segment Level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145558" y="1662191"/>
            <a:ext cx="2743200" cy="274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Business Level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13691" y="1163369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Multiple Paths into Organization</a:t>
            </a:r>
          </a:p>
        </p:txBody>
      </p:sp>
    </p:spTree>
    <p:extLst>
      <p:ext uri="{BB962C8B-B14F-4D97-AF65-F5344CB8AC3E}">
        <p14:creationId xmlns:p14="http://schemas.microsoft.com/office/powerpoint/2010/main" val="3090074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Innovator incentive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97600" y="1487226"/>
            <a:ext cx="1705250" cy="668544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Autonomy &amp; Ownership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50545" y="5145387"/>
            <a:ext cx="54348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Exposure to development and relationship building opportunities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Opportunity to grow experience and skill set beyond normal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50545" y="2926716"/>
            <a:ext cx="561222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Recognition of time and effort above and beyond that results in value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Recognition for increase in value from experience and skills earned 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Ability to demonstrate &amp; be recognized for capability and high performance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97600" y="3223386"/>
            <a:ext cx="1705250" cy="668544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Performance &amp; Recognition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97600" y="5149669"/>
            <a:ext cx="1705250" cy="668544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Training &amp; Development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50545" y="1482944"/>
            <a:ext cx="54348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Positive view of participation 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Exciting non-routine opportunity and channel for passion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91747" y="2596807"/>
            <a:ext cx="8778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91747" y="4614029"/>
            <a:ext cx="8778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65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 Success: HCR Antennas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011BBB-B31D-49FE-BB0B-7B1746BE4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718" y="1744588"/>
            <a:ext cx="1107928" cy="7279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95B25C-98D1-47CF-8AFB-ABDF335D3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210" y="3817042"/>
            <a:ext cx="2471580" cy="194622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20EEF3E-11D5-4DB2-B882-05A31E7A8E5C}"/>
              </a:ext>
            </a:extLst>
          </p:cNvPr>
          <p:cNvSpPr txBox="1"/>
          <p:nvPr/>
        </p:nvSpPr>
        <p:spPr>
          <a:xfrm>
            <a:off x="3336210" y="5486263"/>
            <a:ext cx="2471579" cy="276999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Harris 5 meter HCR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AFD7B1-C67F-43E8-9AA0-A8F95E1CEE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334"/>
          <a:stretch/>
        </p:blipFill>
        <p:spPr>
          <a:xfrm>
            <a:off x="3494294" y="1749374"/>
            <a:ext cx="2155412" cy="756152"/>
          </a:xfrm>
          <a:prstGeom prst="rect">
            <a:avLst/>
          </a:prstGeom>
        </p:spPr>
      </p:pic>
      <p:pic>
        <p:nvPicPr>
          <p:cNvPr id="1030" name="Picture 6" descr="Image result for cash sign">
            <a:extLst>
              <a:ext uri="{FF2B5EF4-FFF2-40B4-BE49-F238E27FC236}">
                <a16:creationId xmlns:a16="http://schemas.microsoft.com/office/drawing/2014/main" id="{CEAE5F07-4119-4D3F-BEC1-8C9C09998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76" b="94015" l="10000" r="90000">
                        <a14:foregroundMark x1="50366" y1="6855" x2="50366" y2="6855"/>
                        <a14:foregroundMark x1="51220" y1="5876" x2="51220" y2="5876"/>
                        <a14:foregroundMark x1="53293" y1="90316" x2="53293" y2="90316"/>
                        <a14:foregroundMark x1="50488" y1="94015" x2="50488" y2="94015"/>
                        <a14:foregroundMark x1="68049" y1="90968" x2="68049" y2="90968"/>
                        <a14:foregroundMark x1="69146" y1="90533" x2="69146" y2="90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734" y="1746833"/>
            <a:ext cx="558294" cy="62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9A57DF7F-EABD-4D50-94A8-F00ADE8F5B6B}"/>
              </a:ext>
            </a:extLst>
          </p:cNvPr>
          <p:cNvSpPr/>
          <p:nvPr/>
        </p:nvSpPr>
        <p:spPr>
          <a:xfrm>
            <a:off x="2337154" y="1772694"/>
            <a:ext cx="545432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DD9D0F7-D6E0-4BA3-9F96-6BD1C921BC85}"/>
              </a:ext>
            </a:extLst>
          </p:cNvPr>
          <p:cNvSpPr/>
          <p:nvPr/>
        </p:nvSpPr>
        <p:spPr>
          <a:xfrm>
            <a:off x="6567684" y="1772694"/>
            <a:ext cx="545432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AA7AA-26A7-471E-A183-98BD4A072742}"/>
              </a:ext>
            </a:extLst>
          </p:cNvPr>
          <p:cNvSpPr txBox="1"/>
          <p:nvPr/>
        </p:nvSpPr>
        <p:spPr>
          <a:xfrm>
            <a:off x="569108" y="1013530"/>
            <a:ext cx="1538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 idea pitched 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via SharkTank …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5EB377-55E0-4F01-885B-AFF2DEB293F2}"/>
              </a:ext>
            </a:extLst>
          </p:cNvPr>
          <p:cNvSpPr txBox="1"/>
          <p:nvPr/>
        </p:nvSpPr>
        <p:spPr>
          <a:xfrm>
            <a:off x="3269609" y="1013530"/>
            <a:ext cx="2651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… Developed and refined as a 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seedling and IR&amp;D project 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AC43EF-4C68-4E3C-8F82-B94FDCC2337E}"/>
              </a:ext>
            </a:extLst>
          </p:cNvPr>
          <p:cNvSpPr txBox="1"/>
          <p:nvPr/>
        </p:nvSpPr>
        <p:spPr>
          <a:xfrm>
            <a:off x="7191351" y="1013530"/>
            <a:ext cx="151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… Has formed 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new franchise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8F5D6C-6671-4E12-8B0E-773335C55E8E}"/>
              </a:ext>
            </a:extLst>
          </p:cNvPr>
          <p:cNvSpPr/>
          <p:nvPr/>
        </p:nvSpPr>
        <p:spPr>
          <a:xfrm>
            <a:off x="6925400" y="4018083"/>
            <a:ext cx="1930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/>
              <a:t>Contributed to significant wins!</a:t>
            </a:r>
            <a:br>
              <a:rPr lang="en-US" sz="1400" b="1" dirty="0"/>
            </a:br>
            <a:endParaRPr lang="en-US" sz="1400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ED414B2-F520-46A9-A570-784DA9FF46FB}"/>
              </a:ext>
            </a:extLst>
          </p:cNvPr>
          <p:cNvSpPr/>
          <p:nvPr/>
        </p:nvSpPr>
        <p:spPr>
          <a:xfrm>
            <a:off x="727713" y="3491075"/>
            <a:ext cx="2022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sz="1200" dirty="0"/>
              <a:t>Much smaller and simpler product than Harris heritage reflectors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04399FB-BAC4-45AD-A84B-2391FC8C3649}"/>
              </a:ext>
            </a:extLst>
          </p:cNvPr>
          <p:cNvSpPr/>
          <p:nvPr/>
        </p:nvSpPr>
        <p:spPr>
          <a:xfrm>
            <a:off x="727713" y="4401057"/>
            <a:ext cx="218520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buClr>
                <a:srgbClr val="00B050"/>
              </a:buClr>
            </a:pPr>
            <a:r>
              <a:rPr lang="en-US" sz="1200" dirty="0">
                <a:solidFill>
                  <a:prstClr val="black"/>
                </a:solidFill>
              </a:rPr>
              <a:t>Maximized deployed/stowed compact ratio</a:t>
            </a:r>
          </a:p>
          <a:p>
            <a:pPr lvl="0">
              <a:spcAft>
                <a:spcPts val="600"/>
              </a:spcAft>
              <a:buClr>
                <a:srgbClr val="00B050"/>
              </a:buClr>
            </a:pPr>
            <a:r>
              <a:rPr lang="en-US" sz="1200" dirty="0">
                <a:solidFill>
                  <a:prstClr val="black"/>
                </a:solidFill>
              </a:rPr>
              <a:t>Explored surfaces and deployment mechanisms</a:t>
            </a:r>
          </a:p>
          <a:p>
            <a:pPr lvl="0">
              <a:spcAft>
                <a:spcPts val="600"/>
              </a:spcAft>
              <a:buClr>
                <a:srgbClr val="00B050"/>
              </a:buClr>
            </a:pPr>
            <a:r>
              <a:rPr lang="en-US" sz="1200" dirty="0">
                <a:solidFill>
                  <a:prstClr val="black"/>
                </a:solidFill>
              </a:rPr>
              <a:t>Maximized use of additive manufacturing</a:t>
            </a:r>
            <a:endParaRPr lang="en-US" dirty="0"/>
          </a:p>
        </p:txBody>
      </p:sp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AAA9248B-1C96-4246-9078-DA75E28E31B4}"/>
              </a:ext>
            </a:extLst>
          </p:cNvPr>
          <p:cNvSpPr/>
          <p:nvPr/>
        </p:nvSpPr>
        <p:spPr>
          <a:xfrm>
            <a:off x="512079" y="3572276"/>
            <a:ext cx="190270" cy="190270"/>
          </a:xfrm>
          <a:prstGeom prst="chevron">
            <a:avLst/>
          </a:prstGeom>
          <a:solidFill>
            <a:srgbClr val="CF1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tx1"/>
              </a:solidFill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851DE0D2-3781-448A-A26C-FCC7CF3B941C}"/>
              </a:ext>
            </a:extLst>
          </p:cNvPr>
          <p:cNvSpPr/>
          <p:nvPr/>
        </p:nvSpPr>
        <p:spPr bwMode="auto">
          <a:xfrm rot="10800000">
            <a:off x="746294" y="2869722"/>
            <a:ext cx="1065790" cy="238972"/>
          </a:xfrm>
          <a:prstGeom prst="triangle">
            <a:avLst>
              <a:gd name="adj" fmla="val 49289"/>
            </a:avLst>
          </a:prstGeom>
          <a:gradFill flip="none" rotWithShape="1">
            <a:gsLst>
              <a:gs pos="30000">
                <a:schemeClr val="bg1">
                  <a:lumMod val="75000"/>
                </a:schemeClr>
              </a:gs>
              <a:gs pos="100000">
                <a:schemeClr val="bg1">
                  <a:lumMod val="65000"/>
                  <a:tint val="23500"/>
                  <a:satMod val="160000"/>
                  <a:alpha val="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800" dirty="0"/>
          </a:p>
          <a:p>
            <a:pPr eaLnBrk="0" hangingPunct="0">
              <a:defRPr/>
            </a:pPr>
            <a:endParaRPr lang="en-US" sz="2800" dirty="0"/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FB2D0A4B-8F13-465A-A8B6-8AA3D1C9835D}"/>
              </a:ext>
            </a:extLst>
          </p:cNvPr>
          <p:cNvSpPr/>
          <p:nvPr/>
        </p:nvSpPr>
        <p:spPr bwMode="auto">
          <a:xfrm rot="10800000">
            <a:off x="3947718" y="2869722"/>
            <a:ext cx="1065790" cy="238972"/>
          </a:xfrm>
          <a:prstGeom prst="triangle">
            <a:avLst>
              <a:gd name="adj" fmla="val 49289"/>
            </a:avLst>
          </a:prstGeom>
          <a:gradFill flip="none" rotWithShape="1">
            <a:gsLst>
              <a:gs pos="30000">
                <a:schemeClr val="bg1">
                  <a:lumMod val="75000"/>
                </a:schemeClr>
              </a:gs>
              <a:gs pos="100000">
                <a:schemeClr val="bg1">
                  <a:lumMod val="65000"/>
                  <a:tint val="23500"/>
                  <a:satMod val="160000"/>
                  <a:alpha val="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800" dirty="0"/>
          </a:p>
          <a:p>
            <a:pPr eaLnBrk="0" hangingPunct="0">
              <a:defRPr/>
            </a:pPr>
            <a:endParaRPr lang="en-US" sz="2800" dirty="0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B6355955-C7CA-4643-802D-DBEB9724F179}"/>
              </a:ext>
            </a:extLst>
          </p:cNvPr>
          <p:cNvSpPr/>
          <p:nvPr/>
        </p:nvSpPr>
        <p:spPr bwMode="auto">
          <a:xfrm rot="10800000">
            <a:off x="7291980" y="2869722"/>
            <a:ext cx="1065790" cy="238972"/>
          </a:xfrm>
          <a:prstGeom prst="triangle">
            <a:avLst>
              <a:gd name="adj" fmla="val 49289"/>
            </a:avLst>
          </a:prstGeom>
          <a:gradFill flip="none" rotWithShape="1">
            <a:gsLst>
              <a:gs pos="30000">
                <a:schemeClr val="bg1">
                  <a:lumMod val="75000"/>
                </a:schemeClr>
              </a:gs>
              <a:gs pos="100000">
                <a:schemeClr val="bg1">
                  <a:lumMod val="65000"/>
                  <a:tint val="23500"/>
                  <a:satMod val="160000"/>
                  <a:alpha val="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800" dirty="0"/>
          </a:p>
          <a:p>
            <a:pPr eaLnBrk="0" hangingPunct="0">
              <a:defRPr/>
            </a:pPr>
            <a:endParaRPr lang="en-US" sz="2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5C05175-8AE8-46D9-89EB-3B307727114E}"/>
              </a:ext>
            </a:extLst>
          </p:cNvPr>
          <p:cNvSpPr/>
          <p:nvPr/>
        </p:nvSpPr>
        <p:spPr>
          <a:xfrm>
            <a:off x="7032042" y="4820303"/>
            <a:ext cx="1484702" cy="276999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Over $1B pipeline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33DF0F5-9660-4A39-8175-FDE29DBF8078}"/>
              </a:ext>
            </a:extLst>
          </p:cNvPr>
          <p:cNvSpPr/>
          <p:nvPr/>
        </p:nvSpPr>
        <p:spPr>
          <a:xfrm>
            <a:off x="319342" y="1062330"/>
            <a:ext cx="241460" cy="2414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D48BE01-653A-4F30-830C-B4CD58F354E3}"/>
              </a:ext>
            </a:extLst>
          </p:cNvPr>
          <p:cNvSpPr/>
          <p:nvPr/>
        </p:nvSpPr>
        <p:spPr>
          <a:xfrm>
            <a:off x="3003721" y="1062330"/>
            <a:ext cx="241460" cy="2414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37F8B84-4BE5-4106-9072-F011AA65FF17}"/>
              </a:ext>
            </a:extLst>
          </p:cNvPr>
          <p:cNvSpPr/>
          <p:nvPr/>
        </p:nvSpPr>
        <p:spPr>
          <a:xfrm>
            <a:off x="6925400" y="1062330"/>
            <a:ext cx="241460" cy="24146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8D798A7-B696-4411-95B1-E1A8AB9579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857" y="4387415"/>
            <a:ext cx="255215" cy="28450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4160B7B-CE12-4CAC-8004-3E7181664F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607" y="4865696"/>
            <a:ext cx="255215" cy="28450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B2A5EBC-1A80-4F28-909F-E1AE1696E7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1079" y="5335796"/>
            <a:ext cx="255215" cy="28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62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8DFE69-6230-44BA-A322-8F8791C72386}"/>
              </a:ext>
            </a:extLst>
          </p:cNvPr>
          <p:cNvSpPr/>
          <p:nvPr/>
        </p:nvSpPr>
        <p:spPr>
          <a:xfrm>
            <a:off x="467100" y="5421288"/>
            <a:ext cx="8676900" cy="883158"/>
          </a:xfrm>
          <a:prstGeom prst="rect">
            <a:avLst/>
          </a:prstGeom>
          <a:gradFill flip="none" rotWithShape="1">
            <a:gsLst>
              <a:gs pos="53000">
                <a:srgbClr val="ECECEC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Arial" panose="020B0604020202020204"/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944FF154-1D6E-4886-9BF3-591769EA08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4414891"/>
              </p:ext>
            </p:extLst>
          </p:nvPr>
        </p:nvGraphicFramePr>
        <p:xfrm>
          <a:off x="305480" y="1301991"/>
          <a:ext cx="4987232" cy="3128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16E3947-38C0-49FF-9D78-03F21939F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0" y="88777"/>
            <a:ext cx="7016623" cy="727969"/>
          </a:xfrm>
        </p:spPr>
        <p:txBody>
          <a:bodyPr>
            <a:normAutofit/>
          </a:bodyPr>
          <a:lstStyle/>
          <a:p>
            <a:r>
              <a:rPr lang="en-US" dirty="0"/>
              <a:t>FY19 metrics for Space and Intel segment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22887F-E1CC-4394-B944-6032ACFC9AD9}"/>
              </a:ext>
            </a:extLst>
          </p:cNvPr>
          <p:cNvSpPr/>
          <p:nvPr/>
        </p:nvSpPr>
        <p:spPr>
          <a:xfrm>
            <a:off x="1226664" y="999087"/>
            <a:ext cx="314486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500" b="1" dirty="0">
                <a:latin typeface="+mj-lt"/>
              </a:rPr>
              <a:t>FY19 Portfolio by Category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9AAB6E-4EEE-48E7-BBE4-B006441C3BA2}"/>
              </a:ext>
            </a:extLst>
          </p:cNvPr>
          <p:cNvSpPr/>
          <p:nvPr/>
        </p:nvSpPr>
        <p:spPr>
          <a:xfrm>
            <a:off x="2226035" y="5436677"/>
            <a:ext cx="1386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+mn-lt"/>
              </a:rPr>
              <a:t>475</a:t>
            </a:r>
          </a:p>
          <a:p>
            <a:pPr algn="ctr"/>
            <a:r>
              <a:rPr lang="en-US" sz="1200" b="1" dirty="0"/>
              <a:t>NEW IDEAS </a:t>
            </a:r>
            <a:endParaRPr lang="en-US" b="1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3ABC384-A4E3-43FF-899D-C67E84FD6547}"/>
              </a:ext>
            </a:extLst>
          </p:cNvPr>
          <p:cNvSpPr/>
          <p:nvPr/>
        </p:nvSpPr>
        <p:spPr>
          <a:xfrm>
            <a:off x="3827541" y="5436677"/>
            <a:ext cx="1802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/>
              <a:t>125</a:t>
            </a:r>
            <a:endParaRPr lang="en-US" sz="3600" b="1" dirty="0">
              <a:latin typeface="+mn-lt"/>
            </a:endParaRPr>
          </a:p>
          <a:p>
            <a:pPr algn="ctr"/>
            <a:r>
              <a:rPr lang="en-US" sz="1200" b="1" dirty="0">
                <a:latin typeface="+mn-lt"/>
              </a:rPr>
              <a:t>ONGOING PROJECTS</a:t>
            </a:r>
            <a:endParaRPr lang="en-US" b="1" dirty="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0C2A226-D416-42AC-A6DA-D619097E215E}"/>
              </a:ext>
            </a:extLst>
          </p:cNvPr>
          <p:cNvSpPr/>
          <p:nvPr/>
        </p:nvSpPr>
        <p:spPr>
          <a:xfrm>
            <a:off x="500654" y="5421288"/>
            <a:ext cx="138691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atin typeface="+mn-lt"/>
              </a:rPr>
              <a:t>FY19</a:t>
            </a:r>
            <a:r>
              <a:rPr lang="en-US" sz="2800" dirty="0">
                <a:latin typeface="+mn-lt"/>
              </a:rPr>
              <a:t> </a:t>
            </a:r>
          </a:p>
          <a:p>
            <a:pPr algn="ctr"/>
            <a:r>
              <a:rPr lang="en-US" sz="1200" b="1" dirty="0"/>
              <a:t>Year to date</a:t>
            </a:r>
            <a:endParaRPr lang="en-US" sz="1200" b="1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F8F2C2-FC90-4866-AF31-5B0B68AEBD64}"/>
              </a:ext>
            </a:extLst>
          </p:cNvPr>
          <p:cNvSpPr/>
          <p:nvPr/>
        </p:nvSpPr>
        <p:spPr>
          <a:xfrm>
            <a:off x="6155681" y="5436677"/>
            <a:ext cx="10539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/>
              <a:t>6:1</a:t>
            </a:r>
            <a:endParaRPr lang="en-US" sz="3600" b="1" dirty="0">
              <a:latin typeface="+mn-lt"/>
            </a:endParaRPr>
          </a:p>
          <a:p>
            <a:pPr algn="ctr"/>
            <a:r>
              <a:rPr lang="en-US" sz="1200" b="1" dirty="0">
                <a:latin typeface="+mn-lt"/>
              </a:rPr>
              <a:t>5 YEAR ROI</a:t>
            </a:r>
            <a:endParaRPr lang="en-US" b="1" dirty="0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A56072-B2D9-4EE8-86CE-E4A36CB70C10}"/>
              </a:ext>
            </a:extLst>
          </p:cNvPr>
          <p:cNvSpPr/>
          <p:nvPr/>
        </p:nvSpPr>
        <p:spPr>
          <a:xfrm>
            <a:off x="5005819" y="958067"/>
            <a:ext cx="39243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Innovation Impact</a:t>
            </a:r>
          </a:p>
          <a:p>
            <a:pPr algn="ctr">
              <a:spcAft>
                <a:spcPts val="600"/>
              </a:spcAft>
            </a:pPr>
            <a:r>
              <a:rPr lang="en-US" sz="1200" b="1" dirty="0">
                <a:latin typeface="+mj-lt"/>
              </a:rPr>
              <a:t>Orders from FY15-19 Investments</a:t>
            </a:r>
          </a:p>
        </p:txBody>
      </p:sp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FCC62107-52B9-4D28-A970-F4F8D8B8BDA0}"/>
              </a:ext>
            </a:extLst>
          </p:cNvPr>
          <p:cNvGraphicFramePr/>
          <p:nvPr>
            <p:extLst/>
          </p:nvPr>
        </p:nvGraphicFramePr>
        <p:xfrm>
          <a:off x="5160655" y="1250575"/>
          <a:ext cx="3712896" cy="3586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1133284-5209-4525-B0DE-523EFB657165}"/>
              </a:ext>
            </a:extLst>
          </p:cNvPr>
          <p:cNvSpPr txBox="1"/>
          <p:nvPr/>
        </p:nvSpPr>
        <p:spPr>
          <a:xfrm>
            <a:off x="5650502" y="1859219"/>
            <a:ext cx="1424763" cy="45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Innovation Spend</a:t>
            </a:r>
          </a:p>
          <a:p>
            <a:pPr>
              <a:spcAft>
                <a:spcPts val="300"/>
              </a:spcAft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Orders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20C930-8FDF-471A-BBCA-2AA315164830}"/>
              </a:ext>
            </a:extLst>
          </p:cNvPr>
          <p:cNvSpPr/>
          <p:nvPr/>
        </p:nvSpPr>
        <p:spPr>
          <a:xfrm>
            <a:off x="5505577" y="2127599"/>
            <a:ext cx="114628" cy="11251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300"/>
              </a:spcAft>
            </a:pPr>
            <a:endParaRPr lang="en-US" sz="1050" dirty="0" err="1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9067A9-E684-486D-8701-0A9F5CF67F5C}"/>
              </a:ext>
            </a:extLst>
          </p:cNvPr>
          <p:cNvSpPr/>
          <p:nvPr/>
        </p:nvSpPr>
        <p:spPr>
          <a:xfrm>
            <a:off x="5505577" y="1936809"/>
            <a:ext cx="114628" cy="1125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300"/>
              </a:spcAft>
            </a:pPr>
            <a:endParaRPr lang="en-US" sz="1050" dirty="0" err="1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D9FDCD-3D2D-462F-B22C-8EA10A6E1356}"/>
              </a:ext>
            </a:extLst>
          </p:cNvPr>
          <p:cNvSpPr/>
          <p:nvPr/>
        </p:nvSpPr>
        <p:spPr>
          <a:xfrm>
            <a:off x="7783192" y="5539635"/>
            <a:ext cx="11469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Primarily: </a:t>
            </a:r>
          </a:p>
          <a:p>
            <a:r>
              <a:rPr lang="en-US" sz="1400" dirty="0"/>
              <a:t>HCR</a:t>
            </a:r>
          </a:p>
          <a:p>
            <a:r>
              <a:rPr lang="en-US" sz="1400" dirty="0"/>
              <a:t>NTS-3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67A1F7-641E-4D42-A4EB-45C3136541CC}"/>
              </a:ext>
            </a:extLst>
          </p:cNvPr>
          <p:cNvSpPr txBox="1"/>
          <p:nvPr/>
        </p:nvSpPr>
        <p:spPr>
          <a:xfrm>
            <a:off x="146339" y="881464"/>
            <a:ext cx="641522" cy="21544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($million)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FD101A-79D2-42FE-9053-66DEC8A5B5A7}"/>
              </a:ext>
            </a:extLst>
          </p:cNvPr>
          <p:cNvSpPr txBox="1"/>
          <p:nvPr/>
        </p:nvSpPr>
        <p:spPr>
          <a:xfrm>
            <a:off x="6725782" y="3219753"/>
            <a:ext cx="750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7:1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4347A9-B809-4BBB-A9C5-F11F744DB789}"/>
              </a:ext>
            </a:extLst>
          </p:cNvPr>
          <p:cNvSpPr txBox="1"/>
          <p:nvPr/>
        </p:nvSpPr>
        <p:spPr>
          <a:xfrm>
            <a:off x="7387899" y="1647572"/>
            <a:ext cx="750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12:1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3628D0-E2AA-476D-96E2-46B76C564A4C}"/>
              </a:ext>
            </a:extLst>
          </p:cNvPr>
          <p:cNvSpPr txBox="1"/>
          <p:nvPr/>
        </p:nvSpPr>
        <p:spPr>
          <a:xfrm>
            <a:off x="8089236" y="2921201"/>
            <a:ext cx="750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5:1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DA372B-D1A9-40A1-800C-803994EB5A71}"/>
              </a:ext>
            </a:extLst>
          </p:cNvPr>
          <p:cNvCxnSpPr>
            <a:cxnSpLocks/>
          </p:cNvCxnSpPr>
          <p:nvPr/>
        </p:nvCxnSpPr>
        <p:spPr>
          <a:xfrm>
            <a:off x="5855368" y="5301916"/>
            <a:ext cx="0" cy="11309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93735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templat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e master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e master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8CF887F2C80C469EDF3887A4769A95" ma:contentTypeVersion="0" ma:contentTypeDescription="Create a new document." ma:contentTypeScope="" ma:versionID="601a2c222c42247c29a00c5e15dd046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CDCA5C-9192-4E6D-B52E-47C477562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C89E4BE-6163-4B0A-909F-024FC16447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39DDDF-C1DC-4D85-9A1F-1300C4D33B0F}">
  <ds:schemaRefs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135499</TotalTime>
  <Words>357</Words>
  <Application>Microsoft Office PowerPoint</Application>
  <PresentationFormat>On-screen Show (4:3)</PresentationFormat>
  <Paragraphs>115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Segoe UI</vt:lpstr>
      <vt:lpstr>MS PGothic</vt:lpstr>
      <vt:lpstr>Arial</vt:lpstr>
      <vt:lpstr>Times New Roman</vt:lpstr>
      <vt:lpstr>Calibri</vt:lpstr>
      <vt:lpstr>Title slide template</vt:lpstr>
      <vt:lpstr>Custome master</vt:lpstr>
      <vt:lpstr>1_Custome master</vt:lpstr>
      <vt:lpstr>Innovation at harris</vt:lpstr>
      <vt:lpstr>Harris</vt:lpstr>
      <vt:lpstr>Harris Innovation</vt:lpstr>
      <vt:lpstr>Innovation process</vt:lpstr>
      <vt:lpstr>Employee Innovation website</vt:lpstr>
      <vt:lpstr>Idea adoption</vt:lpstr>
      <vt:lpstr>Innovator incentive</vt:lpstr>
      <vt:lpstr>Innovation Success: HCR Antennas </vt:lpstr>
      <vt:lpstr>FY19 metrics for Space and Intel segment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Wright, John (U.S. Person)</dc:creator>
  <cp:lastModifiedBy>Edwards, Mark (US Person)</cp:lastModifiedBy>
  <cp:revision>1484</cp:revision>
  <cp:lastPrinted>2016-12-14T13:44:06Z</cp:lastPrinted>
  <dcterms:created xsi:type="dcterms:W3CDTF">2015-11-08T16:18:57Z</dcterms:created>
  <dcterms:modified xsi:type="dcterms:W3CDTF">2019-05-31T14:12:17Z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ce35167f-24c3-45f3-9856-36de839d1d02</vt:lpwstr>
  </property>
  <property fmtid="{D5CDD505-2E9C-101B-9397-08002B2CF9AE}" pid="3" name="TITUS">
    <vt:lpwstr>&lt;div style="text-align: center;"&gt;&lt;span style="font-family: Arial; font-size: 12px; color: rgb(255, 0, 0);"&gt; Categorization: Select Categorization Level&lt;/span&gt;&lt;/div&gt;&lt;div style="text-align: center;"&gt;&lt;span style="font-family: Arial; font-size: x-small;"&gt;&lt;br&gt;</vt:lpwstr>
  </property>
  <property fmtid="{D5CDD505-2E9C-101B-9397-08002B2CF9AE}" pid="4" name="DocumentMarkings">
    <vt:lpwstr> &lt;p align="center"&gt; &lt;/p&gt;</vt:lpwstr>
  </property>
  <property fmtid="{D5CDD505-2E9C-101B-9397-08002B2CF9AE}" pid="5" name="ContentTypeId">
    <vt:lpwstr>0x010100448CF887F2C80C469EDF3887A4769A95</vt:lpwstr>
  </property>
  <property fmtid="{D5CDD505-2E9C-101B-9397-08002B2CF9AE}" pid="6" name="CLASSIFICATION">
    <vt:lpwstr>General</vt:lpwstr>
  </property>
</Properties>
</file>