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70" r:id="rId4"/>
    <p:sldId id="258" r:id="rId5"/>
    <p:sldId id="259" r:id="rId6"/>
    <p:sldId id="273" r:id="rId7"/>
    <p:sldId id="274" r:id="rId8"/>
    <p:sldId id="261" r:id="rId9"/>
    <p:sldId id="266" r:id="rId10"/>
    <p:sldId id="269" r:id="rId11"/>
    <p:sldId id="262" r:id="rId12"/>
    <p:sldId id="260" r:id="rId13"/>
    <p:sldId id="264" r:id="rId14"/>
    <p:sldId id="268" r:id="rId15"/>
    <p:sldId id="267" r:id="rId16"/>
    <p:sldId id="265" r:id="rId17"/>
    <p:sldId id="271" r:id="rId18"/>
    <p:sldId id="275" r:id="rId19"/>
    <p:sldId id="276" r:id="rId20"/>
    <p:sldId id="282" r:id="rId21"/>
    <p:sldId id="280" r:id="rId22"/>
    <p:sldId id="278" r:id="rId23"/>
    <p:sldId id="281" r:id="rId24"/>
    <p:sldId id="283" r:id="rId25"/>
    <p:sldId id="284" r:id="rId26"/>
    <p:sldId id="293" r:id="rId27"/>
    <p:sldId id="288" r:id="rId28"/>
    <p:sldId id="285" r:id="rId29"/>
    <p:sldId id="287" r:id="rId30"/>
    <p:sldId id="295" r:id="rId31"/>
    <p:sldId id="290" r:id="rId32"/>
    <p:sldId id="289" r:id="rId33"/>
    <p:sldId id="286" r:id="rId34"/>
    <p:sldId id="292" r:id="rId35"/>
    <p:sldId id="296" r:id="rId36"/>
    <p:sldId id="294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Nader" initials="JN" lastIdx="1" clrIdx="0">
    <p:extLst>
      <p:ext uri="{19B8F6BF-5375-455C-9EA6-DF929625EA0E}">
        <p15:presenceInfo xmlns:p15="http://schemas.microsoft.com/office/powerpoint/2012/main" userId="Jennifer Nad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86432" autoAdjust="0"/>
  </p:normalViewPr>
  <p:slideViewPr>
    <p:cSldViewPr snapToGrid="0">
      <p:cViewPr varScale="1">
        <p:scale>
          <a:sx n="77" d="100"/>
          <a:sy n="77" d="100"/>
        </p:scale>
        <p:origin x="618" y="90"/>
      </p:cViewPr>
      <p:guideLst/>
    </p:cSldViewPr>
  </p:slideViewPr>
  <p:outlineViewPr>
    <p:cViewPr>
      <p:scale>
        <a:sx n="33" d="100"/>
        <a:sy n="33" d="100"/>
      </p:scale>
      <p:origin x="0" y="-10291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4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0.svg"/><Relationship Id="rId1" Type="http://schemas.openxmlformats.org/officeDocument/2006/relationships/image" Target="../media/image5.png"/><Relationship Id="rId6" Type="http://schemas.openxmlformats.org/officeDocument/2006/relationships/image" Target="../media/image14.svg"/><Relationship Id="rId5" Type="http://schemas.openxmlformats.org/officeDocument/2006/relationships/image" Target="../media/image7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4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0.svg"/><Relationship Id="rId1" Type="http://schemas.openxmlformats.org/officeDocument/2006/relationships/image" Target="../media/image5.png"/><Relationship Id="rId6" Type="http://schemas.openxmlformats.org/officeDocument/2006/relationships/image" Target="../media/image14.svg"/><Relationship Id="rId5" Type="http://schemas.openxmlformats.org/officeDocument/2006/relationships/image" Target="../media/image7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68D22A-4523-44D3-B5BA-95AA8EF3B2FD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37E073-92AD-4A11-B477-E5E18A49B99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dirty="0">
              <a:solidFill>
                <a:schemeClr val="bg1"/>
              </a:solidFill>
              <a:latin typeface="+mj-lt"/>
            </a:rPr>
            <a:t>Synthesize</a:t>
          </a:r>
          <a:r>
            <a:rPr lang="en-US" b="0" dirty="0">
              <a:solidFill>
                <a:schemeClr val="bg1"/>
              </a:solidFill>
            </a:rPr>
            <a:t> </a:t>
          </a:r>
          <a:r>
            <a:rPr lang="en-US" b="0" dirty="0">
              <a:solidFill>
                <a:schemeClr val="bg1"/>
              </a:solidFill>
              <a:latin typeface="+mj-lt"/>
            </a:rPr>
            <a:t>sources</a:t>
          </a:r>
          <a:r>
            <a:rPr lang="en-US" b="0" dirty="0">
              <a:solidFill>
                <a:schemeClr val="bg1"/>
              </a:solidFill>
            </a:rPr>
            <a:t>.</a:t>
          </a:r>
        </a:p>
      </dgm:t>
    </dgm:pt>
    <dgm:pt modelId="{919E886B-584E-40F1-B452-07886D84140C}" type="parTrans" cxnId="{EAE3787D-C2D5-4284-B700-7F6C37FF2EE1}">
      <dgm:prSet/>
      <dgm:spPr/>
      <dgm:t>
        <a:bodyPr/>
        <a:lstStyle/>
        <a:p>
          <a:endParaRPr lang="en-US"/>
        </a:p>
      </dgm:t>
    </dgm:pt>
    <dgm:pt modelId="{60C1C71A-F2A3-4DDE-A6EA-F35F8C854F71}" type="sibTrans" cxnId="{EAE3787D-C2D5-4284-B700-7F6C37FF2EE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D8E6AC1-B7C1-4F57-A08D-D5418903BD8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dirty="0">
              <a:solidFill>
                <a:schemeClr val="bg1"/>
              </a:solidFill>
              <a:latin typeface="+mj-lt"/>
            </a:rPr>
            <a:t>Point to gaps in research by focusing / situation research in specific context.</a:t>
          </a:r>
        </a:p>
      </dgm:t>
    </dgm:pt>
    <dgm:pt modelId="{933BBC03-5FFE-4FFA-A3D6-34B9F217B8A3}" type="parTrans" cxnId="{BE50321F-8557-4202-B215-364012AAA672}">
      <dgm:prSet/>
      <dgm:spPr/>
      <dgm:t>
        <a:bodyPr/>
        <a:lstStyle/>
        <a:p>
          <a:endParaRPr lang="en-US"/>
        </a:p>
      </dgm:t>
    </dgm:pt>
    <dgm:pt modelId="{544AAC6E-7CF6-4630-A5B5-7E8B1B5D08FE}" type="sibTrans" cxnId="{BE50321F-8557-4202-B215-364012AAA67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E5B0E62-E80C-4BEF-9708-69EBB014E0C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dirty="0">
              <a:solidFill>
                <a:schemeClr val="bg1"/>
              </a:solidFill>
              <a:latin typeface="+mj-lt"/>
            </a:rPr>
            <a:t>Critically situate credible, ethical, relevant, peer-reviewed published scholarship </a:t>
          </a:r>
          <a:r>
            <a:rPr lang="en-US" b="0" dirty="0">
              <a:solidFill>
                <a:schemeClr val="bg1"/>
              </a:solidFill>
              <a:effectLst/>
              <a:latin typeface="+mj-lt"/>
              <a:ea typeface="Times New Roman" panose="02020603050405020304" pitchFamily="18" charset="0"/>
            </a:rPr>
            <a:t>in a particular subject area into discussion about a specific topic. </a:t>
          </a:r>
          <a:endParaRPr lang="en-US" b="0" dirty="0">
            <a:solidFill>
              <a:schemeClr val="bg1"/>
            </a:solidFill>
            <a:latin typeface="+mj-lt"/>
          </a:endParaRPr>
        </a:p>
      </dgm:t>
    </dgm:pt>
    <dgm:pt modelId="{5B9653AF-B359-4B6A-A5B9-9E8E712C9514}" type="parTrans" cxnId="{5AF8CD23-7916-4F21-AAFA-17A52712007B}">
      <dgm:prSet/>
      <dgm:spPr/>
      <dgm:t>
        <a:bodyPr/>
        <a:lstStyle/>
        <a:p>
          <a:endParaRPr lang="en-US"/>
        </a:p>
      </dgm:t>
    </dgm:pt>
    <dgm:pt modelId="{F3034D83-5CE6-4A66-A78C-E0A73AC54478}" type="sibTrans" cxnId="{5AF8CD23-7916-4F21-AAFA-17A52712007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A890506-60DA-4023-8646-B61D81685A0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dirty="0">
              <a:solidFill>
                <a:schemeClr val="bg1"/>
              </a:solidFill>
              <a:latin typeface="+mj-lt"/>
            </a:rPr>
            <a:t>Frame the larger discussion of an article, analytical / technical report, thesis / dissertation, or publication and add value to the extant discussion.</a:t>
          </a:r>
        </a:p>
      </dgm:t>
    </dgm:pt>
    <dgm:pt modelId="{25A5F591-0679-437A-8609-E7FB9CFC6DEC}" type="parTrans" cxnId="{C834BECF-3B85-4890-9A85-58490D01E08F}">
      <dgm:prSet/>
      <dgm:spPr/>
      <dgm:t>
        <a:bodyPr/>
        <a:lstStyle/>
        <a:p>
          <a:endParaRPr lang="en-US"/>
        </a:p>
      </dgm:t>
    </dgm:pt>
    <dgm:pt modelId="{BD53453E-F0EB-44BE-A1EB-695FF741AFAC}" type="sibTrans" cxnId="{C834BECF-3B85-4890-9A85-58490D01E08F}">
      <dgm:prSet/>
      <dgm:spPr/>
      <dgm:t>
        <a:bodyPr/>
        <a:lstStyle/>
        <a:p>
          <a:endParaRPr lang="en-US"/>
        </a:p>
      </dgm:t>
    </dgm:pt>
    <dgm:pt modelId="{6F5D9639-4DDA-4F97-BB26-CDF13AD06B40}" type="pres">
      <dgm:prSet presAssocID="{CC68D22A-4523-44D3-B5BA-95AA8EF3B2FD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3EBF76-A070-4F02-A44D-9173943E1D61}" type="pres">
      <dgm:prSet presAssocID="{CC68D22A-4523-44D3-B5BA-95AA8EF3B2FD}" presName="container" presStyleCnt="0">
        <dgm:presLayoutVars>
          <dgm:dir/>
          <dgm:resizeHandles val="exact"/>
        </dgm:presLayoutVars>
      </dgm:prSet>
      <dgm:spPr/>
    </dgm:pt>
    <dgm:pt modelId="{DB3EE9F1-8821-4023-8638-CC7F34E0C409}" type="pres">
      <dgm:prSet presAssocID="{AB37E073-92AD-4A11-B477-E5E18A49B997}" presName="compNode" presStyleCnt="0"/>
      <dgm:spPr/>
    </dgm:pt>
    <dgm:pt modelId="{068A6B68-D46F-410F-B391-FC2097825DB7}" type="pres">
      <dgm:prSet presAssocID="{AB37E073-92AD-4A11-B477-E5E18A49B997}" presName="iconBgRect" presStyleLbl="bgShp" presStyleIdx="0" presStyleCnt="4"/>
      <dgm:spPr/>
    </dgm:pt>
    <dgm:pt modelId="{AD9F433F-08AD-4A45-90D2-41D175F1723B}" type="pres">
      <dgm:prSet presAssocID="{AB37E073-92AD-4A11-B477-E5E18A49B997}" presName="iconRect" presStyleLbl="node1" presStyleIdx="0" presStyleCnt="4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ze"/>
        </a:ext>
      </dgm:extLst>
    </dgm:pt>
    <dgm:pt modelId="{B4D952C9-021F-477F-B1D3-898114E24166}" type="pres">
      <dgm:prSet presAssocID="{AB37E073-92AD-4A11-B477-E5E18A49B997}" presName="spaceRect" presStyleCnt="0"/>
      <dgm:spPr/>
    </dgm:pt>
    <dgm:pt modelId="{40910260-FDB8-4229-9ACE-A5E218E1BD11}" type="pres">
      <dgm:prSet presAssocID="{AB37E073-92AD-4A11-B477-E5E18A49B997}" presName="textRect" presStyleLbl="revTx" presStyleIdx="0" presStyleCnt="4" custScaleY="160369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EA91A2D3-C3B8-46FF-A838-D08EA5400163}" type="pres">
      <dgm:prSet presAssocID="{60C1C71A-F2A3-4DDE-A6EA-F35F8C854F7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A14B23A0-DDEE-4699-B053-AF68D8C6678C}" type="pres">
      <dgm:prSet presAssocID="{3D8E6AC1-B7C1-4F57-A08D-D5418903BD80}" presName="compNode" presStyleCnt="0"/>
      <dgm:spPr/>
    </dgm:pt>
    <dgm:pt modelId="{150E7534-1D28-46C5-B17B-EEAF4E303E76}" type="pres">
      <dgm:prSet presAssocID="{3D8E6AC1-B7C1-4F57-A08D-D5418903BD80}" presName="iconBgRect" presStyleLbl="bgShp" presStyleIdx="1" presStyleCnt="4"/>
      <dgm:spPr/>
    </dgm:pt>
    <dgm:pt modelId="{D1A2C28D-EEF0-4BF9-B2AF-EC0650027AA9}" type="pres">
      <dgm:prSet presAssocID="{3D8E6AC1-B7C1-4F57-A08D-D5418903BD8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707ABDEC-4E08-4608-88B2-5BB85426CFC9}" type="pres">
      <dgm:prSet presAssocID="{3D8E6AC1-B7C1-4F57-A08D-D5418903BD80}" presName="spaceRect" presStyleCnt="0"/>
      <dgm:spPr/>
    </dgm:pt>
    <dgm:pt modelId="{38D39846-DB76-42A1-A0E8-5E066C55EB42}" type="pres">
      <dgm:prSet presAssocID="{3D8E6AC1-B7C1-4F57-A08D-D5418903BD80}" presName="textRect" presStyleLbl="revTx" presStyleIdx="1" presStyleCnt="4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CC6D5A73-56E1-4EB3-A1C2-EF3C0BE8AAF6}" type="pres">
      <dgm:prSet presAssocID="{544AAC6E-7CF6-4630-A5B5-7E8B1B5D08F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448A743-0089-4F08-9538-E1BB86098978}" type="pres">
      <dgm:prSet presAssocID="{7E5B0E62-E80C-4BEF-9708-69EBB014E0C3}" presName="compNode" presStyleCnt="0"/>
      <dgm:spPr/>
    </dgm:pt>
    <dgm:pt modelId="{9674FCF7-B061-4989-AA7D-4EBDA9E84BC2}" type="pres">
      <dgm:prSet presAssocID="{7E5B0E62-E80C-4BEF-9708-69EBB014E0C3}" presName="iconBgRect" presStyleLbl="bgShp" presStyleIdx="2" presStyleCnt="4"/>
      <dgm:spPr/>
    </dgm:pt>
    <dgm:pt modelId="{7394E73E-A997-42E9-9223-27AD17FED117}" type="pres">
      <dgm:prSet presAssocID="{7E5B0E62-E80C-4BEF-9708-69EBB014E0C3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bulb and gear outline"/>
        </a:ext>
      </dgm:extLst>
    </dgm:pt>
    <dgm:pt modelId="{261CD087-26F9-481E-B476-B78B2BC70397}" type="pres">
      <dgm:prSet presAssocID="{7E5B0E62-E80C-4BEF-9708-69EBB014E0C3}" presName="spaceRect" presStyleCnt="0"/>
      <dgm:spPr/>
    </dgm:pt>
    <dgm:pt modelId="{42AAEF54-99F3-4FAC-8D97-E8EE23962A31}" type="pres">
      <dgm:prSet presAssocID="{7E5B0E62-E80C-4BEF-9708-69EBB014E0C3}" presName="textRect" presStyleLbl="revTx" presStyleIdx="2" presStyleCnt="4" custScaleY="103824" custLinFactNeighborX="-1796" custLinFactNeighborY="1411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76B9E4B1-B5BD-454F-B045-0AF0EB8857A8}" type="pres">
      <dgm:prSet presAssocID="{F3034D83-5CE6-4A66-A78C-E0A73AC54478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52B8F00-48F4-42B1-9D32-A26CC3B70087}" type="pres">
      <dgm:prSet presAssocID="{5A890506-60DA-4023-8646-B61D81685A07}" presName="compNode" presStyleCnt="0"/>
      <dgm:spPr/>
    </dgm:pt>
    <dgm:pt modelId="{59287E4E-7BD0-4202-8C45-14934B03AB98}" type="pres">
      <dgm:prSet presAssocID="{5A890506-60DA-4023-8646-B61D81685A07}" presName="iconBgRect" presStyleLbl="bgShp" presStyleIdx="3" presStyleCnt="4"/>
      <dgm:spPr/>
    </dgm:pt>
    <dgm:pt modelId="{4CF5073D-903F-41EF-A990-B122F9022FE4}" type="pres">
      <dgm:prSet presAssocID="{5A890506-60DA-4023-8646-B61D81685A07}" presName="iconRect" presStyleLbl="node1" presStyleIdx="3" presStyleCnt="4"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wspaper"/>
        </a:ext>
      </dgm:extLst>
    </dgm:pt>
    <dgm:pt modelId="{86B16A8A-219B-415D-BDEA-21A444F4573F}" type="pres">
      <dgm:prSet presAssocID="{5A890506-60DA-4023-8646-B61D81685A07}" presName="spaceRect" presStyleCnt="0"/>
      <dgm:spPr/>
    </dgm:pt>
    <dgm:pt modelId="{55E39E43-B966-4947-A099-9191C79B0C14}" type="pres">
      <dgm:prSet presAssocID="{5A890506-60DA-4023-8646-B61D81685A07}" presName="textRect" presStyleLbl="revTx" presStyleIdx="3" presStyleCnt="4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5D3D16-3FEC-4DB9-BCAD-9AC1FFCC6177}" type="presOf" srcId="{3D8E6AC1-B7C1-4F57-A08D-D5418903BD80}" destId="{38D39846-DB76-42A1-A0E8-5E066C55EB42}" srcOrd="0" destOrd="0" presId="urn:microsoft.com/office/officeart/2018/2/layout/IconCircleList"/>
    <dgm:cxn modelId="{E1A90FD6-1565-498D-9810-83EDD69EBEF6}" type="presOf" srcId="{F3034D83-5CE6-4A66-A78C-E0A73AC54478}" destId="{76B9E4B1-B5BD-454F-B045-0AF0EB8857A8}" srcOrd="0" destOrd="0" presId="urn:microsoft.com/office/officeart/2018/2/layout/IconCircleList"/>
    <dgm:cxn modelId="{3C22FFAD-C0E3-4D8A-B211-E11AC2887233}" type="presOf" srcId="{60C1C71A-F2A3-4DDE-A6EA-F35F8C854F71}" destId="{EA91A2D3-C3B8-46FF-A838-D08EA5400163}" srcOrd="0" destOrd="0" presId="urn:microsoft.com/office/officeart/2018/2/layout/IconCircleList"/>
    <dgm:cxn modelId="{810D708E-720E-4A57-90FB-12D2DDF69BD5}" type="presOf" srcId="{544AAC6E-7CF6-4630-A5B5-7E8B1B5D08FE}" destId="{CC6D5A73-56E1-4EB3-A1C2-EF3C0BE8AAF6}" srcOrd="0" destOrd="0" presId="urn:microsoft.com/office/officeart/2018/2/layout/IconCircleList"/>
    <dgm:cxn modelId="{BE50321F-8557-4202-B215-364012AAA672}" srcId="{CC68D22A-4523-44D3-B5BA-95AA8EF3B2FD}" destId="{3D8E6AC1-B7C1-4F57-A08D-D5418903BD80}" srcOrd="1" destOrd="0" parTransId="{933BBC03-5FFE-4FFA-A3D6-34B9F217B8A3}" sibTransId="{544AAC6E-7CF6-4630-A5B5-7E8B1B5D08FE}"/>
    <dgm:cxn modelId="{743AF359-87B2-41D5-974C-E738FF29C92F}" type="presOf" srcId="{AB37E073-92AD-4A11-B477-E5E18A49B997}" destId="{40910260-FDB8-4229-9ACE-A5E218E1BD11}" srcOrd="0" destOrd="0" presId="urn:microsoft.com/office/officeart/2018/2/layout/IconCircleList"/>
    <dgm:cxn modelId="{C834BECF-3B85-4890-9A85-58490D01E08F}" srcId="{CC68D22A-4523-44D3-B5BA-95AA8EF3B2FD}" destId="{5A890506-60DA-4023-8646-B61D81685A07}" srcOrd="3" destOrd="0" parTransId="{25A5F591-0679-437A-8609-E7FB9CFC6DEC}" sibTransId="{BD53453E-F0EB-44BE-A1EB-695FF741AFAC}"/>
    <dgm:cxn modelId="{5AF8CD23-7916-4F21-AAFA-17A52712007B}" srcId="{CC68D22A-4523-44D3-B5BA-95AA8EF3B2FD}" destId="{7E5B0E62-E80C-4BEF-9708-69EBB014E0C3}" srcOrd="2" destOrd="0" parTransId="{5B9653AF-B359-4B6A-A5B9-9E8E712C9514}" sibTransId="{F3034D83-5CE6-4A66-A78C-E0A73AC54478}"/>
    <dgm:cxn modelId="{DB817805-5D02-4D34-ADBD-87AFF1501A19}" type="presOf" srcId="{5A890506-60DA-4023-8646-B61D81685A07}" destId="{55E39E43-B966-4947-A099-9191C79B0C14}" srcOrd="0" destOrd="0" presId="urn:microsoft.com/office/officeart/2018/2/layout/IconCircleList"/>
    <dgm:cxn modelId="{B817F7E8-0C82-437B-AAA4-6573DF282062}" type="presOf" srcId="{7E5B0E62-E80C-4BEF-9708-69EBB014E0C3}" destId="{42AAEF54-99F3-4FAC-8D97-E8EE23962A31}" srcOrd="0" destOrd="0" presId="urn:microsoft.com/office/officeart/2018/2/layout/IconCircleList"/>
    <dgm:cxn modelId="{EAE3787D-C2D5-4284-B700-7F6C37FF2EE1}" srcId="{CC68D22A-4523-44D3-B5BA-95AA8EF3B2FD}" destId="{AB37E073-92AD-4A11-B477-E5E18A49B997}" srcOrd="0" destOrd="0" parTransId="{919E886B-584E-40F1-B452-07886D84140C}" sibTransId="{60C1C71A-F2A3-4DDE-A6EA-F35F8C854F71}"/>
    <dgm:cxn modelId="{89CAD6C6-8548-4B79-BC68-77CE635F35D6}" type="presOf" srcId="{CC68D22A-4523-44D3-B5BA-95AA8EF3B2FD}" destId="{6F5D9639-4DDA-4F97-BB26-CDF13AD06B40}" srcOrd="0" destOrd="0" presId="urn:microsoft.com/office/officeart/2018/2/layout/IconCircleList"/>
    <dgm:cxn modelId="{62E98B87-DE4B-4EE0-8BF8-44FBFA2C55D7}" type="presParOf" srcId="{6F5D9639-4DDA-4F97-BB26-CDF13AD06B40}" destId="{233EBF76-A070-4F02-A44D-9173943E1D61}" srcOrd="0" destOrd="0" presId="urn:microsoft.com/office/officeart/2018/2/layout/IconCircleList"/>
    <dgm:cxn modelId="{356F4823-5527-4250-BACD-F0FCC261FDFA}" type="presParOf" srcId="{233EBF76-A070-4F02-A44D-9173943E1D61}" destId="{DB3EE9F1-8821-4023-8638-CC7F34E0C409}" srcOrd="0" destOrd="0" presId="urn:microsoft.com/office/officeart/2018/2/layout/IconCircleList"/>
    <dgm:cxn modelId="{0F7919A1-C729-4CEB-AD4F-2C2AAA52DD8D}" type="presParOf" srcId="{DB3EE9F1-8821-4023-8638-CC7F34E0C409}" destId="{068A6B68-D46F-410F-B391-FC2097825DB7}" srcOrd="0" destOrd="0" presId="urn:microsoft.com/office/officeart/2018/2/layout/IconCircleList"/>
    <dgm:cxn modelId="{63E810B6-84D8-493B-9884-8C7F50314856}" type="presParOf" srcId="{DB3EE9F1-8821-4023-8638-CC7F34E0C409}" destId="{AD9F433F-08AD-4A45-90D2-41D175F1723B}" srcOrd="1" destOrd="0" presId="urn:microsoft.com/office/officeart/2018/2/layout/IconCircleList"/>
    <dgm:cxn modelId="{DF9A60ED-6024-48F6-8FC2-D9C548919B4B}" type="presParOf" srcId="{DB3EE9F1-8821-4023-8638-CC7F34E0C409}" destId="{B4D952C9-021F-477F-B1D3-898114E24166}" srcOrd="2" destOrd="0" presId="urn:microsoft.com/office/officeart/2018/2/layout/IconCircleList"/>
    <dgm:cxn modelId="{E990F4D6-EB99-4EF6-BEB2-7760391AAA3C}" type="presParOf" srcId="{DB3EE9F1-8821-4023-8638-CC7F34E0C409}" destId="{40910260-FDB8-4229-9ACE-A5E218E1BD11}" srcOrd="3" destOrd="0" presId="urn:microsoft.com/office/officeart/2018/2/layout/IconCircleList"/>
    <dgm:cxn modelId="{E6C92228-019A-4C17-B259-D0A115579692}" type="presParOf" srcId="{233EBF76-A070-4F02-A44D-9173943E1D61}" destId="{EA91A2D3-C3B8-46FF-A838-D08EA5400163}" srcOrd="1" destOrd="0" presId="urn:microsoft.com/office/officeart/2018/2/layout/IconCircleList"/>
    <dgm:cxn modelId="{3E9EEA7E-CE0D-45EE-8F4C-7492C66B43FC}" type="presParOf" srcId="{233EBF76-A070-4F02-A44D-9173943E1D61}" destId="{A14B23A0-DDEE-4699-B053-AF68D8C6678C}" srcOrd="2" destOrd="0" presId="urn:microsoft.com/office/officeart/2018/2/layout/IconCircleList"/>
    <dgm:cxn modelId="{A31D3AB7-F3CB-4094-9308-0557DFADDCCF}" type="presParOf" srcId="{A14B23A0-DDEE-4699-B053-AF68D8C6678C}" destId="{150E7534-1D28-46C5-B17B-EEAF4E303E76}" srcOrd="0" destOrd="0" presId="urn:microsoft.com/office/officeart/2018/2/layout/IconCircleList"/>
    <dgm:cxn modelId="{48913837-8A22-4946-962C-360B88CE3AA9}" type="presParOf" srcId="{A14B23A0-DDEE-4699-B053-AF68D8C6678C}" destId="{D1A2C28D-EEF0-4BF9-B2AF-EC0650027AA9}" srcOrd="1" destOrd="0" presId="urn:microsoft.com/office/officeart/2018/2/layout/IconCircleList"/>
    <dgm:cxn modelId="{A0D71F54-55A6-4E30-8505-3BE5B8B106C8}" type="presParOf" srcId="{A14B23A0-DDEE-4699-B053-AF68D8C6678C}" destId="{707ABDEC-4E08-4608-88B2-5BB85426CFC9}" srcOrd="2" destOrd="0" presId="urn:microsoft.com/office/officeart/2018/2/layout/IconCircleList"/>
    <dgm:cxn modelId="{953AFDE4-DF75-430A-9AE2-B4A4BD50F8AD}" type="presParOf" srcId="{A14B23A0-DDEE-4699-B053-AF68D8C6678C}" destId="{38D39846-DB76-42A1-A0E8-5E066C55EB42}" srcOrd="3" destOrd="0" presId="urn:microsoft.com/office/officeart/2018/2/layout/IconCircleList"/>
    <dgm:cxn modelId="{3F742EE8-B9EA-4CE0-B857-FF49730F5B73}" type="presParOf" srcId="{233EBF76-A070-4F02-A44D-9173943E1D61}" destId="{CC6D5A73-56E1-4EB3-A1C2-EF3C0BE8AAF6}" srcOrd="3" destOrd="0" presId="urn:microsoft.com/office/officeart/2018/2/layout/IconCircleList"/>
    <dgm:cxn modelId="{25258421-6FE4-4F8F-87F6-F25333AD2C67}" type="presParOf" srcId="{233EBF76-A070-4F02-A44D-9173943E1D61}" destId="{F448A743-0089-4F08-9538-E1BB86098978}" srcOrd="4" destOrd="0" presId="urn:microsoft.com/office/officeart/2018/2/layout/IconCircleList"/>
    <dgm:cxn modelId="{53C85AA2-A1F5-4933-B4A0-D5F5D33EF7AF}" type="presParOf" srcId="{F448A743-0089-4F08-9538-E1BB86098978}" destId="{9674FCF7-B061-4989-AA7D-4EBDA9E84BC2}" srcOrd="0" destOrd="0" presId="urn:microsoft.com/office/officeart/2018/2/layout/IconCircleList"/>
    <dgm:cxn modelId="{F24D505B-9959-47D7-8965-16EF7CF0EF66}" type="presParOf" srcId="{F448A743-0089-4F08-9538-E1BB86098978}" destId="{7394E73E-A997-42E9-9223-27AD17FED117}" srcOrd="1" destOrd="0" presId="urn:microsoft.com/office/officeart/2018/2/layout/IconCircleList"/>
    <dgm:cxn modelId="{3DD54392-6E23-4866-B843-8FEA9843CBA4}" type="presParOf" srcId="{F448A743-0089-4F08-9538-E1BB86098978}" destId="{261CD087-26F9-481E-B476-B78B2BC70397}" srcOrd="2" destOrd="0" presId="urn:microsoft.com/office/officeart/2018/2/layout/IconCircleList"/>
    <dgm:cxn modelId="{934B8454-21E0-4F20-AB7B-138361FB4E0F}" type="presParOf" srcId="{F448A743-0089-4F08-9538-E1BB86098978}" destId="{42AAEF54-99F3-4FAC-8D97-E8EE23962A31}" srcOrd="3" destOrd="0" presId="urn:microsoft.com/office/officeart/2018/2/layout/IconCircleList"/>
    <dgm:cxn modelId="{397FE2AF-826D-437C-868B-B682AF2D1572}" type="presParOf" srcId="{233EBF76-A070-4F02-A44D-9173943E1D61}" destId="{76B9E4B1-B5BD-454F-B045-0AF0EB8857A8}" srcOrd="5" destOrd="0" presId="urn:microsoft.com/office/officeart/2018/2/layout/IconCircleList"/>
    <dgm:cxn modelId="{67507691-2796-43C4-B7FE-9B0E9B81894B}" type="presParOf" srcId="{233EBF76-A070-4F02-A44D-9173943E1D61}" destId="{552B8F00-48F4-42B1-9D32-A26CC3B70087}" srcOrd="6" destOrd="0" presId="urn:microsoft.com/office/officeart/2018/2/layout/IconCircleList"/>
    <dgm:cxn modelId="{C6FF4547-5066-4255-AD3E-C62A4AEF66DA}" type="presParOf" srcId="{552B8F00-48F4-42B1-9D32-A26CC3B70087}" destId="{59287E4E-7BD0-4202-8C45-14934B03AB98}" srcOrd="0" destOrd="0" presId="urn:microsoft.com/office/officeart/2018/2/layout/IconCircleList"/>
    <dgm:cxn modelId="{EB8070CA-9910-44EB-B155-4EB398339E8A}" type="presParOf" srcId="{552B8F00-48F4-42B1-9D32-A26CC3B70087}" destId="{4CF5073D-903F-41EF-A990-B122F9022FE4}" srcOrd="1" destOrd="0" presId="urn:microsoft.com/office/officeart/2018/2/layout/IconCircleList"/>
    <dgm:cxn modelId="{23E19F06-DC77-404E-A4C4-B94D8432A68F}" type="presParOf" srcId="{552B8F00-48F4-42B1-9D32-A26CC3B70087}" destId="{86B16A8A-219B-415D-BDEA-21A444F4573F}" srcOrd="2" destOrd="0" presId="urn:microsoft.com/office/officeart/2018/2/layout/IconCircleList"/>
    <dgm:cxn modelId="{A897CE1B-7552-4DEB-A9F5-B6184017F661}" type="presParOf" srcId="{552B8F00-48F4-42B1-9D32-A26CC3B70087}" destId="{55E39E43-B966-4947-A099-9191C79B0C14}" srcOrd="3" destOrd="0" presId="urn:microsoft.com/office/officeart/2018/2/layout/IconCircleList"/>
  </dgm:cxnLst>
  <dgm:bg>
    <a:solidFill>
      <a:schemeClr val="accent1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2F3F7E-0C35-4882-9F11-EE5C92380BF3}" type="doc">
      <dgm:prSet loTypeId="urn:microsoft.com/office/officeart/2005/8/layout/default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F3463FB9-B104-4720-833C-A62BF39AF40A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Chronologically / time period specific</a:t>
          </a:r>
        </a:p>
      </dgm:t>
    </dgm:pt>
    <dgm:pt modelId="{A34D41AC-074E-4A43-9A2B-D959978A1E40}" type="parTrans" cxnId="{B83A21D5-FEBB-4B50-8643-546667B4C6C1}">
      <dgm:prSet/>
      <dgm:spPr/>
      <dgm:t>
        <a:bodyPr/>
        <a:lstStyle/>
        <a:p>
          <a:endParaRPr lang="en-US"/>
        </a:p>
      </dgm:t>
    </dgm:pt>
    <dgm:pt modelId="{4B955A8C-71E1-4848-A5D3-78166785BFA2}" type="sibTrans" cxnId="{B83A21D5-FEBB-4B50-8643-546667B4C6C1}">
      <dgm:prSet/>
      <dgm:spPr/>
      <dgm:t>
        <a:bodyPr/>
        <a:lstStyle/>
        <a:p>
          <a:endParaRPr lang="en-US"/>
        </a:p>
      </dgm:t>
    </dgm:pt>
    <dgm:pt modelId="{70A7F5EE-0EC4-4703-AB9A-81A3B0B655AA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Scholarly trend in subject</a:t>
          </a:r>
        </a:p>
      </dgm:t>
    </dgm:pt>
    <dgm:pt modelId="{8FCB6EA7-542B-4F56-BB14-464B15A9941F}" type="parTrans" cxnId="{AA05BC3C-0B90-42CE-8D32-766085DB8465}">
      <dgm:prSet/>
      <dgm:spPr/>
      <dgm:t>
        <a:bodyPr/>
        <a:lstStyle/>
        <a:p>
          <a:endParaRPr lang="en-US"/>
        </a:p>
      </dgm:t>
    </dgm:pt>
    <dgm:pt modelId="{51FAF727-2BA2-4340-9919-C4FAFABBFE97}" type="sibTrans" cxnId="{AA05BC3C-0B90-42CE-8D32-766085DB8465}">
      <dgm:prSet/>
      <dgm:spPr/>
      <dgm:t>
        <a:bodyPr/>
        <a:lstStyle/>
        <a:p>
          <a:endParaRPr lang="en-US"/>
        </a:p>
      </dgm:t>
    </dgm:pt>
    <dgm:pt modelId="{747992F2-E84B-4932-B5E7-BA24CD6859C0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Conceptually</a:t>
          </a:r>
        </a:p>
      </dgm:t>
    </dgm:pt>
    <dgm:pt modelId="{BDC04107-725F-4A12-BAF8-5DA28B20C8D0}" type="parTrans" cxnId="{B273F6F4-4B81-4F0F-8379-BDE482A48208}">
      <dgm:prSet/>
      <dgm:spPr/>
      <dgm:t>
        <a:bodyPr/>
        <a:lstStyle/>
        <a:p>
          <a:endParaRPr lang="en-US"/>
        </a:p>
      </dgm:t>
    </dgm:pt>
    <dgm:pt modelId="{FA50C059-25C6-4741-9364-A22752B25F3A}" type="sibTrans" cxnId="{B273F6F4-4B81-4F0F-8379-BDE482A48208}">
      <dgm:prSet/>
      <dgm:spPr/>
      <dgm:t>
        <a:bodyPr/>
        <a:lstStyle/>
        <a:p>
          <a:endParaRPr lang="en-US"/>
        </a:p>
      </dgm:t>
    </dgm:pt>
    <dgm:pt modelId="{ED36D983-BBD8-4A5C-97F8-111093D4E6AC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Thematically </a:t>
          </a:r>
        </a:p>
      </dgm:t>
    </dgm:pt>
    <dgm:pt modelId="{6C2CB164-CCB8-4BA4-AEDC-50EF99BFD498}" type="parTrans" cxnId="{4BB779DE-48F5-44B5-AC36-5EEAEB83816B}">
      <dgm:prSet/>
      <dgm:spPr/>
      <dgm:t>
        <a:bodyPr/>
        <a:lstStyle/>
        <a:p>
          <a:endParaRPr lang="en-US"/>
        </a:p>
      </dgm:t>
    </dgm:pt>
    <dgm:pt modelId="{1C6C184C-DE9B-41C8-97D4-00BAD032C2AA}" type="sibTrans" cxnId="{4BB779DE-48F5-44B5-AC36-5EEAEB83816B}">
      <dgm:prSet/>
      <dgm:spPr/>
      <dgm:t>
        <a:bodyPr/>
        <a:lstStyle/>
        <a:p>
          <a:endParaRPr lang="en-US"/>
        </a:p>
      </dgm:t>
    </dgm:pt>
    <dgm:pt modelId="{BBCB1920-9EF7-4814-B65B-68B158622FB7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Methodologically</a:t>
          </a:r>
        </a:p>
      </dgm:t>
    </dgm:pt>
    <dgm:pt modelId="{C7AAD06E-47A2-4F58-9D84-8C7C63661F6A}" type="parTrans" cxnId="{D43464A3-964C-4835-ACB5-88B546077C50}">
      <dgm:prSet/>
      <dgm:spPr/>
      <dgm:t>
        <a:bodyPr/>
        <a:lstStyle/>
        <a:p>
          <a:endParaRPr lang="en-US"/>
        </a:p>
      </dgm:t>
    </dgm:pt>
    <dgm:pt modelId="{465EFECE-EF62-464E-871E-F135E1C618E0}" type="sibTrans" cxnId="{D43464A3-964C-4835-ACB5-88B546077C50}">
      <dgm:prSet/>
      <dgm:spPr/>
      <dgm:t>
        <a:bodyPr/>
        <a:lstStyle/>
        <a:p>
          <a:endParaRPr lang="en-US"/>
        </a:p>
      </dgm:t>
    </dgm:pt>
    <dgm:pt modelId="{14C133B2-EB29-4BA7-ADA1-1C04DF9560CF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Mixed-Method</a:t>
          </a:r>
        </a:p>
      </dgm:t>
    </dgm:pt>
    <dgm:pt modelId="{D153DCAF-FCCB-4EF7-99A9-BB7D9410419A}" type="parTrans" cxnId="{66B4BFF7-B352-488F-9E0B-92281714BA84}">
      <dgm:prSet/>
      <dgm:spPr/>
      <dgm:t>
        <a:bodyPr/>
        <a:lstStyle/>
        <a:p>
          <a:endParaRPr lang="en-US"/>
        </a:p>
      </dgm:t>
    </dgm:pt>
    <dgm:pt modelId="{45A72263-0B97-4B7E-B4E7-EF8A3149A234}" type="sibTrans" cxnId="{66B4BFF7-B352-488F-9E0B-92281714BA84}">
      <dgm:prSet/>
      <dgm:spPr/>
      <dgm:t>
        <a:bodyPr/>
        <a:lstStyle/>
        <a:p>
          <a:endParaRPr lang="en-US"/>
        </a:p>
      </dgm:t>
    </dgm:pt>
    <dgm:pt modelId="{290200CB-B64A-4A18-AA5F-CAABE69DE76E}" type="pres">
      <dgm:prSet presAssocID="{002F3F7E-0C35-4882-9F11-EE5C92380BF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C445DB-B4E7-4241-9A4A-71A7507D0E28}" type="pres">
      <dgm:prSet presAssocID="{F3463FB9-B104-4720-833C-A62BF39AF40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0CACA5-DBC3-4679-A7C4-98D647464570}" type="pres">
      <dgm:prSet presAssocID="{4B955A8C-71E1-4848-A5D3-78166785BFA2}" presName="sibTrans" presStyleCnt="0"/>
      <dgm:spPr/>
    </dgm:pt>
    <dgm:pt modelId="{9C533D48-CFD1-4A4C-92C1-4BF8FE210576}" type="pres">
      <dgm:prSet presAssocID="{70A7F5EE-0EC4-4703-AB9A-81A3B0B655A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03C4B1-BF3E-4837-BFEA-F2F716DCB45F}" type="pres">
      <dgm:prSet presAssocID="{51FAF727-2BA2-4340-9919-C4FAFABBFE97}" presName="sibTrans" presStyleCnt="0"/>
      <dgm:spPr/>
    </dgm:pt>
    <dgm:pt modelId="{5966933B-F378-46BC-A376-C35C5E03979C}" type="pres">
      <dgm:prSet presAssocID="{747992F2-E84B-4932-B5E7-BA24CD6859C0}" presName="node" presStyleLbl="node1" presStyleIdx="2" presStyleCnt="6" custLinFactNeighborY="-33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E3528C-E22A-40ED-919B-2603DF88A3B1}" type="pres">
      <dgm:prSet presAssocID="{FA50C059-25C6-4741-9364-A22752B25F3A}" presName="sibTrans" presStyleCnt="0"/>
      <dgm:spPr/>
    </dgm:pt>
    <dgm:pt modelId="{C8B00CDF-729E-4372-985B-1E2F52086398}" type="pres">
      <dgm:prSet presAssocID="{ED36D983-BBD8-4A5C-97F8-111093D4E6AC}" presName="node" presStyleLbl="node1" presStyleIdx="3" presStyleCnt="6" custLinFactNeighborX="-57273" custLinFactNeighborY="-9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F17A60-3528-4858-A613-21392441DFD5}" type="pres">
      <dgm:prSet presAssocID="{1C6C184C-DE9B-41C8-97D4-00BAD032C2AA}" presName="sibTrans" presStyleCnt="0"/>
      <dgm:spPr/>
    </dgm:pt>
    <dgm:pt modelId="{F3B01E7C-36CF-47D1-9346-E5364F9AB395}" type="pres">
      <dgm:prSet presAssocID="{BBCB1920-9EF7-4814-B65B-68B158622FB7}" presName="node" presStyleLbl="node1" presStyleIdx="4" presStyleCnt="6" custLinFactNeighborX="0" custLinFactNeighborY="-9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5EB235-ED21-4B2A-AF6F-8028182873EB}" type="pres">
      <dgm:prSet presAssocID="{465EFECE-EF62-464E-871E-F135E1C618E0}" presName="sibTrans" presStyleCnt="0"/>
      <dgm:spPr/>
    </dgm:pt>
    <dgm:pt modelId="{C57564C8-7201-479F-9295-1A8D09EA0DE3}" type="pres">
      <dgm:prSet presAssocID="{14C133B2-EB29-4BA7-ADA1-1C04DF9560CF}" presName="node" presStyleLbl="node1" presStyleIdx="5" presStyleCnt="6" custLinFactNeighborX="0" custLinFactNeighborY="9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91048F-B941-409A-A435-123C36168AED}" type="presOf" srcId="{002F3F7E-0C35-4882-9F11-EE5C92380BF3}" destId="{290200CB-B64A-4A18-AA5F-CAABE69DE76E}" srcOrd="0" destOrd="0" presId="urn:microsoft.com/office/officeart/2005/8/layout/default"/>
    <dgm:cxn modelId="{66B4BFF7-B352-488F-9E0B-92281714BA84}" srcId="{002F3F7E-0C35-4882-9F11-EE5C92380BF3}" destId="{14C133B2-EB29-4BA7-ADA1-1C04DF9560CF}" srcOrd="5" destOrd="0" parTransId="{D153DCAF-FCCB-4EF7-99A9-BB7D9410419A}" sibTransId="{45A72263-0B97-4B7E-B4E7-EF8A3149A234}"/>
    <dgm:cxn modelId="{16B0B770-8E3B-41F7-BC4A-2B1FD91B18F6}" type="presOf" srcId="{70A7F5EE-0EC4-4703-AB9A-81A3B0B655AA}" destId="{9C533D48-CFD1-4A4C-92C1-4BF8FE210576}" srcOrd="0" destOrd="0" presId="urn:microsoft.com/office/officeart/2005/8/layout/default"/>
    <dgm:cxn modelId="{AA05BC3C-0B90-42CE-8D32-766085DB8465}" srcId="{002F3F7E-0C35-4882-9F11-EE5C92380BF3}" destId="{70A7F5EE-0EC4-4703-AB9A-81A3B0B655AA}" srcOrd="1" destOrd="0" parTransId="{8FCB6EA7-542B-4F56-BB14-464B15A9941F}" sibTransId="{51FAF727-2BA2-4340-9919-C4FAFABBFE97}"/>
    <dgm:cxn modelId="{A2E97C00-07EC-4D10-86A2-E284016F158B}" type="presOf" srcId="{14C133B2-EB29-4BA7-ADA1-1C04DF9560CF}" destId="{C57564C8-7201-479F-9295-1A8D09EA0DE3}" srcOrd="0" destOrd="0" presId="urn:microsoft.com/office/officeart/2005/8/layout/default"/>
    <dgm:cxn modelId="{24B01F75-7299-47DD-8306-3786ABC14441}" type="presOf" srcId="{F3463FB9-B104-4720-833C-A62BF39AF40A}" destId="{38C445DB-B4E7-4241-9A4A-71A7507D0E28}" srcOrd="0" destOrd="0" presId="urn:microsoft.com/office/officeart/2005/8/layout/default"/>
    <dgm:cxn modelId="{AD31897E-895D-43A8-9A1F-06F1CC51B45C}" type="presOf" srcId="{BBCB1920-9EF7-4814-B65B-68B158622FB7}" destId="{F3B01E7C-36CF-47D1-9346-E5364F9AB395}" srcOrd="0" destOrd="0" presId="urn:microsoft.com/office/officeart/2005/8/layout/default"/>
    <dgm:cxn modelId="{4BB779DE-48F5-44B5-AC36-5EEAEB83816B}" srcId="{002F3F7E-0C35-4882-9F11-EE5C92380BF3}" destId="{ED36D983-BBD8-4A5C-97F8-111093D4E6AC}" srcOrd="3" destOrd="0" parTransId="{6C2CB164-CCB8-4BA4-AEDC-50EF99BFD498}" sibTransId="{1C6C184C-DE9B-41C8-97D4-00BAD032C2AA}"/>
    <dgm:cxn modelId="{E5FBE35C-EAD7-47F6-A440-97007DB73EFF}" type="presOf" srcId="{747992F2-E84B-4932-B5E7-BA24CD6859C0}" destId="{5966933B-F378-46BC-A376-C35C5E03979C}" srcOrd="0" destOrd="0" presId="urn:microsoft.com/office/officeart/2005/8/layout/default"/>
    <dgm:cxn modelId="{D43464A3-964C-4835-ACB5-88B546077C50}" srcId="{002F3F7E-0C35-4882-9F11-EE5C92380BF3}" destId="{BBCB1920-9EF7-4814-B65B-68B158622FB7}" srcOrd="4" destOrd="0" parTransId="{C7AAD06E-47A2-4F58-9D84-8C7C63661F6A}" sibTransId="{465EFECE-EF62-464E-871E-F135E1C618E0}"/>
    <dgm:cxn modelId="{B83A21D5-FEBB-4B50-8643-546667B4C6C1}" srcId="{002F3F7E-0C35-4882-9F11-EE5C92380BF3}" destId="{F3463FB9-B104-4720-833C-A62BF39AF40A}" srcOrd="0" destOrd="0" parTransId="{A34D41AC-074E-4A43-9A2B-D959978A1E40}" sibTransId="{4B955A8C-71E1-4848-A5D3-78166785BFA2}"/>
    <dgm:cxn modelId="{E907F2C6-EEB2-4FFB-911F-EFA44EDE3349}" type="presOf" srcId="{ED36D983-BBD8-4A5C-97F8-111093D4E6AC}" destId="{C8B00CDF-729E-4372-985B-1E2F52086398}" srcOrd="0" destOrd="0" presId="urn:microsoft.com/office/officeart/2005/8/layout/default"/>
    <dgm:cxn modelId="{B273F6F4-4B81-4F0F-8379-BDE482A48208}" srcId="{002F3F7E-0C35-4882-9F11-EE5C92380BF3}" destId="{747992F2-E84B-4932-B5E7-BA24CD6859C0}" srcOrd="2" destOrd="0" parTransId="{BDC04107-725F-4A12-BAF8-5DA28B20C8D0}" sibTransId="{FA50C059-25C6-4741-9364-A22752B25F3A}"/>
    <dgm:cxn modelId="{22F927E6-BD70-48C3-8FF3-EE00F94B3AC5}" type="presParOf" srcId="{290200CB-B64A-4A18-AA5F-CAABE69DE76E}" destId="{38C445DB-B4E7-4241-9A4A-71A7507D0E28}" srcOrd="0" destOrd="0" presId="urn:microsoft.com/office/officeart/2005/8/layout/default"/>
    <dgm:cxn modelId="{81113EC2-D2B2-408D-8467-A5AFDFAC8852}" type="presParOf" srcId="{290200CB-B64A-4A18-AA5F-CAABE69DE76E}" destId="{040CACA5-DBC3-4679-A7C4-98D647464570}" srcOrd="1" destOrd="0" presId="urn:microsoft.com/office/officeart/2005/8/layout/default"/>
    <dgm:cxn modelId="{5F095298-B55A-4481-A9C3-758FEB988DB5}" type="presParOf" srcId="{290200CB-B64A-4A18-AA5F-CAABE69DE76E}" destId="{9C533D48-CFD1-4A4C-92C1-4BF8FE210576}" srcOrd="2" destOrd="0" presId="urn:microsoft.com/office/officeart/2005/8/layout/default"/>
    <dgm:cxn modelId="{2B258993-C66D-4ABB-8F81-DAA3A4AB0AB4}" type="presParOf" srcId="{290200CB-B64A-4A18-AA5F-CAABE69DE76E}" destId="{3C03C4B1-BF3E-4837-BFEA-F2F716DCB45F}" srcOrd="3" destOrd="0" presId="urn:microsoft.com/office/officeart/2005/8/layout/default"/>
    <dgm:cxn modelId="{AD74A275-7729-43A0-955E-669776240A5C}" type="presParOf" srcId="{290200CB-B64A-4A18-AA5F-CAABE69DE76E}" destId="{5966933B-F378-46BC-A376-C35C5E03979C}" srcOrd="4" destOrd="0" presId="urn:microsoft.com/office/officeart/2005/8/layout/default"/>
    <dgm:cxn modelId="{E9BA690A-0566-4006-9234-98658E183C83}" type="presParOf" srcId="{290200CB-B64A-4A18-AA5F-CAABE69DE76E}" destId="{06E3528C-E22A-40ED-919B-2603DF88A3B1}" srcOrd="5" destOrd="0" presId="urn:microsoft.com/office/officeart/2005/8/layout/default"/>
    <dgm:cxn modelId="{FE71A5D9-D8CA-4C1B-870D-0CD7991284C4}" type="presParOf" srcId="{290200CB-B64A-4A18-AA5F-CAABE69DE76E}" destId="{C8B00CDF-729E-4372-985B-1E2F52086398}" srcOrd="6" destOrd="0" presId="urn:microsoft.com/office/officeart/2005/8/layout/default"/>
    <dgm:cxn modelId="{BA3BF2A9-F437-4104-93BF-2B99D9EFA812}" type="presParOf" srcId="{290200CB-B64A-4A18-AA5F-CAABE69DE76E}" destId="{AEF17A60-3528-4858-A613-21392441DFD5}" srcOrd="7" destOrd="0" presId="urn:microsoft.com/office/officeart/2005/8/layout/default"/>
    <dgm:cxn modelId="{5D4412B2-8785-484B-B135-2E47BC690603}" type="presParOf" srcId="{290200CB-B64A-4A18-AA5F-CAABE69DE76E}" destId="{F3B01E7C-36CF-47D1-9346-E5364F9AB395}" srcOrd="8" destOrd="0" presId="urn:microsoft.com/office/officeart/2005/8/layout/default"/>
    <dgm:cxn modelId="{8499A440-E29E-4108-B909-478AD7BB7309}" type="presParOf" srcId="{290200CB-B64A-4A18-AA5F-CAABE69DE76E}" destId="{E75EB235-ED21-4B2A-AF6F-8028182873EB}" srcOrd="9" destOrd="0" presId="urn:microsoft.com/office/officeart/2005/8/layout/default"/>
    <dgm:cxn modelId="{E9CB4E0F-91F8-4ECD-8EFE-4B5297D4AC2A}" type="presParOf" srcId="{290200CB-B64A-4A18-AA5F-CAABE69DE76E}" destId="{C57564C8-7201-479F-9295-1A8D09EA0DE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B627EC-C73C-491E-ABCC-E15047214CA2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C126A7-DDDE-4AE2-AEFD-8553FD69854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 dirty="0">
              <a:solidFill>
                <a:schemeClr val="accent1">
                  <a:lumMod val="50000"/>
                </a:schemeClr>
              </a:solidFill>
            </a:rPr>
            <a:t>Note sources </a:t>
          </a:r>
          <a:r>
            <a:rPr lang="en-US" dirty="0">
              <a:solidFill>
                <a:schemeClr val="accent1">
                  <a:lumMod val="50000"/>
                </a:schemeClr>
              </a:solidFill>
            </a:rPr>
            <a:t>you don’t use but looked at and note why you are not using.</a:t>
          </a:r>
        </a:p>
      </dgm:t>
    </dgm:pt>
    <dgm:pt modelId="{617E7F94-90ED-4C31-B4D3-6127EB5A2A82}" type="parTrans" cxnId="{C8BA4020-0329-47C8-8EB6-C8F3E2D215F3}">
      <dgm:prSet/>
      <dgm:spPr/>
      <dgm:t>
        <a:bodyPr/>
        <a:lstStyle/>
        <a:p>
          <a:endParaRPr lang="en-US"/>
        </a:p>
      </dgm:t>
    </dgm:pt>
    <dgm:pt modelId="{F32C3BAC-91A8-4BB7-B712-20818208EFEF}" type="sibTrans" cxnId="{C8BA4020-0329-47C8-8EB6-C8F3E2D215F3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C5D29F3-0D5A-42AE-98E3-69FA0738D9A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dirty="0">
              <a:solidFill>
                <a:schemeClr val="accent1">
                  <a:lumMod val="50000"/>
                </a:schemeClr>
              </a:solidFill>
            </a:rPr>
            <a:t>Later, you may not </a:t>
          </a:r>
          <a:r>
            <a:rPr lang="en-US" b="1" dirty="0">
              <a:solidFill>
                <a:schemeClr val="accent1">
                  <a:lumMod val="50000"/>
                </a:schemeClr>
              </a:solidFill>
            </a:rPr>
            <a:t>remember</a:t>
          </a:r>
          <a:r>
            <a:rPr lang="en-US" b="0" dirty="0">
              <a:solidFill>
                <a:schemeClr val="accent1">
                  <a:lumMod val="50000"/>
                </a:schemeClr>
              </a:solidFill>
            </a:rPr>
            <a:t> if you looked at a source and may have to re-read a source.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0FA424B6-6382-4D55-90A3-F3B91BD96A32}" type="parTrans" cxnId="{902ECF92-2E91-4055-AA09-335DF8486AD4}">
      <dgm:prSet/>
      <dgm:spPr/>
      <dgm:t>
        <a:bodyPr/>
        <a:lstStyle/>
        <a:p>
          <a:endParaRPr lang="en-US"/>
        </a:p>
      </dgm:t>
    </dgm:pt>
    <dgm:pt modelId="{E94B3DD4-1288-45D0-9538-7A58A25059CE}" type="sibTrans" cxnId="{902ECF92-2E91-4055-AA09-335DF8486AD4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F0A0051-0DED-4900-9376-899B7BE479D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solidFill>
                <a:schemeClr val="accent1">
                  <a:lumMod val="75000"/>
                </a:schemeClr>
              </a:solidFill>
            </a:rPr>
            <a:t>As you research, n</a:t>
          </a:r>
          <a:r>
            <a:rPr lang="en-US" b="0" dirty="0">
              <a:solidFill>
                <a:schemeClr val="accent1">
                  <a:lumMod val="75000"/>
                </a:schemeClr>
              </a:solidFill>
            </a:rPr>
            <a:t>ote how well your sources relate to your topic.  </a:t>
          </a:r>
          <a:r>
            <a:rPr lang="en-US" b="1" dirty="0">
              <a:solidFill>
                <a:schemeClr val="accent1">
                  <a:lumMod val="75000"/>
                </a:schemeClr>
              </a:solidFill>
            </a:rPr>
            <a:t>Ranking systems </a:t>
          </a:r>
          <a:r>
            <a:rPr lang="en-US" b="0" dirty="0">
              <a:solidFill>
                <a:schemeClr val="accent1">
                  <a:lumMod val="75000"/>
                </a:schemeClr>
              </a:solidFill>
            </a:rPr>
            <a:t>help.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2BC0B252-8E4F-4362-BAB7-F3D18FEC26C6}" type="parTrans" cxnId="{901F57AB-8FE7-4320-BFA2-FEA41A51B3BE}">
      <dgm:prSet/>
      <dgm:spPr/>
      <dgm:t>
        <a:bodyPr/>
        <a:lstStyle/>
        <a:p>
          <a:endParaRPr lang="en-US"/>
        </a:p>
      </dgm:t>
    </dgm:pt>
    <dgm:pt modelId="{A3618AA6-E479-4511-A171-4FB3616D7DD9}" type="sibTrans" cxnId="{901F57AB-8FE7-4320-BFA2-FEA41A51B3B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C261A3E-1C51-4BC1-8DFB-3DE8CC9B1DA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solidFill>
                <a:schemeClr val="accent1">
                  <a:lumMod val="75000"/>
                </a:schemeClr>
              </a:solidFill>
            </a:rPr>
            <a:t>Organize in a manner that works for you and helps you to be </a:t>
          </a:r>
          <a:r>
            <a:rPr lang="en-US" b="1" dirty="0">
              <a:solidFill>
                <a:schemeClr val="accent1">
                  <a:lumMod val="75000"/>
                </a:schemeClr>
              </a:solidFill>
            </a:rPr>
            <a:t>efficient</a:t>
          </a:r>
          <a:r>
            <a:rPr lang="en-US" dirty="0">
              <a:solidFill>
                <a:schemeClr val="accent1">
                  <a:lumMod val="75000"/>
                </a:schemeClr>
              </a:solidFill>
            </a:rPr>
            <a:t>.</a:t>
          </a:r>
        </a:p>
      </dgm:t>
    </dgm:pt>
    <dgm:pt modelId="{C7C051B9-CFED-4223-92B4-69076292C843}" type="parTrans" cxnId="{11DE3376-CC48-4F69-80ED-4B2DB2301055}">
      <dgm:prSet/>
      <dgm:spPr/>
      <dgm:t>
        <a:bodyPr/>
        <a:lstStyle/>
        <a:p>
          <a:endParaRPr lang="en-US"/>
        </a:p>
      </dgm:t>
    </dgm:pt>
    <dgm:pt modelId="{8A48BC42-7C5A-4D93-B1BA-037E2E5C38E1}" type="sibTrans" cxnId="{11DE3376-CC48-4F69-80ED-4B2DB2301055}">
      <dgm:prSet/>
      <dgm:spPr/>
      <dgm:t>
        <a:bodyPr/>
        <a:lstStyle/>
        <a:p>
          <a:endParaRPr lang="en-US"/>
        </a:p>
      </dgm:t>
    </dgm:pt>
    <dgm:pt modelId="{F69015B7-5E7E-4000-9F4C-53BD49B12ABB}" type="pres">
      <dgm:prSet presAssocID="{CBB627EC-C73C-491E-ABCC-E15047214CA2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C2E2F4E-3D49-4040-828C-86CC1E40C925}" type="pres">
      <dgm:prSet presAssocID="{CBB627EC-C73C-491E-ABCC-E15047214CA2}" presName="container" presStyleCnt="0">
        <dgm:presLayoutVars>
          <dgm:dir/>
          <dgm:resizeHandles val="exact"/>
        </dgm:presLayoutVars>
      </dgm:prSet>
      <dgm:spPr/>
    </dgm:pt>
    <dgm:pt modelId="{21D8CEC9-5EEE-46F5-86F9-3E12849A6E51}" type="pres">
      <dgm:prSet presAssocID="{DCC126A7-DDDE-4AE2-AEFD-8553FD698544}" presName="compNode" presStyleCnt="0"/>
      <dgm:spPr/>
    </dgm:pt>
    <dgm:pt modelId="{90A3EB5B-49BD-490C-A38C-873BB2AEBA4C}" type="pres">
      <dgm:prSet presAssocID="{DCC126A7-DDDE-4AE2-AEFD-8553FD698544}" presName="iconBgRect" presStyleLbl="bgShp" presStyleIdx="0" presStyleCnt="4"/>
      <dgm:spPr/>
    </dgm:pt>
    <dgm:pt modelId="{9EC72411-5113-43E8-97A4-97CF3A74FD1F}" type="pres">
      <dgm:prSet presAssocID="{DCC126A7-DDDE-4AE2-AEFD-8553FD698544}" presName="iconRect" presStyleLbl="node1" presStyleIdx="0" presStyleCnt="4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pen Quotation Mark"/>
        </a:ext>
      </dgm:extLst>
    </dgm:pt>
    <dgm:pt modelId="{C70EE57B-28C8-4875-B081-3AA479F85796}" type="pres">
      <dgm:prSet presAssocID="{DCC126A7-DDDE-4AE2-AEFD-8553FD698544}" presName="spaceRect" presStyleCnt="0"/>
      <dgm:spPr/>
    </dgm:pt>
    <dgm:pt modelId="{37704872-6A0E-4966-B0AA-AF172785250F}" type="pres">
      <dgm:prSet presAssocID="{DCC126A7-DDDE-4AE2-AEFD-8553FD698544}" presName="textRect" presStyleLbl="revTx" presStyleIdx="0" presStyleCnt="4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72E0953D-08A0-4801-8C00-A647C0F03C14}" type="pres">
      <dgm:prSet presAssocID="{F32C3BAC-91A8-4BB7-B712-20818208EFEF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0177E76-82A0-47D7-B8B0-DE5AAFCD3970}" type="pres">
      <dgm:prSet presAssocID="{3C5D29F3-0D5A-42AE-98E3-69FA0738D9AB}" presName="compNode" presStyleCnt="0"/>
      <dgm:spPr/>
    </dgm:pt>
    <dgm:pt modelId="{B7950C42-42F3-40E9-9EB4-886FEB2D093A}" type="pres">
      <dgm:prSet presAssocID="{3C5D29F3-0D5A-42AE-98E3-69FA0738D9AB}" presName="iconBgRect" presStyleLbl="bgShp" presStyleIdx="1" presStyleCnt="4"/>
      <dgm:spPr/>
    </dgm:pt>
    <dgm:pt modelId="{9BABC173-DF41-401C-A2E0-2F68E726B822}" type="pres">
      <dgm:prSet presAssocID="{3C5D29F3-0D5A-42AE-98E3-69FA0738D9AB}" presName="iconRect" presStyleLbl="node1" presStyleIdx="1" presStyleCnt="4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2A4CCEA8-6EE8-46AA-B73C-A0101BCDE46F}" type="pres">
      <dgm:prSet presAssocID="{3C5D29F3-0D5A-42AE-98E3-69FA0738D9AB}" presName="spaceRect" presStyleCnt="0"/>
      <dgm:spPr/>
    </dgm:pt>
    <dgm:pt modelId="{56482EDD-9C10-4B3B-9BFC-409225A45479}" type="pres">
      <dgm:prSet presAssocID="{3C5D29F3-0D5A-42AE-98E3-69FA0738D9AB}" presName="textRect" presStyleLbl="revTx" presStyleIdx="1" presStyleCnt="4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0FB56738-832F-4736-8A26-D16B5D70978A}" type="pres">
      <dgm:prSet presAssocID="{E94B3DD4-1288-45D0-9538-7A58A25059C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1E44C07-9EEB-4F32-B1AB-35010EA516B6}" type="pres">
      <dgm:prSet presAssocID="{EF0A0051-0DED-4900-9376-899B7BE479DE}" presName="compNode" presStyleCnt="0"/>
      <dgm:spPr/>
    </dgm:pt>
    <dgm:pt modelId="{ACAE3EC1-9318-4C7A-A35F-9E67EB743D71}" type="pres">
      <dgm:prSet presAssocID="{EF0A0051-0DED-4900-9376-899B7BE479DE}" presName="iconBgRect" presStyleLbl="bgShp" presStyleIdx="2" presStyleCnt="4"/>
      <dgm:spPr/>
    </dgm:pt>
    <dgm:pt modelId="{FB503B97-F427-4BAC-ACE9-0A03C8CEF84A}" type="pres">
      <dgm:prSet presAssocID="{EF0A0051-0DED-4900-9376-899B7BE479D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Star"/>
        </a:ext>
      </dgm:extLst>
    </dgm:pt>
    <dgm:pt modelId="{FD734925-7D9F-4E8F-AC1D-AAFD601AC788}" type="pres">
      <dgm:prSet presAssocID="{EF0A0051-0DED-4900-9376-899B7BE479DE}" presName="spaceRect" presStyleCnt="0"/>
      <dgm:spPr/>
    </dgm:pt>
    <dgm:pt modelId="{259FD296-5796-4B48-B41A-0188E8BE18B9}" type="pres">
      <dgm:prSet presAssocID="{EF0A0051-0DED-4900-9376-899B7BE479DE}" presName="textRect" presStyleLbl="revTx" presStyleIdx="2" presStyleCnt="4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365B727F-EB3F-48E6-9BC1-D85291BE35F6}" type="pres">
      <dgm:prSet presAssocID="{A3618AA6-E479-4511-A171-4FB3616D7DD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07688CB-C020-4471-8D81-F36116D0763D}" type="pres">
      <dgm:prSet presAssocID="{7C261A3E-1C51-4BC1-8DFB-3DE8CC9B1DA2}" presName="compNode" presStyleCnt="0"/>
      <dgm:spPr/>
    </dgm:pt>
    <dgm:pt modelId="{E3EA004F-33E4-489F-A1E8-61D793E3ECB5}" type="pres">
      <dgm:prSet presAssocID="{7C261A3E-1C51-4BC1-8DFB-3DE8CC9B1DA2}" presName="iconBgRect" presStyleLbl="bgShp" presStyleIdx="3" presStyleCnt="4"/>
      <dgm:spPr/>
    </dgm:pt>
    <dgm:pt modelId="{EDFBD480-C3A6-4DCD-97D6-7E0481C015A7}" type="pres">
      <dgm:prSet presAssocID="{7C261A3E-1C51-4BC1-8DFB-3DE8CC9B1DA2}" presName="iconRect" presStyleLbl="node1" presStyleIdx="3" presStyleCnt="4"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pen Folder"/>
        </a:ext>
      </dgm:extLst>
    </dgm:pt>
    <dgm:pt modelId="{8303D3B2-7EF7-4FC0-8CB9-0CC9740A7373}" type="pres">
      <dgm:prSet presAssocID="{7C261A3E-1C51-4BC1-8DFB-3DE8CC9B1DA2}" presName="spaceRect" presStyleCnt="0"/>
      <dgm:spPr/>
    </dgm:pt>
    <dgm:pt modelId="{83793DF7-86E8-4622-BD5D-EF32FE2D0DF6}" type="pres">
      <dgm:prSet presAssocID="{7C261A3E-1C51-4BC1-8DFB-3DE8CC9B1DA2}" presName="textRect" presStyleLbl="revTx" presStyleIdx="3" presStyleCnt="4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247131-22B8-42F6-87FA-6C9DB868F67D}" type="presOf" srcId="{E94B3DD4-1288-45D0-9538-7A58A25059CE}" destId="{0FB56738-832F-4736-8A26-D16B5D70978A}" srcOrd="0" destOrd="0" presId="urn:microsoft.com/office/officeart/2018/2/layout/IconCircleList"/>
    <dgm:cxn modelId="{11DE3376-CC48-4F69-80ED-4B2DB2301055}" srcId="{CBB627EC-C73C-491E-ABCC-E15047214CA2}" destId="{7C261A3E-1C51-4BC1-8DFB-3DE8CC9B1DA2}" srcOrd="3" destOrd="0" parTransId="{C7C051B9-CFED-4223-92B4-69076292C843}" sibTransId="{8A48BC42-7C5A-4D93-B1BA-037E2E5C38E1}"/>
    <dgm:cxn modelId="{C8BA4020-0329-47C8-8EB6-C8F3E2D215F3}" srcId="{CBB627EC-C73C-491E-ABCC-E15047214CA2}" destId="{DCC126A7-DDDE-4AE2-AEFD-8553FD698544}" srcOrd="0" destOrd="0" parTransId="{617E7F94-90ED-4C31-B4D3-6127EB5A2A82}" sibTransId="{F32C3BAC-91A8-4BB7-B712-20818208EFEF}"/>
    <dgm:cxn modelId="{901F57AB-8FE7-4320-BFA2-FEA41A51B3BE}" srcId="{CBB627EC-C73C-491E-ABCC-E15047214CA2}" destId="{EF0A0051-0DED-4900-9376-899B7BE479DE}" srcOrd="2" destOrd="0" parTransId="{2BC0B252-8E4F-4362-BAB7-F3D18FEC26C6}" sibTransId="{A3618AA6-E479-4511-A171-4FB3616D7DD9}"/>
    <dgm:cxn modelId="{902ECF92-2E91-4055-AA09-335DF8486AD4}" srcId="{CBB627EC-C73C-491E-ABCC-E15047214CA2}" destId="{3C5D29F3-0D5A-42AE-98E3-69FA0738D9AB}" srcOrd="1" destOrd="0" parTransId="{0FA424B6-6382-4D55-90A3-F3B91BD96A32}" sibTransId="{E94B3DD4-1288-45D0-9538-7A58A25059CE}"/>
    <dgm:cxn modelId="{11435D4F-F0AA-416F-A235-3931D55604CE}" type="presOf" srcId="{EF0A0051-0DED-4900-9376-899B7BE479DE}" destId="{259FD296-5796-4B48-B41A-0188E8BE18B9}" srcOrd="0" destOrd="0" presId="urn:microsoft.com/office/officeart/2018/2/layout/IconCircleList"/>
    <dgm:cxn modelId="{E4D5A9BC-337C-487C-8F34-0C4F4A93DEBA}" type="presOf" srcId="{3C5D29F3-0D5A-42AE-98E3-69FA0738D9AB}" destId="{56482EDD-9C10-4B3B-9BFC-409225A45479}" srcOrd="0" destOrd="0" presId="urn:microsoft.com/office/officeart/2018/2/layout/IconCircleList"/>
    <dgm:cxn modelId="{3E14E517-3873-45E3-8C46-0713C9BA08F8}" type="presOf" srcId="{DCC126A7-DDDE-4AE2-AEFD-8553FD698544}" destId="{37704872-6A0E-4966-B0AA-AF172785250F}" srcOrd="0" destOrd="0" presId="urn:microsoft.com/office/officeart/2018/2/layout/IconCircleList"/>
    <dgm:cxn modelId="{BD2CA4F3-5A21-4019-BCC0-C31573985A0C}" type="presOf" srcId="{A3618AA6-E479-4511-A171-4FB3616D7DD9}" destId="{365B727F-EB3F-48E6-9BC1-D85291BE35F6}" srcOrd="0" destOrd="0" presId="urn:microsoft.com/office/officeart/2018/2/layout/IconCircleList"/>
    <dgm:cxn modelId="{A13E1D3F-9586-455F-B03E-B4E9C7A38BA1}" type="presOf" srcId="{7C261A3E-1C51-4BC1-8DFB-3DE8CC9B1DA2}" destId="{83793DF7-86E8-4622-BD5D-EF32FE2D0DF6}" srcOrd="0" destOrd="0" presId="urn:microsoft.com/office/officeart/2018/2/layout/IconCircleList"/>
    <dgm:cxn modelId="{9DF3F692-083F-4FC5-ACEC-9F48227357A6}" type="presOf" srcId="{CBB627EC-C73C-491E-ABCC-E15047214CA2}" destId="{F69015B7-5E7E-4000-9F4C-53BD49B12ABB}" srcOrd="0" destOrd="0" presId="urn:microsoft.com/office/officeart/2018/2/layout/IconCircleList"/>
    <dgm:cxn modelId="{99816580-3127-4E09-8A56-168AAA5D3AB5}" type="presOf" srcId="{F32C3BAC-91A8-4BB7-B712-20818208EFEF}" destId="{72E0953D-08A0-4801-8C00-A647C0F03C14}" srcOrd="0" destOrd="0" presId="urn:microsoft.com/office/officeart/2018/2/layout/IconCircleList"/>
    <dgm:cxn modelId="{220E3193-D243-4ADC-AFC2-AA4FFC89709C}" type="presParOf" srcId="{F69015B7-5E7E-4000-9F4C-53BD49B12ABB}" destId="{DC2E2F4E-3D49-4040-828C-86CC1E40C925}" srcOrd="0" destOrd="0" presId="urn:microsoft.com/office/officeart/2018/2/layout/IconCircleList"/>
    <dgm:cxn modelId="{ECF9BE00-17E0-453B-83F2-15B134A5CD23}" type="presParOf" srcId="{DC2E2F4E-3D49-4040-828C-86CC1E40C925}" destId="{21D8CEC9-5EEE-46F5-86F9-3E12849A6E51}" srcOrd="0" destOrd="0" presId="urn:microsoft.com/office/officeart/2018/2/layout/IconCircleList"/>
    <dgm:cxn modelId="{C1BD82EA-9FAE-4413-A15D-2F26D7324FE5}" type="presParOf" srcId="{21D8CEC9-5EEE-46F5-86F9-3E12849A6E51}" destId="{90A3EB5B-49BD-490C-A38C-873BB2AEBA4C}" srcOrd="0" destOrd="0" presId="urn:microsoft.com/office/officeart/2018/2/layout/IconCircleList"/>
    <dgm:cxn modelId="{A755DCB0-E2BA-4CC8-9B60-FDD54DD19C0F}" type="presParOf" srcId="{21D8CEC9-5EEE-46F5-86F9-3E12849A6E51}" destId="{9EC72411-5113-43E8-97A4-97CF3A74FD1F}" srcOrd="1" destOrd="0" presId="urn:microsoft.com/office/officeart/2018/2/layout/IconCircleList"/>
    <dgm:cxn modelId="{726D6369-9099-44ED-90FA-B47F138FB29D}" type="presParOf" srcId="{21D8CEC9-5EEE-46F5-86F9-3E12849A6E51}" destId="{C70EE57B-28C8-4875-B081-3AA479F85796}" srcOrd="2" destOrd="0" presId="urn:microsoft.com/office/officeart/2018/2/layout/IconCircleList"/>
    <dgm:cxn modelId="{87B87A26-AE6D-4470-8488-559094D5AC56}" type="presParOf" srcId="{21D8CEC9-5EEE-46F5-86F9-3E12849A6E51}" destId="{37704872-6A0E-4966-B0AA-AF172785250F}" srcOrd="3" destOrd="0" presId="urn:microsoft.com/office/officeart/2018/2/layout/IconCircleList"/>
    <dgm:cxn modelId="{9B974530-25C5-46F0-85FF-95F20ECC4D9A}" type="presParOf" srcId="{DC2E2F4E-3D49-4040-828C-86CC1E40C925}" destId="{72E0953D-08A0-4801-8C00-A647C0F03C14}" srcOrd="1" destOrd="0" presId="urn:microsoft.com/office/officeart/2018/2/layout/IconCircleList"/>
    <dgm:cxn modelId="{D044E7A3-FF25-43E8-A632-72EC33A30BD2}" type="presParOf" srcId="{DC2E2F4E-3D49-4040-828C-86CC1E40C925}" destId="{40177E76-82A0-47D7-B8B0-DE5AAFCD3970}" srcOrd="2" destOrd="0" presId="urn:microsoft.com/office/officeart/2018/2/layout/IconCircleList"/>
    <dgm:cxn modelId="{BFCF4CDF-D471-4D7A-9B4C-C4E585ED3739}" type="presParOf" srcId="{40177E76-82A0-47D7-B8B0-DE5AAFCD3970}" destId="{B7950C42-42F3-40E9-9EB4-886FEB2D093A}" srcOrd="0" destOrd="0" presId="urn:microsoft.com/office/officeart/2018/2/layout/IconCircleList"/>
    <dgm:cxn modelId="{AAECA05F-1DC8-491A-9494-D78991B09C17}" type="presParOf" srcId="{40177E76-82A0-47D7-B8B0-DE5AAFCD3970}" destId="{9BABC173-DF41-401C-A2E0-2F68E726B822}" srcOrd="1" destOrd="0" presId="urn:microsoft.com/office/officeart/2018/2/layout/IconCircleList"/>
    <dgm:cxn modelId="{2C1D57E1-61F2-42F6-9E0D-1D88AB0679D2}" type="presParOf" srcId="{40177E76-82A0-47D7-B8B0-DE5AAFCD3970}" destId="{2A4CCEA8-6EE8-46AA-B73C-A0101BCDE46F}" srcOrd="2" destOrd="0" presId="urn:microsoft.com/office/officeart/2018/2/layout/IconCircleList"/>
    <dgm:cxn modelId="{6160AD58-2C5C-43FB-8E2A-F751E06B2392}" type="presParOf" srcId="{40177E76-82A0-47D7-B8B0-DE5AAFCD3970}" destId="{56482EDD-9C10-4B3B-9BFC-409225A45479}" srcOrd="3" destOrd="0" presId="urn:microsoft.com/office/officeart/2018/2/layout/IconCircleList"/>
    <dgm:cxn modelId="{6D5ACE39-711B-43ED-A1C0-CBA77DD18ACB}" type="presParOf" srcId="{DC2E2F4E-3D49-4040-828C-86CC1E40C925}" destId="{0FB56738-832F-4736-8A26-D16B5D70978A}" srcOrd="3" destOrd="0" presId="urn:microsoft.com/office/officeart/2018/2/layout/IconCircleList"/>
    <dgm:cxn modelId="{E6C15324-785C-454E-A20B-F5588285DBEF}" type="presParOf" srcId="{DC2E2F4E-3D49-4040-828C-86CC1E40C925}" destId="{41E44C07-9EEB-4F32-B1AB-35010EA516B6}" srcOrd="4" destOrd="0" presId="urn:microsoft.com/office/officeart/2018/2/layout/IconCircleList"/>
    <dgm:cxn modelId="{A2EB2F39-9DB7-4104-84D0-524908BE1006}" type="presParOf" srcId="{41E44C07-9EEB-4F32-B1AB-35010EA516B6}" destId="{ACAE3EC1-9318-4C7A-A35F-9E67EB743D71}" srcOrd="0" destOrd="0" presId="urn:microsoft.com/office/officeart/2018/2/layout/IconCircleList"/>
    <dgm:cxn modelId="{B7C6DE03-B9A2-4417-836B-A0ECB1C83DFA}" type="presParOf" srcId="{41E44C07-9EEB-4F32-B1AB-35010EA516B6}" destId="{FB503B97-F427-4BAC-ACE9-0A03C8CEF84A}" srcOrd="1" destOrd="0" presId="urn:microsoft.com/office/officeart/2018/2/layout/IconCircleList"/>
    <dgm:cxn modelId="{757A8AAF-9BC9-467D-94E5-6EF69846B65C}" type="presParOf" srcId="{41E44C07-9EEB-4F32-B1AB-35010EA516B6}" destId="{FD734925-7D9F-4E8F-AC1D-AAFD601AC788}" srcOrd="2" destOrd="0" presId="urn:microsoft.com/office/officeart/2018/2/layout/IconCircleList"/>
    <dgm:cxn modelId="{82B8FF06-0060-469B-BADE-D81F21A21E06}" type="presParOf" srcId="{41E44C07-9EEB-4F32-B1AB-35010EA516B6}" destId="{259FD296-5796-4B48-B41A-0188E8BE18B9}" srcOrd="3" destOrd="0" presId="urn:microsoft.com/office/officeart/2018/2/layout/IconCircleList"/>
    <dgm:cxn modelId="{36D24184-1B8C-4BD9-80C1-80B77B9C98CD}" type="presParOf" srcId="{DC2E2F4E-3D49-4040-828C-86CC1E40C925}" destId="{365B727F-EB3F-48E6-9BC1-D85291BE35F6}" srcOrd="5" destOrd="0" presId="urn:microsoft.com/office/officeart/2018/2/layout/IconCircleList"/>
    <dgm:cxn modelId="{895AA43C-BA05-4C2B-A82C-43AFF8985940}" type="presParOf" srcId="{DC2E2F4E-3D49-4040-828C-86CC1E40C925}" destId="{F07688CB-C020-4471-8D81-F36116D0763D}" srcOrd="6" destOrd="0" presId="urn:microsoft.com/office/officeart/2018/2/layout/IconCircleList"/>
    <dgm:cxn modelId="{E06AEEB2-9C4F-42C3-B79F-8A669A13CB23}" type="presParOf" srcId="{F07688CB-C020-4471-8D81-F36116D0763D}" destId="{E3EA004F-33E4-489F-A1E8-61D793E3ECB5}" srcOrd="0" destOrd="0" presId="urn:microsoft.com/office/officeart/2018/2/layout/IconCircleList"/>
    <dgm:cxn modelId="{6EAC0CD9-B673-4424-BE0C-8AE08F7F0B4D}" type="presParOf" srcId="{F07688CB-C020-4471-8D81-F36116D0763D}" destId="{EDFBD480-C3A6-4DCD-97D6-7E0481C015A7}" srcOrd="1" destOrd="0" presId="urn:microsoft.com/office/officeart/2018/2/layout/IconCircleList"/>
    <dgm:cxn modelId="{35FA7A03-C2EE-49BE-B14C-7577E1187A56}" type="presParOf" srcId="{F07688CB-C020-4471-8D81-F36116D0763D}" destId="{8303D3B2-7EF7-4FC0-8CB9-0CC9740A7373}" srcOrd="2" destOrd="0" presId="urn:microsoft.com/office/officeart/2018/2/layout/IconCircleList"/>
    <dgm:cxn modelId="{49705C24-2F58-4840-A9BB-173F0A7B031A}" type="presParOf" srcId="{F07688CB-C020-4471-8D81-F36116D0763D}" destId="{83793DF7-86E8-4622-BD5D-EF32FE2D0DF6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18D24C-9CCE-4C68-83B3-CA4DDE5F489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8F172-FD23-441C-9241-312E9F9A0805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0" dirty="0"/>
            <a:t>Author name(s)</a:t>
          </a:r>
          <a:endParaRPr lang="en-US" dirty="0"/>
        </a:p>
      </dgm:t>
    </dgm:pt>
    <dgm:pt modelId="{5C0094FD-67D5-466C-873F-51D977335600}" type="parTrans" cxnId="{FDC44218-4D0E-42CA-A7A6-4A8B572C2FA7}">
      <dgm:prSet/>
      <dgm:spPr/>
      <dgm:t>
        <a:bodyPr/>
        <a:lstStyle/>
        <a:p>
          <a:endParaRPr lang="en-US"/>
        </a:p>
      </dgm:t>
    </dgm:pt>
    <dgm:pt modelId="{1407CEBA-0CAC-4D41-A8CE-C3EF04994544}" type="sibTrans" cxnId="{FDC44218-4D0E-42CA-A7A6-4A8B572C2FA7}">
      <dgm:prSet/>
      <dgm:spPr/>
      <dgm:t>
        <a:bodyPr/>
        <a:lstStyle/>
        <a:p>
          <a:endParaRPr lang="en-US"/>
        </a:p>
      </dgm:t>
    </dgm:pt>
    <dgm:pt modelId="{BAB84C8B-806D-40D0-B303-08A6E875909E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0" dirty="0"/>
            <a:t>Article title</a:t>
          </a:r>
          <a:endParaRPr lang="en-US" dirty="0"/>
        </a:p>
      </dgm:t>
    </dgm:pt>
    <dgm:pt modelId="{126DA1C1-DFD1-4660-A2D0-64163E2B57DA}" type="parTrans" cxnId="{2DD053EC-504B-430D-B1E5-2C442B789D5C}">
      <dgm:prSet/>
      <dgm:spPr/>
      <dgm:t>
        <a:bodyPr/>
        <a:lstStyle/>
        <a:p>
          <a:endParaRPr lang="en-US"/>
        </a:p>
      </dgm:t>
    </dgm:pt>
    <dgm:pt modelId="{AA7104C0-7EF3-496A-963B-D9E7C0583618}" type="sibTrans" cxnId="{2DD053EC-504B-430D-B1E5-2C442B789D5C}">
      <dgm:prSet/>
      <dgm:spPr/>
      <dgm:t>
        <a:bodyPr/>
        <a:lstStyle/>
        <a:p>
          <a:endParaRPr lang="en-US"/>
        </a:p>
      </dgm:t>
    </dgm:pt>
    <dgm:pt modelId="{9B97FDCC-6765-4E3A-B072-8A11F7804CC6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0" dirty="0"/>
            <a:t>Year of publication</a:t>
          </a:r>
          <a:endParaRPr lang="en-US" dirty="0"/>
        </a:p>
      </dgm:t>
    </dgm:pt>
    <dgm:pt modelId="{0B1E80EE-3564-4BD9-9BE0-E515633622E5}" type="parTrans" cxnId="{5D4469F5-D344-4582-AF48-6E17873A5019}">
      <dgm:prSet/>
      <dgm:spPr/>
      <dgm:t>
        <a:bodyPr/>
        <a:lstStyle/>
        <a:p>
          <a:endParaRPr lang="en-US"/>
        </a:p>
      </dgm:t>
    </dgm:pt>
    <dgm:pt modelId="{2DC0F19D-5AC5-4BB5-B18E-96D1280D4BD6}" type="sibTrans" cxnId="{5D4469F5-D344-4582-AF48-6E17873A5019}">
      <dgm:prSet/>
      <dgm:spPr/>
      <dgm:t>
        <a:bodyPr/>
        <a:lstStyle/>
        <a:p>
          <a:endParaRPr lang="en-US"/>
        </a:p>
      </dgm:t>
    </dgm:pt>
    <dgm:pt modelId="{5D7F9243-AE7E-4740-BC38-1AE9C22D189E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/>
            <a:t>Type of article</a:t>
          </a:r>
        </a:p>
      </dgm:t>
    </dgm:pt>
    <dgm:pt modelId="{85DE133A-D12A-49FD-8BEF-9C1B7809F7AE}" type="parTrans" cxnId="{1DE7F27B-E278-4901-AB97-E588AB8BD332}">
      <dgm:prSet/>
      <dgm:spPr/>
      <dgm:t>
        <a:bodyPr/>
        <a:lstStyle/>
        <a:p>
          <a:endParaRPr lang="en-US"/>
        </a:p>
      </dgm:t>
    </dgm:pt>
    <dgm:pt modelId="{1CB2278A-6FAE-44A6-A502-1C72184A86C6}" type="sibTrans" cxnId="{1DE7F27B-E278-4901-AB97-E588AB8BD332}">
      <dgm:prSet/>
      <dgm:spPr/>
      <dgm:t>
        <a:bodyPr/>
        <a:lstStyle/>
        <a:p>
          <a:endParaRPr lang="en-US"/>
        </a:p>
      </dgm:t>
    </dgm:pt>
    <dgm:pt modelId="{5A662211-8865-4F9D-B8A4-85F72B9D21D9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0" dirty="0"/>
            <a:t>Topic / Focus / Purpose</a:t>
          </a:r>
          <a:endParaRPr lang="en-US" dirty="0"/>
        </a:p>
      </dgm:t>
    </dgm:pt>
    <dgm:pt modelId="{4EF743BC-C1A9-4C3A-B5A5-4CFF4AEC01DC}" type="parTrans" cxnId="{D9050F47-DAB2-4DCE-A765-4E0A0FD397F0}">
      <dgm:prSet/>
      <dgm:spPr/>
      <dgm:t>
        <a:bodyPr/>
        <a:lstStyle/>
        <a:p>
          <a:endParaRPr lang="en-US"/>
        </a:p>
      </dgm:t>
    </dgm:pt>
    <dgm:pt modelId="{C29F8130-F418-444B-873D-1693F06492B0}" type="sibTrans" cxnId="{D9050F47-DAB2-4DCE-A765-4E0A0FD397F0}">
      <dgm:prSet/>
      <dgm:spPr/>
      <dgm:t>
        <a:bodyPr/>
        <a:lstStyle/>
        <a:p>
          <a:endParaRPr lang="en-US"/>
        </a:p>
      </dgm:t>
    </dgm:pt>
    <dgm:pt modelId="{44AEA3C9-A49A-49CB-9EB6-DE2369A0FE5F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Conceptual / Theoretical framework</a:t>
          </a:r>
        </a:p>
      </dgm:t>
    </dgm:pt>
    <dgm:pt modelId="{AB54474F-A2BE-475C-A683-808C76BA832C}" type="parTrans" cxnId="{A25B89D6-7BF4-4440-A36C-E32D500C7DD6}">
      <dgm:prSet/>
      <dgm:spPr/>
      <dgm:t>
        <a:bodyPr/>
        <a:lstStyle/>
        <a:p>
          <a:endParaRPr lang="en-US"/>
        </a:p>
      </dgm:t>
    </dgm:pt>
    <dgm:pt modelId="{C6C157C7-4D2D-4AEB-8270-CB77FFF9C669}" type="sibTrans" cxnId="{A25B89D6-7BF4-4440-A36C-E32D500C7DD6}">
      <dgm:prSet/>
      <dgm:spPr/>
      <dgm:t>
        <a:bodyPr/>
        <a:lstStyle/>
        <a:p>
          <a:endParaRPr lang="en-US"/>
        </a:p>
      </dgm:t>
    </dgm:pt>
    <dgm:pt modelId="{DAABBAC4-3AFB-41BA-A63D-6787E5C02EFC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0" dirty="0"/>
            <a:t>Methodology / research design</a:t>
          </a:r>
          <a:endParaRPr lang="en-US" dirty="0"/>
        </a:p>
      </dgm:t>
    </dgm:pt>
    <dgm:pt modelId="{D0F195F6-F6A5-49F7-819E-5E793FEACDFC}" type="parTrans" cxnId="{77FE2769-69E2-4BBE-AC8E-E16749A24901}">
      <dgm:prSet/>
      <dgm:spPr/>
      <dgm:t>
        <a:bodyPr/>
        <a:lstStyle/>
        <a:p>
          <a:endParaRPr lang="en-US"/>
        </a:p>
      </dgm:t>
    </dgm:pt>
    <dgm:pt modelId="{68982F65-487D-4B36-A41E-CB09B736B76F}" type="sibTrans" cxnId="{77FE2769-69E2-4BBE-AC8E-E16749A24901}">
      <dgm:prSet/>
      <dgm:spPr/>
      <dgm:t>
        <a:bodyPr/>
        <a:lstStyle/>
        <a:p>
          <a:endParaRPr lang="en-US"/>
        </a:p>
      </dgm:t>
    </dgm:pt>
    <dgm:pt modelId="{0B753471-753C-449C-96FF-306AF26CA855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0"/>
            <a:t>Context  </a:t>
          </a:r>
          <a:endParaRPr lang="en-US"/>
        </a:p>
      </dgm:t>
    </dgm:pt>
    <dgm:pt modelId="{5C44F36C-D0DA-48F4-B484-6B25B67E15D1}" type="parTrans" cxnId="{5A62834B-9189-4766-8EB3-904026822574}">
      <dgm:prSet/>
      <dgm:spPr/>
      <dgm:t>
        <a:bodyPr/>
        <a:lstStyle/>
        <a:p>
          <a:endParaRPr lang="en-US"/>
        </a:p>
      </dgm:t>
    </dgm:pt>
    <dgm:pt modelId="{C992274A-1947-49A6-AA01-495AD86A9D26}" type="sibTrans" cxnId="{5A62834B-9189-4766-8EB3-904026822574}">
      <dgm:prSet/>
      <dgm:spPr/>
      <dgm:t>
        <a:bodyPr/>
        <a:lstStyle/>
        <a:p>
          <a:endParaRPr lang="en-US"/>
        </a:p>
      </dgm:t>
    </dgm:pt>
    <dgm:pt modelId="{6BA3A330-6C91-49B7-ABBD-CD1ABF75FE55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0"/>
            <a:t>Variables</a:t>
          </a:r>
          <a:endParaRPr lang="en-US"/>
        </a:p>
      </dgm:t>
    </dgm:pt>
    <dgm:pt modelId="{156953B2-8318-40A0-AA62-F584038BACB6}" type="parTrans" cxnId="{9855EFB0-4607-43B6-A27E-D71DC656EC92}">
      <dgm:prSet/>
      <dgm:spPr/>
      <dgm:t>
        <a:bodyPr/>
        <a:lstStyle/>
        <a:p>
          <a:endParaRPr lang="en-US"/>
        </a:p>
      </dgm:t>
    </dgm:pt>
    <dgm:pt modelId="{900E1085-ED4A-4AFA-A763-6B6D6CFDE6B8}" type="sibTrans" cxnId="{9855EFB0-4607-43B6-A27E-D71DC656EC92}">
      <dgm:prSet/>
      <dgm:spPr/>
      <dgm:t>
        <a:bodyPr/>
        <a:lstStyle/>
        <a:p>
          <a:endParaRPr lang="en-US"/>
        </a:p>
      </dgm:t>
    </dgm:pt>
    <dgm:pt modelId="{192D9553-9487-4E9D-81A2-1CDF43E1D476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K</a:t>
          </a:r>
          <a:r>
            <a:rPr lang="en-US" b="0" dirty="0"/>
            <a:t>ey findings</a:t>
          </a:r>
          <a:endParaRPr lang="en-US" dirty="0"/>
        </a:p>
      </dgm:t>
    </dgm:pt>
    <dgm:pt modelId="{6144564A-350E-4867-96EC-D988B196C0D2}" type="parTrans" cxnId="{90505976-B462-499B-A00C-0DD3BC1CFD15}">
      <dgm:prSet/>
      <dgm:spPr/>
      <dgm:t>
        <a:bodyPr/>
        <a:lstStyle/>
        <a:p>
          <a:endParaRPr lang="en-US"/>
        </a:p>
      </dgm:t>
    </dgm:pt>
    <dgm:pt modelId="{8FFF9084-B79C-4620-B1AF-0811C183A428}" type="sibTrans" cxnId="{90505976-B462-499B-A00C-0DD3BC1CFD15}">
      <dgm:prSet/>
      <dgm:spPr/>
      <dgm:t>
        <a:bodyPr/>
        <a:lstStyle/>
        <a:p>
          <a:endParaRPr lang="en-US"/>
        </a:p>
      </dgm:t>
    </dgm:pt>
    <dgm:pt modelId="{8F0145BD-2F58-4215-802A-F2C779F1765E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0"/>
            <a:t>Results</a:t>
          </a:r>
          <a:endParaRPr lang="en-US"/>
        </a:p>
      </dgm:t>
    </dgm:pt>
    <dgm:pt modelId="{45710809-2FC7-4C98-8AFB-E910011C6D5D}" type="parTrans" cxnId="{62FDBCAD-F15E-4A6D-A9C1-CE0E4DFAA029}">
      <dgm:prSet/>
      <dgm:spPr/>
      <dgm:t>
        <a:bodyPr/>
        <a:lstStyle/>
        <a:p>
          <a:endParaRPr lang="en-US"/>
        </a:p>
      </dgm:t>
    </dgm:pt>
    <dgm:pt modelId="{FCA28052-0C50-4827-842A-E3F17643D37E}" type="sibTrans" cxnId="{62FDBCAD-F15E-4A6D-A9C1-CE0E4DFAA029}">
      <dgm:prSet/>
      <dgm:spPr/>
      <dgm:t>
        <a:bodyPr/>
        <a:lstStyle/>
        <a:p>
          <a:endParaRPr lang="en-US"/>
        </a:p>
      </dgm:t>
    </dgm:pt>
    <dgm:pt modelId="{995B2B68-763F-4DD4-9FB6-F5595D699967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0"/>
            <a:t>Conclusions</a:t>
          </a:r>
          <a:endParaRPr lang="en-US"/>
        </a:p>
      </dgm:t>
    </dgm:pt>
    <dgm:pt modelId="{59091A0B-ABF0-4B80-AD8B-C99ABEA6D51D}" type="parTrans" cxnId="{D119330B-DC3B-42F9-BDF6-A52D5F879513}">
      <dgm:prSet/>
      <dgm:spPr/>
      <dgm:t>
        <a:bodyPr/>
        <a:lstStyle/>
        <a:p>
          <a:endParaRPr lang="en-US"/>
        </a:p>
      </dgm:t>
    </dgm:pt>
    <dgm:pt modelId="{14E58C27-C6F5-4D78-B7BE-6201D838D0E9}" type="sibTrans" cxnId="{D119330B-DC3B-42F9-BDF6-A52D5F879513}">
      <dgm:prSet/>
      <dgm:spPr/>
      <dgm:t>
        <a:bodyPr/>
        <a:lstStyle/>
        <a:p>
          <a:endParaRPr lang="en-US"/>
        </a:p>
      </dgm:t>
    </dgm:pt>
    <dgm:pt modelId="{B0FD7D3D-590A-4DE0-8A59-5A8F5F9E155E}" type="pres">
      <dgm:prSet presAssocID="{4C18D24C-9CCE-4C68-83B3-CA4DDE5F489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C0CD49-D40A-49F9-9B50-4A9BBAAE9F17}" type="pres">
      <dgm:prSet presAssocID="{BE68F172-FD23-441C-9241-312E9F9A0805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89755E-CCBF-4680-9C44-18556B89C559}" type="pres">
      <dgm:prSet presAssocID="{1407CEBA-0CAC-4D41-A8CE-C3EF04994544}" presName="sibTrans" presStyleCnt="0"/>
      <dgm:spPr/>
    </dgm:pt>
    <dgm:pt modelId="{B1C01958-0C42-40A1-ACC5-08ABE30702F9}" type="pres">
      <dgm:prSet presAssocID="{BAB84C8B-806D-40D0-B303-08A6E875909E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E4B1C9-A6BC-4543-9286-9E64F89137B3}" type="pres">
      <dgm:prSet presAssocID="{AA7104C0-7EF3-496A-963B-D9E7C0583618}" presName="sibTrans" presStyleCnt="0"/>
      <dgm:spPr/>
    </dgm:pt>
    <dgm:pt modelId="{B470F58E-E844-4FBD-8853-B131B3D65D87}" type="pres">
      <dgm:prSet presAssocID="{9B97FDCC-6765-4E3A-B072-8A11F7804CC6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CC77DE-D004-4760-9E2B-55AD3FF33E16}" type="pres">
      <dgm:prSet presAssocID="{2DC0F19D-5AC5-4BB5-B18E-96D1280D4BD6}" presName="sibTrans" presStyleCnt="0"/>
      <dgm:spPr/>
    </dgm:pt>
    <dgm:pt modelId="{133B940C-3090-40FD-838F-D9BCCC0D5D0B}" type="pres">
      <dgm:prSet presAssocID="{5D7F9243-AE7E-4740-BC38-1AE9C22D189E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695DB8-5802-4D35-B3B4-CE61825A5442}" type="pres">
      <dgm:prSet presAssocID="{1CB2278A-6FAE-44A6-A502-1C72184A86C6}" presName="sibTrans" presStyleCnt="0"/>
      <dgm:spPr/>
    </dgm:pt>
    <dgm:pt modelId="{BAB4C9DA-9EF2-4C85-B4FE-9053D4AEA137}" type="pres">
      <dgm:prSet presAssocID="{5A662211-8865-4F9D-B8A4-85F72B9D21D9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427887-2437-4502-B7BD-346E298A1C41}" type="pres">
      <dgm:prSet presAssocID="{C29F8130-F418-444B-873D-1693F06492B0}" presName="sibTrans" presStyleCnt="0"/>
      <dgm:spPr/>
    </dgm:pt>
    <dgm:pt modelId="{F37D784B-1B2A-4B65-A844-57EB0C89A8C8}" type="pres">
      <dgm:prSet presAssocID="{44AEA3C9-A49A-49CB-9EB6-DE2369A0FE5F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E75298-94F1-40B5-9737-135D0EA033BD}" type="pres">
      <dgm:prSet presAssocID="{C6C157C7-4D2D-4AEB-8270-CB77FFF9C669}" presName="sibTrans" presStyleCnt="0"/>
      <dgm:spPr/>
    </dgm:pt>
    <dgm:pt modelId="{9B8B70DB-B968-47E1-948A-CFF8B20A166D}" type="pres">
      <dgm:prSet presAssocID="{DAABBAC4-3AFB-41BA-A63D-6787E5C02EFC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77F265-EE4B-46E1-B13B-A394BA32FE4C}" type="pres">
      <dgm:prSet presAssocID="{68982F65-487D-4B36-A41E-CB09B736B76F}" presName="sibTrans" presStyleCnt="0"/>
      <dgm:spPr/>
    </dgm:pt>
    <dgm:pt modelId="{68197474-3839-47A6-82C5-54050937B2DE}" type="pres">
      <dgm:prSet presAssocID="{0B753471-753C-449C-96FF-306AF26CA855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11E05D-B6A9-4D94-B57D-7D36B572FA1D}" type="pres">
      <dgm:prSet presAssocID="{C992274A-1947-49A6-AA01-495AD86A9D26}" presName="sibTrans" presStyleCnt="0"/>
      <dgm:spPr/>
    </dgm:pt>
    <dgm:pt modelId="{5D8D7441-6680-46EE-B9F4-7DE801522D55}" type="pres">
      <dgm:prSet presAssocID="{6BA3A330-6C91-49B7-ABBD-CD1ABF75FE55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25446B-9D07-4D3C-B9E9-5C8235DAA4BA}" type="pres">
      <dgm:prSet presAssocID="{900E1085-ED4A-4AFA-A763-6B6D6CFDE6B8}" presName="sibTrans" presStyleCnt="0"/>
      <dgm:spPr/>
    </dgm:pt>
    <dgm:pt modelId="{7AD34F5A-2791-4070-BF72-58D2CB0358D1}" type="pres">
      <dgm:prSet presAssocID="{192D9553-9487-4E9D-81A2-1CDF43E1D476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B72B3C-B7D6-43BC-A3A3-3453AAB4C855}" type="pres">
      <dgm:prSet presAssocID="{8FFF9084-B79C-4620-B1AF-0811C183A428}" presName="sibTrans" presStyleCnt="0"/>
      <dgm:spPr/>
    </dgm:pt>
    <dgm:pt modelId="{62DA92A2-CF3A-4E02-87DD-726E1955D39D}" type="pres">
      <dgm:prSet presAssocID="{8F0145BD-2F58-4215-802A-F2C779F1765E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3A727-B157-41F6-8756-0FB4BED592E7}" type="pres">
      <dgm:prSet presAssocID="{FCA28052-0C50-4827-842A-E3F17643D37E}" presName="sibTrans" presStyleCnt="0"/>
      <dgm:spPr/>
    </dgm:pt>
    <dgm:pt modelId="{BC5E470D-DEBC-4E8B-AFE2-AF4F61CB509D}" type="pres">
      <dgm:prSet presAssocID="{995B2B68-763F-4DD4-9FB6-F5595D699967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336155-A515-4B5A-94DD-05DDF2313163}" type="presOf" srcId="{5A662211-8865-4F9D-B8A4-85F72B9D21D9}" destId="{BAB4C9DA-9EF2-4C85-B4FE-9053D4AEA137}" srcOrd="0" destOrd="0" presId="urn:microsoft.com/office/officeart/2005/8/layout/default"/>
    <dgm:cxn modelId="{77FE2769-69E2-4BBE-AC8E-E16749A24901}" srcId="{4C18D24C-9CCE-4C68-83B3-CA4DDE5F489C}" destId="{DAABBAC4-3AFB-41BA-A63D-6787E5C02EFC}" srcOrd="6" destOrd="0" parTransId="{D0F195F6-F6A5-49F7-819E-5E793FEACDFC}" sibTransId="{68982F65-487D-4B36-A41E-CB09B736B76F}"/>
    <dgm:cxn modelId="{62FDBCAD-F15E-4A6D-A9C1-CE0E4DFAA029}" srcId="{4C18D24C-9CCE-4C68-83B3-CA4DDE5F489C}" destId="{8F0145BD-2F58-4215-802A-F2C779F1765E}" srcOrd="10" destOrd="0" parTransId="{45710809-2FC7-4C98-8AFB-E910011C6D5D}" sibTransId="{FCA28052-0C50-4827-842A-E3F17643D37E}"/>
    <dgm:cxn modelId="{5A62834B-9189-4766-8EB3-904026822574}" srcId="{4C18D24C-9CCE-4C68-83B3-CA4DDE5F489C}" destId="{0B753471-753C-449C-96FF-306AF26CA855}" srcOrd="7" destOrd="0" parTransId="{5C44F36C-D0DA-48F4-B484-6B25B67E15D1}" sibTransId="{C992274A-1947-49A6-AA01-495AD86A9D26}"/>
    <dgm:cxn modelId="{2DD053EC-504B-430D-B1E5-2C442B789D5C}" srcId="{4C18D24C-9CCE-4C68-83B3-CA4DDE5F489C}" destId="{BAB84C8B-806D-40D0-B303-08A6E875909E}" srcOrd="1" destOrd="0" parTransId="{126DA1C1-DFD1-4660-A2D0-64163E2B57DA}" sibTransId="{AA7104C0-7EF3-496A-963B-D9E7C0583618}"/>
    <dgm:cxn modelId="{0CB285E9-5522-4B89-8962-6FAA01B00381}" type="presOf" srcId="{192D9553-9487-4E9D-81A2-1CDF43E1D476}" destId="{7AD34F5A-2791-4070-BF72-58D2CB0358D1}" srcOrd="0" destOrd="0" presId="urn:microsoft.com/office/officeart/2005/8/layout/default"/>
    <dgm:cxn modelId="{A25B89D6-7BF4-4440-A36C-E32D500C7DD6}" srcId="{4C18D24C-9CCE-4C68-83B3-CA4DDE5F489C}" destId="{44AEA3C9-A49A-49CB-9EB6-DE2369A0FE5F}" srcOrd="5" destOrd="0" parTransId="{AB54474F-A2BE-475C-A683-808C76BA832C}" sibTransId="{C6C157C7-4D2D-4AEB-8270-CB77FFF9C669}"/>
    <dgm:cxn modelId="{FA3BD2EA-E6A2-46D3-96CB-FAA3C4BDDE4C}" type="presOf" srcId="{0B753471-753C-449C-96FF-306AF26CA855}" destId="{68197474-3839-47A6-82C5-54050937B2DE}" srcOrd="0" destOrd="0" presId="urn:microsoft.com/office/officeart/2005/8/layout/default"/>
    <dgm:cxn modelId="{FDC44218-4D0E-42CA-A7A6-4A8B572C2FA7}" srcId="{4C18D24C-9CCE-4C68-83B3-CA4DDE5F489C}" destId="{BE68F172-FD23-441C-9241-312E9F9A0805}" srcOrd="0" destOrd="0" parTransId="{5C0094FD-67D5-466C-873F-51D977335600}" sibTransId="{1407CEBA-0CAC-4D41-A8CE-C3EF04994544}"/>
    <dgm:cxn modelId="{940FEF02-BDB7-4C8B-A339-DC954799D1F6}" type="presOf" srcId="{8F0145BD-2F58-4215-802A-F2C779F1765E}" destId="{62DA92A2-CF3A-4E02-87DD-726E1955D39D}" srcOrd="0" destOrd="0" presId="urn:microsoft.com/office/officeart/2005/8/layout/default"/>
    <dgm:cxn modelId="{D9050F47-DAB2-4DCE-A765-4E0A0FD397F0}" srcId="{4C18D24C-9CCE-4C68-83B3-CA4DDE5F489C}" destId="{5A662211-8865-4F9D-B8A4-85F72B9D21D9}" srcOrd="4" destOrd="0" parTransId="{4EF743BC-C1A9-4C3A-B5A5-4CFF4AEC01DC}" sibTransId="{C29F8130-F418-444B-873D-1693F06492B0}"/>
    <dgm:cxn modelId="{90505976-B462-499B-A00C-0DD3BC1CFD15}" srcId="{4C18D24C-9CCE-4C68-83B3-CA4DDE5F489C}" destId="{192D9553-9487-4E9D-81A2-1CDF43E1D476}" srcOrd="9" destOrd="0" parTransId="{6144564A-350E-4867-96EC-D988B196C0D2}" sibTransId="{8FFF9084-B79C-4620-B1AF-0811C183A428}"/>
    <dgm:cxn modelId="{A195AFC6-6395-4ADE-A6D9-292CEFEA02C2}" type="presOf" srcId="{DAABBAC4-3AFB-41BA-A63D-6787E5C02EFC}" destId="{9B8B70DB-B968-47E1-948A-CFF8B20A166D}" srcOrd="0" destOrd="0" presId="urn:microsoft.com/office/officeart/2005/8/layout/default"/>
    <dgm:cxn modelId="{6E7B4419-24E3-41BE-9D94-ADE79E060FC3}" type="presOf" srcId="{6BA3A330-6C91-49B7-ABBD-CD1ABF75FE55}" destId="{5D8D7441-6680-46EE-B9F4-7DE801522D55}" srcOrd="0" destOrd="0" presId="urn:microsoft.com/office/officeart/2005/8/layout/default"/>
    <dgm:cxn modelId="{BD64A285-1A3D-4E3B-86BF-FBD30F40F7AE}" type="presOf" srcId="{BAB84C8B-806D-40D0-B303-08A6E875909E}" destId="{B1C01958-0C42-40A1-ACC5-08ABE30702F9}" srcOrd="0" destOrd="0" presId="urn:microsoft.com/office/officeart/2005/8/layout/default"/>
    <dgm:cxn modelId="{14E16192-1881-40AD-8DF7-015681AF8704}" type="presOf" srcId="{4C18D24C-9CCE-4C68-83B3-CA4DDE5F489C}" destId="{B0FD7D3D-590A-4DE0-8A59-5A8F5F9E155E}" srcOrd="0" destOrd="0" presId="urn:microsoft.com/office/officeart/2005/8/layout/default"/>
    <dgm:cxn modelId="{B5E1AF5F-2265-47AD-A00B-431C66816D91}" type="presOf" srcId="{995B2B68-763F-4DD4-9FB6-F5595D699967}" destId="{BC5E470D-DEBC-4E8B-AFE2-AF4F61CB509D}" srcOrd="0" destOrd="0" presId="urn:microsoft.com/office/officeart/2005/8/layout/default"/>
    <dgm:cxn modelId="{1DE7F27B-E278-4901-AB97-E588AB8BD332}" srcId="{4C18D24C-9CCE-4C68-83B3-CA4DDE5F489C}" destId="{5D7F9243-AE7E-4740-BC38-1AE9C22D189E}" srcOrd="3" destOrd="0" parTransId="{85DE133A-D12A-49FD-8BEF-9C1B7809F7AE}" sibTransId="{1CB2278A-6FAE-44A6-A502-1C72184A86C6}"/>
    <dgm:cxn modelId="{D41473DD-DD5C-49D9-A41B-4C2BDF635790}" type="presOf" srcId="{5D7F9243-AE7E-4740-BC38-1AE9C22D189E}" destId="{133B940C-3090-40FD-838F-D9BCCC0D5D0B}" srcOrd="0" destOrd="0" presId="urn:microsoft.com/office/officeart/2005/8/layout/default"/>
    <dgm:cxn modelId="{D119330B-DC3B-42F9-BDF6-A52D5F879513}" srcId="{4C18D24C-9CCE-4C68-83B3-CA4DDE5F489C}" destId="{995B2B68-763F-4DD4-9FB6-F5595D699967}" srcOrd="11" destOrd="0" parTransId="{59091A0B-ABF0-4B80-AD8B-C99ABEA6D51D}" sibTransId="{14E58C27-C6F5-4D78-B7BE-6201D838D0E9}"/>
    <dgm:cxn modelId="{5D4469F5-D344-4582-AF48-6E17873A5019}" srcId="{4C18D24C-9CCE-4C68-83B3-CA4DDE5F489C}" destId="{9B97FDCC-6765-4E3A-B072-8A11F7804CC6}" srcOrd="2" destOrd="0" parTransId="{0B1E80EE-3564-4BD9-9BE0-E515633622E5}" sibTransId="{2DC0F19D-5AC5-4BB5-B18E-96D1280D4BD6}"/>
    <dgm:cxn modelId="{3EF81CC7-46B2-4E9F-BAA9-6B2F4E22069F}" type="presOf" srcId="{9B97FDCC-6765-4E3A-B072-8A11F7804CC6}" destId="{B470F58E-E844-4FBD-8853-B131B3D65D87}" srcOrd="0" destOrd="0" presId="urn:microsoft.com/office/officeart/2005/8/layout/default"/>
    <dgm:cxn modelId="{49DC6A7E-F587-4245-95D8-AFC274ABB4BA}" type="presOf" srcId="{BE68F172-FD23-441C-9241-312E9F9A0805}" destId="{BFC0CD49-D40A-49F9-9B50-4A9BBAAE9F17}" srcOrd="0" destOrd="0" presId="urn:microsoft.com/office/officeart/2005/8/layout/default"/>
    <dgm:cxn modelId="{4499B2DE-02F8-4ADD-95F8-25622CF44448}" type="presOf" srcId="{44AEA3C9-A49A-49CB-9EB6-DE2369A0FE5F}" destId="{F37D784B-1B2A-4B65-A844-57EB0C89A8C8}" srcOrd="0" destOrd="0" presId="urn:microsoft.com/office/officeart/2005/8/layout/default"/>
    <dgm:cxn modelId="{9855EFB0-4607-43B6-A27E-D71DC656EC92}" srcId="{4C18D24C-9CCE-4C68-83B3-CA4DDE5F489C}" destId="{6BA3A330-6C91-49B7-ABBD-CD1ABF75FE55}" srcOrd="8" destOrd="0" parTransId="{156953B2-8318-40A0-AA62-F584038BACB6}" sibTransId="{900E1085-ED4A-4AFA-A763-6B6D6CFDE6B8}"/>
    <dgm:cxn modelId="{34E12CCD-CD80-4DCB-A436-A52404756F43}" type="presParOf" srcId="{B0FD7D3D-590A-4DE0-8A59-5A8F5F9E155E}" destId="{BFC0CD49-D40A-49F9-9B50-4A9BBAAE9F17}" srcOrd="0" destOrd="0" presId="urn:microsoft.com/office/officeart/2005/8/layout/default"/>
    <dgm:cxn modelId="{CF752ABA-2E8F-40C7-8B42-3AC0AD2D050A}" type="presParOf" srcId="{B0FD7D3D-590A-4DE0-8A59-5A8F5F9E155E}" destId="{4C89755E-CCBF-4680-9C44-18556B89C559}" srcOrd="1" destOrd="0" presId="urn:microsoft.com/office/officeart/2005/8/layout/default"/>
    <dgm:cxn modelId="{7CD68C7A-7598-48D0-A238-49A0D2E7DE4B}" type="presParOf" srcId="{B0FD7D3D-590A-4DE0-8A59-5A8F5F9E155E}" destId="{B1C01958-0C42-40A1-ACC5-08ABE30702F9}" srcOrd="2" destOrd="0" presId="urn:microsoft.com/office/officeart/2005/8/layout/default"/>
    <dgm:cxn modelId="{1C5FD0A3-E143-4737-9A1F-735AF827119B}" type="presParOf" srcId="{B0FD7D3D-590A-4DE0-8A59-5A8F5F9E155E}" destId="{0BE4B1C9-A6BC-4543-9286-9E64F89137B3}" srcOrd="3" destOrd="0" presId="urn:microsoft.com/office/officeart/2005/8/layout/default"/>
    <dgm:cxn modelId="{25276F1C-3314-4DBD-A0E0-55540C4B868D}" type="presParOf" srcId="{B0FD7D3D-590A-4DE0-8A59-5A8F5F9E155E}" destId="{B470F58E-E844-4FBD-8853-B131B3D65D87}" srcOrd="4" destOrd="0" presId="urn:microsoft.com/office/officeart/2005/8/layout/default"/>
    <dgm:cxn modelId="{EDDAA1BF-64BC-483B-BA91-9A6A55D610CE}" type="presParOf" srcId="{B0FD7D3D-590A-4DE0-8A59-5A8F5F9E155E}" destId="{26CC77DE-D004-4760-9E2B-55AD3FF33E16}" srcOrd="5" destOrd="0" presId="urn:microsoft.com/office/officeart/2005/8/layout/default"/>
    <dgm:cxn modelId="{7450410A-7F00-4E2F-80D9-3FFC42953F7E}" type="presParOf" srcId="{B0FD7D3D-590A-4DE0-8A59-5A8F5F9E155E}" destId="{133B940C-3090-40FD-838F-D9BCCC0D5D0B}" srcOrd="6" destOrd="0" presId="urn:microsoft.com/office/officeart/2005/8/layout/default"/>
    <dgm:cxn modelId="{29D829F3-DCB8-4B97-88A2-6DAA06749882}" type="presParOf" srcId="{B0FD7D3D-590A-4DE0-8A59-5A8F5F9E155E}" destId="{F7695DB8-5802-4D35-B3B4-CE61825A5442}" srcOrd="7" destOrd="0" presId="urn:microsoft.com/office/officeart/2005/8/layout/default"/>
    <dgm:cxn modelId="{63BC8E06-291D-4828-8FF6-E5A8D9DC74A0}" type="presParOf" srcId="{B0FD7D3D-590A-4DE0-8A59-5A8F5F9E155E}" destId="{BAB4C9DA-9EF2-4C85-B4FE-9053D4AEA137}" srcOrd="8" destOrd="0" presId="urn:microsoft.com/office/officeart/2005/8/layout/default"/>
    <dgm:cxn modelId="{6ABF2B97-A16F-4460-BCD5-1B4B2FEDCD93}" type="presParOf" srcId="{B0FD7D3D-590A-4DE0-8A59-5A8F5F9E155E}" destId="{EE427887-2437-4502-B7BD-346E298A1C41}" srcOrd="9" destOrd="0" presId="urn:microsoft.com/office/officeart/2005/8/layout/default"/>
    <dgm:cxn modelId="{91D3A65B-C0BA-4AC2-9910-DBF7CAC1F1D5}" type="presParOf" srcId="{B0FD7D3D-590A-4DE0-8A59-5A8F5F9E155E}" destId="{F37D784B-1B2A-4B65-A844-57EB0C89A8C8}" srcOrd="10" destOrd="0" presId="urn:microsoft.com/office/officeart/2005/8/layout/default"/>
    <dgm:cxn modelId="{48EE2FD2-8D76-4594-8467-75514EF7B9D6}" type="presParOf" srcId="{B0FD7D3D-590A-4DE0-8A59-5A8F5F9E155E}" destId="{61E75298-94F1-40B5-9737-135D0EA033BD}" srcOrd="11" destOrd="0" presId="urn:microsoft.com/office/officeart/2005/8/layout/default"/>
    <dgm:cxn modelId="{9187BBD3-2AA0-4398-AD75-9C07C45B0054}" type="presParOf" srcId="{B0FD7D3D-590A-4DE0-8A59-5A8F5F9E155E}" destId="{9B8B70DB-B968-47E1-948A-CFF8B20A166D}" srcOrd="12" destOrd="0" presId="urn:microsoft.com/office/officeart/2005/8/layout/default"/>
    <dgm:cxn modelId="{0D6FC0D1-A962-44B8-AE9D-D655693070BA}" type="presParOf" srcId="{B0FD7D3D-590A-4DE0-8A59-5A8F5F9E155E}" destId="{3677F265-EE4B-46E1-B13B-A394BA32FE4C}" srcOrd="13" destOrd="0" presId="urn:microsoft.com/office/officeart/2005/8/layout/default"/>
    <dgm:cxn modelId="{0314C6CC-DD12-463C-9540-BC231F0648B8}" type="presParOf" srcId="{B0FD7D3D-590A-4DE0-8A59-5A8F5F9E155E}" destId="{68197474-3839-47A6-82C5-54050937B2DE}" srcOrd="14" destOrd="0" presId="urn:microsoft.com/office/officeart/2005/8/layout/default"/>
    <dgm:cxn modelId="{33B2E115-9FB4-418E-B3BB-9C7C69A8A754}" type="presParOf" srcId="{B0FD7D3D-590A-4DE0-8A59-5A8F5F9E155E}" destId="{8F11E05D-B6A9-4D94-B57D-7D36B572FA1D}" srcOrd="15" destOrd="0" presId="urn:microsoft.com/office/officeart/2005/8/layout/default"/>
    <dgm:cxn modelId="{3DE6C3E7-F1D8-4AE5-B499-C8BF7DBA9734}" type="presParOf" srcId="{B0FD7D3D-590A-4DE0-8A59-5A8F5F9E155E}" destId="{5D8D7441-6680-46EE-B9F4-7DE801522D55}" srcOrd="16" destOrd="0" presId="urn:microsoft.com/office/officeart/2005/8/layout/default"/>
    <dgm:cxn modelId="{D998FBFB-C607-464E-9AA5-6108D3720045}" type="presParOf" srcId="{B0FD7D3D-590A-4DE0-8A59-5A8F5F9E155E}" destId="{AF25446B-9D07-4D3C-B9E9-5C8235DAA4BA}" srcOrd="17" destOrd="0" presId="urn:microsoft.com/office/officeart/2005/8/layout/default"/>
    <dgm:cxn modelId="{8F20AB95-0382-47B9-B4F8-9D5ED68FE66D}" type="presParOf" srcId="{B0FD7D3D-590A-4DE0-8A59-5A8F5F9E155E}" destId="{7AD34F5A-2791-4070-BF72-58D2CB0358D1}" srcOrd="18" destOrd="0" presId="urn:microsoft.com/office/officeart/2005/8/layout/default"/>
    <dgm:cxn modelId="{AE7FAAB9-EDF8-453A-A10C-2F38AA8BC99E}" type="presParOf" srcId="{B0FD7D3D-590A-4DE0-8A59-5A8F5F9E155E}" destId="{9DB72B3C-B7D6-43BC-A3A3-3453AAB4C855}" srcOrd="19" destOrd="0" presId="urn:microsoft.com/office/officeart/2005/8/layout/default"/>
    <dgm:cxn modelId="{22CCD0F0-449E-4370-BFAC-2DC5ACEBC6B2}" type="presParOf" srcId="{B0FD7D3D-590A-4DE0-8A59-5A8F5F9E155E}" destId="{62DA92A2-CF3A-4E02-87DD-726E1955D39D}" srcOrd="20" destOrd="0" presId="urn:microsoft.com/office/officeart/2005/8/layout/default"/>
    <dgm:cxn modelId="{EE382A2B-E7DB-437D-B8F0-A0E3225058C8}" type="presParOf" srcId="{B0FD7D3D-590A-4DE0-8A59-5A8F5F9E155E}" destId="{C523A727-B157-41F6-8756-0FB4BED592E7}" srcOrd="21" destOrd="0" presId="urn:microsoft.com/office/officeart/2005/8/layout/default"/>
    <dgm:cxn modelId="{590657B3-678B-412F-8941-65646F5AA596}" type="presParOf" srcId="{B0FD7D3D-590A-4DE0-8A59-5A8F5F9E155E}" destId="{BC5E470D-DEBC-4E8B-AFE2-AF4F61CB509D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CD1AB0-5FD6-48A0-9D84-B7F3A4577B52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BA8B9E0-BAAF-42B6-8D3B-FD65B61787B2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Discuss trends that scholars have considered and note any seminal studies. </a:t>
          </a:r>
        </a:p>
      </dgm:t>
    </dgm:pt>
    <dgm:pt modelId="{0B48B401-B405-49E9-8E5E-B156CD5CFD95}" type="parTrans" cxnId="{A6AD44F0-ACB4-45C1-84D4-46CDD8B5DD62}">
      <dgm:prSet/>
      <dgm:spPr/>
      <dgm:t>
        <a:bodyPr/>
        <a:lstStyle/>
        <a:p>
          <a:endParaRPr lang="en-US"/>
        </a:p>
      </dgm:t>
    </dgm:pt>
    <dgm:pt modelId="{A20FB780-D52E-43CB-BFD1-91DCF298AE0B}" type="sibTrans" cxnId="{A6AD44F0-ACB4-45C1-84D4-46CDD8B5DD62}">
      <dgm:prSet/>
      <dgm:spPr/>
      <dgm:t>
        <a:bodyPr/>
        <a:lstStyle/>
        <a:p>
          <a:endParaRPr lang="en-US"/>
        </a:p>
      </dgm:t>
    </dgm:pt>
    <dgm:pt modelId="{648631B5-EF6A-4EB7-BAD3-A1B6182208E9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0" dirty="0">
              <a:latin typeface="+mj-lt"/>
            </a:rPr>
            <a:t>Be formal; use transitions, diversify your verbs.  Be </a:t>
          </a:r>
          <a:r>
            <a:rPr lang="en-US" b="1" dirty="0">
              <a:latin typeface="+mj-lt"/>
            </a:rPr>
            <a:t>objective</a:t>
          </a:r>
          <a:r>
            <a:rPr lang="en-US" b="0" dirty="0">
              <a:latin typeface="+mj-lt"/>
            </a:rPr>
            <a:t> and active.  STAY </a:t>
          </a:r>
          <a:r>
            <a:rPr lang="en-US" b="1" dirty="0">
              <a:latin typeface="+mj-lt"/>
            </a:rPr>
            <a:t>FOCUSED</a:t>
          </a:r>
          <a:r>
            <a:rPr lang="en-US" b="0" dirty="0">
              <a:latin typeface="+mj-lt"/>
            </a:rPr>
            <a:t>.  </a:t>
          </a:r>
          <a:endParaRPr lang="en-US" dirty="0">
            <a:latin typeface="+mj-lt"/>
          </a:endParaRPr>
        </a:p>
      </dgm:t>
    </dgm:pt>
    <dgm:pt modelId="{9BCD3EE5-4055-48BB-BB78-B8E911F375F5}" type="parTrans" cxnId="{0E292241-CAE2-461B-A50C-ABE7491E1260}">
      <dgm:prSet/>
      <dgm:spPr/>
      <dgm:t>
        <a:bodyPr/>
        <a:lstStyle/>
        <a:p>
          <a:endParaRPr lang="en-US"/>
        </a:p>
      </dgm:t>
    </dgm:pt>
    <dgm:pt modelId="{42FB7D4B-AE1C-4D7B-9F23-1057320FA620}" type="sibTrans" cxnId="{0E292241-CAE2-461B-A50C-ABE7491E1260}">
      <dgm:prSet/>
      <dgm:spPr/>
      <dgm:t>
        <a:bodyPr/>
        <a:lstStyle/>
        <a:p>
          <a:endParaRPr lang="en-US"/>
        </a:p>
      </dgm:t>
    </dgm:pt>
    <dgm:pt modelId="{F49BBEEE-F310-411F-B2E7-DD29A6F1E383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1" dirty="0">
              <a:latin typeface="+mj-lt"/>
            </a:rPr>
            <a:t>Avoid quotations </a:t>
          </a:r>
          <a:r>
            <a:rPr lang="en-US" b="0" dirty="0">
              <a:latin typeface="+mj-lt"/>
            </a:rPr>
            <a:t>or use them sparingly.  Cite </a:t>
          </a:r>
          <a:r>
            <a:rPr lang="en-US" b="1" dirty="0">
              <a:latin typeface="+mj-lt"/>
            </a:rPr>
            <a:t>multiple sources </a:t>
          </a:r>
          <a:r>
            <a:rPr lang="en-US" b="0" dirty="0">
              <a:latin typeface="+mj-lt"/>
            </a:rPr>
            <a:t>to prove your point, but don’t string them together.</a:t>
          </a:r>
          <a:endParaRPr lang="en-US" dirty="0">
            <a:latin typeface="+mj-lt"/>
          </a:endParaRPr>
        </a:p>
      </dgm:t>
    </dgm:pt>
    <dgm:pt modelId="{C61DAC46-4D04-4BB1-9CAE-7DD57A8964AE}" type="parTrans" cxnId="{C21A173F-AD7B-41AA-A7B2-AFA6D3092AB6}">
      <dgm:prSet/>
      <dgm:spPr/>
      <dgm:t>
        <a:bodyPr/>
        <a:lstStyle/>
        <a:p>
          <a:endParaRPr lang="en-US"/>
        </a:p>
      </dgm:t>
    </dgm:pt>
    <dgm:pt modelId="{E8016630-6249-4023-8A17-47D1A982E778}" type="sibTrans" cxnId="{C21A173F-AD7B-41AA-A7B2-AFA6D3092AB6}">
      <dgm:prSet/>
      <dgm:spPr/>
      <dgm:t>
        <a:bodyPr/>
        <a:lstStyle/>
        <a:p>
          <a:endParaRPr lang="en-US"/>
        </a:p>
      </dgm:t>
    </dgm:pt>
    <dgm:pt modelId="{3D8FD9C2-D50D-4A0F-8A16-F6A013B04D84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b="0" dirty="0">
              <a:latin typeface="+mj-lt"/>
            </a:rPr>
            <a:t>Be </a:t>
          </a:r>
          <a:r>
            <a:rPr lang="en-US" b="1" dirty="0">
              <a:latin typeface="+mj-lt"/>
            </a:rPr>
            <a:t>logical and consistent </a:t>
          </a:r>
          <a:r>
            <a:rPr lang="en-US" dirty="0">
              <a:latin typeface="+mj-lt"/>
            </a:rPr>
            <a:t>in your presentation of information.</a:t>
          </a:r>
        </a:p>
      </dgm:t>
    </dgm:pt>
    <dgm:pt modelId="{ACDDD55A-69F3-4DD4-9129-17A369BCDEC6}" type="parTrans" cxnId="{1D23550B-1246-4C1E-8A2F-615789193C02}">
      <dgm:prSet/>
      <dgm:spPr/>
      <dgm:t>
        <a:bodyPr/>
        <a:lstStyle/>
        <a:p>
          <a:endParaRPr lang="en-US"/>
        </a:p>
      </dgm:t>
    </dgm:pt>
    <dgm:pt modelId="{14015B8E-EF5B-4C92-8A81-12A78E8B2CB9}" type="sibTrans" cxnId="{1D23550B-1246-4C1E-8A2F-615789193C02}">
      <dgm:prSet/>
      <dgm:spPr/>
      <dgm:t>
        <a:bodyPr/>
        <a:lstStyle/>
        <a:p>
          <a:endParaRPr lang="en-US"/>
        </a:p>
      </dgm:t>
    </dgm:pt>
    <dgm:pt modelId="{C53CC358-5B92-491A-9AA7-2E2F3D5CBCBC}" type="pres">
      <dgm:prSet presAssocID="{39CD1AB0-5FD6-48A0-9D84-B7F3A4577B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291051-A0B0-4B25-8AE4-06568D9B5D7E}" type="pres">
      <dgm:prSet presAssocID="{5BA8B9E0-BAAF-42B6-8D3B-FD65B61787B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2CEBE9-CEE0-4316-9EBC-EB6D25D86D5A}" type="pres">
      <dgm:prSet presAssocID="{A20FB780-D52E-43CB-BFD1-91DCF298AE0B}" presName="sibTrans" presStyleLbl="sibTrans1D1" presStyleIdx="0" presStyleCnt="3"/>
      <dgm:spPr/>
      <dgm:t>
        <a:bodyPr/>
        <a:lstStyle/>
        <a:p>
          <a:endParaRPr lang="en-US"/>
        </a:p>
      </dgm:t>
    </dgm:pt>
    <dgm:pt modelId="{951DB1BC-7F46-4017-9374-1E24D7D2FE9A}" type="pres">
      <dgm:prSet presAssocID="{A20FB780-D52E-43CB-BFD1-91DCF298AE0B}" presName="connectorText" presStyleLbl="sibTrans1D1" presStyleIdx="0" presStyleCnt="3"/>
      <dgm:spPr/>
      <dgm:t>
        <a:bodyPr/>
        <a:lstStyle/>
        <a:p>
          <a:endParaRPr lang="en-US"/>
        </a:p>
      </dgm:t>
    </dgm:pt>
    <dgm:pt modelId="{B0A48FDB-CF11-493C-B3F4-64F008EA551F}" type="pres">
      <dgm:prSet presAssocID="{648631B5-EF6A-4EB7-BAD3-A1B6182208E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8321AF-E69E-4557-A9B8-52EF470E7DCE}" type="pres">
      <dgm:prSet presAssocID="{42FB7D4B-AE1C-4D7B-9F23-1057320FA620}" presName="sibTrans" presStyleLbl="sibTrans1D1" presStyleIdx="1" presStyleCnt="3"/>
      <dgm:spPr/>
      <dgm:t>
        <a:bodyPr/>
        <a:lstStyle/>
        <a:p>
          <a:endParaRPr lang="en-US"/>
        </a:p>
      </dgm:t>
    </dgm:pt>
    <dgm:pt modelId="{FC3DEBFA-8C2E-4179-98A9-7ECA61215002}" type="pres">
      <dgm:prSet presAssocID="{42FB7D4B-AE1C-4D7B-9F23-1057320FA620}" presName="connectorText" presStyleLbl="sibTrans1D1" presStyleIdx="1" presStyleCnt="3"/>
      <dgm:spPr/>
      <dgm:t>
        <a:bodyPr/>
        <a:lstStyle/>
        <a:p>
          <a:endParaRPr lang="en-US"/>
        </a:p>
      </dgm:t>
    </dgm:pt>
    <dgm:pt modelId="{701F29D0-91BD-4B66-95F8-AFD7ECE0900D}" type="pres">
      <dgm:prSet presAssocID="{F49BBEEE-F310-411F-B2E7-DD29A6F1E38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D8AD9D-EE73-46F5-9F11-9A6038167979}" type="pres">
      <dgm:prSet presAssocID="{E8016630-6249-4023-8A17-47D1A982E778}" presName="sibTrans" presStyleLbl="sibTrans1D1" presStyleIdx="2" presStyleCnt="3"/>
      <dgm:spPr/>
      <dgm:t>
        <a:bodyPr/>
        <a:lstStyle/>
        <a:p>
          <a:endParaRPr lang="en-US"/>
        </a:p>
      </dgm:t>
    </dgm:pt>
    <dgm:pt modelId="{687FA68B-1464-4F7B-A902-CBAC935F40D7}" type="pres">
      <dgm:prSet presAssocID="{E8016630-6249-4023-8A17-47D1A982E778}" presName="connectorText" presStyleLbl="sibTrans1D1" presStyleIdx="2" presStyleCnt="3"/>
      <dgm:spPr/>
      <dgm:t>
        <a:bodyPr/>
        <a:lstStyle/>
        <a:p>
          <a:endParaRPr lang="en-US"/>
        </a:p>
      </dgm:t>
    </dgm:pt>
    <dgm:pt modelId="{37BC56FC-443D-4CEA-AEB8-7E305B8784D7}" type="pres">
      <dgm:prSet presAssocID="{3D8FD9C2-D50D-4A0F-8A16-F6A013B04D8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6077C2-C588-4376-90CA-629D0337F31C}" type="presOf" srcId="{42FB7D4B-AE1C-4D7B-9F23-1057320FA620}" destId="{9A8321AF-E69E-4557-A9B8-52EF470E7DCE}" srcOrd="0" destOrd="0" presId="urn:microsoft.com/office/officeart/2016/7/layout/RepeatingBendingProcessNew"/>
    <dgm:cxn modelId="{0E292241-CAE2-461B-A50C-ABE7491E1260}" srcId="{39CD1AB0-5FD6-48A0-9D84-B7F3A4577B52}" destId="{648631B5-EF6A-4EB7-BAD3-A1B6182208E9}" srcOrd="1" destOrd="0" parTransId="{9BCD3EE5-4055-48BB-BB78-B8E911F375F5}" sibTransId="{42FB7D4B-AE1C-4D7B-9F23-1057320FA620}"/>
    <dgm:cxn modelId="{1D23550B-1246-4C1E-8A2F-615789193C02}" srcId="{39CD1AB0-5FD6-48A0-9D84-B7F3A4577B52}" destId="{3D8FD9C2-D50D-4A0F-8A16-F6A013B04D84}" srcOrd="3" destOrd="0" parTransId="{ACDDD55A-69F3-4DD4-9129-17A369BCDEC6}" sibTransId="{14015B8E-EF5B-4C92-8A81-12A78E8B2CB9}"/>
    <dgm:cxn modelId="{C119BDC9-FBDE-42EF-B7B7-991082ADA206}" type="presOf" srcId="{3D8FD9C2-D50D-4A0F-8A16-F6A013B04D84}" destId="{37BC56FC-443D-4CEA-AEB8-7E305B8784D7}" srcOrd="0" destOrd="0" presId="urn:microsoft.com/office/officeart/2016/7/layout/RepeatingBendingProcessNew"/>
    <dgm:cxn modelId="{A0B7318F-1AF0-4ACD-BBB6-2E05DA56F160}" type="presOf" srcId="{39CD1AB0-5FD6-48A0-9D84-B7F3A4577B52}" destId="{C53CC358-5B92-491A-9AA7-2E2F3D5CBCBC}" srcOrd="0" destOrd="0" presId="urn:microsoft.com/office/officeart/2016/7/layout/RepeatingBendingProcessNew"/>
    <dgm:cxn modelId="{68B856F6-9B09-45CA-AB6B-A852E7A82E43}" type="presOf" srcId="{42FB7D4B-AE1C-4D7B-9F23-1057320FA620}" destId="{FC3DEBFA-8C2E-4179-98A9-7ECA61215002}" srcOrd="1" destOrd="0" presId="urn:microsoft.com/office/officeart/2016/7/layout/RepeatingBendingProcessNew"/>
    <dgm:cxn modelId="{D1376326-9CC2-4675-BCDA-6045082A2038}" type="presOf" srcId="{648631B5-EF6A-4EB7-BAD3-A1B6182208E9}" destId="{B0A48FDB-CF11-493C-B3F4-64F008EA551F}" srcOrd="0" destOrd="0" presId="urn:microsoft.com/office/officeart/2016/7/layout/RepeatingBendingProcessNew"/>
    <dgm:cxn modelId="{BC2D1E75-BAC5-4584-B762-0AAFD2B8C914}" type="presOf" srcId="{E8016630-6249-4023-8A17-47D1A982E778}" destId="{3AD8AD9D-EE73-46F5-9F11-9A6038167979}" srcOrd="0" destOrd="0" presId="urn:microsoft.com/office/officeart/2016/7/layout/RepeatingBendingProcessNew"/>
    <dgm:cxn modelId="{DEB7C353-D36F-43A2-95B4-D7F2704B85AF}" type="presOf" srcId="{5BA8B9E0-BAAF-42B6-8D3B-FD65B61787B2}" destId="{AA291051-A0B0-4B25-8AE4-06568D9B5D7E}" srcOrd="0" destOrd="0" presId="urn:microsoft.com/office/officeart/2016/7/layout/RepeatingBendingProcessNew"/>
    <dgm:cxn modelId="{BA923C93-1BEC-4CA9-AE03-C40AF3B419CF}" type="presOf" srcId="{A20FB780-D52E-43CB-BFD1-91DCF298AE0B}" destId="{392CEBE9-CEE0-4316-9EBC-EB6D25D86D5A}" srcOrd="0" destOrd="0" presId="urn:microsoft.com/office/officeart/2016/7/layout/RepeatingBendingProcessNew"/>
    <dgm:cxn modelId="{A6AD44F0-ACB4-45C1-84D4-46CDD8B5DD62}" srcId="{39CD1AB0-5FD6-48A0-9D84-B7F3A4577B52}" destId="{5BA8B9E0-BAAF-42B6-8D3B-FD65B61787B2}" srcOrd="0" destOrd="0" parTransId="{0B48B401-B405-49E9-8E5E-B156CD5CFD95}" sibTransId="{A20FB780-D52E-43CB-BFD1-91DCF298AE0B}"/>
    <dgm:cxn modelId="{C21A173F-AD7B-41AA-A7B2-AFA6D3092AB6}" srcId="{39CD1AB0-5FD6-48A0-9D84-B7F3A4577B52}" destId="{F49BBEEE-F310-411F-B2E7-DD29A6F1E383}" srcOrd="2" destOrd="0" parTransId="{C61DAC46-4D04-4BB1-9CAE-7DD57A8964AE}" sibTransId="{E8016630-6249-4023-8A17-47D1A982E778}"/>
    <dgm:cxn modelId="{91E09E36-85F9-467C-9ED4-C4A37721ADA1}" type="presOf" srcId="{A20FB780-D52E-43CB-BFD1-91DCF298AE0B}" destId="{951DB1BC-7F46-4017-9374-1E24D7D2FE9A}" srcOrd="1" destOrd="0" presId="urn:microsoft.com/office/officeart/2016/7/layout/RepeatingBendingProcessNew"/>
    <dgm:cxn modelId="{AB64D739-CC1D-49AA-AC1B-3646D68AC31F}" type="presOf" srcId="{E8016630-6249-4023-8A17-47D1A982E778}" destId="{687FA68B-1464-4F7B-A902-CBAC935F40D7}" srcOrd="1" destOrd="0" presId="urn:microsoft.com/office/officeart/2016/7/layout/RepeatingBendingProcessNew"/>
    <dgm:cxn modelId="{A429D799-DCDA-48BD-B590-C0DF4448754C}" type="presOf" srcId="{F49BBEEE-F310-411F-B2E7-DD29A6F1E383}" destId="{701F29D0-91BD-4B66-95F8-AFD7ECE0900D}" srcOrd="0" destOrd="0" presId="urn:microsoft.com/office/officeart/2016/7/layout/RepeatingBendingProcessNew"/>
    <dgm:cxn modelId="{ED696627-FCC3-4379-BCBE-E4ACB98046E6}" type="presParOf" srcId="{C53CC358-5B92-491A-9AA7-2E2F3D5CBCBC}" destId="{AA291051-A0B0-4B25-8AE4-06568D9B5D7E}" srcOrd="0" destOrd="0" presId="urn:microsoft.com/office/officeart/2016/7/layout/RepeatingBendingProcessNew"/>
    <dgm:cxn modelId="{9E45C8EA-FBD7-4E6E-B1A4-5A267A767097}" type="presParOf" srcId="{C53CC358-5B92-491A-9AA7-2E2F3D5CBCBC}" destId="{392CEBE9-CEE0-4316-9EBC-EB6D25D86D5A}" srcOrd="1" destOrd="0" presId="urn:microsoft.com/office/officeart/2016/7/layout/RepeatingBendingProcessNew"/>
    <dgm:cxn modelId="{22F2EA9A-507F-40AD-BAFB-EF53DCF02566}" type="presParOf" srcId="{392CEBE9-CEE0-4316-9EBC-EB6D25D86D5A}" destId="{951DB1BC-7F46-4017-9374-1E24D7D2FE9A}" srcOrd="0" destOrd="0" presId="urn:microsoft.com/office/officeart/2016/7/layout/RepeatingBendingProcessNew"/>
    <dgm:cxn modelId="{3861CCCE-79CC-4452-9584-EBA11F5AB755}" type="presParOf" srcId="{C53CC358-5B92-491A-9AA7-2E2F3D5CBCBC}" destId="{B0A48FDB-CF11-493C-B3F4-64F008EA551F}" srcOrd="2" destOrd="0" presId="urn:microsoft.com/office/officeart/2016/7/layout/RepeatingBendingProcessNew"/>
    <dgm:cxn modelId="{76857401-E840-48BA-8D14-09431A269FCD}" type="presParOf" srcId="{C53CC358-5B92-491A-9AA7-2E2F3D5CBCBC}" destId="{9A8321AF-E69E-4557-A9B8-52EF470E7DCE}" srcOrd="3" destOrd="0" presId="urn:microsoft.com/office/officeart/2016/7/layout/RepeatingBendingProcessNew"/>
    <dgm:cxn modelId="{92239BAA-B42E-4557-A297-F9DCD0926CED}" type="presParOf" srcId="{9A8321AF-E69E-4557-A9B8-52EF470E7DCE}" destId="{FC3DEBFA-8C2E-4179-98A9-7ECA61215002}" srcOrd="0" destOrd="0" presId="urn:microsoft.com/office/officeart/2016/7/layout/RepeatingBendingProcessNew"/>
    <dgm:cxn modelId="{08E68C5B-0548-4390-B7C8-30CB8DA11BFE}" type="presParOf" srcId="{C53CC358-5B92-491A-9AA7-2E2F3D5CBCBC}" destId="{701F29D0-91BD-4B66-95F8-AFD7ECE0900D}" srcOrd="4" destOrd="0" presId="urn:microsoft.com/office/officeart/2016/7/layout/RepeatingBendingProcessNew"/>
    <dgm:cxn modelId="{4307464D-8531-4324-9B37-5260DE6C73F1}" type="presParOf" srcId="{C53CC358-5B92-491A-9AA7-2E2F3D5CBCBC}" destId="{3AD8AD9D-EE73-46F5-9F11-9A6038167979}" srcOrd="5" destOrd="0" presId="urn:microsoft.com/office/officeart/2016/7/layout/RepeatingBendingProcessNew"/>
    <dgm:cxn modelId="{5978F728-EF73-40DA-ADB5-0CA29483979A}" type="presParOf" srcId="{3AD8AD9D-EE73-46F5-9F11-9A6038167979}" destId="{687FA68B-1464-4F7B-A902-CBAC935F40D7}" srcOrd="0" destOrd="0" presId="urn:microsoft.com/office/officeart/2016/7/layout/RepeatingBendingProcessNew"/>
    <dgm:cxn modelId="{0D25C5E2-6700-4A8E-B173-F7D40AB0A6A9}" type="presParOf" srcId="{C53CC358-5B92-491A-9AA7-2E2F3D5CBCBC}" destId="{37BC56FC-443D-4CEA-AEB8-7E305B8784D7}" srcOrd="6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8A6B68-D46F-410F-B391-FC2097825DB7}">
      <dsp:nvSpPr>
        <dsp:cNvPr id="0" name=""/>
        <dsp:cNvSpPr/>
      </dsp:nvSpPr>
      <dsp:spPr>
        <a:xfrm>
          <a:off x="76610" y="672784"/>
          <a:ext cx="1508038" cy="150803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9F433F-08AD-4A45-90D2-41D175F1723B}">
      <dsp:nvSpPr>
        <dsp:cNvPr id="0" name=""/>
        <dsp:cNvSpPr/>
      </dsp:nvSpPr>
      <dsp:spPr>
        <a:xfrm>
          <a:off x="393298" y="989472"/>
          <a:ext cx="874662" cy="874662"/>
        </a:xfrm>
        <a:prstGeom prst="rect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910260-FDB8-4229-9ACE-A5E218E1BD11}">
      <dsp:nvSpPr>
        <dsp:cNvPr id="0" name=""/>
        <dsp:cNvSpPr/>
      </dsp:nvSpPr>
      <dsp:spPr>
        <a:xfrm>
          <a:off x="1907800" y="217590"/>
          <a:ext cx="3554663" cy="24184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900" b="0" kern="1200" dirty="0">
              <a:solidFill>
                <a:schemeClr val="bg1"/>
              </a:solidFill>
              <a:latin typeface="+mj-lt"/>
            </a:rPr>
            <a:t>Synthesize</a:t>
          </a:r>
          <a:r>
            <a:rPr lang="en-US" sz="1900" b="0" kern="1200" dirty="0">
              <a:solidFill>
                <a:schemeClr val="bg1"/>
              </a:solidFill>
            </a:rPr>
            <a:t> </a:t>
          </a:r>
          <a:r>
            <a:rPr lang="en-US" sz="1900" b="0" kern="1200" dirty="0">
              <a:solidFill>
                <a:schemeClr val="bg1"/>
              </a:solidFill>
              <a:latin typeface="+mj-lt"/>
            </a:rPr>
            <a:t>sources</a:t>
          </a:r>
          <a:r>
            <a:rPr lang="en-US" sz="1900" b="0" kern="1200" dirty="0">
              <a:solidFill>
                <a:schemeClr val="bg1"/>
              </a:solidFill>
            </a:rPr>
            <a:t>.</a:t>
          </a:r>
        </a:p>
      </dsp:txBody>
      <dsp:txXfrm>
        <a:off x="1907800" y="217590"/>
        <a:ext cx="3554663" cy="2418426"/>
      </dsp:txXfrm>
    </dsp:sp>
    <dsp:sp modelId="{150E7534-1D28-46C5-B17B-EEAF4E303E76}">
      <dsp:nvSpPr>
        <dsp:cNvPr id="0" name=""/>
        <dsp:cNvSpPr/>
      </dsp:nvSpPr>
      <dsp:spPr>
        <a:xfrm>
          <a:off x="6081836" y="672784"/>
          <a:ext cx="1508038" cy="150803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28D-EEF0-4BF9-B2AF-EC0650027AA9}">
      <dsp:nvSpPr>
        <dsp:cNvPr id="0" name=""/>
        <dsp:cNvSpPr/>
      </dsp:nvSpPr>
      <dsp:spPr>
        <a:xfrm>
          <a:off x="6398524" y="989472"/>
          <a:ext cx="874662" cy="8746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D39846-DB76-42A1-A0E8-5E066C55EB42}">
      <dsp:nvSpPr>
        <dsp:cNvPr id="0" name=""/>
        <dsp:cNvSpPr/>
      </dsp:nvSpPr>
      <dsp:spPr>
        <a:xfrm>
          <a:off x="7913026" y="672784"/>
          <a:ext cx="3554663" cy="1508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900" b="0" kern="1200" dirty="0">
              <a:solidFill>
                <a:schemeClr val="bg1"/>
              </a:solidFill>
              <a:latin typeface="+mj-lt"/>
            </a:rPr>
            <a:t>Point to gaps in research by focusing / situation research in specific context.</a:t>
          </a:r>
        </a:p>
      </dsp:txBody>
      <dsp:txXfrm>
        <a:off x="7913026" y="672784"/>
        <a:ext cx="3554663" cy="1508038"/>
      </dsp:txXfrm>
    </dsp:sp>
    <dsp:sp modelId="{9674FCF7-B061-4989-AA7D-4EBDA9E84BC2}">
      <dsp:nvSpPr>
        <dsp:cNvPr id="0" name=""/>
        <dsp:cNvSpPr/>
      </dsp:nvSpPr>
      <dsp:spPr>
        <a:xfrm>
          <a:off x="76610" y="3570011"/>
          <a:ext cx="1508038" cy="150803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94E73E-A997-42E9-9223-27AD17FED117}">
      <dsp:nvSpPr>
        <dsp:cNvPr id="0" name=""/>
        <dsp:cNvSpPr/>
      </dsp:nvSpPr>
      <dsp:spPr>
        <a:xfrm>
          <a:off x="393298" y="3886700"/>
          <a:ext cx="874662" cy="8746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AAEF54-99F3-4FAC-8D97-E8EE23962A31}">
      <dsp:nvSpPr>
        <dsp:cNvPr id="0" name=""/>
        <dsp:cNvSpPr/>
      </dsp:nvSpPr>
      <dsp:spPr>
        <a:xfrm>
          <a:off x="1843958" y="3562456"/>
          <a:ext cx="3554663" cy="1565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900" b="0" kern="1200" dirty="0">
              <a:solidFill>
                <a:schemeClr val="bg1"/>
              </a:solidFill>
              <a:latin typeface="+mj-lt"/>
            </a:rPr>
            <a:t>Critically situate credible, ethical, relevant, peer-reviewed published scholarship </a:t>
          </a:r>
          <a:r>
            <a:rPr lang="en-US" sz="1900" b="0" kern="1200" dirty="0">
              <a:solidFill>
                <a:schemeClr val="bg1"/>
              </a:solidFill>
              <a:effectLst/>
              <a:latin typeface="+mj-lt"/>
              <a:ea typeface="Times New Roman" panose="02020603050405020304" pitchFamily="18" charset="0"/>
            </a:rPr>
            <a:t>in a particular subject area into discussion about a specific topic. </a:t>
          </a:r>
          <a:endParaRPr lang="en-US" sz="1900" b="0" kern="1200" dirty="0">
            <a:solidFill>
              <a:schemeClr val="bg1"/>
            </a:solidFill>
            <a:latin typeface="+mj-lt"/>
          </a:endParaRPr>
        </a:p>
      </dsp:txBody>
      <dsp:txXfrm>
        <a:off x="1843958" y="3562456"/>
        <a:ext cx="3554663" cy="1565706"/>
      </dsp:txXfrm>
    </dsp:sp>
    <dsp:sp modelId="{59287E4E-7BD0-4202-8C45-14934B03AB98}">
      <dsp:nvSpPr>
        <dsp:cNvPr id="0" name=""/>
        <dsp:cNvSpPr/>
      </dsp:nvSpPr>
      <dsp:spPr>
        <a:xfrm>
          <a:off x="6081836" y="3570011"/>
          <a:ext cx="1508038" cy="150803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F5073D-903F-41EF-A990-B122F9022FE4}">
      <dsp:nvSpPr>
        <dsp:cNvPr id="0" name=""/>
        <dsp:cNvSpPr/>
      </dsp:nvSpPr>
      <dsp:spPr>
        <a:xfrm>
          <a:off x="6398524" y="3886700"/>
          <a:ext cx="874662" cy="874662"/>
        </a:xfrm>
        <a:prstGeom prst="rect">
          <a:avLst/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E39E43-B966-4947-A099-9191C79B0C14}">
      <dsp:nvSpPr>
        <dsp:cNvPr id="0" name=""/>
        <dsp:cNvSpPr/>
      </dsp:nvSpPr>
      <dsp:spPr>
        <a:xfrm>
          <a:off x="7913026" y="3570011"/>
          <a:ext cx="3554663" cy="15080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900" b="0" kern="1200" dirty="0">
              <a:solidFill>
                <a:schemeClr val="bg1"/>
              </a:solidFill>
              <a:latin typeface="+mj-lt"/>
            </a:rPr>
            <a:t>Frame the larger discussion of an article, analytical / technical report, thesis / dissertation, or publication and add value to the extant discussion.</a:t>
          </a:r>
        </a:p>
      </dsp:txBody>
      <dsp:txXfrm>
        <a:off x="7913026" y="3570011"/>
        <a:ext cx="3554663" cy="1508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C445DB-B4E7-4241-9A4A-71A7507D0E28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Chronologically / time period specific</a:t>
          </a:r>
        </a:p>
      </dsp:txBody>
      <dsp:txXfrm>
        <a:off x="0" y="39687"/>
        <a:ext cx="3286125" cy="1971675"/>
      </dsp:txXfrm>
    </dsp:sp>
    <dsp:sp modelId="{9C533D48-CFD1-4A4C-92C1-4BF8FE210576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Scholarly trend in subject</a:t>
          </a:r>
        </a:p>
      </dsp:txBody>
      <dsp:txXfrm>
        <a:off x="3614737" y="39687"/>
        <a:ext cx="3286125" cy="1971675"/>
      </dsp:txXfrm>
    </dsp:sp>
    <dsp:sp modelId="{5966933B-F378-46BC-A376-C35C5E03979C}">
      <dsp:nvSpPr>
        <dsp:cNvPr id="0" name=""/>
        <dsp:cNvSpPr/>
      </dsp:nvSpPr>
      <dsp:spPr>
        <a:xfrm>
          <a:off x="7229475" y="0"/>
          <a:ext cx="3286125" cy="1971675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Conceptually</a:t>
          </a:r>
        </a:p>
      </dsp:txBody>
      <dsp:txXfrm>
        <a:off x="7229475" y="0"/>
        <a:ext cx="3286125" cy="1971675"/>
      </dsp:txXfrm>
    </dsp:sp>
    <dsp:sp modelId="{C8B00CDF-729E-4372-985B-1E2F52086398}">
      <dsp:nvSpPr>
        <dsp:cNvPr id="0" name=""/>
        <dsp:cNvSpPr/>
      </dsp:nvSpPr>
      <dsp:spPr>
        <a:xfrm>
          <a:off x="0" y="2322210"/>
          <a:ext cx="3286125" cy="1971675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Thematically </a:t>
          </a:r>
        </a:p>
      </dsp:txBody>
      <dsp:txXfrm>
        <a:off x="0" y="2322210"/>
        <a:ext cx="3286125" cy="1971675"/>
      </dsp:txXfrm>
    </dsp:sp>
    <dsp:sp modelId="{F3B01E7C-36CF-47D1-9346-E5364F9AB395}">
      <dsp:nvSpPr>
        <dsp:cNvPr id="0" name=""/>
        <dsp:cNvSpPr/>
      </dsp:nvSpPr>
      <dsp:spPr>
        <a:xfrm>
          <a:off x="3614737" y="2322210"/>
          <a:ext cx="3286125" cy="1971675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Methodologically</a:t>
          </a:r>
        </a:p>
      </dsp:txBody>
      <dsp:txXfrm>
        <a:off x="3614737" y="2322210"/>
        <a:ext cx="3286125" cy="1971675"/>
      </dsp:txXfrm>
    </dsp:sp>
    <dsp:sp modelId="{C57564C8-7201-479F-9295-1A8D09EA0DE3}">
      <dsp:nvSpPr>
        <dsp:cNvPr id="0" name=""/>
        <dsp:cNvSpPr/>
      </dsp:nvSpPr>
      <dsp:spPr>
        <a:xfrm>
          <a:off x="7229475" y="2357720"/>
          <a:ext cx="3286125" cy="1971675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Mixed-Method</a:t>
          </a:r>
        </a:p>
      </dsp:txBody>
      <dsp:txXfrm>
        <a:off x="7229475" y="2357720"/>
        <a:ext cx="3286125" cy="19716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A3EB5B-49BD-490C-A38C-873BB2AEBA4C}">
      <dsp:nvSpPr>
        <dsp:cNvPr id="0" name=""/>
        <dsp:cNvSpPr/>
      </dsp:nvSpPr>
      <dsp:spPr>
        <a:xfrm>
          <a:off x="117175" y="1618448"/>
          <a:ext cx="997357" cy="99735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C72411-5113-43E8-97A4-97CF3A74FD1F}">
      <dsp:nvSpPr>
        <dsp:cNvPr id="0" name=""/>
        <dsp:cNvSpPr/>
      </dsp:nvSpPr>
      <dsp:spPr>
        <a:xfrm>
          <a:off x="326620" y="1827893"/>
          <a:ext cx="578467" cy="578467"/>
        </a:xfrm>
        <a:prstGeom prst="rect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704872-6A0E-4966-B0AA-AF172785250F}">
      <dsp:nvSpPr>
        <dsp:cNvPr id="0" name=""/>
        <dsp:cNvSpPr/>
      </dsp:nvSpPr>
      <dsp:spPr>
        <a:xfrm>
          <a:off x="1328252" y="1618448"/>
          <a:ext cx="2350913" cy="9973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solidFill>
                <a:schemeClr val="accent1">
                  <a:lumMod val="50000"/>
                </a:schemeClr>
              </a:solidFill>
            </a:rPr>
            <a:t>Note sources </a:t>
          </a:r>
          <a:r>
            <a:rPr lang="en-US" sz="1600" kern="1200" dirty="0">
              <a:solidFill>
                <a:schemeClr val="accent1">
                  <a:lumMod val="50000"/>
                </a:schemeClr>
              </a:solidFill>
            </a:rPr>
            <a:t>you don’t use but looked at and note why you are not using.</a:t>
          </a:r>
        </a:p>
      </dsp:txBody>
      <dsp:txXfrm>
        <a:off x="1328252" y="1618448"/>
        <a:ext cx="2350913" cy="997357"/>
      </dsp:txXfrm>
    </dsp:sp>
    <dsp:sp modelId="{B7950C42-42F3-40E9-9EB4-886FEB2D093A}">
      <dsp:nvSpPr>
        <dsp:cNvPr id="0" name=""/>
        <dsp:cNvSpPr/>
      </dsp:nvSpPr>
      <dsp:spPr>
        <a:xfrm>
          <a:off x="4088794" y="1618448"/>
          <a:ext cx="997357" cy="99735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ABC173-DF41-401C-A2E0-2F68E726B822}">
      <dsp:nvSpPr>
        <dsp:cNvPr id="0" name=""/>
        <dsp:cNvSpPr/>
      </dsp:nvSpPr>
      <dsp:spPr>
        <a:xfrm>
          <a:off x="4298239" y="1827893"/>
          <a:ext cx="578467" cy="578467"/>
        </a:xfrm>
        <a:prstGeom prst="rect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482EDD-9C10-4B3B-9BFC-409225A45479}">
      <dsp:nvSpPr>
        <dsp:cNvPr id="0" name=""/>
        <dsp:cNvSpPr/>
      </dsp:nvSpPr>
      <dsp:spPr>
        <a:xfrm>
          <a:off x="5299871" y="1618448"/>
          <a:ext cx="2350913" cy="9973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>
              <a:solidFill>
                <a:schemeClr val="accent1">
                  <a:lumMod val="50000"/>
                </a:schemeClr>
              </a:solidFill>
            </a:rPr>
            <a:t>Later, you may not </a:t>
          </a:r>
          <a:r>
            <a:rPr lang="en-US" sz="1600" b="1" kern="1200" dirty="0">
              <a:solidFill>
                <a:schemeClr val="accent1">
                  <a:lumMod val="50000"/>
                </a:schemeClr>
              </a:solidFill>
            </a:rPr>
            <a:t>remember</a:t>
          </a:r>
          <a:r>
            <a:rPr lang="en-US" sz="1600" b="0" kern="1200" dirty="0">
              <a:solidFill>
                <a:schemeClr val="accent1">
                  <a:lumMod val="50000"/>
                </a:schemeClr>
              </a:solidFill>
            </a:rPr>
            <a:t> if you looked at a source and may have to re-read a source.</a:t>
          </a:r>
          <a:endParaRPr lang="en-US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299871" y="1618448"/>
        <a:ext cx="2350913" cy="997357"/>
      </dsp:txXfrm>
    </dsp:sp>
    <dsp:sp modelId="{ACAE3EC1-9318-4C7A-A35F-9E67EB743D71}">
      <dsp:nvSpPr>
        <dsp:cNvPr id="0" name=""/>
        <dsp:cNvSpPr/>
      </dsp:nvSpPr>
      <dsp:spPr>
        <a:xfrm>
          <a:off x="117175" y="3687340"/>
          <a:ext cx="997357" cy="99735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503B97-F427-4BAC-ACE9-0A03C8CEF84A}">
      <dsp:nvSpPr>
        <dsp:cNvPr id="0" name=""/>
        <dsp:cNvSpPr/>
      </dsp:nvSpPr>
      <dsp:spPr>
        <a:xfrm>
          <a:off x="326620" y="3896785"/>
          <a:ext cx="578467" cy="57846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9FD296-5796-4B48-B41A-0188E8BE18B9}">
      <dsp:nvSpPr>
        <dsp:cNvPr id="0" name=""/>
        <dsp:cNvSpPr/>
      </dsp:nvSpPr>
      <dsp:spPr>
        <a:xfrm>
          <a:off x="1328252" y="3687340"/>
          <a:ext cx="2350913" cy="9973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chemeClr val="accent1">
                  <a:lumMod val="75000"/>
                </a:schemeClr>
              </a:solidFill>
            </a:rPr>
            <a:t>As you research, n</a:t>
          </a:r>
          <a:r>
            <a:rPr lang="en-US" sz="1600" b="0" kern="1200" dirty="0">
              <a:solidFill>
                <a:schemeClr val="accent1">
                  <a:lumMod val="75000"/>
                </a:schemeClr>
              </a:solidFill>
            </a:rPr>
            <a:t>ote how well your sources relate to your topic.  </a:t>
          </a:r>
          <a:r>
            <a:rPr lang="en-US" sz="1600" b="1" kern="1200" dirty="0">
              <a:solidFill>
                <a:schemeClr val="accent1">
                  <a:lumMod val="75000"/>
                </a:schemeClr>
              </a:solidFill>
            </a:rPr>
            <a:t>Ranking systems </a:t>
          </a:r>
          <a:r>
            <a:rPr lang="en-US" sz="1600" b="0" kern="1200" dirty="0">
              <a:solidFill>
                <a:schemeClr val="accent1">
                  <a:lumMod val="75000"/>
                </a:schemeClr>
              </a:solidFill>
            </a:rPr>
            <a:t>help.</a:t>
          </a:r>
          <a:endParaRPr lang="en-US" sz="16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328252" y="3687340"/>
        <a:ext cx="2350913" cy="997357"/>
      </dsp:txXfrm>
    </dsp:sp>
    <dsp:sp modelId="{E3EA004F-33E4-489F-A1E8-61D793E3ECB5}">
      <dsp:nvSpPr>
        <dsp:cNvPr id="0" name=""/>
        <dsp:cNvSpPr/>
      </dsp:nvSpPr>
      <dsp:spPr>
        <a:xfrm>
          <a:off x="4088794" y="3687340"/>
          <a:ext cx="997357" cy="99735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FBD480-C3A6-4DCD-97D6-7E0481C015A7}">
      <dsp:nvSpPr>
        <dsp:cNvPr id="0" name=""/>
        <dsp:cNvSpPr/>
      </dsp:nvSpPr>
      <dsp:spPr>
        <a:xfrm>
          <a:off x="4298239" y="3896785"/>
          <a:ext cx="578467" cy="578467"/>
        </a:xfrm>
        <a:prstGeom prst="rect">
          <a:avLst/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793DF7-86E8-4622-BD5D-EF32FE2D0DF6}">
      <dsp:nvSpPr>
        <dsp:cNvPr id="0" name=""/>
        <dsp:cNvSpPr/>
      </dsp:nvSpPr>
      <dsp:spPr>
        <a:xfrm>
          <a:off x="5299871" y="3687340"/>
          <a:ext cx="2350913" cy="9973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chemeClr val="accent1">
                  <a:lumMod val="75000"/>
                </a:schemeClr>
              </a:solidFill>
            </a:rPr>
            <a:t>Organize in a manner that works for you and helps you to be </a:t>
          </a:r>
          <a:r>
            <a:rPr lang="en-US" sz="1600" b="1" kern="1200" dirty="0">
              <a:solidFill>
                <a:schemeClr val="accent1">
                  <a:lumMod val="75000"/>
                </a:schemeClr>
              </a:solidFill>
            </a:rPr>
            <a:t>efficient</a:t>
          </a:r>
          <a:r>
            <a:rPr lang="en-US" sz="1600" kern="1200" dirty="0">
              <a:solidFill>
                <a:schemeClr val="accent1">
                  <a:lumMod val="75000"/>
                </a:schemeClr>
              </a:solidFill>
            </a:rPr>
            <a:t>.</a:t>
          </a:r>
        </a:p>
      </dsp:txBody>
      <dsp:txXfrm>
        <a:off x="5299871" y="3687340"/>
        <a:ext cx="2350913" cy="9973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C0CD49-D40A-49F9-9B50-4A9BBAAE9F17}">
      <dsp:nvSpPr>
        <dsp:cNvPr id="0" name=""/>
        <dsp:cNvSpPr/>
      </dsp:nvSpPr>
      <dsp:spPr>
        <a:xfrm>
          <a:off x="0" y="36730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/>
            <a:t>Author name(s)</a:t>
          </a:r>
          <a:endParaRPr lang="en-US" sz="2600" kern="1200" dirty="0"/>
        </a:p>
      </dsp:txBody>
      <dsp:txXfrm>
        <a:off x="0" y="36730"/>
        <a:ext cx="2205875" cy="1323525"/>
      </dsp:txXfrm>
    </dsp:sp>
    <dsp:sp modelId="{B1C01958-0C42-40A1-ACC5-08ABE30702F9}">
      <dsp:nvSpPr>
        <dsp:cNvPr id="0" name=""/>
        <dsp:cNvSpPr/>
      </dsp:nvSpPr>
      <dsp:spPr>
        <a:xfrm>
          <a:off x="2426462" y="36730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/>
            <a:t>Article title</a:t>
          </a:r>
          <a:endParaRPr lang="en-US" sz="2600" kern="1200" dirty="0"/>
        </a:p>
      </dsp:txBody>
      <dsp:txXfrm>
        <a:off x="2426462" y="36730"/>
        <a:ext cx="2205875" cy="1323525"/>
      </dsp:txXfrm>
    </dsp:sp>
    <dsp:sp modelId="{B470F58E-E844-4FBD-8853-B131B3D65D87}">
      <dsp:nvSpPr>
        <dsp:cNvPr id="0" name=""/>
        <dsp:cNvSpPr/>
      </dsp:nvSpPr>
      <dsp:spPr>
        <a:xfrm>
          <a:off x="4852925" y="36730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/>
            <a:t>Year of publication</a:t>
          </a:r>
          <a:endParaRPr lang="en-US" sz="2600" kern="1200" dirty="0"/>
        </a:p>
      </dsp:txBody>
      <dsp:txXfrm>
        <a:off x="4852925" y="36730"/>
        <a:ext cx="2205875" cy="1323525"/>
      </dsp:txXfrm>
    </dsp:sp>
    <dsp:sp modelId="{133B940C-3090-40FD-838F-D9BCCC0D5D0B}">
      <dsp:nvSpPr>
        <dsp:cNvPr id="0" name=""/>
        <dsp:cNvSpPr/>
      </dsp:nvSpPr>
      <dsp:spPr>
        <a:xfrm>
          <a:off x="0" y="1580843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Type of article</a:t>
          </a:r>
        </a:p>
      </dsp:txBody>
      <dsp:txXfrm>
        <a:off x="0" y="1580843"/>
        <a:ext cx="2205875" cy="1323525"/>
      </dsp:txXfrm>
    </dsp:sp>
    <dsp:sp modelId="{BAB4C9DA-9EF2-4C85-B4FE-9053D4AEA137}">
      <dsp:nvSpPr>
        <dsp:cNvPr id="0" name=""/>
        <dsp:cNvSpPr/>
      </dsp:nvSpPr>
      <dsp:spPr>
        <a:xfrm>
          <a:off x="2426462" y="1580843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/>
            <a:t>Topic / Focus / Purpose</a:t>
          </a:r>
          <a:endParaRPr lang="en-US" sz="2600" kern="1200" dirty="0"/>
        </a:p>
      </dsp:txBody>
      <dsp:txXfrm>
        <a:off x="2426462" y="1580843"/>
        <a:ext cx="2205875" cy="1323525"/>
      </dsp:txXfrm>
    </dsp:sp>
    <dsp:sp modelId="{F37D784B-1B2A-4B65-A844-57EB0C89A8C8}">
      <dsp:nvSpPr>
        <dsp:cNvPr id="0" name=""/>
        <dsp:cNvSpPr/>
      </dsp:nvSpPr>
      <dsp:spPr>
        <a:xfrm>
          <a:off x="4852925" y="1580843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/>
            <a:t>Conceptual / Theoretical framework</a:t>
          </a:r>
        </a:p>
      </dsp:txBody>
      <dsp:txXfrm>
        <a:off x="4852925" y="1580843"/>
        <a:ext cx="2205875" cy="1323525"/>
      </dsp:txXfrm>
    </dsp:sp>
    <dsp:sp modelId="{9B8B70DB-B968-47E1-948A-CFF8B20A166D}">
      <dsp:nvSpPr>
        <dsp:cNvPr id="0" name=""/>
        <dsp:cNvSpPr/>
      </dsp:nvSpPr>
      <dsp:spPr>
        <a:xfrm>
          <a:off x="0" y="3124955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 dirty="0"/>
            <a:t>Methodology / research design</a:t>
          </a:r>
          <a:endParaRPr lang="en-US" sz="2600" kern="1200" dirty="0"/>
        </a:p>
      </dsp:txBody>
      <dsp:txXfrm>
        <a:off x="0" y="3124955"/>
        <a:ext cx="2205875" cy="1323525"/>
      </dsp:txXfrm>
    </dsp:sp>
    <dsp:sp modelId="{68197474-3839-47A6-82C5-54050937B2DE}">
      <dsp:nvSpPr>
        <dsp:cNvPr id="0" name=""/>
        <dsp:cNvSpPr/>
      </dsp:nvSpPr>
      <dsp:spPr>
        <a:xfrm>
          <a:off x="2426462" y="3124955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/>
            <a:t>Context  </a:t>
          </a:r>
          <a:endParaRPr lang="en-US" sz="2600" kern="1200"/>
        </a:p>
      </dsp:txBody>
      <dsp:txXfrm>
        <a:off x="2426462" y="3124955"/>
        <a:ext cx="2205875" cy="1323525"/>
      </dsp:txXfrm>
    </dsp:sp>
    <dsp:sp modelId="{5D8D7441-6680-46EE-B9F4-7DE801522D55}">
      <dsp:nvSpPr>
        <dsp:cNvPr id="0" name=""/>
        <dsp:cNvSpPr/>
      </dsp:nvSpPr>
      <dsp:spPr>
        <a:xfrm>
          <a:off x="4852925" y="3124955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/>
            <a:t>Variables</a:t>
          </a:r>
          <a:endParaRPr lang="en-US" sz="2600" kern="1200"/>
        </a:p>
      </dsp:txBody>
      <dsp:txXfrm>
        <a:off x="4852925" y="3124955"/>
        <a:ext cx="2205875" cy="1323525"/>
      </dsp:txXfrm>
    </dsp:sp>
    <dsp:sp modelId="{7AD34F5A-2791-4070-BF72-58D2CB0358D1}">
      <dsp:nvSpPr>
        <dsp:cNvPr id="0" name=""/>
        <dsp:cNvSpPr/>
      </dsp:nvSpPr>
      <dsp:spPr>
        <a:xfrm>
          <a:off x="0" y="4669068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/>
            <a:t>K</a:t>
          </a:r>
          <a:r>
            <a:rPr lang="en-US" sz="2600" b="0" kern="1200" dirty="0"/>
            <a:t>ey findings</a:t>
          </a:r>
          <a:endParaRPr lang="en-US" sz="2600" kern="1200" dirty="0"/>
        </a:p>
      </dsp:txBody>
      <dsp:txXfrm>
        <a:off x="0" y="4669068"/>
        <a:ext cx="2205875" cy="1323525"/>
      </dsp:txXfrm>
    </dsp:sp>
    <dsp:sp modelId="{62DA92A2-CF3A-4E02-87DD-726E1955D39D}">
      <dsp:nvSpPr>
        <dsp:cNvPr id="0" name=""/>
        <dsp:cNvSpPr/>
      </dsp:nvSpPr>
      <dsp:spPr>
        <a:xfrm>
          <a:off x="2426462" y="4669068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/>
            <a:t>Results</a:t>
          </a:r>
          <a:endParaRPr lang="en-US" sz="2600" kern="1200"/>
        </a:p>
      </dsp:txBody>
      <dsp:txXfrm>
        <a:off x="2426462" y="4669068"/>
        <a:ext cx="2205875" cy="1323525"/>
      </dsp:txXfrm>
    </dsp:sp>
    <dsp:sp modelId="{BC5E470D-DEBC-4E8B-AFE2-AF4F61CB509D}">
      <dsp:nvSpPr>
        <dsp:cNvPr id="0" name=""/>
        <dsp:cNvSpPr/>
      </dsp:nvSpPr>
      <dsp:spPr>
        <a:xfrm>
          <a:off x="4852925" y="4669068"/>
          <a:ext cx="2205875" cy="132352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0" kern="1200"/>
            <a:t>Conclusions</a:t>
          </a:r>
          <a:endParaRPr lang="en-US" sz="2600" kern="1200"/>
        </a:p>
      </dsp:txBody>
      <dsp:txXfrm>
        <a:off x="4852925" y="4669068"/>
        <a:ext cx="2205875" cy="13235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CEBE9-CEE0-4316-9EBC-EB6D25D86D5A}">
      <dsp:nvSpPr>
        <dsp:cNvPr id="0" name=""/>
        <dsp:cNvSpPr/>
      </dsp:nvSpPr>
      <dsp:spPr>
        <a:xfrm>
          <a:off x="2971515" y="1473275"/>
          <a:ext cx="652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52942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280898" y="1515577"/>
        <a:ext cx="34177" cy="6835"/>
      </dsp:txXfrm>
    </dsp:sp>
    <dsp:sp modelId="{AA291051-A0B0-4B25-8AE4-06568D9B5D7E}">
      <dsp:nvSpPr>
        <dsp:cNvPr id="0" name=""/>
        <dsp:cNvSpPr/>
      </dsp:nvSpPr>
      <dsp:spPr>
        <a:xfrm>
          <a:off x="1392" y="627418"/>
          <a:ext cx="2971923" cy="1783154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5627" tIns="152861" rIns="145627" bIns="152861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Discuss trends that scholars have considered and note any seminal studies. </a:t>
          </a:r>
        </a:p>
      </dsp:txBody>
      <dsp:txXfrm>
        <a:off x="1392" y="627418"/>
        <a:ext cx="2971923" cy="1783154"/>
      </dsp:txXfrm>
    </dsp:sp>
    <dsp:sp modelId="{9A8321AF-E69E-4557-A9B8-52EF470E7DCE}">
      <dsp:nvSpPr>
        <dsp:cNvPr id="0" name=""/>
        <dsp:cNvSpPr/>
      </dsp:nvSpPr>
      <dsp:spPr>
        <a:xfrm>
          <a:off x="1487353" y="2408772"/>
          <a:ext cx="3655466" cy="652942"/>
        </a:xfrm>
        <a:custGeom>
          <a:avLst/>
          <a:gdLst/>
          <a:ahLst/>
          <a:cxnLst/>
          <a:rect l="0" t="0" r="0" b="0"/>
          <a:pathLst>
            <a:path>
              <a:moveTo>
                <a:pt x="3655466" y="0"/>
              </a:moveTo>
              <a:lnTo>
                <a:pt x="3655466" y="343571"/>
              </a:lnTo>
              <a:lnTo>
                <a:pt x="0" y="343571"/>
              </a:lnTo>
              <a:lnTo>
                <a:pt x="0" y="652942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222116" y="2731826"/>
        <a:ext cx="185941" cy="6835"/>
      </dsp:txXfrm>
    </dsp:sp>
    <dsp:sp modelId="{B0A48FDB-CF11-493C-B3F4-64F008EA551F}">
      <dsp:nvSpPr>
        <dsp:cNvPr id="0" name=""/>
        <dsp:cNvSpPr/>
      </dsp:nvSpPr>
      <dsp:spPr>
        <a:xfrm>
          <a:off x="3656858" y="627418"/>
          <a:ext cx="2971923" cy="1783154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5627" tIns="152861" rIns="145627" bIns="152861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>
              <a:latin typeface="+mj-lt"/>
            </a:rPr>
            <a:t>Be formal; use transitions, diversify your verbs.  Be </a:t>
          </a:r>
          <a:r>
            <a:rPr lang="en-US" sz="2000" b="1" kern="1200" dirty="0">
              <a:latin typeface="+mj-lt"/>
            </a:rPr>
            <a:t>objective</a:t>
          </a:r>
          <a:r>
            <a:rPr lang="en-US" sz="2000" b="0" kern="1200" dirty="0">
              <a:latin typeface="+mj-lt"/>
            </a:rPr>
            <a:t> and active.  STAY </a:t>
          </a:r>
          <a:r>
            <a:rPr lang="en-US" sz="2000" b="1" kern="1200" dirty="0">
              <a:latin typeface="+mj-lt"/>
            </a:rPr>
            <a:t>FOCUSED</a:t>
          </a:r>
          <a:r>
            <a:rPr lang="en-US" sz="2000" b="0" kern="1200" dirty="0">
              <a:latin typeface="+mj-lt"/>
            </a:rPr>
            <a:t>.  </a:t>
          </a:r>
          <a:endParaRPr lang="en-US" sz="2000" kern="1200" dirty="0">
            <a:latin typeface="+mj-lt"/>
          </a:endParaRPr>
        </a:p>
      </dsp:txBody>
      <dsp:txXfrm>
        <a:off x="3656858" y="627418"/>
        <a:ext cx="2971923" cy="1783154"/>
      </dsp:txXfrm>
    </dsp:sp>
    <dsp:sp modelId="{3AD8AD9D-EE73-46F5-9F11-9A6038167979}">
      <dsp:nvSpPr>
        <dsp:cNvPr id="0" name=""/>
        <dsp:cNvSpPr/>
      </dsp:nvSpPr>
      <dsp:spPr>
        <a:xfrm>
          <a:off x="2971515" y="3939972"/>
          <a:ext cx="6529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52942" y="45720"/>
              </a:lnTo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280898" y="3982274"/>
        <a:ext cx="34177" cy="6835"/>
      </dsp:txXfrm>
    </dsp:sp>
    <dsp:sp modelId="{701F29D0-91BD-4B66-95F8-AFD7ECE0900D}">
      <dsp:nvSpPr>
        <dsp:cNvPr id="0" name=""/>
        <dsp:cNvSpPr/>
      </dsp:nvSpPr>
      <dsp:spPr>
        <a:xfrm>
          <a:off x="1392" y="3094115"/>
          <a:ext cx="2971923" cy="1783154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5627" tIns="152861" rIns="145627" bIns="152861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+mj-lt"/>
            </a:rPr>
            <a:t>Avoid quotations </a:t>
          </a:r>
          <a:r>
            <a:rPr lang="en-US" sz="2000" b="0" kern="1200" dirty="0">
              <a:latin typeface="+mj-lt"/>
            </a:rPr>
            <a:t>or use them sparingly.  Cite </a:t>
          </a:r>
          <a:r>
            <a:rPr lang="en-US" sz="2000" b="1" kern="1200" dirty="0">
              <a:latin typeface="+mj-lt"/>
            </a:rPr>
            <a:t>multiple sources </a:t>
          </a:r>
          <a:r>
            <a:rPr lang="en-US" sz="2000" b="0" kern="1200" dirty="0">
              <a:latin typeface="+mj-lt"/>
            </a:rPr>
            <a:t>to prove your point, but don’t string them together.</a:t>
          </a:r>
          <a:endParaRPr lang="en-US" sz="2000" kern="1200" dirty="0">
            <a:latin typeface="+mj-lt"/>
          </a:endParaRPr>
        </a:p>
      </dsp:txBody>
      <dsp:txXfrm>
        <a:off x="1392" y="3094115"/>
        <a:ext cx="2971923" cy="1783154"/>
      </dsp:txXfrm>
    </dsp:sp>
    <dsp:sp modelId="{37BC56FC-443D-4CEA-AEB8-7E305B8784D7}">
      <dsp:nvSpPr>
        <dsp:cNvPr id="0" name=""/>
        <dsp:cNvSpPr/>
      </dsp:nvSpPr>
      <dsp:spPr>
        <a:xfrm>
          <a:off x="3656858" y="3094115"/>
          <a:ext cx="2971923" cy="1783154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5627" tIns="152861" rIns="145627" bIns="152861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>
              <a:latin typeface="+mj-lt"/>
            </a:rPr>
            <a:t>Be </a:t>
          </a:r>
          <a:r>
            <a:rPr lang="en-US" sz="2000" b="1" kern="1200" dirty="0">
              <a:latin typeface="+mj-lt"/>
            </a:rPr>
            <a:t>logical and consistent </a:t>
          </a:r>
          <a:r>
            <a:rPr lang="en-US" sz="2000" kern="1200" dirty="0">
              <a:latin typeface="+mj-lt"/>
            </a:rPr>
            <a:t>in your presentation of information.</a:t>
          </a:r>
        </a:p>
      </dsp:txBody>
      <dsp:txXfrm>
        <a:off x="3656858" y="3094115"/>
        <a:ext cx="2971923" cy="1783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F9B52-26BA-4382-B381-5A69EAFA310F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6A4AF-BEE0-4695-9315-20659B032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92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6A4AF-BEE0-4695-9315-20659B032D4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03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6A4AF-BEE0-4695-9315-20659B032D4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68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6A4AF-BEE0-4695-9315-20659B032D4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32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71AA5-1505-41EE-8E32-4056D0862F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3E8AD6-E5FD-4643-A5A0-A56BE8EB1B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E130FD-E899-49AD-987B-7267A4530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2BDA7-1433-40EA-8266-4D44B9BC2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E8FB2-F813-4664-972B-0103383FF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03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546BD-B424-451D-BCB8-FF610694E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54056-4DE7-4753-96A7-DEA591A048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6D7C3-A1BD-439B-B7ED-9C1AF1EC0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871F0-0095-43DE-902E-A3C724075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31D65-6B25-4C76-863F-964FFC608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6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23ACAD-DBCD-4771-9C2E-EBEAB5C5DE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BFB9FC-D3DA-4C5F-9075-D90EE24E9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6A66B-21EC-4234-9CEC-223DA1E3E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93BD7-F25B-47BD-825C-E7BA1588B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A71E3-5CDB-4444-B1EF-200C769B6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32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D8646-261B-4358-AD7D-615776EC0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F68E2-5817-4D44-8A23-445FE1AFD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E4409-276F-4AF6-A7A4-5F246D3CB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DFE6D-1B1A-4525-8AD5-FC28D8DDA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0C1D89-DC59-4F67-AE2E-5CA55DCC3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995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F2580-D9BE-42A5-B24C-597DB42C5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9BC88-9652-4C51-A54E-27974DE1A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E267AE-A5A2-4AC4-B0DD-400CACFB8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7B0FC-C20D-4D09-BF67-961B68445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0EB20-6E05-4695-95B5-F23993E32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120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72E7D-DFB9-4738-884F-F44CA0470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9AB1C-7A3A-4717-ABDD-E67079B372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E0683E-4E5E-4411-BB74-829457537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1E03E5-65AF-4C0E-84EF-A383509BB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645569-9AEA-4F59-8DA0-014E735F1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6E68B6-3711-4AC0-AB4D-894BFEC0A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7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C1966-B339-421B-A393-9AFD5C0D5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66309-F179-41C4-95C3-6F6C66785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35B78F-9C2B-4106-87C8-A1769DF9F6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3409C-BC6C-4395-B660-708E1FBC5B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B777CA-B3BF-4A85-8BA2-20D438E112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EC3678-50DF-4BF2-9272-A8022B510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8DA31-03CD-40EE-BD95-1A7BB4B16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EF9583-DF65-4217-B2BB-22B90004A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6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0027D-07CF-49C7-B8D9-942783B7A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ED6AE8-ACFF-424E-BF80-51F65A63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6FC0CC-C53F-418D-9084-1AA8A872C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8C3971-C2AF-477D-805C-5EA91C056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46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4CA167-32D4-4E36-A6F3-5A07426E6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351AB2-8B98-4CDE-859B-1A991CB4B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69F74B-25D2-4284-A5DE-EE4985BBE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B5E23-AE35-4B73-B2C7-A7F127B37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8A9C4-34A9-41FB-A5C6-7BE0ACE9D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26B2C5-339C-4840-8AA8-B236273726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6FF863-DC8B-49AE-A04E-5508FB56B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6F5C03-5EEF-44D5-B82E-7F20DCDF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1CBE37-1E5A-4D41-B009-B068790C3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18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069FA-7B42-498E-A9C5-32A1B7CFD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09E211-0FE9-43C4-9481-A5C69D6A67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42B140-54B9-4620-A663-58729E3F0B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9455A7-1B6A-4E14-ABAA-F600852AD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17CDC0-0668-4D04-ABDA-375D8B86F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9AD661-3FFA-4865-93C6-FAE7E2B48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29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B69ECD-C4F9-486C-B5CB-73FE5B756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9ECEA1-C27A-4A1B-864F-11E1D924F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394A0-61A7-4DE5-8A38-7399959845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C0B56-DE52-479A-BDCB-C63B5908B825}" type="datetimeFigureOut">
              <a:rPr lang="en-US" smtClean="0"/>
              <a:t>3/3/2021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40056-324E-475C-806A-4804A47856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6FBA7-FFF0-4D10-B503-A36D2C5205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A1436-AB79-4E43-A1B8-B69447CAE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0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aderj2@erau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norton.com/college/english/write/writesite/Web_Essays/Mackay2015.pdf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integrity.mit.edu/handbook/academic-writing/avoiding-plagiarism-paraphrasin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integrity.mit.edu/handbook/academic-writing/avoiding-plagiarism-paraphrasin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s://huntlibrary.erau.edu/" TargetMode="External"/><Relationship Id="rId7" Type="http://schemas.openxmlformats.org/officeDocument/2006/relationships/hyperlink" Target="https://library.erau.edu/ask-a-librarian/email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brary.erau.edu/ask-a-librarian/text.html" TargetMode="External"/><Relationship Id="rId5" Type="http://schemas.openxmlformats.org/officeDocument/2006/relationships/hyperlink" Target="https://library.erau.edu/ask-a-librarian/call.html" TargetMode="External"/><Relationship Id="rId4" Type="http://schemas.openxmlformats.org/officeDocument/2006/relationships/hyperlink" Target="https://library.erau.edu/ask-a-librarian/chat.html" TargetMode="External"/><Relationship Id="rId9" Type="http://schemas.openxmlformats.org/officeDocument/2006/relationships/image" Target="../media/image28.sv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5FAEC2-5990-4791-AEC6-91FC5DD416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969407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>
                <a:solidFill>
                  <a:srgbClr val="FFFFFF"/>
                </a:solidFill>
              </a:rPr>
              <a:t>Writing a Literature 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0BFC10-FAB7-428D-AFC9-024946F7D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483223"/>
            <a:ext cx="10005951" cy="1845859"/>
          </a:xfrm>
        </p:spPr>
        <p:txBody>
          <a:bodyPr anchor="ctr">
            <a:normAutofit/>
          </a:bodyPr>
          <a:lstStyle/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Jennifer Nader, Ph.D.   Embry-Riddle Aeronautical University 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HU COM   COAS 201.50 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naderj2@erau.edu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Spring 2021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802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427D15F9-FBA9-45B6-A1EE-7E26109074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49D845D-9A57-49AC-9523-BB0D6DA6FE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33" name="Freeform 44">
              <a:extLst>
                <a:ext uri="{FF2B5EF4-FFF2-40B4-BE49-F238E27FC236}">
                  <a16:creationId xmlns:a16="http://schemas.microsoft.com/office/drawing/2014/main" id="{3348EFE1-9D21-4DC0-8EC9-C887670613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5">
              <a:extLst>
                <a:ext uri="{FF2B5EF4-FFF2-40B4-BE49-F238E27FC236}">
                  <a16:creationId xmlns:a16="http://schemas.microsoft.com/office/drawing/2014/main" id="{D9CD0CF4-76F6-470E-A8EF-DD74FC196C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6">
              <a:extLst>
                <a:ext uri="{FF2B5EF4-FFF2-40B4-BE49-F238E27FC236}">
                  <a16:creationId xmlns:a16="http://schemas.microsoft.com/office/drawing/2014/main" id="{71645EB6-7E0C-491E-9A5B-C25E80A64A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7">
              <a:extLst>
                <a:ext uri="{FF2B5EF4-FFF2-40B4-BE49-F238E27FC236}">
                  <a16:creationId xmlns:a16="http://schemas.microsoft.com/office/drawing/2014/main" id="{D20E5CAC-62A4-48E1-9F9F-1F81766831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53A11D2-F06B-447E-96A7-27A21A8FA6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612C252-39F8-4F66-96BF-46A9572B1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Unpopular Opinions</a:t>
            </a:r>
          </a:p>
        </p:txBody>
      </p:sp>
      <p:pic>
        <p:nvPicPr>
          <p:cNvPr id="20" name="Graphic 19" descr="Classroom">
            <a:extLst>
              <a:ext uri="{FF2B5EF4-FFF2-40B4-BE49-F238E27FC236}">
                <a16:creationId xmlns:a16="http://schemas.microsoft.com/office/drawing/2014/main" id="{F6C407A0-39A6-4E57-994A-910F52C616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7280" y="2855933"/>
            <a:ext cx="3303589" cy="320977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60165-AFBE-4EDF-9982-24CC1525B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4054" y="2502165"/>
            <a:ext cx="6907761" cy="3555444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Work on your References list AS you complete this; it will make things easier as you progress.</a:t>
            </a:r>
          </a:p>
          <a:p>
            <a:pPr lvl="1"/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You won’t have to scramble to create a References section when you are finally done writing.</a:t>
            </a:r>
          </a:p>
          <a:p>
            <a:pPr marL="457200" lvl="1" indent="0">
              <a:buNone/>
            </a:pP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Update and check this list as often as you revise your literature review or add or remove a source from use.</a:t>
            </a:r>
          </a:p>
          <a:p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Be 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</a:rPr>
              <a:t>wary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 of blindly trusting citation software.  </a:t>
            </a:r>
            <a:endParaRPr lang="en-US" sz="2200" b="1" i="1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80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Inverted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5E965-6EF2-4EA6-9864-8BF1EB3BC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Pitfalls and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52AB7-4177-4B7E-8915-34BF8024E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7280384" cy="3450613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If you find unable to locate research on your topic</a:t>
            </a:r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Refine or change your search </a:t>
            </a:r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Broaden your search</a:t>
            </a:r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Ask librarians for help</a:t>
            </a:r>
          </a:p>
          <a:p>
            <a:pPr marL="457200" lvl="1" indent="0">
              <a:buNone/>
            </a:pP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If you find too much information on your topic</a:t>
            </a:r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Cite the </a:t>
            </a:r>
            <a:r>
              <a:rPr lang="en-US" sz="2000" i="1" dirty="0">
                <a:solidFill>
                  <a:schemeClr val="accent1">
                    <a:lumMod val="75000"/>
                  </a:schemeClr>
                </a:solidFill>
              </a:rPr>
              <a:t>most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relevant work</a:t>
            </a:r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Cite seminal pieces</a:t>
            </a:r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Leave out more obscure work unless it relates to your topic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 descr="Warning outline">
            <a:extLst>
              <a:ext uri="{FF2B5EF4-FFF2-40B4-BE49-F238E27FC236}">
                <a16:creationId xmlns:a16="http://schemas.microsoft.com/office/drawing/2014/main" id="{465D389C-7FD7-4F32-B9FD-A6F19FAF3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945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fallOve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900814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633165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621" y="636723"/>
            <a:ext cx="4000062" cy="5257799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317E6E-DE07-49DA-AD90-CB29C6000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872" y="982272"/>
            <a:ext cx="3388419" cy="456097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Create a </a:t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>Source Bank </a:t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/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>or </a:t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/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>Reference Table</a:t>
            </a:r>
          </a:p>
        </p:txBody>
      </p:sp>
      <p:sp>
        <p:nvSpPr>
          <p:cNvPr id="33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01782" y="1352302"/>
            <a:ext cx="6655597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DDA0C-B02B-4BC8-ABAD-453CDF3D4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1862" y="1719618"/>
            <a:ext cx="5948831" cy="4334629"/>
          </a:xfrm>
        </p:spPr>
        <p:txBody>
          <a:bodyPr anchor="ctr">
            <a:normAutofit fontScale="92500" lnSpcReduction="10000"/>
          </a:bodyPr>
          <a:lstStyle/>
          <a:p>
            <a:r>
              <a:rPr lang="en-US" sz="2400" dirty="0">
                <a:solidFill>
                  <a:srgbClr val="FEFFFF"/>
                </a:solidFill>
                <a:latin typeface="+mj-lt"/>
              </a:rPr>
              <a:t>Create a spreadsheet, word document, table, or other document to keep track;</a:t>
            </a:r>
          </a:p>
          <a:p>
            <a:endParaRPr lang="en-US" sz="2400" dirty="0">
              <a:solidFill>
                <a:srgbClr val="FEFFFF"/>
              </a:solidFill>
              <a:latin typeface="+mj-lt"/>
            </a:endParaRPr>
          </a:p>
          <a:p>
            <a:r>
              <a:rPr lang="en-US" sz="2400" dirty="0">
                <a:solidFill>
                  <a:srgbClr val="FEFFFF"/>
                </a:solidFill>
                <a:latin typeface="+mj-lt"/>
              </a:rPr>
              <a:t>Look for relationships between sources;</a:t>
            </a:r>
          </a:p>
          <a:p>
            <a:endParaRPr lang="en-US" sz="2400" dirty="0">
              <a:solidFill>
                <a:srgbClr val="FEFFFF"/>
              </a:solidFill>
              <a:latin typeface="+mj-lt"/>
            </a:endParaRPr>
          </a:p>
          <a:p>
            <a:r>
              <a:rPr lang="en-US" sz="2400" dirty="0">
                <a:solidFill>
                  <a:srgbClr val="FEFFFF"/>
                </a:solidFill>
                <a:latin typeface="+mj-lt"/>
              </a:rPr>
              <a:t>Arrange sources for patterns;</a:t>
            </a:r>
          </a:p>
          <a:p>
            <a:endParaRPr lang="en-US" sz="2400" dirty="0">
              <a:solidFill>
                <a:srgbClr val="FEFFFF"/>
              </a:solidFill>
              <a:latin typeface="+mj-lt"/>
            </a:endParaRPr>
          </a:p>
          <a:p>
            <a:r>
              <a:rPr lang="en-US" sz="2400" dirty="0">
                <a:solidFill>
                  <a:srgbClr val="FEFFFF"/>
                </a:solidFill>
                <a:latin typeface="+mj-lt"/>
              </a:rPr>
              <a:t>Update as you add or remove sources;</a:t>
            </a:r>
          </a:p>
          <a:p>
            <a:endParaRPr lang="en-US" sz="2400" dirty="0">
              <a:solidFill>
                <a:srgbClr val="FEFFFF"/>
              </a:solidFill>
              <a:latin typeface="+mj-lt"/>
            </a:endParaRPr>
          </a:p>
          <a:p>
            <a:r>
              <a:rPr lang="en-US" sz="2400" dirty="0">
                <a:solidFill>
                  <a:srgbClr val="FEFFFF"/>
                </a:solidFill>
                <a:latin typeface="+mj-lt"/>
              </a:rPr>
              <a:t>Always note how the sources you choose to include relate to your topic and research question.</a:t>
            </a:r>
          </a:p>
        </p:txBody>
      </p:sp>
    </p:spTree>
    <p:extLst>
      <p:ext uri="{BB962C8B-B14F-4D97-AF65-F5344CB8AC3E}">
        <p14:creationId xmlns:p14="http://schemas.microsoft.com/office/powerpoint/2010/main" val="5657026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eelOff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197A9E-6936-4BBD-8AF5-DAF7E5650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What to include in your Summary Table</a:t>
            </a:r>
          </a:p>
        </p:txBody>
      </p:sp>
      <p:graphicFrame>
        <p:nvGraphicFramePr>
          <p:cNvPr id="45" name="Content Placeholder 2">
            <a:extLst>
              <a:ext uri="{FF2B5EF4-FFF2-40B4-BE49-F238E27FC236}">
                <a16:creationId xmlns:a16="http://schemas.microsoft.com/office/drawing/2014/main" id="{77BBD7E0-C6CD-4322-91AB-4C345451E4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9244"/>
              </p:ext>
            </p:extLst>
          </p:nvPr>
        </p:nvGraphicFramePr>
        <p:xfrm>
          <a:off x="4504548" y="409576"/>
          <a:ext cx="7058801" cy="6029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0353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5">
            <a:extLst>
              <a:ext uri="{FF2B5EF4-FFF2-40B4-BE49-F238E27FC236}">
                <a16:creationId xmlns:a16="http://schemas.microsoft.com/office/drawing/2014/main" id="{FDDEF810-FBAE-4C80-B905-316331395C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46">
            <a:extLst>
              <a:ext uri="{FF2B5EF4-FFF2-40B4-BE49-F238E27FC236}">
                <a16:creationId xmlns:a16="http://schemas.microsoft.com/office/drawing/2014/main" id="{FD8C7A0F-D774-4978-AA9C-7E703C2F463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344168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47">
            <a:extLst>
              <a:ext uri="{FF2B5EF4-FFF2-40B4-BE49-F238E27FC236}">
                <a16:creationId xmlns:a16="http://schemas.microsoft.com/office/drawing/2014/main" id="{61C7310A-3A42-4F75-8058-7F39E52B11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344168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D88313-56C7-45D8-8D97-2F5CCBF996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1544897" cy="11795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0188D6-AB3D-4535-9E22-B8B4D1983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88894"/>
            <a:ext cx="10306520" cy="88073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Reference Table example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B3A8E68-467F-476C-A362-39A7CAAA1D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3721228"/>
              </p:ext>
            </p:extLst>
          </p:nvPr>
        </p:nvGraphicFramePr>
        <p:xfrm>
          <a:off x="1047280" y="2372225"/>
          <a:ext cx="10191850" cy="3667506"/>
        </p:xfrm>
        <a:graphic>
          <a:graphicData uri="http://schemas.openxmlformats.org/drawingml/2006/table">
            <a:tbl>
              <a:tblPr firstRow="1" firstCol="1" bandRow="1"/>
              <a:tblGrid>
                <a:gridCol w="1899683">
                  <a:extLst>
                    <a:ext uri="{9D8B030D-6E8A-4147-A177-3AD203B41FA5}">
                      <a16:colId xmlns:a16="http://schemas.microsoft.com/office/drawing/2014/main" val="2402321239"/>
                    </a:ext>
                  </a:extLst>
                </a:gridCol>
                <a:gridCol w="2212774">
                  <a:extLst>
                    <a:ext uri="{9D8B030D-6E8A-4147-A177-3AD203B41FA5}">
                      <a16:colId xmlns:a16="http://schemas.microsoft.com/office/drawing/2014/main" val="1969454279"/>
                    </a:ext>
                  </a:extLst>
                </a:gridCol>
                <a:gridCol w="2022298">
                  <a:extLst>
                    <a:ext uri="{9D8B030D-6E8A-4147-A177-3AD203B41FA5}">
                      <a16:colId xmlns:a16="http://schemas.microsoft.com/office/drawing/2014/main" val="546955054"/>
                    </a:ext>
                  </a:extLst>
                </a:gridCol>
                <a:gridCol w="2153182">
                  <a:extLst>
                    <a:ext uri="{9D8B030D-6E8A-4147-A177-3AD203B41FA5}">
                      <a16:colId xmlns:a16="http://schemas.microsoft.com/office/drawing/2014/main" val="354059819"/>
                    </a:ext>
                  </a:extLst>
                </a:gridCol>
                <a:gridCol w="1903913">
                  <a:extLst>
                    <a:ext uri="{9D8B030D-6E8A-4147-A177-3AD203B41FA5}">
                      <a16:colId xmlns:a16="http://schemas.microsoft.com/office/drawing/2014/main" val="1116508843"/>
                    </a:ext>
                  </a:extLst>
                </a:gridCol>
              </a:tblGrid>
              <a:tr h="484794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Author, year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Author, year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Author, year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Author, year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066715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Article Type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1930325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Focus / Topic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6740083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Purpose 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770907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Theoretical Framework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0632862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Methodology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7504356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Context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5951736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Findings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091323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Results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28338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Conclusions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2718620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Gaps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1081985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Connections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88709"/>
                  </a:ext>
                </a:extLst>
              </a:tr>
              <a:tr h="265226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0" i="0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430" marR="75430" marT="1047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3097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99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E70B3-C4D6-4BE4-9CDD-978A56AF9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Reference Table example 2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F9AC89E0-F2D7-4AE0-9B6F-EA7DC8814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667725"/>
              </p:ext>
            </p:extLst>
          </p:nvPr>
        </p:nvGraphicFramePr>
        <p:xfrm>
          <a:off x="838200" y="1825625"/>
          <a:ext cx="10515597" cy="3714699"/>
        </p:xfrm>
        <a:graphic>
          <a:graphicData uri="http://schemas.openxmlformats.org/drawingml/2006/table">
            <a:tbl>
              <a:tblPr firstRow="1" firstCol="1" bandRow="1"/>
              <a:tblGrid>
                <a:gridCol w="1951709">
                  <a:extLst>
                    <a:ext uri="{9D8B030D-6E8A-4147-A177-3AD203B41FA5}">
                      <a16:colId xmlns:a16="http://schemas.microsoft.com/office/drawing/2014/main" val="1880504397"/>
                    </a:ext>
                  </a:extLst>
                </a:gridCol>
                <a:gridCol w="2301409">
                  <a:extLst>
                    <a:ext uri="{9D8B030D-6E8A-4147-A177-3AD203B41FA5}">
                      <a16:colId xmlns:a16="http://schemas.microsoft.com/office/drawing/2014/main" val="720402553"/>
                    </a:ext>
                  </a:extLst>
                </a:gridCol>
                <a:gridCol w="2264549">
                  <a:extLst>
                    <a:ext uri="{9D8B030D-6E8A-4147-A177-3AD203B41FA5}">
                      <a16:colId xmlns:a16="http://schemas.microsoft.com/office/drawing/2014/main" val="2181280589"/>
                    </a:ext>
                  </a:extLst>
                </a:gridCol>
                <a:gridCol w="2041496">
                  <a:extLst>
                    <a:ext uri="{9D8B030D-6E8A-4147-A177-3AD203B41FA5}">
                      <a16:colId xmlns:a16="http://schemas.microsoft.com/office/drawing/2014/main" val="1567252261"/>
                    </a:ext>
                  </a:extLst>
                </a:gridCol>
                <a:gridCol w="1956434">
                  <a:extLst>
                    <a:ext uri="{9D8B030D-6E8A-4147-A177-3AD203B41FA5}">
                      <a16:colId xmlns:a16="http://schemas.microsoft.com/office/drawing/2014/main" val="1083277755"/>
                    </a:ext>
                  </a:extLst>
                </a:gridCol>
              </a:tblGrid>
              <a:tr h="288902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Author, year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Author, year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Author, year</a:t>
                      </a:r>
                      <a:endParaRPr kumimoji="0" lang="en-US" sz="2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Author, year</a:t>
                      </a:r>
                      <a:endParaRPr kumimoji="0" lang="en-US" sz="2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485014"/>
                  </a:ext>
                </a:extLst>
              </a:tr>
              <a:tr h="288902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Article Type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980653"/>
                  </a:ext>
                </a:extLst>
              </a:tr>
              <a:tr h="288902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Focus / Topic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534720"/>
                  </a:ext>
                </a:extLst>
              </a:tr>
              <a:tr h="288902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Purpose 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087734"/>
                  </a:ext>
                </a:extLst>
              </a:tr>
              <a:tr h="536777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Theoretical Framework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380048"/>
                  </a:ext>
                </a:extLst>
              </a:tr>
              <a:tr h="288902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Methodology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657834"/>
                  </a:ext>
                </a:extLst>
              </a:tr>
              <a:tr h="288902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Context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977874"/>
                  </a:ext>
                </a:extLst>
              </a:tr>
              <a:tr h="288902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Key Findings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3886457"/>
                  </a:ext>
                </a:extLst>
              </a:tr>
              <a:tr h="288902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Results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7695727"/>
                  </a:ext>
                </a:extLst>
              </a:tr>
              <a:tr h="288902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Conclusions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256333"/>
                  </a:ext>
                </a:extLst>
              </a:tr>
              <a:tr h="288902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Gaps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451446"/>
                  </a:ext>
                </a:extLst>
              </a:tr>
              <a:tr h="288902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Connections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0" i="0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92" marR="84692" marT="1176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4610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163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omb/>
      </p:transition>
    </mc:Choice>
    <mc:Fallback xmlns="">
      <p:transition spd="slow">
        <p:comb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ED401E8E-4A93-4548-ACA5-89C2DB1BD0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56BEBC6-FD86-4AE0-9F81-AE62D157EB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8" y="227"/>
            <a:ext cx="12188952" cy="45518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BF74AC2C-CACD-4E1A-8041-3F7043EEA5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7747" y="4208147"/>
            <a:ext cx="339126" cy="1938528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7">
            <a:extLst>
              <a:ext uri="{FF2B5EF4-FFF2-40B4-BE49-F238E27FC236}">
                <a16:creationId xmlns:a16="http://schemas.microsoft.com/office/drawing/2014/main" id="{CDB61CBA-11D3-4E24-8DB3-38A5EFA935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8739" y="4098333"/>
            <a:ext cx="201857" cy="1874520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8">
            <a:extLst>
              <a:ext uri="{FF2B5EF4-FFF2-40B4-BE49-F238E27FC236}">
                <a16:creationId xmlns:a16="http://schemas.microsoft.com/office/drawing/2014/main" id="{09F092C7-BD3D-4C76-A8B7-D0C6049E7C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048" y="4098334"/>
            <a:ext cx="893301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56D0B1-9CDC-4C04-97CD-1FD357C8C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4309238"/>
            <a:ext cx="7455339" cy="1212102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Tips &amp; Tricks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DB460-F043-4E1F-9147-182AB2CB8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506" y="725535"/>
            <a:ext cx="10423869" cy="2944936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FFFFFF"/>
                </a:solidFill>
                <a:effectLst/>
                <a:latin typeface="+mj-lt"/>
              </a:rPr>
              <a:t>Highlight specific details from the article that are especially relevant to your study;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>
              <a:solidFill>
                <a:srgbClr val="FFFFFF"/>
              </a:solidFill>
              <a:effectLst/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FFFFFF"/>
                </a:solidFill>
                <a:effectLst/>
                <a:latin typeface="+mj-lt"/>
              </a:rPr>
              <a:t>Note / Highlight Key terms, definitions, and important information;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dirty="0">
              <a:solidFill>
                <a:srgbClr val="FFFFFF"/>
              </a:solidFill>
              <a:effectLst/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FFFFFF"/>
                </a:solidFill>
                <a:effectLst/>
                <a:latin typeface="+mj-lt"/>
              </a:rPr>
              <a:t>Note when and if you see gaps in the research (for example if an article contains a conclusion that states something lik</a:t>
            </a:r>
            <a:r>
              <a:rPr lang="en-US" sz="2000" dirty="0">
                <a:solidFill>
                  <a:srgbClr val="FFFFFF"/>
                </a:solidFill>
                <a:latin typeface="+mj-lt"/>
              </a:rPr>
              <a:t>e </a:t>
            </a:r>
            <a:r>
              <a:rPr lang="en-US" sz="2000" b="0" dirty="0">
                <a:solidFill>
                  <a:srgbClr val="FFFFFF"/>
                </a:solidFill>
                <a:effectLst/>
                <a:latin typeface="+mj-lt"/>
              </a:rPr>
              <a:t>“more research is needed in this area”).</a:t>
            </a:r>
          </a:p>
          <a:p>
            <a:pPr marL="0" indent="0">
              <a:buNone/>
            </a:pPr>
            <a:endParaRPr lang="en-US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3" name="Rectangle 8">
            <a:extLst>
              <a:ext uri="{FF2B5EF4-FFF2-40B4-BE49-F238E27FC236}">
                <a16:creationId xmlns:a16="http://schemas.microsoft.com/office/drawing/2014/main" id="{93D3D714-C49E-476F-B7F2-000D74BA13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066873" y="4377267"/>
            <a:ext cx="312207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5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witch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84285630-E11A-4CC4-800A-68532E7438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8">
            <a:extLst>
              <a:ext uri="{FF2B5EF4-FFF2-40B4-BE49-F238E27FC236}">
                <a16:creationId xmlns:a16="http://schemas.microsoft.com/office/drawing/2014/main" id="{069B0493-EC1B-42FD-A38E-D4620EA2CF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6152" y="2355786"/>
            <a:ext cx="5782800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039E1E9-6EB2-46A2-AB8F-8D0DE8CC79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44520" y="2657475"/>
            <a:ext cx="5130645" cy="3005096"/>
          </a:xfrm>
        </p:spPr>
        <p:txBody>
          <a:bodyPr anchor="t">
            <a:normAutofit/>
          </a:bodyPr>
          <a:lstStyle/>
          <a:p>
            <a:pPr marL="914400" lvl="2" indent="0" algn="l"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 marL="914400" lvl="2" indent="0" algn="l"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 marL="914400" lvl="2" indent="0" algn="l"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 marL="914400" lvl="2" indent="0" algn="l">
              <a:buNone/>
            </a:pPr>
            <a:r>
              <a:rPr lang="en-US" sz="2800" dirty="0">
                <a:solidFill>
                  <a:schemeClr val="bg1"/>
                </a:solidFill>
              </a:rPr>
              <a:t>Ability to refine effective ways to summarize and paraphrase the literature in your review</a:t>
            </a: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D263E12D-D6FE-41E6-98B7-EBA88FED2E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9782" y="1654168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80FAEE97-8C0C-4ED5-BC7D-C6870947B8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311136"/>
            <a:ext cx="687754" cy="3820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5BFAC9A7-CED6-40CD-BC73-6B06ECAC29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126737"/>
            <a:ext cx="347200" cy="36997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8">
            <a:extLst>
              <a:ext uri="{FF2B5EF4-FFF2-40B4-BE49-F238E27FC236}">
                <a16:creationId xmlns:a16="http://schemas.microsoft.com/office/drawing/2014/main" id="{880D38C5-CFB9-4498-AD9C-38B2BBF65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99168" y="1126737"/>
            <a:ext cx="5795510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79A41E-0859-4DD2-B25C-AE933DD78B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1113" y="1448470"/>
            <a:ext cx="5149124" cy="2870805"/>
          </a:xfrm>
        </p:spPr>
        <p:txBody>
          <a:bodyPr>
            <a:normAutofit/>
          </a:bodyPr>
          <a:lstStyle/>
          <a:p>
            <a:pPr algn="l"/>
            <a:r>
              <a:rPr lang="en-US" sz="3400" dirty="0">
                <a:solidFill>
                  <a:srgbClr val="FFFFFF"/>
                </a:solidFill>
              </a:rPr>
              <a:t>Objective II</a:t>
            </a:r>
          </a:p>
        </p:txBody>
      </p:sp>
    </p:spTree>
    <p:extLst>
      <p:ext uri="{BB962C8B-B14F-4D97-AF65-F5344CB8AC3E}">
        <p14:creationId xmlns:p14="http://schemas.microsoft.com/office/powerpoint/2010/main" val="53702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900814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633165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621" y="636723"/>
            <a:ext cx="4000062" cy="5257799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B7F0C2-0C86-4DDA-A195-5D31AE850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872" y="982272"/>
            <a:ext cx="3388419" cy="456097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As you write…</a:t>
            </a:r>
          </a:p>
        </p:txBody>
      </p:sp>
      <p:sp>
        <p:nvSpPr>
          <p:cNvPr id="31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01782" y="1352302"/>
            <a:ext cx="6655597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C7C9D-73EA-4FA5-9ED9-8BAB2CAA0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1862" y="1719618"/>
            <a:ext cx="5948831" cy="4334629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FEFFFF"/>
                </a:solidFill>
                <a:latin typeface="+mj-lt"/>
              </a:rPr>
              <a:t>Plot and plan</a:t>
            </a:r>
          </a:p>
          <a:p>
            <a:pPr lvl="1"/>
            <a:r>
              <a:rPr lang="en-US" sz="2000" dirty="0">
                <a:solidFill>
                  <a:srgbClr val="FEFFFF"/>
                </a:solidFill>
                <a:latin typeface="+mj-lt"/>
              </a:rPr>
              <a:t>Outline for a clear path;</a:t>
            </a:r>
          </a:p>
          <a:p>
            <a:pPr lvl="1"/>
            <a:r>
              <a:rPr lang="en-US" sz="2000" dirty="0">
                <a:solidFill>
                  <a:srgbClr val="FEFFFF"/>
                </a:solidFill>
                <a:latin typeface="+mj-lt"/>
              </a:rPr>
              <a:t>Use topic sentences, transitions, and point sentences; </a:t>
            </a:r>
          </a:p>
          <a:p>
            <a:pPr lvl="1"/>
            <a:r>
              <a:rPr lang="en-US" sz="2000" dirty="0">
                <a:solidFill>
                  <a:srgbClr val="FEFFFF"/>
                </a:solidFill>
                <a:latin typeface="+mj-lt"/>
              </a:rPr>
              <a:t>Make sure you have a logical flow from the bottom up:</a:t>
            </a:r>
          </a:p>
          <a:p>
            <a:pPr lvl="2"/>
            <a:r>
              <a:rPr lang="en-US" dirty="0">
                <a:solidFill>
                  <a:srgbClr val="FEFFFF"/>
                </a:solidFill>
                <a:latin typeface="+mj-lt"/>
              </a:rPr>
              <a:t>Sentence to sentence</a:t>
            </a:r>
          </a:p>
          <a:p>
            <a:pPr lvl="2"/>
            <a:r>
              <a:rPr lang="en-US" dirty="0">
                <a:solidFill>
                  <a:srgbClr val="FEFFFF"/>
                </a:solidFill>
                <a:latin typeface="+mj-lt"/>
              </a:rPr>
              <a:t>Paragraph to paragraph</a:t>
            </a:r>
          </a:p>
          <a:p>
            <a:pPr lvl="2"/>
            <a:r>
              <a:rPr lang="en-US" dirty="0">
                <a:solidFill>
                  <a:srgbClr val="FEFFFF"/>
                </a:solidFill>
                <a:latin typeface="+mj-lt"/>
              </a:rPr>
              <a:t>Section to section</a:t>
            </a:r>
          </a:p>
          <a:p>
            <a:pPr lvl="2"/>
            <a:r>
              <a:rPr lang="en-US" dirty="0">
                <a:solidFill>
                  <a:srgbClr val="FEFFFF"/>
                </a:solidFill>
                <a:latin typeface="+mj-lt"/>
              </a:rPr>
              <a:t>Introduction to conclusion</a:t>
            </a:r>
          </a:p>
          <a:p>
            <a:pPr lvl="1"/>
            <a:r>
              <a:rPr lang="en-US" sz="2000" dirty="0">
                <a:solidFill>
                  <a:srgbClr val="FEFFFF"/>
                </a:solidFill>
                <a:latin typeface="+mj-lt"/>
              </a:rPr>
              <a:t>Verify your citations</a:t>
            </a:r>
          </a:p>
          <a:p>
            <a:pPr lvl="1"/>
            <a:r>
              <a:rPr lang="en-US" sz="2000" dirty="0">
                <a:solidFill>
                  <a:srgbClr val="FEFFFF"/>
                </a:solidFill>
                <a:latin typeface="+mj-lt"/>
              </a:rPr>
              <a:t>Make sure you are </a:t>
            </a:r>
            <a:r>
              <a:rPr lang="en-US" sz="2000" i="1" dirty="0">
                <a:solidFill>
                  <a:srgbClr val="FEFFFF"/>
                </a:solidFill>
                <a:latin typeface="+mj-lt"/>
              </a:rPr>
              <a:t>not plagiarizing, lifting text, or cherry picking your sources</a:t>
            </a:r>
            <a:r>
              <a:rPr lang="en-US" sz="2000" dirty="0">
                <a:solidFill>
                  <a:srgbClr val="FEFFFF"/>
                </a:solidFill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30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ip dir="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A6B319F-86FE-4754-878E-06F0804D88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32385" cy="6858000"/>
          </a:xfrm>
          <a:prstGeom prst="rect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F7D1B5-3477-499F-ACC5-2C8B07F4ED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2385" y="0"/>
            <a:ext cx="3218914" cy="6858000"/>
          </a:xfrm>
          <a:prstGeom prst="rect">
            <a:avLst/>
          </a:prstGeom>
          <a:solidFill>
            <a:schemeClr val="accent5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DB15B3-7234-473F-801D-AE8BCF503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206" y="1608667"/>
            <a:ext cx="2823275" cy="4501127"/>
          </a:xfrm>
        </p:spPr>
        <p:txBody>
          <a:bodyPr anchor="t">
            <a:normAutofit/>
          </a:bodyPr>
          <a:lstStyle/>
          <a:p>
            <a:pPr algn="r"/>
            <a:r>
              <a:rPr lang="en-US" sz="3200">
                <a:solidFill>
                  <a:srgbClr val="FFFFFF"/>
                </a:solidFill>
              </a:rPr>
              <a:t>Cherry Picking vs Lifting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B743E-2092-49ED-9E39-F260F260A4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47698" y="1608667"/>
            <a:ext cx="3421958" cy="4501127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Cherry Picking involves manipulating the information in an article to your own end.</a:t>
            </a:r>
          </a:p>
          <a:p>
            <a:pPr marL="0" indent="0">
              <a:buNone/>
            </a:pPr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Is unethical.</a:t>
            </a:r>
          </a:p>
          <a:p>
            <a:pPr marL="0" indent="0">
              <a:buNone/>
            </a:pPr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Will hurt your credibility.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EF720-9351-406B-8BCA-40C4F4CCE4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89696" y="1608667"/>
            <a:ext cx="3421957" cy="4501127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Lifting text is a form of incorrect paraphrasing when a writer does uses some of the wording of the quotation but does not acknowledge it is not theirs.</a:t>
            </a:r>
          </a:p>
          <a:p>
            <a:pPr marL="0" indent="0">
              <a:buNone/>
            </a:pPr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Also known as </a:t>
            </a:r>
            <a:r>
              <a:rPr lang="en-US" sz="2000" b="1" dirty="0">
                <a:latin typeface="+mj-lt"/>
              </a:rPr>
              <a:t>Mosaic Plagiarism.  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9541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5983FC-6511-43CD-ACC7-CE597E824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Webinar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CD802-526F-4F06-9D41-DBCED44A0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294" y="2759532"/>
            <a:ext cx="10666909" cy="3567173"/>
          </a:xfrm>
        </p:spPr>
        <p:txBody>
          <a:bodyPr anchor="ctr">
            <a:noAutofit/>
          </a:bodyPr>
          <a:lstStyle/>
          <a:p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pPr marL="1428750" lvl="2" indent="-514350">
              <a:buAutoNum type="romanUcPeriod"/>
            </a:pP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Understanding of how to focus and organize your approach to writing a successful literature review;</a:t>
            </a:r>
          </a:p>
          <a:p>
            <a:pPr marL="914400" lvl="2" indent="0">
              <a:buNone/>
            </a:pP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pPr marL="1428750" lvl="2" indent="-514350">
              <a:buAutoNum type="romanUcPeriod" startAt="2"/>
            </a:pP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Ability to refine effective ways to summarize and paraphrase the literature in </a:t>
            </a:r>
          </a:p>
          <a:p>
            <a:pPr marL="914400" lvl="2" indent="0">
              <a:buNone/>
            </a:pP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        your review;</a:t>
            </a:r>
          </a:p>
          <a:p>
            <a:pPr marL="914400" lvl="2" indent="0">
              <a:buNone/>
            </a:pP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pPr marL="1428750" lvl="2" indent="-514350">
              <a:buAutoNum type="romanUcPeriod" startAt="3"/>
            </a:pP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Capacity to create and revise a supportive introduction and conclusion to your literature review;</a:t>
            </a:r>
          </a:p>
          <a:p>
            <a:pPr marL="914400" lvl="2" indent="0">
              <a:buNone/>
            </a:pP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pPr marL="914400" lvl="2" indent="0">
              <a:buNone/>
            </a:pP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IV.   Apply revision techniques as you progress in your work.</a:t>
            </a:r>
          </a:p>
          <a:p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88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8286F2-4C93-42F1-8277-4B748179C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Cherry Picking &amp; Lifted Text Example  </a:t>
            </a:r>
            <a:endParaRPr lang="en-US" sz="5400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 descr="Text, letter&#10;&#10;Description automatically generated">
            <a:extLst>
              <a:ext uri="{FF2B5EF4-FFF2-40B4-BE49-F238E27FC236}">
                <a16:creationId xmlns:a16="http://schemas.microsoft.com/office/drawing/2014/main" id="{381DE0D6-EC67-4BA9-B0CD-11D1F248ACD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31567" y="2596837"/>
            <a:ext cx="5455917" cy="315186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7" descr="Text&#10;&#10;Description automatically generated">
            <a:extLst>
              <a:ext uri="{FF2B5EF4-FFF2-40B4-BE49-F238E27FC236}">
                <a16:creationId xmlns:a16="http://schemas.microsoft.com/office/drawing/2014/main" id="{E6396EF3-5FD0-4F4F-A5A2-E3BF3DFB4C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445073" y="2596835"/>
            <a:ext cx="5455917" cy="315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22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ll/>
      </p:transition>
    </mc:Choice>
    <mc:Fallback xmlns="">
      <p:transition spd="slow">
        <p:pull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lowchart: Document 27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3B3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1074BE-F103-431C-898B-C1AFDE2A1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See </a:t>
            </a:r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MIT</a:t>
            </a:r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for examples of Lifted Text via the plagiarism column.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281EE14-6680-4EC3-81B6-46C60647F5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86225" y="184355"/>
            <a:ext cx="7730637" cy="660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64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reveal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A6B319F-86FE-4754-878E-06F0804D88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32385" cy="6858000"/>
          </a:xfrm>
          <a:prstGeom prst="rect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F7D1B5-3477-499F-ACC5-2C8B07F4ED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2385" y="0"/>
            <a:ext cx="3218914" cy="6858000"/>
          </a:xfrm>
          <a:prstGeom prst="rect">
            <a:avLst/>
          </a:prstGeom>
          <a:solidFill>
            <a:schemeClr val="accent5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DB15B3-7234-473F-801D-AE8BCF503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206" y="1608667"/>
            <a:ext cx="2823275" cy="4501127"/>
          </a:xfrm>
        </p:spPr>
        <p:txBody>
          <a:bodyPr anchor="t">
            <a:normAutofit/>
          </a:bodyPr>
          <a:lstStyle/>
          <a:p>
            <a:pPr algn="r"/>
            <a:r>
              <a:rPr lang="en-US" sz="3200" dirty="0">
                <a:solidFill>
                  <a:srgbClr val="FFFFFF"/>
                </a:solidFill>
              </a:rPr>
              <a:t>Summary Vs Paraphrase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B743E-2092-49ED-9E39-F260F260A4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47698" y="1608667"/>
            <a:ext cx="3421958" cy="4501127"/>
          </a:xfrm>
        </p:spPr>
        <p:txBody>
          <a:bodyPr>
            <a:normAutofit/>
          </a:bodyPr>
          <a:lstStyle/>
          <a:p>
            <a:r>
              <a:rPr lang="en-US" sz="2000" dirty="0"/>
              <a:t>Summaries note key points or overarching ideas from an article</a:t>
            </a:r>
          </a:p>
          <a:p>
            <a:r>
              <a:rPr lang="en-US" sz="2000" dirty="0"/>
              <a:t>Uses your own language</a:t>
            </a:r>
          </a:p>
          <a:p>
            <a:r>
              <a:rPr lang="en-US" sz="2000" dirty="0"/>
              <a:t>References information at large</a:t>
            </a:r>
          </a:p>
          <a:p>
            <a:r>
              <a:rPr lang="en-US" sz="2000" dirty="0"/>
              <a:t>Requires a citation</a:t>
            </a:r>
          </a:p>
          <a:p>
            <a:r>
              <a:rPr lang="en-US" sz="2000" dirty="0"/>
              <a:t>May contain a direct quotation</a:t>
            </a:r>
          </a:p>
          <a:p>
            <a:r>
              <a:rPr lang="en-US" sz="2000" dirty="0"/>
              <a:t>Not as condensed as a paraphrase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EF720-9351-406B-8BCA-40C4F4CCE4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89696" y="1278920"/>
            <a:ext cx="3421957" cy="45011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700" dirty="0"/>
          </a:p>
          <a:p>
            <a:r>
              <a:rPr lang="en-US" sz="2000" dirty="0"/>
              <a:t>Paraphrasing involves re-wording an author’s words into your own </a:t>
            </a:r>
            <a:r>
              <a:rPr lang="en-US" sz="2000" i="1" dirty="0"/>
              <a:t>without </a:t>
            </a:r>
            <a:r>
              <a:rPr lang="en-US" sz="2000" dirty="0"/>
              <a:t>changing the original meaning</a:t>
            </a:r>
          </a:p>
          <a:p>
            <a:r>
              <a:rPr lang="en-US" sz="2000" dirty="0"/>
              <a:t>Usually references parts but not a whole</a:t>
            </a:r>
          </a:p>
          <a:p>
            <a:r>
              <a:rPr lang="en-US" sz="2000" dirty="0"/>
              <a:t>Requires a citation</a:t>
            </a:r>
          </a:p>
          <a:p>
            <a:r>
              <a:rPr lang="en-US" sz="2000" dirty="0"/>
              <a:t>May contain a direct quotation</a:t>
            </a:r>
          </a:p>
          <a:p>
            <a:r>
              <a:rPr lang="en-US" sz="2000" dirty="0"/>
              <a:t>Fairly condensed</a:t>
            </a:r>
          </a:p>
        </p:txBody>
      </p:sp>
    </p:spTree>
    <p:extLst>
      <p:ext uri="{BB962C8B-B14F-4D97-AF65-F5344CB8AC3E}">
        <p14:creationId xmlns:p14="http://schemas.microsoft.com/office/powerpoint/2010/main" val="161481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3A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1074BE-F103-431C-898B-C1AFDE2A1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See </a:t>
            </a:r>
            <a:r>
              <a:rPr lang="en-US" sz="2600" kern="1200" dirty="0">
                <a:solidFill>
                  <a:schemeClr val="bg1"/>
                </a:solidFill>
                <a:latin typeface="+mj-lt"/>
                <a:ea typeface="+mj-ea"/>
                <a:cs typeface="+mj-cs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MIT</a:t>
            </a:r>
            <a:r>
              <a:rPr lang="en-US" sz="2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for examples of acceptable methods of paraphrasing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09C831B-735D-45EF-9459-655B9EF3A1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21345" y="344556"/>
            <a:ext cx="8411629" cy="618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98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84285630-E11A-4CC4-800A-68532E7438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8">
            <a:extLst>
              <a:ext uri="{FF2B5EF4-FFF2-40B4-BE49-F238E27FC236}">
                <a16:creationId xmlns:a16="http://schemas.microsoft.com/office/drawing/2014/main" id="{069B0493-EC1B-42FD-A38E-D4620EA2CF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6152" y="2355786"/>
            <a:ext cx="5782800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039E1E9-6EB2-46A2-AB8F-8D0DE8CC79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6152" y="2657475"/>
            <a:ext cx="5269013" cy="3005096"/>
          </a:xfrm>
        </p:spPr>
        <p:txBody>
          <a:bodyPr anchor="t">
            <a:normAutofit/>
          </a:bodyPr>
          <a:lstStyle/>
          <a:p>
            <a:pPr lvl="2" algn="l"/>
            <a:endParaRPr lang="en-US" sz="2800" dirty="0">
              <a:solidFill>
                <a:schemeClr val="bg1"/>
              </a:solidFill>
            </a:endParaRPr>
          </a:p>
          <a:p>
            <a:pPr lvl="2" algn="l"/>
            <a:endParaRPr lang="en-US" sz="2800" dirty="0">
              <a:solidFill>
                <a:schemeClr val="bg1"/>
              </a:solidFill>
            </a:endParaRPr>
          </a:p>
          <a:p>
            <a:pPr lvl="2" algn="l"/>
            <a:endParaRPr lang="en-US" sz="2800" dirty="0">
              <a:solidFill>
                <a:schemeClr val="bg1"/>
              </a:solidFill>
            </a:endParaRPr>
          </a:p>
          <a:p>
            <a:pPr lvl="2" algn="l"/>
            <a:r>
              <a:rPr lang="en-US" sz="2800" dirty="0">
                <a:solidFill>
                  <a:schemeClr val="bg1"/>
                </a:solidFill>
              </a:rPr>
              <a:t>Capacity to create and revise a supportive introduction and conclusion to your literature review;</a:t>
            </a: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D263E12D-D6FE-41E6-98B7-EBA88FED2E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9782" y="1654168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80FAEE97-8C0C-4ED5-BC7D-C6870947B8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311136"/>
            <a:ext cx="687754" cy="3820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5BFAC9A7-CED6-40CD-BC73-6B06ECAC29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126737"/>
            <a:ext cx="347200" cy="36997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8">
            <a:extLst>
              <a:ext uri="{FF2B5EF4-FFF2-40B4-BE49-F238E27FC236}">
                <a16:creationId xmlns:a16="http://schemas.microsoft.com/office/drawing/2014/main" id="{880D38C5-CFB9-4498-AD9C-38B2BBF65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99168" y="1126737"/>
            <a:ext cx="5795510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79A41E-0859-4DD2-B25C-AE933DD78B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1113" y="1448470"/>
            <a:ext cx="5149124" cy="2870805"/>
          </a:xfrm>
        </p:spPr>
        <p:txBody>
          <a:bodyPr>
            <a:normAutofit/>
          </a:bodyPr>
          <a:lstStyle/>
          <a:p>
            <a:pPr algn="l"/>
            <a:r>
              <a:rPr lang="en-US" sz="3400" dirty="0">
                <a:solidFill>
                  <a:srgbClr val="FFFFFF"/>
                </a:solidFill>
              </a:rPr>
              <a:t>Objective III</a:t>
            </a:r>
          </a:p>
        </p:txBody>
      </p:sp>
    </p:spTree>
    <p:extLst>
      <p:ext uri="{BB962C8B-B14F-4D97-AF65-F5344CB8AC3E}">
        <p14:creationId xmlns:p14="http://schemas.microsoft.com/office/powerpoint/2010/main" val="417640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 dir="u"/>
      </p:transition>
    </mc:Choice>
    <mc:Fallback xmlns="">
      <p:transition spd="slow">
        <p:push dir="u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48772-46B3-4A3E-B091-10E47296D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168" y="201169"/>
            <a:ext cx="9747504" cy="795528"/>
          </a:xfrm>
        </p:spPr>
        <p:txBody>
          <a:bodyPr>
            <a:normAutofit/>
          </a:bodyPr>
          <a:lstStyle/>
          <a:p>
            <a:r>
              <a:rPr lang="en-US" sz="3600" b="1" dirty="0"/>
              <a:t>Writing the Introduction to your Literature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8967B-3D0D-4F53-965F-6A9EB5D11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896" y="850393"/>
            <a:ext cx="8604503" cy="5806438"/>
          </a:xfrm>
        </p:spPr>
        <p:txBody>
          <a:bodyPr anchor="ctr">
            <a:noAutofit/>
          </a:bodyPr>
          <a:lstStyle/>
          <a:p>
            <a:r>
              <a:rPr lang="en-US" sz="2400" dirty="0"/>
              <a:t>Begin by addressing the purpose of the literature review. 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Expound upon, define, outline or show readers the general topic by providing specific  overview and context of your research question. 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2400" dirty="0"/>
              <a:t>Bring your rationale for pursuing your topic in—this connects you and your point of view to the literature review.</a:t>
            </a:r>
          </a:p>
          <a:p>
            <a:pPr lvl="1"/>
            <a:r>
              <a:rPr lang="en-US" dirty="0"/>
              <a:t>Explain the criteria you employed to conduct the literature review</a:t>
            </a:r>
          </a:p>
          <a:p>
            <a:pPr lvl="1"/>
            <a:r>
              <a:rPr lang="en-US" dirty="0"/>
              <a:t>Describe the organization (sequence) of the review </a:t>
            </a:r>
          </a:p>
          <a:p>
            <a:pPr lvl="1"/>
            <a:r>
              <a:rPr lang="en-US" dirty="0"/>
              <a:t>Establish </a:t>
            </a:r>
            <a:r>
              <a:rPr lang="en-US" b="1" dirty="0"/>
              <a:t>scope</a:t>
            </a:r>
            <a:r>
              <a:rPr lang="en-US" dirty="0"/>
              <a:t>:  elucidate why you have included or not include specific literature.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Open Book">
            <a:extLst>
              <a:ext uri="{FF2B5EF4-FFF2-40B4-BE49-F238E27FC236}">
                <a16:creationId xmlns:a16="http://schemas.microsoft.com/office/drawing/2014/main" id="{97A86B91-1D1B-48E9-99D5-734DC8840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11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B81FBA8-CBAE-4FA7-8888-453955B83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Another look at the writing  of the Introduction.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94C238D8-21DF-4E6C-B3E4-8675E7D94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708" y="268941"/>
            <a:ext cx="6525220" cy="6273591"/>
          </a:xfrm>
        </p:spPr>
        <p:txBody>
          <a:bodyPr anchor="ctr">
            <a:normAutofit/>
          </a:bodyPr>
          <a:lstStyle/>
          <a:p>
            <a:r>
              <a:rPr lang="en-US" sz="2400" b="1" dirty="0">
                <a:latin typeface="+mj-lt"/>
              </a:rPr>
              <a:t>Lead in sentence </a:t>
            </a:r>
          </a:p>
          <a:p>
            <a:pPr lvl="1"/>
            <a:r>
              <a:rPr lang="en-US" sz="2000" b="1" dirty="0">
                <a:latin typeface="+mj-lt"/>
              </a:rPr>
              <a:t>This can be overarching; it must be connected to your specific topic.</a:t>
            </a:r>
            <a:endParaRPr lang="en-US" sz="2000" b="1" i="0" u="none" strike="noStrike" baseline="0" dirty="0">
              <a:latin typeface="+mj-lt"/>
            </a:endParaRPr>
          </a:p>
          <a:p>
            <a:pPr marL="0" indent="0">
              <a:buNone/>
            </a:pPr>
            <a:endParaRPr lang="en-US" sz="2400" b="1" i="0" u="none" strike="noStrike" baseline="0" dirty="0">
              <a:latin typeface="+mj-lt"/>
            </a:endParaRPr>
          </a:p>
          <a:p>
            <a:r>
              <a:rPr lang="en-US" sz="2400" b="1" dirty="0">
                <a:latin typeface="+mj-lt"/>
              </a:rPr>
              <a:t>T</a:t>
            </a:r>
            <a:r>
              <a:rPr lang="en-US" sz="2400" b="1" i="0" u="none" strike="noStrike" baseline="0" dirty="0">
                <a:latin typeface="+mj-lt"/>
              </a:rPr>
              <a:t>opic sentence</a:t>
            </a:r>
          </a:p>
          <a:p>
            <a:pPr lvl="1"/>
            <a:r>
              <a:rPr lang="en-US" sz="2000" b="1" i="0" u="none" strike="noStrike" baseline="0" dirty="0">
                <a:latin typeface="+mj-lt"/>
              </a:rPr>
              <a:t>Here, you should </a:t>
            </a:r>
            <a:r>
              <a:rPr lang="en-US" sz="2000" b="1" dirty="0">
                <a:latin typeface="+mj-lt"/>
              </a:rPr>
              <a:t>clearly indicate</a:t>
            </a:r>
            <a:r>
              <a:rPr lang="en-US" sz="2000" b="1" i="0" u="none" strike="noStrike" baseline="0" dirty="0">
                <a:latin typeface="+mj-lt"/>
              </a:rPr>
              <a:t> the specific topic of your focus.</a:t>
            </a:r>
          </a:p>
          <a:p>
            <a:pPr marL="0" indent="0">
              <a:buNone/>
            </a:pPr>
            <a:endParaRPr lang="en-US" sz="2400" b="1" i="0" u="none" strike="noStrike" baseline="0" dirty="0">
              <a:latin typeface="+mj-lt"/>
            </a:endParaRPr>
          </a:p>
          <a:p>
            <a:r>
              <a:rPr lang="en-US" sz="2400" b="1" dirty="0">
                <a:latin typeface="+mj-lt"/>
              </a:rPr>
              <a:t>Middle sentences </a:t>
            </a:r>
          </a:p>
          <a:p>
            <a:pPr lvl="1"/>
            <a:r>
              <a:rPr lang="en-US" sz="2000" b="1" dirty="0">
                <a:latin typeface="+mj-lt"/>
              </a:rPr>
              <a:t>These should clearly delineate the </a:t>
            </a:r>
            <a:r>
              <a:rPr lang="en-US" sz="2000" b="1" i="0" u="none" strike="noStrike" baseline="0" dirty="0">
                <a:latin typeface="+mj-lt"/>
              </a:rPr>
              <a:t>major ideas and present them as the context and scope of your review.</a:t>
            </a:r>
          </a:p>
          <a:p>
            <a:pPr marL="0" indent="0">
              <a:buNone/>
            </a:pPr>
            <a:endParaRPr lang="en-US" sz="2400" b="1" i="0" u="none" strike="noStrike" baseline="0" dirty="0">
              <a:latin typeface="+mj-lt"/>
            </a:endParaRPr>
          </a:p>
          <a:p>
            <a:r>
              <a:rPr lang="en-US" sz="2400" b="1" i="0" u="none" strike="noStrike" baseline="0" dirty="0">
                <a:latin typeface="+mj-lt"/>
              </a:rPr>
              <a:t>Concluding sentence </a:t>
            </a:r>
            <a:endParaRPr lang="en-US" sz="2400" b="1" dirty="0">
              <a:latin typeface="+mj-lt"/>
            </a:endParaRPr>
          </a:p>
          <a:p>
            <a:pPr lvl="1"/>
            <a:r>
              <a:rPr lang="en-US" sz="2000" b="1" i="0" u="none" strike="noStrike" baseline="0" dirty="0">
                <a:latin typeface="+mj-lt"/>
              </a:rPr>
              <a:t>This should explain the specific focus of your research.</a:t>
            </a:r>
            <a:endParaRPr lang="en-US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664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flip dir="r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900814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633165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621" y="636723"/>
            <a:ext cx="4000062" cy="5257799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BAF093-65F2-4501-86DB-119019417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872" y="982272"/>
            <a:ext cx="3388419" cy="456097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Setting up the body of your Literature Review </a:t>
            </a: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01782" y="1352302"/>
            <a:ext cx="6655597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AAEB9-0D00-451E-83BF-12A6E32B5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1862" y="1719618"/>
            <a:ext cx="5948831" cy="4334629"/>
          </a:xfrm>
        </p:spPr>
        <p:txBody>
          <a:bodyPr anchor="ctr">
            <a:normAutofit fontScale="92500" lnSpcReduction="10000"/>
          </a:bodyPr>
          <a:lstStyle/>
          <a:p>
            <a:r>
              <a:rPr lang="en-US" sz="2400" dirty="0">
                <a:solidFill>
                  <a:srgbClr val="FEFFFF"/>
                </a:solidFill>
                <a:latin typeface="+mj-lt"/>
              </a:rPr>
              <a:t>Choose your set up once you have completed and organized your research.</a:t>
            </a:r>
          </a:p>
          <a:p>
            <a:endParaRPr lang="en-US" sz="2400" dirty="0">
              <a:solidFill>
                <a:srgbClr val="FEFFFF"/>
              </a:solidFill>
              <a:latin typeface="+mj-lt"/>
            </a:endParaRPr>
          </a:p>
          <a:p>
            <a:r>
              <a:rPr lang="en-US" sz="2400" dirty="0">
                <a:solidFill>
                  <a:srgbClr val="FEFFFF"/>
                </a:solidFill>
                <a:latin typeface="+mj-lt"/>
              </a:rPr>
              <a:t>Create an outline for your literature review. </a:t>
            </a:r>
          </a:p>
          <a:p>
            <a:endParaRPr lang="en-US" sz="2400" dirty="0">
              <a:solidFill>
                <a:srgbClr val="FEFFFF"/>
              </a:solidFill>
              <a:latin typeface="+mj-lt"/>
            </a:endParaRPr>
          </a:p>
          <a:p>
            <a:r>
              <a:rPr lang="en-US" sz="2400" dirty="0">
                <a:solidFill>
                  <a:srgbClr val="FEFFFF"/>
                </a:solidFill>
                <a:latin typeface="+mj-lt"/>
              </a:rPr>
              <a:t>Generate headings to differentiate topics or areas within your literature review.</a:t>
            </a:r>
          </a:p>
          <a:p>
            <a:endParaRPr lang="en-US" sz="2400" dirty="0">
              <a:solidFill>
                <a:srgbClr val="FEFFFF"/>
              </a:solidFill>
              <a:latin typeface="+mj-lt"/>
            </a:endParaRPr>
          </a:p>
          <a:p>
            <a:r>
              <a:rPr lang="en-US" sz="2400" dirty="0">
                <a:solidFill>
                  <a:srgbClr val="FEFFFF"/>
                </a:solidFill>
                <a:latin typeface="+mj-lt"/>
              </a:rPr>
              <a:t>Implement summary paragraphs for each major point you make.</a:t>
            </a:r>
          </a:p>
          <a:p>
            <a:endParaRPr lang="en-US" sz="2400" dirty="0">
              <a:solidFill>
                <a:srgbClr val="FEFFFF"/>
              </a:solidFill>
              <a:latin typeface="+mj-lt"/>
            </a:endParaRPr>
          </a:p>
          <a:p>
            <a:r>
              <a:rPr lang="en-US" sz="2400" dirty="0">
                <a:solidFill>
                  <a:srgbClr val="FEFFFF"/>
                </a:solidFill>
                <a:latin typeface="+mj-lt"/>
              </a:rPr>
              <a:t>Use transition paragraphs.  </a:t>
            </a:r>
          </a:p>
        </p:txBody>
      </p:sp>
    </p:spTree>
    <p:extLst>
      <p:ext uri="{BB962C8B-B14F-4D97-AF65-F5344CB8AC3E}">
        <p14:creationId xmlns:p14="http://schemas.microsoft.com/office/powerpoint/2010/main" val="149806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7D144591-E9E9-4209-8701-3BB48A917D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BCBDCD-81CC-4789-91A3-86F0010B3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6084" y="547712"/>
            <a:ext cx="3337715" cy="5577367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5200" dirty="0">
                <a:solidFill>
                  <a:schemeClr val="bg1"/>
                </a:solidFill>
              </a:rPr>
              <a:t>Writing the body of the Literature Review</a:t>
            </a:r>
          </a:p>
        </p:txBody>
      </p:sp>
      <p:graphicFrame>
        <p:nvGraphicFramePr>
          <p:cNvPr id="49" name="Content Placeholder 2">
            <a:extLst>
              <a:ext uri="{FF2B5EF4-FFF2-40B4-BE49-F238E27FC236}">
                <a16:creationId xmlns:a16="http://schemas.microsoft.com/office/drawing/2014/main" id="{6FAE890E-3452-4A38-8F9F-C095A0C267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8346110"/>
              </p:ext>
            </p:extLst>
          </p:nvPr>
        </p:nvGraphicFramePr>
        <p:xfrm>
          <a:off x="838200" y="620392"/>
          <a:ext cx="6630174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970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Bar/>
      </p:transition>
    </mc:Choice>
    <mc:Fallback xmlns="">
      <p:transition spd="slow">
        <p:randomBar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6F7C0D6-0B9D-453C-AE96-4D505F59C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More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to do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in the Literature Review Body…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5F958-621B-4ED7-8FB8-9C17F4F9A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7671" y="426332"/>
            <a:ext cx="7013537" cy="6286440"/>
          </a:xfrm>
        </p:spPr>
        <p:txBody>
          <a:bodyPr anchor="ctr">
            <a:no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300" dirty="0">
              <a:solidFill>
                <a:schemeClr val="accent1">
                  <a:lumMod val="7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300" dirty="0">
              <a:solidFill>
                <a:schemeClr val="accent1">
                  <a:lumMod val="75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Highlight </a:t>
            </a:r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similarities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consistent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findings. Consider evidence, methodology, conclusions, theories, and controversies</a:t>
            </a:r>
          </a:p>
          <a:p>
            <a:pPr marL="0" marR="0" lvl="0" indent="0">
              <a:spcBef>
                <a:spcPts val="0"/>
              </a:spcBef>
              <a:spcAft>
                <a:spcPts val="800"/>
              </a:spcAft>
              <a:buNone/>
              <a:tabLst>
                <a:tab pos="457200" algn="l"/>
              </a:tabLst>
            </a:pPr>
            <a:endParaRPr lang="en-US" sz="2300" dirty="0">
              <a:solidFill>
                <a:schemeClr val="accent1">
                  <a:lumMod val="7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Never hesitate to show if a study is stronger; use older studies if they are relevant.  Use </a:t>
            </a:r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relevant sources.</a:t>
            </a: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300" dirty="0">
              <a:solidFill>
                <a:schemeClr val="accent1">
                  <a:lumMod val="7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Indicate </a:t>
            </a:r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strengths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weaknesses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of studies and/or research.</a:t>
            </a: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300" dirty="0">
              <a:solidFill>
                <a:schemeClr val="accent1">
                  <a:lumMod val="7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Draw attention to </a:t>
            </a:r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contradictions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inconsistent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findings.</a:t>
            </a: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2300" dirty="0">
              <a:solidFill>
                <a:schemeClr val="accent1">
                  <a:lumMod val="7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Point out </a:t>
            </a:r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implications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for further research, or </a:t>
            </a:r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suggestions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if there are </a:t>
            </a:r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gaps</a:t>
            </a:r>
            <a:r>
              <a:rPr lang="en-US" sz="230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in current research.  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sz="2300" dirty="0">
              <a:solidFill>
                <a:schemeClr val="accent1">
                  <a:lumMod val="7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3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758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84285630-E11A-4CC4-800A-68532E7438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8">
            <a:extLst>
              <a:ext uri="{FF2B5EF4-FFF2-40B4-BE49-F238E27FC236}">
                <a16:creationId xmlns:a16="http://schemas.microsoft.com/office/drawing/2014/main" id="{069B0493-EC1B-42FD-A38E-D4620EA2CF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6152" y="2355786"/>
            <a:ext cx="5782800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039E1E9-6EB2-46A2-AB8F-8D0DE8CC79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67012" y="2816727"/>
            <a:ext cx="4410460" cy="3005096"/>
          </a:xfrm>
        </p:spPr>
        <p:txBody>
          <a:bodyPr anchor="t">
            <a:normAutofit lnSpcReduction="10000"/>
          </a:bodyPr>
          <a:lstStyle/>
          <a:p>
            <a:pPr algn="l"/>
            <a:endParaRPr lang="en-US" sz="2800" dirty="0">
              <a:solidFill>
                <a:schemeClr val="bg1"/>
              </a:solidFill>
            </a:endParaRPr>
          </a:p>
          <a:p>
            <a:pPr algn="l"/>
            <a:endParaRPr lang="en-US" sz="2800" dirty="0">
              <a:solidFill>
                <a:schemeClr val="bg1"/>
              </a:solidFill>
            </a:endParaRPr>
          </a:p>
          <a:p>
            <a:pPr algn="l"/>
            <a:endParaRPr lang="en-US" sz="2800" dirty="0">
              <a:solidFill>
                <a:schemeClr val="bg1"/>
              </a:solidFill>
            </a:endParaRPr>
          </a:p>
          <a:p>
            <a:pPr algn="l"/>
            <a:r>
              <a:rPr lang="en-US" sz="2800" dirty="0">
                <a:solidFill>
                  <a:schemeClr val="bg1"/>
                </a:solidFill>
              </a:rPr>
              <a:t>Understanding how to focus and organize your approach to writing a successful literature review.</a:t>
            </a: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D263E12D-D6FE-41E6-98B7-EBA88FED2E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9782" y="1654168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80FAEE97-8C0C-4ED5-BC7D-C6870947B8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311136"/>
            <a:ext cx="687754" cy="3820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5BFAC9A7-CED6-40CD-BC73-6B06ECAC29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126737"/>
            <a:ext cx="347200" cy="36997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8">
            <a:extLst>
              <a:ext uri="{FF2B5EF4-FFF2-40B4-BE49-F238E27FC236}">
                <a16:creationId xmlns:a16="http://schemas.microsoft.com/office/drawing/2014/main" id="{880D38C5-CFB9-4498-AD9C-38B2BBF65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99168" y="1126737"/>
            <a:ext cx="5795510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79A41E-0859-4DD2-B25C-AE933DD78B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1113" y="1448470"/>
            <a:ext cx="5149124" cy="2870805"/>
          </a:xfrm>
        </p:spPr>
        <p:txBody>
          <a:bodyPr>
            <a:normAutofit/>
          </a:bodyPr>
          <a:lstStyle/>
          <a:p>
            <a:pPr algn="l"/>
            <a:r>
              <a:rPr lang="en-US" sz="3400" dirty="0">
                <a:solidFill>
                  <a:srgbClr val="FFFFFF"/>
                </a:solidFill>
              </a:rPr>
              <a:t>Objective I</a:t>
            </a:r>
          </a:p>
        </p:txBody>
      </p:sp>
    </p:spTree>
    <p:extLst>
      <p:ext uri="{BB962C8B-B14F-4D97-AF65-F5344CB8AC3E}">
        <p14:creationId xmlns:p14="http://schemas.microsoft.com/office/powerpoint/2010/main" val="306350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 dir="u"/>
      </p:transition>
    </mc:Choice>
    <mc:Fallback xmlns="">
      <p:transition spd="slow">
        <p:push dir="u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3B4A30-6C8C-49CA-BD47-4DD33A0F4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Body Set 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61FF3-AFBA-469C-9970-5F82AAB0C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707" y="193638"/>
            <a:ext cx="6876219" cy="6551407"/>
          </a:xfrm>
        </p:spPr>
        <p:txBody>
          <a:bodyPr anchor="ctr">
            <a:noAutofit/>
          </a:bodyPr>
          <a:lstStyle/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Topic Sentence</a:t>
            </a:r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Outline your topic here (remember, 1 topic / main idea per paragraph)</a:t>
            </a:r>
          </a:p>
          <a:p>
            <a:pPr marL="457200" lvl="1" indent="0">
              <a:buNone/>
            </a:pP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Discuss evidence from the readings.  Vary your APA use.</a:t>
            </a:r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Place these articles into conversation with each other. If Smith (20XX) argues X, what does Jones (20XX) have to say?  </a:t>
            </a:r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Smith (20XX) and Jones (20XX) concur, though their methods vary.   Smith (20XX) looked at  Y, while Jones (20XX) considered Z.   </a:t>
            </a: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 Analyze.  </a:t>
            </a:r>
          </a:p>
          <a:p>
            <a:pPr lvl="1"/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What does it all mean?  What does it show?  Why does it matter?  </a:t>
            </a:r>
          </a:p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Transition to the next paragraph or move into the summary for the section.</a:t>
            </a:r>
          </a:p>
          <a:p>
            <a:pPr lvl="1"/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26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zoom/>
      </p:transition>
    </mc:Choice>
    <mc:Fallback xmlns="">
      <p:transition spd="slow">
        <p:zoom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8A0C7A-8B90-43D0-97EA-BE4FD446E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Writing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1EE9D5-3A5A-4522-92E4-88E4A64FE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Summarize the main points of literature review.</a:t>
            </a: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Discuss the implications of your findings.</a:t>
            </a: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Establish the idea for further research in this area.</a:t>
            </a: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19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ll/>
      </p:transition>
    </mc:Choice>
    <mc:Fallback xmlns="">
      <p:transition spd="slow">
        <p:pull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84285630-E11A-4CC4-800A-68532E74388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8">
            <a:extLst>
              <a:ext uri="{FF2B5EF4-FFF2-40B4-BE49-F238E27FC236}">
                <a16:creationId xmlns:a16="http://schemas.microsoft.com/office/drawing/2014/main" id="{069B0493-EC1B-42FD-A38E-D4620EA2CF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6152" y="2355786"/>
            <a:ext cx="5782800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039E1E9-6EB2-46A2-AB8F-8D0DE8CC79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44519" y="3273551"/>
            <a:ext cx="5480607" cy="2548271"/>
          </a:xfrm>
        </p:spPr>
        <p:txBody>
          <a:bodyPr anchor="t">
            <a:normAutofit/>
          </a:bodyPr>
          <a:lstStyle/>
          <a:p>
            <a:pPr algn="l"/>
            <a:endParaRPr lang="en-US" sz="2800" dirty="0">
              <a:solidFill>
                <a:schemeClr val="bg1"/>
              </a:solidFill>
            </a:endParaRPr>
          </a:p>
          <a:p>
            <a:pPr algn="l"/>
            <a:endParaRPr lang="en-US" sz="2800" dirty="0">
              <a:solidFill>
                <a:schemeClr val="bg1"/>
              </a:solidFill>
            </a:endParaRPr>
          </a:p>
          <a:p>
            <a:pPr algn="l"/>
            <a:endParaRPr lang="en-US" sz="2800" dirty="0">
              <a:solidFill>
                <a:schemeClr val="bg1"/>
              </a:solidFill>
            </a:endParaRPr>
          </a:p>
          <a:p>
            <a:pPr marL="914400" lvl="2" indent="0" algn="l">
              <a:buNone/>
            </a:pPr>
            <a:r>
              <a:rPr lang="en-US" sz="2800" dirty="0">
                <a:solidFill>
                  <a:schemeClr val="bg1"/>
                </a:solidFill>
              </a:rPr>
              <a:t>Apply revision techniques as you progress in your work.</a:t>
            </a: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D263E12D-D6FE-41E6-98B7-EBA88FED2E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09782" y="1654168"/>
            <a:ext cx="822493" cy="423269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80FAEE97-8C0C-4ED5-BC7D-C6870947B8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311136"/>
            <a:ext cx="687754" cy="3820236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5BFAC9A7-CED6-40CD-BC73-6B06ECAC29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544520" y="1126737"/>
            <a:ext cx="347200" cy="36997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8">
            <a:extLst>
              <a:ext uri="{FF2B5EF4-FFF2-40B4-BE49-F238E27FC236}">
                <a16:creationId xmlns:a16="http://schemas.microsoft.com/office/drawing/2014/main" id="{880D38C5-CFB9-4498-AD9C-38B2BBF65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99168" y="1126737"/>
            <a:ext cx="5795510" cy="35310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79A41E-0859-4DD2-B25C-AE933DD78B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1113" y="1448470"/>
            <a:ext cx="5149124" cy="2870805"/>
          </a:xfrm>
        </p:spPr>
        <p:txBody>
          <a:bodyPr>
            <a:normAutofit/>
          </a:bodyPr>
          <a:lstStyle/>
          <a:p>
            <a:pPr algn="l"/>
            <a:r>
              <a:rPr lang="en-US" sz="3400" dirty="0">
                <a:solidFill>
                  <a:srgbClr val="FFFFFF"/>
                </a:solidFill>
              </a:rPr>
              <a:t>Objective IV</a:t>
            </a:r>
          </a:p>
        </p:txBody>
      </p:sp>
    </p:spTree>
    <p:extLst>
      <p:ext uri="{BB962C8B-B14F-4D97-AF65-F5344CB8AC3E}">
        <p14:creationId xmlns:p14="http://schemas.microsoft.com/office/powerpoint/2010/main" val="166515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A64EAB1-2ACF-4CEE-B1AE-30379CD7C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KEEP CALM AND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REVISE OFTEN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7ED42-15C5-4F77-B755-E58EBEEF5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708" y="885651"/>
            <a:ext cx="6678924" cy="5332269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Literature reviews are iterative in process.</a:t>
            </a: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This means you will plot, plan, draft, revise…several times.  </a:t>
            </a:r>
          </a:p>
          <a:p>
            <a:pPr marL="457200" lvl="1" indent="0"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You will also repeat steps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and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go back and tweak your review to make it better and stronger with each revision.  </a:t>
            </a:r>
          </a:p>
          <a:p>
            <a:pPr marL="457200" lvl="1" indent="0"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457200" lvl="1" indent="0">
              <a:buNone/>
            </a:pPr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Pro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Tip: 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Establish a good mindset and keep it 	         going.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This is how you establish credibility with you readers!</a:t>
            </a:r>
          </a:p>
        </p:txBody>
      </p:sp>
    </p:spTree>
    <p:extLst>
      <p:ext uri="{BB962C8B-B14F-4D97-AF65-F5344CB8AC3E}">
        <p14:creationId xmlns:p14="http://schemas.microsoft.com/office/powerpoint/2010/main" val="181803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cover/>
      </p:transition>
    </mc:Choice>
    <mc:Fallback xmlns="">
      <p:transition spd="slow">
        <p:cover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A6B5F-F04C-4D86-B06B-C634A5887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Check list…have you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866B3-59E4-4762-9634-1E8B73B0B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882932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3399"/>
                </a:solidFill>
              </a:rPr>
              <a:t>Clearly outlined the purpose of your review?  What about the context?  Scope (limitations)?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3399"/>
                </a:solidFill>
              </a:rPr>
              <a:t>Found, evaluated, and synthesized ethical, credible, peer-reviewed sources to include?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3399"/>
                </a:solidFill>
              </a:rPr>
              <a:t>Integrated these sources with bibliographic detail that adheres to a citation style?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3399"/>
                </a:solidFill>
              </a:rPr>
              <a:t>Analyzed / critiqued sources as they pertain to the discussion at hand?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3399"/>
                </a:solidFill>
              </a:rPr>
              <a:t>Identified gaps in the literature and research?  Strengths?  Weaknesses?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3399"/>
                </a:solidFill>
              </a:rPr>
              <a:t>Made connections between your sources?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3399"/>
                </a:solidFill>
              </a:rPr>
              <a:t>Have you looked at pertinent info, such as methodologies / theories / models?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3399"/>
                </a:solidFill>
              </a:rPr>
              <a:t>Discussed the varying viewpoints, controversial findings, </a:t>
            </a:r>
            <a:r>
              <a:rPr lang="en-US" sz="1900" dirty="0" err="1">
                <a:solidFill>
                  <a:srgbClr val="003399"/>
                </a:solidFill>
              </a:rPr>
              <a:t>etc</a:t>
            </a:r>
            <a:r>
              <a:rPr lang="en-US" sz="1900" dirty="0">
                <a:solidFill>
                  <a:srgbClr val="003399"/>
                </a:solidFill>
              </a:rPr>
              <a:t>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3399"/>
                </a:solidFill>
              </a:rPr>
              <a:t>Written an introduction, body and conclusion?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rgbClr val="003399"/>
                </a:solidFill>
              </a:rPr>
              <a:t>Proof-read?</a:t>
            </a:r>
          </a:p>
          <a:p>
            <a:endParaRPr lang="en-US" sz="19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6278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3000">
        <p159:morph option="byWord"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1F32EBA-ED97-466E-8CFA-8382584155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5B91AB-CAEC-48BF-B2CD-E230083DF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643" y="208345"/>
            <a:ext cx="5841351" cy="141038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Don’t forget the Hunt Librarians Will Help!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8AF61-4A16-4828-A8BC-71CB49629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643" y="1713053"/>
            <a:ext cx="5150734" cy="4710896"/>
          </a:xfrm>
        </p:spPr>
        <p:txBody>
          <a:bodyPr>
            <a:normAutofit/>
          </a:bodyPr>
          <a:lstStyle/>
          <a:p>
            <a:r>
              <a:rPr lang="en-US" sz="2200" dirty="0"/>
              <a:t>Hunt Library:  </a:t>
            </a:r>
            <a:r>
              <a:rPr lang="en-US" sz="2200" dirty="0">
                <a:hlinkClick r:id="rId3"/>
              </a:rPr>
              <a:t>https://huntlibrary.erau.edu/</a:t>
            </a:r>
            <a:r>
              <a:rPr lang="en-US" sz="2200" dirty="0"/>
              <a:t>       </a:t>
            </a:r>
          </a:p>
          <a:p>
            <a:endParaRPr lang="en-US" sz="2200" dirty="0"/>
          </a:p>
          <a:p>
            <a:pPr lvl="1"/>
            <a:r>
              <a:rPr lang="en-US" sz="2200" dirty="0"/>
              <a:t>Try a </a:t>
            </a:r>
            <a:r>
              <a:rPr lang="en-US" sz="2200" dirty="0">
                <a:hlinkClick r:id="rId4"/>
              </a:rPr>
              <a:t>Live Chat with a librarian</a:t>
            </a:r>
            <a:endParaRPr lang="en-US" sz="2200" dirty="0"/>
          </a:p>
          <a:p>
            <a:pPr marL="457200" lvl="1" indent="0">
              <a:buNone/>
            </a:pPr>
            <a:endParaRPr lang="en-US" sz="2200" dirty="0"/>
          </a:p>
          <a:p>
            <a:pPr lvl="1"/>
            <a:r>
              <a:rPr lang="en-US" sz="2200" dirty="0"/>
              <a:t>Or, </a:t>
            </a:r>
            <a:r>
              <a:rPr lang="en-US" sz="2200" dirty="0">
                <a:hlinkClick r:id="rId5"/>
              </a:rPr>
              <a:t>talk</a:t>
            </a:r>
            <a:r>
              <a:rPr lang="en-US" sz="2200" dirty="0"/>
              <a:t> to a Librarian:    386-226-7656</a:t>
            </a:r>
          </a:p>
          <a:p>
            <a:pPr lvl="3"/>
            <a:r>
              <a:rPr lang="en-US" sz="2200" b="1" dirty="0"/>
              <a:t>Toll Free 800-678-9428</a:t>
            </a:r>
          </a:p>
          <a:p>
            <a:pPr marL="1371600" lvl="3" indent="0">
              <a:buNone/>
            </a:pPr>
            <a:endParaRPr lang="en-US" sz="2200" b="1" dirty="0"/>
          </a:p>
          <a:p>
            <a:pPr lvl="1"/>
            <a:r>
              <a:rPr lang="en-US" sz="2200" dirty="0"/>
              <a:t>Prefer to </a:t>
            </a:r>
            <a:r>
              <a:rPr lang="en-US" sz="2200" dirty="0">
                <a:hlinkClick r:id="rId6"/>
              </a:rPr>
              <a:t>Text</a:t>
            </a:r>
            <a:r>
              <a:rPr lang="en-US" sz="2200" dirty="0"/>
              <a:t> with a Librarian? </a:t>
            </a:r>
            <a:r>
              <a:rPr lang="en-US" sz="2200" b="1" dirty="0"/>
              <a:t>386-968-8843</a:t>
            </a:r>
          </a:p>
          <a:p>
            <a:pPr lvl="1"/>
            <a:endParaRPr lang="en-US" sz="2200" b="1" dirty="0"/>
          </a:p>
          <a:p>
            <a:pPr lvl="1"/>
            <a:r>
              <a:rPr lang="en-US" sz="2200" b="1" dirty="0"/>
              <a:t>Not in a rush</a:t>
            </a:r>
            <a:r>
              <a:rPr lang="en-US" sz="2200" dirty="0"/>
              <a:t>?  </a:t>
            </a:r>
            <a:r>
              <a:rPr lang="en-US" sz="2200" dirty="0">
                <a:hlinkClick r:id="rId7"/>
              </a:rPr>
              <a:t>Email a librarian</a:t>
            </a:r>
            <a:r>
              <a:rPr lang="en-US" sz="2200" dirty="0"/>
              <a:t>:  </a:t>
            </a:r>
            <a:r>
              <a:rPr lang="en-US" sz="2200" b="1" dirty="0"/>
              <a:t>library@erau.edu</a:t>
            </a:r>
          </a:p>
          <a:p>
            <a:endParaRPr lang="en-US" sz="22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2A38935-BB53-4DF7-A56E-48DD25B685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1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4 h 5154967"/>
              <a:gd name="connsiteX37" fmla="*/ 1625714 w 6184806"/>
              <a:gd name="connsiteY37" fmla="*/ 109244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1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1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4"/>
                  <a:pt x="2445216" y="109244"/>
                </a:cubicBezTo>
                <a:cubicBezTo>
                  <a:pt x="1625714" y="109244"/>
                  <a:pt x="1625714" y="109244"/>
                  <a:pt x="1625714" y="109244"/>
                </a:cubicBezTo>
                <a:cubicBezTo>
                  <a:pt x="1572615" y="109244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8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1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Graphic 4" descr="Globe outline">
            <a:extLst>
              <a:ext uri="{FF2B5EF4-FFF2-40B4-BE49-F238E27FC236}">
                <a16:creationId xmlns:a16="http://schemas.microsoft.com/office/drawing/2014/main" id="{33B9A51F-03F6-43BB-84CC-41E8A4F4C6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535330" y="2105470"/>
            <a:ext cx="3217333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28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/>
      </p:transition>
    </mc:Choice>
    <mc:Fallback xmlns="">
      <p:transition spd="slow">
        <p:wip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6C6A9-D35C-4A76-B559-F5C121496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Lucida Calligraphy" panose="03010101010101010101" pitchFamily="66" charset="0"/>
              </a:rPr>
              <a:t>Thank you!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Lucida Calligraphy" panose="03010101010101010101" pitchFamily="66" charset="0"/>
              </a:rPr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304BA-56A9-42A5-A3FC-349ED9057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	Questions? 		</a:t>
            </a:r>
          </a:p>
          <a:p>
            <a:pPr marL="0" indent="0">
              <a:buNone/>
            </a:pPr>
            <a:r>
              <a:rPr lang="en-US" dirty="0"/>
              <a:t>			Email:  naderj2@erau.edu</a:t>
            </a:r>
          </a:p>
        </p:txBody>
      </p:sp>
    </p:spTree>
    <p:extLst>
      <p:ext uri="{BB962C8B-B14F-4D97-AF65-F5344CB8AC3E}">
        <p14:creationId xmlns:p14="http://schemas.microsoft.com/office/powerpoint/2010/main" val="1890658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airplan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A92835A-D1EE-4F95-A622-69CBBFAD9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Review:  Literature Reviews 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are </a:t>
            </a:r>
            <a:r>
              <a:rPr lang="en-US" b="1">
                <a:solidFill>
                  <a:srgbClr val="FFFFFF"/>
                </a:solidFill>
              </a:rPr>
              <a:t>NOT</a:t>
            </a:r>
            <a:r>
              <a:rPr lang="en-US">
                <a:solidFill>
                  <a:srgbClr val="FFFFFF"/>
                </a:solidFill>
              </a:rPr>
              <a:t>…</a:t>
            </a:r>
            <a:br>
              <a:rPr lang="en-US">
                <a:solidFill>
                  <a:srgbClr val="FFFFFF"/>
                </a:solidFill>
              </a:rPr>
            </a:b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F597F-FF1E-41B9-BCE5-21CD1EDF5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708" y="885651"/>
            <a:ext cx="6525220" cy="4616849"/>
          </a:xfrm>
        </p:spPr>
        <p:txBody>
          <a:bodyPr anchor="ctr">
            <a:normAutofit/>
          </a:bodyPr>
          <a:lstStyle/>
          <a:p>
            <a:pPr lvl="0"/>
            <a:endParaRPr lang="en-US" sz="24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lvl="0"/>
            <a:endParaRPr lang="en-US" sz="24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lvl="0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Exhaustive research on a broad topic;</a:t>
            </a:r>
          </a:p>
          <a:p>
            <a:pPr lvl="0"/>
            <a:endParaRPr lang="en-US" sz="24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lvl="0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“One and done” kinds of documents;</a:t>
            </a:r>
          </a:p>
          <a:p>
            <a:pPr lvl="0"/>
            <a:endParaRPr lang="en-US" sz="24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lvl="0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Summaries;</a:t>
            </a:r>
          </a:p>
          <a:p>
            <a:pPr lvl="0"/>
            <a:endParaRPr lang="en-US" sz="24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lvl="0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Annotated bibliographies.</a:t>
            </a:r>
          </a:p>
          <a:p>
            <a:pPr lvl="0"/>
            <a:endParaRPr lang="en-US" sz="24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0662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81D2D-748F-4773-BF78-CDB589A4F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75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What literature reviews do…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BE6624E-C85E-4D60-8BB7-DF1A583031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225558"/>
              </p:ext>
            </p:extLst>
          </p:nvPr>
        </p:nvGraphicFramePr>
        <p:xfrm>
          <a:off x="342900" y="1285875"/>
          <a:ext cx="11544300" cy="5324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194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2164" y="900814"/>
            <a:ext cx="759618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144437" y="633165"/>
            <a:ext cx="482654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: Shape 13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621" y="636723"/>
            <a:ext cx="4000062" cy="5257799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47E48-2081-424E-9505-B1CC64851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872" y="982272"/>
            <a:ext cx="3388419" cy="456097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Literature Reviews also…</a:t>
            </a:r>
          </a:p>
        </p:txBody>
      </p:sp>
      <p:sp>
        <p:nvSpPr>
          <p:cNvPr id="24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901782" y="1352302"/>
            <a:ext cx="6655597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618FA-F0C9-4988-AB1D-EB6FD41B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1862" y="1719618"/>
            <a:ext cx="5948831" cy="4734448"/>
          </a:xfrm>
        </p:spPr>
        <p:txBody>
          <a:bodyPr anchor="ctr">
            <a:normAutofit/>
          </a:bodyPr>
          <a:lstStyle/>
          <a:p>
            <a:r>
              <a:rPr lang="en-US" sz="1900" b="0" dirty="0">
                <a:solidFill>
                  <a:srgbClr val="FEFFFF"/>
                </a:solidFill>
                <a:effectLst/>
                <a:latin typeface="+mj-lt"/>
              </a:rPr>
              <a:t>Demonstrate your ability to </a:t>
            </a:r>
            <a:r>
              <a:rPr lang="en-US" sz="1900" b="1" dirty="0">
                <a:solidFill>
                  <a:srgbClr val="FEFFFF"/>
                </a:solidFill>
                <a:effectLst/>
                <a:latin typeface="+mj-lt"/>
              </a:rPr>
              <a:t>find and evaluate </a:t>
            </a:r>
            <a:r>
              <a:rPr lang="en-US" sz="1900" b="0" dirty="0">
                <a:solidFill>
                  <a:srgbClr val="FEFFFF"/>
                </a:solidFill>
                <a:effectLst/>
                <a:latin typeface="+mj-lt"/>
              </a:rPr>
              <a:t>research;</a:t>
            </a:r>
          </a:p>
          <a:p>
            <a:r>
              <a:rPr lang="en-US" sz="1900" dirty="0">
                <a:solidFill>
                  <a:srgbClr val="FEFFFF"/>
                </a:solidFill>
                <a:latin typeface="+mj-lt"/>
              </a:rPr>
              <a:t>Discuss </a:t>
            </a:r>
            <a:r>
              <a:rPr lang="en-US" sz="1900" b="0" dirty="0">
                <a:solidFill>
                  <a:srgbClr val="FEFFFF"/>
                </a:solidFill>
                <a:effectLst/>
                <a:latin typeface="+mj-lt"/>
              </a:rPr>
              <a:t>the work of other experts into your own work;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FEFFFF"/>
                </a:solidFill>
                <a:effectLst/>
                <a:latin typeface="+mj-lt"/>
              </a:rPr>
              <a:t>Set up the theoretical framework </a:t>
            </a:r>
            <a:r>
              <a:rPr lang="en-US" sz="1900" b="0" dirty="0">
                <a:solidFill>
                  <a:srgbClr val="FEFFFF"/>
                </a:solidFill>
                <a:effectLst/>
                <a:latin typeface="+mj-lt"/>
              </a:rPr>
              <a:t>of your own research;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b="0" dirty="0">
                <a:solidFill>
                  <a:srgbClr val="FEFFFF"/>
                </a:solidFill>
                <a:effectLst/>
                <a:latin typeface="+mj-lt"/>
              </a:rPr>
              <a:t>Reveal you have a clear understanding of the key concepts, studies</a:t>
            </a:r>
            <a:r>
              <a:rPr lang="en-US" sz="1900" dirty="0">
                <a:solidFill>
                  <a:srgbClr val="FEFFFF"/>
                </a:solidFill>
                <a:latin typeface="+mj-lt"/>
              </a:rPr>
              <a:t>, and </a:t>
            </a:r>
            <a:r>
              <a:rPr lang="en-US" sz="1900" b="0" dirty="0">
                <a:solidFill>
                  <a:srgbClr val="FEFFFF"/>
                </a:solidFill>
                <a:effectLst/>
                <a:latin typeface="+mj-lt"/>
              </a:rPr>
              <a:t>research related to your topic;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b="0" dirty="0">
                <a:solidFill>
                  <a:srgbClr val="FEFFFF"/>
                </a:solidFill>
                <a:effectLst/>
                <a:latin typeface="+mj-lt"/>
              </a:rPr>
              <a:t>Demonstrate your working knowledge regarding your research area, including and any controversial findings;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b="0" dirty="0">
                <a:solidFill>
                  <a:srgbClr val="FEFFFF"/>
                </a:solidFill>
                <a:effectLst/>
                <a:latin typeface="+mj-lt"/>
              </a:rPr>
              <a:t>Clarify, specify, or define parameters for definitions and terminology;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900" b="0" dirty="0">
                <a:solidFill>
                  <a:srgbClr val="FEFFFF"/>
                </a:solidFill>
                <a:effectLst/>
                <a:latin typeface="+mj-lt"/>
              </a:rPr>
              <a:t>Help you to create, define, and place your research within your discipline.</a:t>
            </a:r>
            <a:endParaRPr lang="en-US" sz="1900" dirty="0">
              <a:solidFill>
                <a:srgbClr val="FE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216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E545F4-4CF5-46BB-B2E6-390E1B934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The Questions to Come Back to Every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AEB19-8868-4471-B8D7-74EE0F246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</a:rPr>
              <a:t>How does my research fit into this?</a:t>
            </a:r>
          </a:p>
          <a:p>
            <a:pPr marL="0" indent="0" algn="ctr">
              <a:buNone/>
            </a:pP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</a:rPr>
              <a:t>Where does my research fit into this?</a:t>
            </a:r>
          </a:p>
          <a:p>
            <a:pPr marL="0" indent="0" algn="ctr">
              <a:buNone/>
            </a:pP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</a:rPr>
              <a:t>Why does my research fit into this?</a:t>
            </a:r>
          </a:p>
        </p:txBody>
      </p:sp>
    </p:spTree>
    <p:extLst>
      <p:ext uri="{BB962C8B-B14F-4D97-AF65-F5344CB8AC3E}">
        <p14:creationId xmlns:p14="http://schemas.microsoft.com/office/powerpoint/2010/main" val="165765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4089E-131B-4B2E-9A1B-58D642B97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Format options for Literature Reviews</a:t>
            </a:r>
          </a:p>
        </p:txBody>
      </p:sp>
      <p:graphicFrame>
        <p:nvGraphicFramePr>
          <p:cNvPr id="42" name="Content Placeholder 2">
            <a:extLst>
              <a:ext uri="{FF2B5EF4-FFF2-40B4-BE49-F238E27FC236}">
                <a16:creationId xmlns:a16="http://schemas.microsoft.com/office/drawing/2014/main" id="{8E4BA987-ADD9-4645-B3E5-3055DBC4BB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6431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391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7EA94B-163D-464E-9343-D1FE508CE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5405572"/>
          </a:xfrm>
        </p:spPr>
        <p:txBody>
          <a:bodyPr anchor="b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Keep Calm and </a:t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>create a Log…</a:t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/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/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/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>of EVERYTHING you find.</a:t>
            </a:r>
          </a:p>
        </p:txBody>
      </p: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929DDDE3-745F-4DDD-A8A2-C4ADB82463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3864672"/>
              </p:ext>
            </p:extLst>
          </p:nvPr>
        </p:nvGraphicFramePr>
        <p:xfrm>
          <a:off x="4252405" y="266330"/>
          <a:ext cx="7767960" cy="6303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506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F5496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1754</Words>
  <Application>Microsoft Office PowerPoint</Application>
  <PresentationFormat>Widescreen</PresentationFormat>
  <Paragraphs>388</Paragraphs>
  <Slides>36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Lucida Calligraphy</vt:lpstr>
      <vt:lpstr>Times New Roman</vt:lpstr>
      <vt:lpstr>Office Theme</vt:lpstr>
      <vt:lpstr>Writing a Literature Review</vt:lpstr>
      <vt:lpstr>Webinar Objectives</vt:lpstr>
      <vt:lpstr>Objective I</vt:lpstr>
      <vt:lpstr>Review:  Literature Reviews  are NOT… </vt:lpstr>
      <vt:lpstr>What literature reviews do…</vt:lpstr>
      <vt:lpstr>Literature Reviews also…</vt:lpstr>
      <vt:lpstr>The Questions to Come Back to Every Time</vt:lpstr>
      <vt:lpstr>Format options for Literature Reviews</vt:lpstr>
      <vt:lpstr>Keep Calm and  create a Log…    of EVERYTHING you find.</vt:lpstr>
      <vt:lpstr>Unpopular Opinions</vt:lpstr>
      <vt:lpstr>Pitfalls and Challenges</vt:lpstr>
      <vt:lpstr>Create a  Source Bank   or   Reference Table</vt:lpstr>
      <vt:lpstr>What to include in your Summary Table</vt:lpstr>
      <vt:lpstr>Reference Table example</vt:lpstr>
      <vt:lpstr>Reference Table example 2</vt:lpstr>
      <vt:lpstr>Tips &amp; Tricks</vt:lpstr>
      <vt:lpstr>Objective II</vt:lpstr>
      <vt:lpstr>As you write…</vt:lpstr>
      <vt:lpstr>Cherry Picking vs Lifting Text</vt:lpstr>
      <vt:lpstr>Cherry Picking &amp; Lifted Text Example  </vt:lpstr>
      <vt:lpstr>See MIT for examples of Lifted Text via the plagiarism column.</vt:lpstr>
      <vt:lpstr>Summary Vs Paraphrase</vt:lpstr>
      <vt:lpstr>See MIT for examples of acceptable methods of paraphrasing</vt:lpstr>
      <vt:lpstr>Objective III</vt:lpstr>
      <vt:lpstr>Writing the Introduction to your Literature Review</vt:lpstr>
      <vt:lpstr>Another look at the writing  of the Introduction.</vt:lpstr>
      <vt:lpstr>Setting up the body of your Literature Review </vt:lpstr>
      <vt:lpstr>Writing the body of the Literature Review</vt:lpstr>
      <vt:lpstr>More  to do  in the Literature Review Body…</vt:lpstr>
      <vt:lpstr>Body Set ups</vt:lpstr>
      <vt:lpstr>Writing Conclusions</vt:lpstr>
      <vt:lpstr>Objective IV</vt:lpstr>
      <vt:lpstr>KEEP CALM AND  REVISE OFTEN</vt:lpstr>
      <vt:lpstr>Check list…have you </vt:lpstr>
      <vt:lpstr>Don’t forget the Hunt Librarians Will Help!</vt:lpstr>
      <vt:lpstr>Thank you!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 Literature Review</dc:title>
  <dc:creator>Nader, Jennifer</dc:creator>
  <cp:lastModifiedBy>Bronshteyn, Karen</cp:lastModifiedBy>
  <cp:revision>41</cp:revision>
  <dcterms:created xsi:type="dcterms:W3CDTF">2021-02-28T14:58:57Z</dcterms:created>
  <dcterms:modified xsi:type="dcterms:W3CDTF">2021-03-03T22:40:42Z</dcterms:modified>
</cp:coreProperties>
</file>