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5"/>
  </p:sldMasterIdLst>
  <p:notesMasterIdLst>
    <p:notesMasterId r:id="rId14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x="9144000" cy="5143500" type="screen16x9"/>
  <p:notesSz cx="6858000" cy="9144000"/>
  <p:embeddedFontLst>
    <p:embeddedFont>
      <p:font typeface="Roboto" panose="020B0604020202020204" charset="0"/>
      <p:regular r:id="rId15"/>
      <p:bold r:id="rId16"/>
      <p:italic r:id="rId17"/>
      <p:boldItalic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108" y="16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font" Target="fonts/font4.fntdata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font" Target="fonts/font3.fntdata"/><Relationship Id="rId2" Type="http://schemas.openxmlformats.org/officeDocument/2006/relationships/customXml" Target="../customXml/item2.xml"/><Relationship Id="rId16" Type="http://schemas.openxmlformats.org/officeDocument/2006/relationships/font" Target="fonts/font2.fntdata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font" Target="fonts/font1.fntdata"/><Relationship Id="rId23" Type="http://schemas.microsoft.com/office/2016/11/relationships/changesInfo" Target="changesInfos/changesInfo1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notesMaster" Target="notesMasters/notesMaster1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e Haritos" userId="d2dcb43cff4529eb" providerId="LiveId" clId="{5FD279F8-D858-4C66-AC37-A9E047C5CF8A}"/>
    <pc:docChg chg="custSel modSld modMainMaster">
      <pc:chgData name="The Haritos" userId="d2dcb43cff4529eb" providerId="LiveId" clId="{5FD279F8-D858-4C66-AC37-A9E047C5CF8A}" dt="2018-07-30T17:12:01.050" v="312" actId="20577"/>
      <pc:docMkLst>
        <pc:docMk/>
      </pc:docMkLst>
      <pc:sldChg chg="modSp">
        <pc:chgData name="The Haritos" userId="d2dcb43cff4529eb" providerId="LiveId" clId="{5FD279F8-D858-4C66-AC37-A9E047C5CF8A}" dt="2018-07-30T17:12:01.050" v="312" actId="20577"/>
        <pc:sldMkLst>
          <pc:docMk/>
          <pc:sldMk cId="0" sldId="256"/>
        </pc:sldMkLst>
        <pc:spChg chg="mod">
          <ac:chgData name="The Haritos" userId="d2dcb43cff4529eb" providerId="LiveId" clId="{5FD279F8-D858-4C66-AC37-A9E047C5CF8A}" dt="2018-07-30T17:12:01.050" v="312" actId="20577"/>
          <ac:spMkLst>
            <pc:docMk/>
            <pc:sldMk cId="0" sldId="256"/>
            <ac:spMk id="2" creationId="{B9C971D5-8D6C-4C70-9622-5E7F2DDA4935}"/>
          </ac:spMkLst>
        </pc:spChg>
      </pc:sldChg>
      <pc:sldChg chg="modSp">
        <pc:chgData name="The Haritos" userId="d2dcb43cff4529eb" providerId="LiveId" clId="{5FD279F8-D858-4C66-AC37-A9E047C5CF8A}" dt="2018-07-30T17:06:47.231" v="192" actId="948"/>
        <pc:sldMkLst>
          <pc:docMk/>
          <pc:sldMk cId="0" sldId="257"/>
        </pc:sldMkLst>
        <pc:spChg chg="mod">
          <ac:chgData name="The Haritos" userId="d2dcb43cff4529eb" providerId="LiveId" clId="{5FD279F8-D858-4C66-AC37-A9E047C5CF8A}" dt="2018-07-30T17:06:47.231" v="192" actId="948"/>
          <ac:spMkLst>
            <pc:docMk/>
            <pc:sldMk cId="0" sldId="257"/>
            <ac:spMk id="92" creationId="{00000000-0000-0000-0000-000000000000}"/>
          </ac:spMkLst>
        </pc:spChg>
      </pc:sldChg>
      <pc:sldChg chg="modSp">
        <pc:chgData name="The Haritos" userId="d2dcb43cff4529eb" providerId="LiveId" clId="{5FD279F8-D858-4C66-AC37-A9E047C5CF8A}" dt="2018-07-30T17:06:32.708" v="191" actId="948"/>
        <pc:sldMkLst>
          <pc:docMk/>
          <pc:sldMk cId="0" sldId="258"/>
        </pc:sldMkLst>
        <pc:spChg chg="mod">
          <ac:chgData name="The Haritos" userId="d2dcb43cff4529eb" providerId="LiveId" clId="{5FD279F8-D858-4C66-AC37-A9E047C5CF8A}" dt="2018-07-30T17:06:32.708" v="191" actId="948"/>
          <ac:spMkLst>
            <pc:docMk/>
            <pc:sldMk cId="0" sldId="258"/>
            <ac:spMk id="98" creationId="{00000000-0000-0000-0000-000000000000}"/>
          </ac:spMkLst>
        </pc:spChg>
      </pc:sldChg>
      <pc:sldChg chg="modSp">
        <pc:chgData name="The Haritos" userId="d2dcb43cff4529eb" providerId="LiveId" clId="{5FD279F8-D858-4C66-AC37-A9E047C5CF8A}" dt="2018-07-30T17:06:13.975" v="189" actId="948"/>
        <pc:sldMkLst>
          <pc:docMk/>
          <pc:sldMk cId="0" sldId="259"/>
        </pc:sldMkLst>
        <pc:spChg chg="mod">
          <ac:chgData name="The Haritos" userId="d2dcb43cff4529eb" providerId="LiveId" clId="{5FD279F8-D858-4C66-AC37-A9E047C5CF8A}" dt="2018-07-30T17:06:13.975" v="189" actId="948"/>
          <ac:spMkLst>
            <pc:docMk/>
            <pc:sldMk cId="0" sldId="259"/>
            <ac:spMk id="105" creationId="{00000000-0000-0000-0000-000000000000}"/>
          </ac:spMkLst>
        </pc:spChg>
      </pc:sldChg>
      <pc:sldChg chg="modSp">
        <pc:chgData name="The Haritos" userId="d2dcb43cff4529eb" providerId="LiveId" clId="{5FD279F8-D858-4C66-AC37-A9E047C5CF8A}" dt="2018-07-30T17:07:05.882" v="193" actId="948"/>
        <pc:sldMkLst>
          <pc:docMk/>
          <pc:sldMk cId="0" sldId="260"/>
        </pc:sldMkLst>
        <pc:spChg chg="mod">
          <ac:chgData name="The Haritos" userId="d2dcb43cff4529eb" providerId="LiveId" clId="{5FD279F8-D858-4C66-AC37-A9E047C5CF8A}" dt="2018-07-30T17:07:05.882" v="193" actId="948"/>
          <ac:spMkLst>
            <pc:docMk/>
            <pc:sldMk cId="0" sldId="260"/>
            <ac:spMk id="112" creationId="{00000000-0000-0000-0000-000000000000}"/>
          </ac:spMkLst>
        </pc:spChg>
      </pc:sldChg>
      <pc:sldChg chg="modSp">
        <pc:chgData name="The Haritos" userId="d2dcb43cff4529eb" providerId="LiveId" clId="{5FD279F8-D858-4C66-AC37-A9E047C5CF8A}" dt="2018-07-30T17:09:24.432" v="226" actId="948"/>
        <pc:sldMkLst>
          <pc:docMk/>
          <pc:sldMk cId="0" sldId="261"/>
        </pc:sldMkLst>
        <pc:spChg chg="mod">
          <ac:chgData name="The Haritos" userId="d2dcb43cff4529eb" providerId="LiveId" clId="{5FD279F8-D858-4C66-AC37-A9E047C5CF8A}" dt="2018-07-30T17:09:24.432" v="226" actId="948"/>
          <ac:spMkLst>
            <pc:docMk/>
            <pc:sldMk cId="0" sldId="261"/>
            <ac:spMk id="119" creationId="{00000000-0000-0000-0000-000000000000}"/>
          </ac:spMkLst>
        </pc:spChg>
      </pc:sldChg>
      <pc:sldChg chg="modSp">
        <pc:chgData name="The Haritos" userId="d2dcb43cff4529eb" providerId="LiveId" clId="{5FD279F8-D858-4C66-AC37-A9E047C5CF8A}" dt="2018-07-30T17:09:47.905" v="228" actId="948"/>
        <pc:sldMkLst>
          <pc:docMk/>
          <pc:sldMk cId="0" sldId="262"/>
        </pc:sldMkLst>
        <pc:spChg chg="mod">
          <ac:chgData name="The Haritos" userId="d2dcb43cff4529eb" providerId="LiveId" clId="{5FD279F8-D858-4C66-AC37-A9E047C5CF8A}" dt="2018-07-30T17:09:47.905" v="228" actId="948"/>
          <ac:spMkLst>
            <pc:docMk/>
            <pc:sldMk cId="0" sldId="262"/>
            <ac:spMk id="126" creationId="{00000000-0000-0000-0000-000000000000}"/>
          </ac:spMkLst>
        </pc:spChg>
      </pc:sldChg>
      <pc:sldMasterChg chg="modSldLayout">
        <pc:chgData name="The Haritos" userId="d2dcb43cff4529eb" providerId="LiveId" clId="{5FD279F8-D858-4C66-AC37-A9E047C5CF8A}" dt="2018-07-30T17:02:54.088" v="2" actId="14100"/>
        <pc:sldMasterMkLst>
          <pc:docMk/>
          <pc:sldMasterMk cId="0" sldId="2147483659"/>
        </pc:sldMasterMkLst>
        <pc:sldLayoutChg chg="modSp">
          <pc:chgData name="The Haritos" userId="d2dcb43cff4529eb" providerId="LiveId" clId="{5FD279F8-D858-4C66-AC37-A9E047C5CF8A}" dt="2018-07-30T17:02:54.088" v="2" actId="14100"/>
          <pc:sldLayoutMkLst>
            <pc:docMk/>
            <pc:sldMasterMk cId="0" sldId="2147483659"/>
            <pc:sldLayoutMk cId="0" sldId="2147483648"/>
          </pc:sldLayoutMkLst>
          <pc:spChg chg="mod">
            <ac:chgData name="The Haritos" userId="d2dcb43cff4529eb" providerId="LiveId" clId="{5FD279F8-D858-4C66-AC37-A9E047C5CF8A}" dt="2018-07-30T17:02:54.088" v="2" actId="14100"/>
            <ac:spMkLst>
              <pc:docMk/>
              <pc:sldMasterMk cId="0" sldId="2147483659"/>
              <pc:sldLayoutMk cId="0" sldId="2147483648"/>
              <ac:spMk id="18" creationId="{00000000-0000-0000-0000-000000000000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3e51bb3516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3e51bb3516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3e51bb3516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3e51bb3516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3e51bb3516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3e51bb3516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3e51bb3516_0_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3e51bb3516_0_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3e51bb3516_0_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6" name="Google Shape;116;g3e51bb3516_0_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3e5642d19a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3e5642d19a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3e51bb3516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3e51bb3516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oogle Shape;10;p2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11" name="Google Shape;11;p2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2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4" name="Google Shape;14;p2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" name="Google Shape;15;p2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" name="Google Shape;16;p2"/>
          <p:cNvSpPr txBox="1">
            <a:spLocks noGrp="1"/>
          </p:cNvSpPr>
          <p:nvPr>
            <p:ph type="ctrTitle"/>
          </p:nvPr>
        </p:nvSpPr>
        <p:spPr>
          <a:xfrm>
            <a:off x="598100" y="1775222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ubTitle" idx="1"/>
          </p:nvPr>
        </p:nvSpPr>
        <p:spPr>
          <a:xfrm>
            <a:off x="598088" y="2715913"/>
            <a:ext cx="8222100" cy="432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100"/>
              <a:buNone/>
              <a:defRPr sz="21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8" name="Google Shape;18;p2"/>
          <p:cNvSpPr txBox="1">
            <a:spLocks noGrp="1"/>
          </p:cNvSpPr>
          <p:nvPr>
            <p:ph type="sldNum" idx="12"/>
          </p:nvPr>
        </p:nvSpPr>
        <p:spPr>
          <a:xfrm>
            <a:off x="8597900" y="4651190"/>
            <a:ext cx="411231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bg>
      <p:bgPr>
        <a:solidFill>
          <a:schemeClr val="dk1"/>
        </a:solidFill>
        <a:effectLst/>
      </p:bgPr>
    </p:bg>
    <p:spTree>
      <p:nvGrpSpPr>
        <p:cNvPr id="1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Google Shape;70;p11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71" name="Google Shape;71;p11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2" name="Google Shape;72;p11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3" name="Google Shape;73;p11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4" name="Google Shape;74;p11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75" name="Google Shape;75;p11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76" name="Google Shape;76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256050"/>
            <a:ext cx="8520600" cy="2030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0"/>
              <a:buNone/>
              <a:defRPr sz="12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7" name="Google Shape;77;p11"/>
          <p:cNvSpPr txBox="1">
            <a:spLocks noGrp="1"/>
          </p:cNvSpPr>
          <p:nvPr>
            <p:ph type="body" idx="1"/>
          </p:nvPr>
        </p:nvSpPr>
        <p:spPr>
          <a:xfrm>
            <a:off x="311700" y="3369225"/>
            <a:ext cx="8520600" cy="12819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78" name="Google Shape;78;p1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2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oogle Shape;20;p3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21" name="Google Shape;21;p3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2" name="Google Shape;22;p3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" name="Google Shape;23;p3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" name="Google Shape;24;p3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5" name="Google Shape;25;p3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6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6" name="Google Shape;26;p3"/>
          <p:cNvSpPr txBox="1">
            <a:spLocks noGrp="1"/>
          </p:cNvSpPr>
          <p:nvPr>
            <p:ph type="title"/>
          </p:nvPr>
        </p:nvSpPr>
        <p:spPr>
          <a:xfrm>
            <a:off x="598100" y="2152347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200"/>
              <a:buNone/>
              <a:defRPr sz="42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7" name="Google Shape;27;p3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oogle Shape;29;p4"/>
          <p:cNvGrpSpPr/>
          <p:nvPr/>
        </p:nvGrpSpPr>
        <p:grpSpPr>
          <a:xfrm>
            <a:off x="0" y="3903669"/>
            <a:ext cx="9144000" cy="1239925"/>
            <a:chOff x="0" y="3903669"/>
            <a:chExt cx="9144000" cy="1239925"/>
          </a:xfrm>
        </p:grpSpPr>
        <p:sp>
          <p:nvSpPr>
            <p:cNvPr id="30" name="Google Shape;30;p4"/>
            <p:cNvSpPr/>
            <p:nvPr/>
          </p:nvSpPr>
          <p:spPr>
            <a:xfrm>
              <a:off x="8154895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" name="Google Shape;31;p4"/>
            <p:cNvSpPr/>
            <p:nvPr/>
          </p:nvSpPr>
          <p:spPr>
            <a:xfrm flipH="1">
              <a:off x="6181163" y="3903669"/>
              <a:ext cx="989100" cy="9879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2" name="Google Shape;32;p4"/>
            <p:cNvSpPr/>
            <p:nvPr/>
          </p:nvSpPr>
          <p:spPr>
            <a:xfrm>
              <a:off x="7170274" y="3903669"/>
              <a:ext cx="989100" cy="9879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" name="Google Shape;33;p4"/>
            <p:cNvSpPr/>
            <p:nvPr/>
          </p:nvSpPr>
          <p:spPr>
            <a:xfrm rot="10800000">
              <a:off x="8154757" y="3903682"/>
              <a:ext cx="989100" cy="9879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" name="Google Shape;34;p4"/>
            <p:cNvSpPr/>
            <p:nvPr/>
          </p:nvSpPr>
          <p:spPr>
            <a:xfrm>
              <a:off x="0" y="4891594"/>
              <a:ext cx="9144000" cy="2520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37" name="Google Shape;37;p4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5"/>
          <p:cNvSpPr txBox="1">
            <a:spLocks noGrp="1"/>
          </p:cNvSpPr>
          <p:nvPr>
            <p:ph type="body" idx="1"/>
          </p:nvPr>
        </p:nvSpPr>
        <p:spPr>
          <a:xfrm>
            <a:off x="3117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1" name="Google Shape;41;p5"/>
          <p:cNvSpPr txBox="1">
            <a:spLocks noGrp="1"/>
          </p:cNvSpPr>
          <p:nvPr>
            <p:ph type="body" idx="2"/>
          </p:nvPr>
        </p:nvSpPr>
        <p:spPr>
          <a:xfrm>
            <a:off x="4832400" y="1229975"/>
            <a:ext cx="3999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2" name="Google Shape;42;p5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1"/>
          </p:nvPr>
        </p:nvSpPr>
        <p:spPr>
          <a:xfrm>
            <a:off x="311700" y="1465804"/>
            <a:ext cx="2808000" cy="31032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4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Google Shape;51;p8"/>
          <p:cNvGrpSpPr/>
          <p:nvPr/>
        </p:nvGrpSpPr>
        <p:grpSpPr>
          <a:xfrm>
            <a:off x="6098378" y="5"/>
            <a:ext cx="3045625" cy="2030570"/>
            <a:chOff x="6098378" y="5"/>
            <a:chExt cx="3045625" cy="2030570"/>
          </a:xfrm>
        </p:grpSpPr>
        <p:sp>
          <p:nvSpPr>
            <p:cNvPr id="52" name="Google Shape;52;p8"/>
            <p:cNvSpPr/>
            <p:nvPr/>
          </p:nvSpPr>
          <p:spPr>
            <a:xfrm>
              <a:off x="8128803" y="16"/>
              <a:ext cx="1015200" cy="1015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" name="Google Shape;53;p8"/>
            <p:cNvSpPr/>
            <p:nvPr/>
          </p:nvSpPr>
          <p:spPr>
            <a:xfrm flipH="1">
              <a:off x="7113463" y="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4" name="Google Shape;54;p8"/>
            <p:cNvSpPr/>
            <p:nvPr/>
          </p:nvSpPr>
          <p:spPr>
            <a:xfrm rot="10800000" flipH="1">
              <a:off x="7113588" y="107"/>
              <a:ext cx="1015200" cy="1015200"/>
            </a:xfrm>
            <a:prstGeom prst="rtTriangle">
              <a:avLst/>
            </a:prstGeom>
            <a:solidFill>
              <a:schemeClr val="accent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" name="Google Shape;55;p8"/>
            <p:cNvSpPr/>
            <p:nvPr/>
          </p:nvSpPr>
          <p:spPr>
            <a:xfrm rot="10800000">
              <a:off x="6098378" y="97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6" name="Google Shape;56;p8"/>
            <p:cNvSpPr/>
            <p:nvPr/>
          </p:nvSpPr>
          <p:spPr>
            <a:xfrm rot="10800000">
              <a:off x="8128789" y="1015375"/>
              <a:ext cx="1015200" cy="1015200"/>
            </a:xfrm>
            <a:prstGeom prst="rtTriangle">
              <a:avLst/>
            </a:prstGeom>
            <a:solidFill>
              <a:schemeClr val="accent5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7" name="Google Shape;57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/>
          <p:cNvSpPr/>
          <p:nvPr/>
        </p:nvSpPr>
        <p:spPr>
          <a:xfrm>
            <a:off x="4572000" y="-17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1" name="Google Shape;61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2" name="Google Shape;62;p9"/>
          <p:cNvSpPr txBox="1">
            <a:spLocks noGrp="1"/>
          </p:cNvSpPr>
          <p:nvPr>
            <p:ph type="title"/>
          </p:nvPr>
        </p:nvSpPr>
        <p:spPr>
          <a:xfrm>
            <a:off x="265500" y="1151100"/>
            <a:ext cx="4045200" cy="1564500"/>
          </a:xfrm>
          <a:prstGeom prst="rect">
            <a:avLst/>
          </a:prstGeom>
        </p:spPr>
        <p:txBody>
          <a:bodyPr spcFirstLastPara="1" wrap="square" lIns="91425" tIns="91425" rIns="91425" bIns="91425" anchor="b" anchorCtr="0"/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269300"/>
          </a:xfrm>
          <a:prstGeom prst="rect">
            <a:avLst/>
          </a:prstGeom>
        </p:spPr>
        <p:txBody>
          <a:bodyPr spcFirstLastPara="1" wrap="square" lIns="91425" tIns="91425" rIns="91425" bIns="91425" anchor="t" anchorCtr="0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0"/>
          <p:cNvSpPr txBox="1">
            <a:spLocks noGrp="1"/>
          </p:cNvSpPr>
          <p:nvPr>
            <p:ph type="body" idx="1"/>
          </p:nvPr>
        </p:nvSpPr>
        <p:spPr>
          <a:xfrm>
            <a:off x="319500" y="423057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/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68" name="Google Shape;68;p10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dk2"/>
                </a:solidFill>
              </a:defRPr>
            </a:lvl1pPr>
            <a:lvl2pPr lvl="1">
              <a:buNone/>
              <a:defRPr>
                <a:solidFill>
                  <a:schemeClr val="dk2"/>
                </a:solidFill>
              </a:defRPr>
            </a:lvl2pPr>
            <a:lvl3pPr lvl="2">
              <a:buNone/>
              <a:defRPr>
                <a:solidFill>
                  <a:schemeClr val="dk2"/>
                </a:solidFill>
              </a:defRPr>
            </a:lvl3pPr>
            <a:lvl4pPr lvl="3">
              <a:buNone/>
              <a:defRPr>
                <a:solidFill>
                  <a:schemeClr val="dk2"/>
                </a:solidFill>
              </a:defRPr>
            </a:lvl4pPr>
            <a:lvl5pPr lvl="4">
              <a:buNone/>
              <a:defRPr>
                <a:solidFill>
                  <a:schemeClr val="dk2"/>
                </a:solidFill>
              </a:defRPr>
            </a:lvl5pPr>
            <a:lvl6pPr lvl="5">
              <a:buNone/>
              <a:defRPr>
                <a:solidFill>
                  <a:schemeClr val="dk2"/>
                </a:solidFill>
              </a:defRPr>
            </a:lvl6pPr>
            <a:lvl7pPr lvl="6">
              <a:buNone/>
              <a:defRPr>
                <a:solidFill>
                  <a:schemeClr val="dk2"/>
                </a:solidFill>
              </a:defRPr>
            </a:lvl7pPr>
            <a:lvl8pPr lvl="7">
              <a:buNone/>
              <a:defRPr>
                <a:solidFill>
                  <a:schemeClr val="dk2"/>
                </a:solidFill>
              </a:defRPr>
            </a:lvl8pPr>
            <a:lvl9pPr lvl="8">
              <a:buNone/>
              <a:defRPr>
                <a:solidFill>
                  <a:schemeClr val="dk2"/>
                </a:solidFill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geometric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"/>
              <a:buNone/>
              <a:defRPr sz="3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Roboto"/>
              <a:buChar char="●"/>
              <a:defRPr sz="1800"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●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Roboto"/>
              <a:buChar char="○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Font typeface="Roboto"/>
              <a:buChar char="■"/>
              <a:defRPr>
                <a:solidFill>
                  <a:schemeClr val="dk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60431" y="4651190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3"/>
          <p:cNvSpPr txBox="1">
            <a:spLocks noGrp="1"/>
          </p:cNvSpPr>
          <p:nvPr>
            <p:ph type="ctrTitle"/>
          </p:nvPr>
        </p:nvSpPr>
        <p:spPr>
          <a:xfrm>
            <a:off x="334575" y="1933275"/>
            <a:ext cx="8222100" cy="838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lvl="0"/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Use of Simulation to Train Complex Unmanned Aircraft Systems Command </a:t>
            </a:r>
            <a:b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and Control Tasks </a:t>
            </a:r>
            <a:endParaRPr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C971D5-8D6C-4C70-9622-5E7F2DDA4935}"/>
              </a:ext>
            </a:extLst>
          </p:cNvPr>
          <p:cNvSpPr txBox="1"/>
          <p:nvPr/>
        </p:nvSpPr>
        <p:spPr>
          <a:xfrm>
            <a:off x="457200" y="3057525"/>
            <a:ext cx="41148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Presented by: Jon Hale</a:t>
            </a:r>
          </a:p>
          <a:p>
            <a:r>
              <a:rPr lang="en-US" dirty="0">
                <a:solidFill>
                  <a:schemeClr val="bg1"/>
                </a:solidFill>
              </a:rPr>
              <a:t>Student</a:t>
            </a:r>
          </a:p>
          <a:p>
            <a:r>
              <a:rPr lang="en-US" dirty="0">
                <a:solidFill>
                  <a:schemeClr val="bg1"/>
                </a:solidFill>
              </a:rPr>
              <a:t>Department of Aeronautical Science</a:t>
            </a:r>
          </a:p>
          <a:p>
            <a:endParaRPr lang="en-US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Dr. Tom Haritos</a:t>
            </a:r>
          </a:p>
          <a:p>
            <a:r>
              <a:rPr lang="en-US" dirty="0">
                <a:solidFill>
                  <a:schemeClr val="bg1"/>
                </a:solidFill>
              </a:rPr>
              <a:t>Faculty Adviser</a:t>
            </a:r>
          </a:p>
          <a:p>
            <a:r>
              <a:rPr lang="en-US" dirty="0">
                <a:solidFill>
                  <a:schemeClr val="bg1"/>
                </a:solidFill>
              </a:rPr>
              <a:t>Department of Aeronautical Science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DEF0A23-367E-4E47-B95B-AB024773BFA7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1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4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Presentation Agenda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" name="Google Shape;92;p14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Brief overview of Training Unmanned Aerial vehicles (UAVs)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Training Conflicts Associated with UAVs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Hazards and Safety Threats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Potential Solutions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4290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Closing Remarks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BCC5375-00A4-428C-AB21-D8E2E703F4F9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5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Overview of UAVs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Google Shape;98;p15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Increasing </a:t>
            </a: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demand in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various</a:t>
            </a: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 sectors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New technologies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outpacing regulations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Current methods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 training UAV operators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is </a:t>
            </a:r>
          </a:p>
          <a:p>
            <a:pPr marL="1143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      highly variable</a:t>
            </a: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9" name="Google Shape;99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90700" y="1017800"/>
            <a:ext cx="3141600" cy="26049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4E47974-EE28-4135-9FC9-D66495AD029B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6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Training Issues Associated with UAVs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Google Shape;105;p16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62709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Operator and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ircraft are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eparated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tandardization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guidelines are absent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Complex UAS require system specific training</a:t>
            </a:r>
          </a:p>
          <a:p>
            <a:pPr lvl="1" indent="-342900">
              <a:spcBef>
                <a:spcPts val="0"/>
              </a:spcBef>
              <a:buSzPts val="1800"/>
              <a:buChar char="●"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High-Altitude long endurance (HALE)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 Medium-Altitude Long Endurance (MALE) UA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 are Expensive Vehicles 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6" name="Google Shape;106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94150" y="769375"/>
            <a:ext cx="1985226" cy="2977824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A03A9DD-52EC-452A-B63B-CF9A85223486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17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Hazard and Safety Threats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" name="Google Shape;112;p17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Loss of Sensory Cues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Lag and Latency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Communications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Situational Awareness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Variations between Platforms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13" name="Google Shape;11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84124" y="410000"/>
            <a:ext cx="3553950" cy="34266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467CF32-DCD7-4BA9-82F5-D3903628B09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18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Potential Solutions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9" name="Google Shape;119;p18"/>
          <p:cNvSpPr txBox="1">
            <a:spLocks noGrp="1"/>
          </p:cNvSpPr>
          <p:nvPr>
            <p:ph type="body" idx="1"/>
          </p:nvPr>
        </p:nvSpPr>
        <p:spPr>
          <a:xfrm>
            <a:off x="114300" y="1229875"/>
            <a:ext cx="55245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Integrate simulation into training UAV operators</a:t>
            </a:r>
          </a:p>
          <a:p>
            <a:pPr marL="114300" lvl="0" indent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Ensure Transfer of training with simulators is effective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Simulate different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situations and </a:t>
            </a: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environments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Manned aircraft uses simulation for FAA certificates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0" name="Google Shape;12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98300" y="1097075"/>
            <a:ext cx="3334001" cy="250050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19486D10-8F10-42F2-89B6-FBDB2F99A85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19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Closing Remarks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Google Shape;126;p19"/>
          <p:cNvSpPr txBox="1">
            <a:spLocks noGrp="1"/>
          </p:cNvSpPr>
          <p:nvPr>
            <p:ph type="body" idx="1"/>
          </p:nvPr>
        </p:nvSpPr>
        <p:spPr>
          <a:xfrm>
            <a:off x="311700" y="1229875"/>
            <a:ext cx="8520600" cy="333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Realistic training without real world risk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lvl="0" indent="-34290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More in depth training and operators will be able to get more flight time through simulators 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0" indent="0">
              <a:spcBef>
                <a:spcPts val="1600"/>
              </a:spcBef>
              <a:spcAft>
                <a:spcPts val="1600"/>
              </a:spcAft>
              <a:buNone/>
            </a:pP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7" name="Google Shape;127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0300" y="2496075"/>
            <a:ext cx="3669250" cy="207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2B11BB4-3A52-4D2A-85B1-667A97C2BEC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0"/>
          <p:cNvSpPr txBox="1">
            <a:spLocks noGrp="1"/>
          </p:cNvSpPr>
          <p:nvPr>
            <p:ph type="title"/>
          </p:nvPr>
        </p:nvSpPr>
        <p:spPr>
          <a:xfrm>
            <a:off x="311700" y="410000"/>
            <a:ext cx="8520600" cy="60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latin typeface="Arial" panose="020B0604020202020204" pitchFamily="34" charset="0"/>
                <a:cs typeface="Arial" panose="020B0604020202020204" pitchFamily="34" charset="0"/>
              </a:rPr>
              <a:t>Questions?</a:t>
            </a:r>
            <a:endParaRPr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F1CD970-D52F-4AC1-B83C-F727BCCE6C85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eometric">
  <a:themeElements>
    <a:clrScheme name="Geometric">
      <a:dk1>
        <a:srgbClr val="2A3990"/>
      </a:dk1>
      <a:lt1>
        <a:srgbClr val="FFFFFF"/>
      </a:lt1>
      <a:dk2>
        <a:srgbClr val="434343"/>
      </a:dk2>
      <a:lt2>
        <a:srgbClr val="999999"/>
      </a:lt2>
      <a:accent1>
        <a:srgbClr val="212D74"/>
      </a:accent1>
      <a:accent2>
        <a:srgbClr val="3949AB"/>
      </a:accent2>
      <a:accent3>
        <a:srgbClr val="9C254D"/>
      </a:accent3>
      <a:accent4>
        <a:srgbClr val="D23369"/>
      </a:accent4>
      <a:accent5>
        <a:srgbClr val="F06292"/>
      </a:accent5>
      <a:accent6>
        <a:srgbClr val="7890CD"/>
      </a:accent6>
      <a:hlink>
        <a:srgbClr val="F06292"/>
      </a:hlink>
      <a:folHlink>
        <a:srgbClr val="F0629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D44812FF314440A30713FF468CF0C0" ma:contentTypeVersion="7" ma:contentTypeDescription="Create a new document." ma:contentTypeScope="" ma:versionID="fc6cd4e56bfef2595ddfca8870e4027f">
  <xsd:schema xmlns:xsd="http://www.w3.org/2001/XMLSchema" xmlns:xs="http://www.w3.org/2001/XMLSchema" xmlns:p="http://schemas.microsoft.com/office/2006/metadata/properties" xmlns:ns2="584859f9-e04d-4b0e-a1f9-b1f19fe731fd" xmlns:ns3="8016b80d-d924-4ddc-8931-e65448ec5ff8" targetNamespace="http://schemas.microsoft.com/office/2006/metadata/properties" ma:root="true" ma:fieldsID="602340feb03b8b89bec760261add20ab" ns2:_="" ns3:_="">
    <xsd:import namespace="584859f9-e04d-4b0e-a1f9-b1f19fe731fd"/>
    <xsd:import namespace="8016b80d-d924-4ddc-8931-e65448ec5ff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4859f9-e04d-4b0e-a1f9-b1f19fe731f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16b80d-d924-4ddc-8931-e65448ec5f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  <xsd:element name="MediaServiceOCR" ma:index="17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84859f9-e04d-4b0e-a1f9-b1f19fe731fd">FUECHS3FZRVZ-1295815124-2309</_dlc_DocId>
    <_dlc_DocIdUrl xmlns="584859f9-e04d-4b0e-a1f9-b1f19fe731fd">
      <Url>https://myerauedu.sharepoint.com/teams/DB_Academics/AVP_ACAD/DB_Hunt/Scholarly-Commons/NTAS/_layouts/15/DocIdRedir.aspx?ID=FUECHS3FZRVZ-1295815124-2309</Url>
      <Description>FUECHS3FZRVZ-1295815124-2309</Description>
    </_dlc_DocIdUrl>
  </documentManagement>
</p:properties>
</file>

<file path=customXml/itemProps1.xml><?xml version="1.0" encoding="utf-8"?>
<ds:datastoreItem xmlns:ds="http://schemas.openxmlformats.org/officeDocument/2006/customXml" ds:itemID="{C8EE5DA4-AAB0-46AD-AE82-2FBE8A64E918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991C081-CB6F-4BAA-A74E-036C2A5483FE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DDBB0C47-600D-4247-BA79-005355C1066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84859f9-e04d-4b0e-a1f9-b1f19fe731fd"/>
    <ds:schemaRef ds:uri="8016b80d-d924-4ddc-8931-e65448ec5f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8794A6CF-1069-4CC9-A643-82A3EA055631}">
  <ds:schemaRefs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8016b80d-d924-4ddc-8931-e65448ec5ff8"/>
    <ds:schemaRef ds:uri="584859f9-e04d-4b0e-a1f9-b1f19fe731f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198</Words>
  <Application>Microsoft Office PowerPoint</Application>
  <PresentationFormat>On-screen Show (16:9)</PresentationFormat>
  <Paragraphs>48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Roboto</vt:lpstr>
      <vt:lpstr>Geometric</vt:lpstr>
      <vt:lpstr>The Use of Simulation to Train Complex Unmanned Aircraft Systems Command  and Control Tasks </vt:lpstr>
      <vt:lpstr>Presentation Agenda </vt:lpstr>
      <vt:lpstr>Overview of UAVs</vt:lpstr>
      <vt:lpstr>Training Issues Associated with UAVs</vt:lpstr>
      <vt:lpstr>Hazard and Safety Threats</vt:lpstr>
      <vt:lpstr>Potential Solutions </vt:lpstr>
      <vt:lpstr>Closing Remarks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Use of Simulation to Train Complex UAS Operator Skills</dc:title>
  <dc:creator>The Haritos</dc:creator>
  <cp:lastModifiedBy>Riedel, Nancy J.</cp:lastModifiedBy>
  <cp:revision>5</cp:revision>
  <dcterms:modified xsi:type="dcterms:W3CDTF">2018-08-23T18:23:13Z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0x010100AFD44812FF314440A30713FF468CF0C0</vt:lpwstr>
  </property>
  <property fmtid="{D5CDD505-2E9C-101B-9397-08002B2CF9AE}" pid="3" name="_dlc_DocIdItemGuid">
    <vt:lpwstr>2d105457-1e83-4218-8b8f-0939def94a5a</vt:lpwstr>
  </property>
</Properties>
</file>