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sldIdLst>
    <p:sldId id="257" r:id="rId6"/>
    <p:sldId id="259" r:id="rId7"/>
    <p:sldId id="264" r:id="rId8"/>
    <p:sldId id="266" r:id="rId9"/>
    <p:sldId id="270" r:id="rId10"/>
    <p:sldId id="268" r:id="rId11"/>
    <p:sldId id="26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8004"/>
    <a:srgbClr val="F37021"/>
    <a:srgbClr val="A74233"/>
    <a:srgbClr val="5A6870"/>
    <a:srgbClr val="C40075"/>
    <a:srgbClr val="7B0052"/>
    <a:srgbClr val="279DD9"/>
    <a:srgbClr val="006EB7"/>
    <a:srgbClr val="A2CFEF"/>
    <a:srgbClr val="8C9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58363" autoAdjust="0"/>
  </p:normalViewPr>
  <p:slideViewPr>
    <p:cSldViewPr>
      <p:cViewPr>
        <p:scale>
          <a:sx n="87" d="100"/>
          <a:sy n="87" d="100"/>
        </p:scale>
        <p:origin x="-2220" y="1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28183-EFA9-425F-9644-6A8DD4796178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EF9A0-C4A7-4B9A-956F-D78479B21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6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CA" sz="900" dirty="0">
              <a:effectLst/>
              <a:latin typeface="+mn-lt"/>
              <a:ea typeface="SimSun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EF9A0-C4A7-4B9A-956F-D78479B21F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970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CA" sz="800" dirty="0">
              <a:effectLst/>
              <a:latin typeface="+mn-lt"/>
              <a:ea typeface="SimSun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EF9A0-C4A7-4B9A-956F-D78479B21F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394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January 2008</a:t>
            </a:r>
          </a:p>
        </p:txBody>
      </p:sp>
      <p:sp>
        <p:nvSpPr>
          <p:cNvPr id="130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CA" sz="1000" dirty="0">
              <a:effectLst/>
              <a:latin typeface="+mn-lt"/>
              <a:ea typeface="SimSun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5E5311-D1B0-4365-B959-545CD65789D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708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CA" sz="900" dirty="0">
              <a:effectLst/>
              <a:latin typeface="+mn-lt"/>
              <a:ea typeface="SimSun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EF9A0-C4A7-4B9A-956F-D78479B21F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369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CA" sz="900" dirty="0">
              <a:effectLst/>
              <a:latin typeface="+mn-lt"/>
              <a:ea typeface="SimSun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EF9A0-C4A7-4B9A-956F-D78479B21F8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291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5A687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48014"/>
            <a:ext cx="2133600" cy="273844"/>
          </a:xfrm>
        </p:spPr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48014"/>
            <a:ext cx="2895600" cy="273844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48014"/>
            <a:ext cx="2133600" cy="273844"/>
          </a:xfrm>
        </p:spPr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60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31589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CC800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1590"/>
            <a:ext cx="5111750" cy="3447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03127"/>
            <a:ext cx="3008313" cy="25755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9485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98290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CC800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9582"/>
            <a:ext cx="5486400" cy="28685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07954"/>
            <a:ext cx="5486400" cy="324036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0940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7573"/>
            <a:ext cx="8229600" cy="756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A6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51670"/>
            <a:ext cx="8229600" cy="294097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0825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87574"/>
            <a:ext cx="2057400" cy="3744416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A687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7574"/>
            <a:ext cx="6019800" cy="374441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4563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9436"/>
            <a:ext cx="9144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pPr/>
              <a:t>05/11/2018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984"/>
            <a:ext cx="9144000" cy="41529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95536" y="1203598"/>
            <a:ext cx="5182344" cy="1102519"/>
          </a:xfrm>
          <a:prstGeom prst="rect">
            <a:avLst/>
          </a:prstGeom>
        </p:spPr>
        <p:txBody>
          <a:bodyPr/>
          <a:lstStyle/>
          <a:p>
            <a:endParaRPr lang="en-CA" sz="3200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95536" y="2499742"/>
            <a:ext cx="5184576" cy="936104"/>
          </a:xfrm>
        </p:spPr>
        <p:txBody>
          <a:bodyPr>
            <a:normAutofit/>
          </a:bodyPr>
          <a:lstStyle>
            <a:lvl1pPr marL="0" indent="0" algn="ctr">
              <a:buNone/>
              <a:defRPr/>
            </a:lvl1pPr>
          </a:lstStyle>
          <a:p>
            <a:endParaRPr lang="en-CA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1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pPr/>
              <a:t>05/11/2018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984"/>
            <a:ext cx="9144000" cy="41529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95536" y="1203598"/>
            <a:ext cx="5182344" cy="1102519"/>
          </a:xfrm>
          <a:prstGeom prst="rect">
            <a:avLst/>
          </a:prstGeom>
        </p:spPr>
        <p:txBody>
          <a:bodyPr/>
          <a:lstStyle/>
          <a:p>
            <a:endParaRPr lang="en-CA" sz="3200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95536" y="2499742"/>
            <a:ext cx="5184576" cy="936104"/>
          </a:xfrm>
        </p:spPr>
        <p:txBody>
          <a:bodyPr>
            <a:normAutofit/>
          </a:bodyPr>
          <a:lstStyle>
            <a:lvl1pPr marL="0" indent="0" algn="ctr">
              <a:buNone/>
              <a:defRPr/>
            </a:lvl1pPr>
          </a:lstStyle>
          <a:p>
            <a:endParaRPr lang="en-CA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46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C800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677"/>
            <a:ext cx="8229600" cy="28869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858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5462"/>
            <a:ext cx="9144000" cy="41529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pPr/>
              <a:t>05/11/2018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C800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905677"/>
            <a:ext cx="8229600" cy="28869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423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5462"/>
            <a:ext cx="9144000" cy="41529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pPr/>
              <a:t>05/11/2018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C800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905677"/>
            <a:ext cx="8229600" cy="28869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112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200" b="1" cap="all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A687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779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95686"/>
            <a:ext cx="4038600" cy="2778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95686"/>
            <a:ext cx="4038600" cy="2778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491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C800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1670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5A68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27734"/>
            <a:ext cx="4040188" cy="23042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51670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5A68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27734"/>
            <a:ext cx="4041775" cy="23042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C204-BFC8-40DF-BCA5-4BA5280D0F4D}" type="datetimeFigureOut">
              <a:rPr lang="en-CA" smtClean="0"/>
              <a:t>05/11/2018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975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894008"/>
            <a:ext cx="9144000" cy="249492"/>
          </a:xfrm>
          <a:prstGeom prst="rect">
            <a:avLst/>
          </a:prstGeom>
          <a:solidFill>
            <a:srgbClr val="8C99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-1"/>
            <a:ext cx="9143990" cy="98107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31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94008"/>
            <a:ext cx="2133600" cy="249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0D3C204-BFC8-40DF-BCA5-4BA5280D0F4D}" type="datetimeFigureOut">
              <a:rPr lang="en-CA" smtClean="0"/>
              <a:pPr/>
              <a:t>05/11/2018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94008"/>
            <a:ext cx="2895600" cy="249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Footer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94008"/>
            <a:ext cx="2133600" cy="249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FF909EE-2C65-48BC-95E5-26F3591A45A6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323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4" r:id="rId3"/>
    <p:sldLayoutId id="2147483650" r:id="rId4"/>
    <p:sldLayoutId id="214748366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6" r:id="rId11"/>
    <p:sldLayoutId id="2147483657" r:id="rId12"/>
    <p:sldLayoutId id="2147483658" r:id="rId13"/>
    <p:sldLayoutId id="2147483659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A687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A687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A687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>
            <a:spLocks/>
          </p:cNvSpPr>
          <p:nvPr/>
        </p:nvSpPr>
        <p:spPr bwMode="auto">
          <a:xfrm>
            <a:off x="251520" y="2571750"/>
            <a:ext cx="4103687" cy="8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200" dirty="0" smtClean="0"/>
              <a:t>Catalin POPA</a:t>
            </a:r>
            <a:endParaRPr lang="en-US" sz="3200" dirty="0"/>
          </a:p>
          <a:p>
            <a:r>
              <a:rPr lang="en-US" sz="1400" dirty="0" smtClean="0"/>
              <a:t>Operational </a:t>
            </a:r>
            <a:r>
              <a:rPr lang="en-US" sz="1400" dirty="0"/>
              <a:t>Safety Section, ANB, ICAO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1001713"/>
            <a:ext cx="5748338" cy="777950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ts val="3600"/>
              </a:lnSpc>
              <a:tabLst>
                <a:tab pos="1255713" algn="l"/>
              </a:tabLst>
              <a:defRPr/>
            </a:pPr>
            <a:r>
              <a:rPr lang="en-US" sz="4000" b="1" dirty="0" smtClean="0">
                <a:solidFill>
                  <a:srgbClr val="CC8004"/>
                </a:solidFill>
              </a:rPr>
              <a:t>Where are we at</a:t>
            </a:r>
            <a:br>
              <a:rPr lang="en-US" sz="4000" b="1" dirty="0" smtClean="0">
                <a:solidFill>
                  <a:srgbClr val="CC8004"/>
                </a:solidFill>
              </a:rPr>
            </a:br>
            <a:r>
              <a:rPr lang="en-US" sz="4000" b="1" dirty="0" smtClean="0">
                <a:solidFill>
                  <a:srgbClr val="CC8004"/>
                </a:solidFill>
              </a:rPr>
              <a:t>Language </a:t>
            </a:r>
            <a:r>
              <a:rPr lang="en-US" sz="4000" b="1" dirty="0">
                <a:solidFill>
                  <a:srgbClr val="CC8004"/>
                </a:solidFill>
              </a:rPr>
              <a:t>Proficiency Requirements</a:t>
            </a:r>
            <a:endParaRPr lang="en-US" sz="4000" spc="-20" dirty="0">
              <a:solidFill>
                <a:srgbClr val="CC8004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4371950"/>
            <a:ext cx="5748338" cy="432048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lnSpc>
                <a:spcPts val="3600"/>
              </a:lnSpc>
              <a:tabLst>
                <a:tab pos="1255713" algn="l"/>
              </a:tabLst>
              <a:defRPr/>
            </a:pPr>
            <a:r>
              <a:rPr lang="en-GB" sz="2800" spc="-20" dirty="0">
                <a:solidFill>
                  <a:schemeClr val="bg1"/>
                </a:solidFill>
              </a:rPr>
              <a:t>ICAEA </a:t>
            </a:r>
            <a:r>
              <a:rPr lang="en-GB" sz="2800" spc="-20" dirty="0" smtClean="0">
                <a:solidFill>
                  <a:schemeClr val="bg1"/>
                </a:solidFill>
              </a:rPr>
              <a:t>-ERAU/11 May 2018</a:t>
            </a:r>
            <a:endParaRPr lang="en-US" sz="2800" spc="-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14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/>
              <a:t>Overall objective of LPRs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Resolve a safety issue by ensuring that pilots and air traffic controllers meet a minimum requirement of English Language Proficiency (Operational Level 4)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43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237BDE-AEA4-45FC-A1A8-E2940A2173D9}" type="slidenum">
              <a:rPr lang="en-US" altLang="en-US"/>
              <a:pPr/>
              <a:t>3</a:t>
            </a:fld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29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>
                <a:latin typeface="+mn-lt"/>
              </a:rPr>
              <a:t>Language Provisions</a:t>
            </a:r>
            <a:endParaRPr lang="en-GB" altLang="en-US" b="1" dirty="0">
              <a:latin typeface="+mn-lt"/>
            </a:endParaRPr>
          </a:p>
        </p:txBody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83955"/>
            <a:ext cx="8229600" cy="26617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>
                <a:cs typeface="Tahoma" pitchFamily="34" charset="0"/>
              </a:rPr>
              <a:t> Annex 10: Use of English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>
                <a:cs typeface="Tahoma" pitchFamily="34" charset="0"/>
              </a:rPr>
              <a:t> Annex 1: Language Proficiency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>
                <a:cs typeface="Tahoma" pitchFamily="34" charset="0"/>
              </a:rPr>
              <a:t> Annex 6: (Parts I and III) Role of </a:t>
            </a:r>
            <a:r>
              <a:rPr lang="en-CA" altLang="en-US" sz="2800" dirty="0">
                <a:cs typeface="Tahoma" pitchFamily="34" charset="0"/>
              </a:rPr>
              <a:t>operators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>
                <a:cs typeface="Tahoma" pitchFamily="34" charset="0"/>
              </a:rPr>
              <a:t> Annex 11: </a:t>
            </a:r>
            <a:r>
              <a:rPr lang="en-CA" altLang="en-US" sz="2800" dirty="0">
                <a:cs typeface="Tahoma" pitchFamily="34" charset="0"/>
              </a:rPr>
              <a:t>Role of Air traffic service providers</a:t>
            </a:r>
            <a:endParaRPr lang="en-GB" altLang="en-US" sz="28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10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</a:rPr>
              <a:t>ICAO’s work is done….</a:t>
            </a:r>
            <a:endParaRPr lang="en-GB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288696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 </a:t>
            </a:r>
            <a:r>
              <a:rPr lang="en-US" dirty="0"/>
              <a:t>National regulations include LPRs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Licences</a:t>
            </a:r>
            <a:r>
              <a:rPr lang="en-US" dirty="0"/>
              <a:t> are endorsed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Audit results are good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748135" y="3521798"/>
            <a:ext cx="5097102" cy="1023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i="1" dirty="0">
                <a:solidFill>
                  <a:srgbClr val="CC8004"/>
                </a:solidFill>
              </a:rPr>
              <a:t>….but has the overall objective been met?</a:t>
            </a:r>
            <a:endParaRPr lang="en-GB" sz="3600" i="1" dirty="0">
              <a:solidFill>
                <a:srgbClr val="CC80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10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99592" y="915566"/>
            <a:ext cx="7543800" cy="5905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C800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dirty="0">
                <a:solidFill>
                  <a:srgbClr val="000090"/>
                </a:solidFill>
              </a:rPr>
              <a:t/>
            </a:r>
            <a:br>
              <a:rPr lang="en-US" dirty="0">
                <a:solidFill>
                  <a:srgbClr val="000090"/>
                </a:solidFill>
              </a:rPr>
            </a:br>
            <a:r>
              <a:rPr lang="en-US" sz="17600" b="1" dirty="0" smtClean="0">
                <a:latin typeface="+mn-lt"/>
              </a:rPr>
              <a:t>What we want:</a:t>
            </a:r>
            <a:endParaRPr lang="en-US" sz="17600" b="1" dirty="0">
              <a:latin typeface="+mn-lt"/>
            </a:endParaRPr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683568" y="1995686"/>
            <a:ext cx="8229600" cy="265457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</a:rPr>
              <a:t>Help States ensures quality of aviation language assessment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CA" sz="2400" dirty="0">
                <a:solidFill>
                  <a:schemeClr val="tx1"/>
                </a:solidFill>
              </a:rPr>
              <a:t>Make effective use of States’ resources.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CA" sz="2400" dirty="0">
                <a:solidFill>
                  <a:schemeClr val="tx1"/>
                </a:solidFill>
              </a:rPr>
              <a:t>Implement best practices in aviation language </a:t>
            </a:r>
            <a:r>
              <a:rPr lang="en-CA" sz="2400" dirty="0" smtClean="0">
                <a:solidFill>
                  <a:schemeClr val="tx1"/>
                </a:solidFill>
              </a:rPr>
              <a:t>testing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CA" sz="2400" dirty="0" smtClean="0">
                <a:solidFill>
                  <a:schemeClr val="tx1"/>
                </a:solidFill>
              </a:rPr>
              <a:t>Listening the States for proposals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CA" sz="2400" dirty="0" smtClean="0">
                <a:solidFill>
                  <a:schemeClr val="tx1"/>
                </a:solidFill>
              </a:rPr>
              <a:t>Seeking solutions   </a:t>
            </a:r>
            <a:endParaRPr lang="en-US" sz="24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3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1550"/>
            <a:ext cx="8229600" cy="857250"/>
          </a:xfrm>
        </p:spPr>
        <p:txBody>
          <a:bodyPr/>
          <a:lstStyle/>
          <a:p>
            <a:pPr algn="l"/>
            <a:r>
              <a:rPr lang="en-US" b="1" dirty="0" smtClean="0"/>
              <a:t>What we think / plan:</a:t>
            </a:r>
            <a:endParaRPr lang="en-GB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788805"/>
            <a:ext cx="8229600" cy="259301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Main objective is to improve </a:t>
            </a:r>
            <a:r>
              <a:rPr lang="en-US" sz="2000" dirty="0" smtClean="0"/>
              <a:t>safety</a:t>
            </a:r>
            <a:endParaRPr lang="en-CA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CA" sz="2000" dirty="0" smtClean="0">
                <a:solidFill>
                  <a:schemeClr val="tx1"/>
                </a:solidFill>
              </a:rPr>
              <a:t>States might find </a:t>
            </a:r>
            <a:r>
              <a:rPr lang="en-CA" sz="2000" dirty="0">
                <a:solidFill>
                  <a:schemeClr val="tx1"/>
                </a:solidFill>
              </a:rPr>
              <a:t>the oversight of language proficiency assessment challenging, because: </a:t>
            </a:r>
          </a:p>
          <a:p>
            <a:pPr marL="6858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CA" sz="2000" dirty="0">
                <a:solidFill>
                  <a:schemeClr val="tx1"/>
                </a:solidFill>
              </a:rPr>
              <a:t>Dependable aviation language testing expertise is scarce</a:t>
            </a:r>
          </a:p>
          <a:p>
            <a:pPr marL="6858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CA" sz="2000" dirty="0">
                <a:solidFill>
                  <a:schemeClr val="tx1"/>
                </a:solidFill>
              </a:rPr>
              <a:t>The aviation language testing industry is unregulated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We need to help States with their oversight….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                    … </a:t>
            </a:r>
            <a:r>
              <a:rPr lang="en-US" sz="2000" dirty="0"/>
              <a:t>without overburdening their limited </a:t>
            </a:r>
            <a:r>
              <a:rPr lang="en-US" sz="2000" dirty="0" smtClean="0"/>
              <a:t>resources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ICAO – how to </a:t>
            </a:r>
            <a:r>
              <a:rPr lang="en-US" sz="2000" dirty="0"/>
              <a:t>help CAA deal with day-to-day </a:t>
            </a:r>
            <a:r>
              <a:rPr lang="en-US" sz="2000" dirty="0" smtClean="0"/>
              <a:t>activities ?!?</a:t>
            </a:r>
            <a:endParaRPr lang="en-US" sz="2000" dirty="0">
              <a:solidFill>
                <a:srgbClr val="1D6295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47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FUECHS3FZRVZ-1981022967-105</_dlc_DocId>
    <_dlc_DocIdUrl xmlns="584859f9-e04d-4b0e-a1f9-b1f19fe731fd">
      <Url>https://myerauedu.sharepoint.com/teams/DB_Academics/AVP_ACAD/DB_Hunt/Scholarly-Commons/LHUFT/_layouts/15/DocIdRedir.aspx?ID=FUECHS3FZRVZ-1981022967-105</Url>
      <Description>FUECHS3FZRVZ-1981022967-105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E0A0C2696703459372394BF9ACF9B3" ma:contentTypeVersion="9" ma:contentTypeDescription="Create a new document." ma:contentTypeScope="" ma:versionID="37deba2a9a3336172219f33d6ecaf415">
  <xsd:schema xmlns:xsd="http://www.w3.org/2001/XMLSchema" xmlns:xs="http://www.w3.org/2001/XMLSchema" xmlns:p="http://schemas.microsoft.com/office/2006/metadata/properties" xmlns:ns2="584859f9-e04d-4b0e-a1f9-b1f19fe731fd" xmlns:ns3="30eb8c9b-5cc6-46cb-b18b-8b425c81f7d8" targetNamespace="http://schemas.microsoft.com/office/2006/metadata/properties" ma:root="true" ma:fieldsID="7e54822c4012797ffdeed37924cbd620" ns2:_="" ns3:_="">
    <xsd:import namespace="584859f9-e04d-4b0e-a1f9-b1f19fe731fd"/>
    <xsd:import namespace="30eb8c9b-5cc6-46cb-b18b-8b425c81f7d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eb8c9b-5cc6-46cb-b18b-8b425c81f7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9A6E73-645F-448C-B8A6-4ABD5469D10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b0ce932-0cfe-456f-8102-1a6bc8116a9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CDECCFE-D11D-4359-A650-313FC67E6729}"/>
</file>

<file path=customXml/itemProps3.xml><?xml version="1.0" encoding="utf-8"?>
<ds:datastoreItem xmlns:ds="http://schemas.openxmlformats.org/officeDocument/2006/customXml" ds:itemID="{FD473C39-68CC-45B0-A9CC-755D6F0087BB}"/>
</file>

<file path=customXml/itemProps4.xml><?xml version="1.0" encoding="utf-8"?>
<ds:datastoreItem xmlns:ds="http://schemas.openxmlformats.org/officeDocument/2006/customXml" ds:itemID="{8C149FBB-BE72-499B-BD15-4FEA25657C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6930</TotalTime>
  <Words>218</Words>
  <Application>Microsoft Office PowerPoint</Application>
  <PresentationFormat>On-screen Show (16:9)</PresentationFormat>
  <Paragraphs>37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Where are we at Language Proficiency Requirements</vt:lpstr>
      <vt:lpstr>Overall objective of LPRs</vt:lpstr>
      <vt:lpstr>Language Provisions</vt:lpstr>
      <vt:lpstr>ICAO’s work is done….</vt:lpstr>
      <vt:lpstr>PowerPoint Presentation</vt:lpstr>
      <vt:lpstr>What we think / plan:</vt:lpstr>
      <vt:lpstr>PowerPoint Presentation</vt:lpstr>
    </vt:vector>
  </TitlesOfParts>
  <Company>I.C.A.O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Philbin, Anthony</dc:creator>
  <cp:lastModifiedBy>Popa, Catalin</cp:lastModifiedBy>
  <cp:revision>56</cp:revision>
  <dcterms:created xsi:type="dcterms:W3CDTF">2013-08-20T15:49:37Z</dcterms:created>
  <dcterms:modified xsi:type="dcterms:W3CDTF">2018-11-06T13:33:25Z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0x010100C8E0A0C2696703459372394BF9ACF9B3</vt:lpwstr>
  </property>
  <property fmtid="{D5CDD505-2E9C-101B-9397-08002B2CF9AE}" pid="3" name="_dlc_DocIdItemGuid">
    <vt:lpwstr>2e862513-acf5-4517-a56d-c9b8696c3ce4</vt:lpwstr>
  </property>
</Properties>
</file>