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8"/>
  </p:notesMasterIdLst>
  <p:handoutMasterIdLst>
    <p:handoutMasterId r:id="rId29"/>
  </p:handoutMasterIdLst>
  <p:sldIdLst>
    <p:sldId id="369" r:id="rId5"/>
    <p:sldId id="371" r:id="rId6"/>
    <p:sldId id="377" r:id="rId7"/>
    <p:sldId id="374" r:id="rId8"/>
    <p:sldId id="378" r:id="rId9"/>
    <p:sldId id="381" r:id="rId10"/>
    <p:sldId id="396" r:id="rId11"/>
    <p:sldId id="379" r:id="rId12"/>
    <p:sldId id="382" r:id="rId13"/>
    <p:sldId id="383" r:id="rId14"/>
    <p:sldId id="384" r:id="rId15"/>
    <p:sldId id="385" r:id="rId16"/>
    <p:sldId id="387" r:id="rId17"/>
    <p:sldId id="388" r:id="rId18"/>
    <p:sldId id="390" r:id="rId19"/>
    <p:sldId id="391" r:id="rId20"/>
    <p:sldId id="392" r:id="rId21"/>
    <p:sldId id="393" r:id="rId22"/>
    <p:sldId id="395" r:id="rId23"/>
    <p:sldId id="404" r:id="rId24"/>
    <p:sldId id="403" r:id="rId25"/>
    <p:sldId id="399" r:id="rId26"/>
    <p:sldId id="402" r:id="rId27"/>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22"/>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99FF"/>
    <a:srgbClr val="008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98" autoAdjust="0"/>
    <p:restoredTop sz="93000" autoAdjust="0"/>
  </p:normalViewPr>
  <p:slideViewPr>
    <p:cSldViewPr snapToGrid="0">
      <p:cViewPr varScale="1">
        <p:scale>
          <a:sx n="83" d="100"/>
          <a:sy n="83" d="100"/>
        </p:scale>
        <p:origin x="701" y="62"/>
      </p:cViewPr>
      <p:guideLst/>
    </p:cSldViewPr>
  </p:slideViewPr>
  <p:notesTextViewPr>
    <p:cViewPr>
      <p:scale>
        <a:sx n="1" d="1"/>
        <a:sy n="1" d="1"/>
      </p:scale>
      <p:origin x="0" y="0"/>
    </p:cViewPr>
  </p:notesTextViewPr>
  <p:notesViewPr>
    <p:cSldViewPr snapToGrid="0">
      <p:cViewPr varScale="1">
        <p:scale>
          <a:sx n="62" d="100"/>
          <a:sy n="62" d="100"/>
        </p:scale>
        <p:origin x="2270"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r>
              <a:rPr lang="en-US" sz="2200" b="1" dirty="0" smtClean="0"/>
              <a:t>Eastern</a:t>
            </a:r>
            <a:r>
              <a:rPr lang="en-US" sz="2200" b="1" baseline="0" dirty="0" smtClean="0"/>
              <a:t> Range </a:t>
            </a:r>
            <a:r>
              <a:rPr lang="en-US" sz="2200" b="1" dirty="0" smtClean="0"/>
              <a:t>Launches</a:t>
            </a:r>
            <a:endParaRPr lang="en-US" sz="2200" b="1" dirty="0"/>
          </a:p>
        </c:rich>
      </c:tx>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FAA-Licensed</c:v>
                </c:pt>
              </c:strCache>
            </c:strRef>
          </c:tx>
          <c:spPr>
            <a:ln w="28575" cap="rnd">
              <a:solidFill>
                <a:schemeClr val="accent1"/>
              </a:solidFill>
              <a:round/>
            </a:ln>
            <a:effectLst/>
          </c:spPr>
          <c:marker>
            <c:symbol val="none"/>
          </c:marker>
          <c:cat>
            <c:numRef>
              <c:f>Sheet1!$A$2:$A$12</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Sheet1!$B$2:$B$12</c:f>
              <c:numCache>
                <c:formatCode>General</c:formatCode>
                <c:ptCount val="11"/>
                <c:pt idx="0">
                  <c:v>1</c:v>
                </c:pt>
                <c:pt idx="1">
                  <c:v>2</c:v>
                </c:pt>
                <c:pt idx="2">
                  <c:v>3</c:v>
                </c:pt>
                <c:pt idx="3">
                  <c:v>0</c:v>
                </c:pt>
                <c:pt idx="4">
                  <c:v>2</c:v>
                </c:pt>
                <c:pt idx="5">
                  <c:v>2</c:v>
                </c:pt>
                <c:pt idx="6">
                  <c:v>7</c:v>
                </c:pt>
                <c:pt idx="7">
                  <c:v>9</c:v>
                </c:pt>
                <c:pt idx="8">
                  <c:v>9</c:v>
                </c:pt>
                <c:pt idx="9">
                  <c:v>15</c:v>
                </c:pt>
                <c:pt idx="10">
                  <c:v>13</c:v>
                </c:pt>
              </c:numCache>
            </c:numRef>
          </c:val>
          <c:smooth val="0"/>
          <c:extLst xmlns:c16r2="http://schemas.microsoft.com/office/drawing/2015/06/chart">
            <c:ext xmlns:c16="http://schemas.microsoft.com/office/drawing/2014/chart" uri="{C3380CC4-5D6E-409C-BE32-E72D297353CC}">
              <c16:uniqueId val="{00000000-C3BC-4754-99F4-ACDF0578FC0B}"/>
            </c:ext>
          </c:extLst>
        </c:ser>
        <c:ser>
          <c:idx val="1"/>
          <c:order val="1"/>
          <c:tx>
            <c:strRef>
              <c:f>Sheet1!$C$1</c:f>
              <c:strCache>
                <c:ptCount val="1"/>
                <c:pt idx="0">
                  <c:v>Total</c:v>
                </c:pt>
              </c:strCache>
            </c:strRef>
          </c:tx>
          <c:spPr>
            <a:ln w="28575" cap="rnd">
              <a:solidFill>
                <a:schemeClr val="accent2"/>
              </a:solidFill>
              <a:round/>
            </a:ln>
            <a:effectLst/>
          </c:spPr>
          <c:marker>
            <c:symbol val="none"/>
          </c:marker>
          <c:cat>
            <c:numRef>
              <c:f>Sheet1!$A$2:$A$12</c:f>
              <c:numCache>
                <c:formatCode>General</c:formatCode>
                <c:ptCount val="11"/>
                <c:pt idx="0">
                  <c:v>2008</c:v>
                </c:pt>
                <c:pt idx="1">
                  <c:v>2009</c:v>
                </c:pt>
                <c:pt idx="2">
                  <c:v>2010</c:v>
                </c:pt>
                <c:pt idx="3">
                  <c:v>2011</c:v>
                </c:pt>
                <c:pt idx="4">
                  <c:v>2012</c:v>
                </c:pt>
                <c:pt idx="5">
                  <c:v>2013</c:v>
                </c:pt>
                <c:pt idx="6">
                  <c:v>2014</c:v>
                </c:pt>
                <c:pt idx="7">
                  <c:v>2015</c:v>
                </c:pt>
                <c:pt idx="8">
                  <c:v>2016</c:v>
                </c:pt>
                <c:pt idx="9">
                  <c:v>2017</c:v>
                </c:pt>
                <c:pt idx="10">
                  <c:v>2018</c:v>
                </c:pt>
              </c:numCache>
            </c:numRef>
          </c:cat>
          <c:val>
            <c:numRef>
              <c:f>Sheet1!$C$2:$C$12</c:f>
              <c:numCache>
                <c:formatCode>General</c:formatCode>
                <c:ptCount val="11"/>
                <c:pt idx="0">
                  <c:v>7</c:v>
                </c:pt>
                <c:pt idx="1">
                  <c:v>21</c:v>
                </c:pt>
                <c:pt idx="2">
                  <c:v>15</c:v>
                </c:pt>
                <c:pt idx="3">
                  <c:v>10</c:v>
                </c:pt>
                <c:pt idx="4">
                  <c:v>16</c:v>
                </c:pt>
                <c:pt idx="5">
                  <c:v>14</c:v>
                </c:pt>
                <c:pt idx="6">
                  <c:v>18</c:v>
                </c:pt>
                <c:pt idx="7">
                  <c:v>18</c:v>
                </c:pt>
                <c:pt idx="8">
                  <c:v>23</c:v>
                </c:pt>
                <c:pt idx="9">
                  <c:v>19</c:v>
                </c:pt>
                <c:pt idx="10">
                  <c:v>24</c:v>
                </c:pt>
              </c:numCache>
            </c:numRef>
          </c:val>
          <c:smooth val="0"/>
          <c:extLst xmlns:c16r2="http://schemas.microsoft.com/office/drawing/2015/06/chart">
            <c:ext xmlns:c16="http://schemas.microsoft.com/office/drawing/2014/chart" uri="{C3380CC4-5D6E-409C-BE32-E72D297353CC}">
              <c16:uniqueId val="{00000001-C3BC-4754-99F4-ACDF0578FC0B}"/>
            </c:ext>
          </c:extLst>
        </c:ser>
        <c:dLbls>
          <c:showLegendKey val="0"/>
          <c:showVal val="0"/>
          <c:showCatName val="0"/>
          <c:showSerName val="0"/>
          <c:showPercent val="0"/>
          <c:showBubbleSize val="0"/>
        </c:dLbls>
        <c:smooth val="0"/>
        <c:axId val="498135056"/>
        <c:axId val="498133488"/>
      </c:lineChart>
      <c:catAx>
        <c:axId val="498135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en-US"/>
          </a:p>
        </c:txPr>
        <c:crossAx val="498133488"/>
        <c:crosses val="autoZero"/>
        <c:auto val="1"/>
        <c:lblAlgn val="ctr"/>
        <c:lblOffset val="100"/>
        <c:noMultiLvlLbl val="0"/>
      </c:catAx>
      <c:valAx>
        <c:axId val="4981334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en-US"/>
          </a:p>
        </c:txPr>
        <c:crossAx val="4981350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800" dirty="0" smtClean="0"/>
              <a:t>Potential CCAFS Launches 2019-2022</a:t>
            </a:r>
          </a:p>
          <a:p>
            <a:pPr>
              <a:defRPr/>
            </a:pPr>
            <a:r>
              <a:rPr lang="en-US" sz="1400" i="1" dirty="0" smtClean="0"/>
              <a:t>Based on company projections</a:t>
            </a:r>
            <a:endParaRPr lang="en-US" sz="1400" i="1"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Low</c:v>
                </c:pt>
              </c:strCache>
            </c:strRef>
          </c:tx>
          <c:spPr>
            <a:ln w="28575" cap="rnd">
              <a:solidFill>
                <a:schemeClr val="accent1"/>
              </a:solidFill>
              <a:round/>
            </a:ln>
            <a:effectLst/>
          </c:spPr>
          <c:marker>
            <c:symbol val="none"/>
          </c:marker>
          <c:cat>
            <c:numRef>
              <c:f>Sheet1!$A$2:$A$5</c:f>
              <c:numCache>
                <c:formatCode>General</c:formatCode>
                <c:ptCount val="4"/>
                <c:pt idx="0">
                  <c:v>2019</c:v>
                </c:pt>
                <c:pt idx="1">
                  <c:v>2020</c:v>
                </c:pt>
                <c:pt idx="2">
                  <c:v>2021</c:v>
                </c:pt>
                <c:pt idx="3">
                  <c:v>2022</c:v>
                </c:pt>
              </c:numCache>
            </c:numRef>
          </c:cat>
          <c:val>
            <c:numRef>
              <c:f>Sheet1!$B$2:$B$5</c:f>
              <c:numCache>
                <c:formatCode>General</c:formatCode>
                <c:ptCount val="4"/>
                <c:pt idx="0">
                  <c:v>21</c:v>
                </c:pt>
                <c:pt idx="1">
                  <c:v>27</c:v>
                </c:pt>
                <c:pt idx="2">
                  <c:v>35</c:v>
                </c:pt>
                <c:pt idx="3">
                  <c:v>40</c:v>
                </c:pt>
              </c:numCache>
            </c:numRef>
          </c:val>
          <c:smooth val="0"/>
          <c:extLst xmlns:c16r2="http://schemas.microsoft.com/office/drawing/2015/06/chart">
            <c:ext xmlns:c16="http://schemas.microsoft.com/office/drawing/2014/chart" uri="{C3380CC4-5D6E-409C-BE32-E72D297353CC}">
              <c16:uniqueId val="{00000000-1006-4ED0-B8D5-424B4BCB99EF}"/>
            </c:ext>
          </c:extLst>
        </c:ser>
        <c:ser>
          <c:idx val="1"/>
          <c:order val="1"/>
          <c:tx>
            <c:strRef>
              <c:f>Sheet1!$C$1</c:f>
              <c:strCache>
                <c:ptCount val="1"/>
                <c:pt idx="0">
                  <c:v>High</c:v>
                </c:pt>
              </c:strCache>
            </c:strRef>
          </c:tx>
          <c:spPr>
            <a:ln w="28575" cap="rnd">
              <a:solidFill>
                <a:schemeClr val="accent2"/>
              </a:solidFill>
              <a:round/>
            </a:ln>
            <a:effectLst/>
          </c:spPr>
          <c:marker>
            <c:symbol val="none"/>
          </c:marker>
          <c:cat>
            <c:numRef>
              <c:f>Sheet1!$A$2:$A$5</c:f>
              <c:numCache>
                <c:formatCode>General</c:formatCode>
                <c:ptCount val="4"/>
                <c:pt idx="0">
                  <c:v>2019</c:v>
                </c:pt>
                <c:pt idx="1">
                  <c:v>2020</c:v>
                </c:pt>
                <c:pt idx="2">
                  <c:v>2021</c:v>
                </c:pt>
                <c:pt idx="3">
                  <c:v>2022</c:v>
                </c:pt>
              </c:numCache>
            </c:numRef>
          </c:cat>
          <c:val>
            <c:numRef>
              <c:f>Sheet1!$C$2:$C$5</c:f>
              <c:numCache>
                <c:formatCode>General</c:formatCode>
                <c:ptCount val="4"/>
                <c:pt idx="0">
                  <c:v>26</c:v>
                </c:pt>
                <c:pt idx="1">
                  <c:v>37</c:v>
                </c:pt>
                <c:pt idx="2">
                  <c:v>53</c:v>
                </c:pt>
                <c:pt idx="3">
                  <c:v>69</c:v>
                </c:pt>
              </c:numCache>
            </c:numRef>
          </c:val>
          <c:smooth val="0"/>
          <c:extLst xmlns:c16r2="http://schemas.microsoft.com/office/drawing/2015/06/chart">
            <c:ext xmlns:c16="http://schemas.microsoft.com/office/drawing/2014/chart" uri="{C3380CC4-5D6E-409C-BE32-E72D297353CC}">
              <c16:uniqueId val="{00000001-1006-4ED0-B8D5-424B4BCB99EF}"/>
            </c:ext>
          </c:extLst>
        </c:ser>
        <c:dLbls>
          <c:showLegendKey val="0"/>
          <c:showVal val="0"/>
          <c:showCatName val="0"/>
          <c:showSerName val="0"/>
          <c:showPercent val="0"/>
          <c:showBubbleSize val="0"/>
        </c:dLbls>
        <c:smooth val="0"/>
        <c:axId val="498140152"/>
        <c:axId val="498132704"/>
      </c:lineChart>
      <c:catAx>
        <c:axId val="498140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98132704"/>
        <c:crosses val="autoZero"/>
        <c:auto val="1"/>
        <c:lblAlgn val="ctr"/>
        <c:lblOffset val="100"/>
        <c:noMultiLvlLbl val="0"/>
      </c:catAx>
      <c:valAx>
        <c:axId val="498132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98140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69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938" y="1"/>
            <a:ext cx="3037840" cy="463696"/>
          </a:xfrm>
          <a:prstGeom prst="rect">
            <a:avLst/>
          </a:prstGeom>
        </p:spPr>
        <p:txBody>
          <a:bodyPr vert="horz" lIns="91440" tIns="45720" rIns="91440" bIns="45720" rtlCol="0"/>
          <a:lstStyle>
            <a:lvl1pPr algn="r">
              <a:defRPr sz="1200"/>
            </a:lvl1pPr>
          </a:lstStyle>
          <a:p>
            <a:fld id="{9A428782-0E5A-4956-9109-A29EE462FFED}" type="datetimeFigureOut">
              <a:rPr lang="en-US" smtClean="0"/>
              <a:t>5/30/2019</a:t>
            </a:fld>
            <a:endParaRPr lang="en-US"/>
          </a:p>
        </p:txBody>
      </p:sp>
      <p:sp>
        <p:nvSpPr>
          <p:cNvPr id="4" name="Footer Placeholder 3"/>
          <p:cNvSpPr>
            <a:spLocks noGrp="1"/>
          </p:cNvSpPr>
          <p:nvPr>
            <p:ph type="ftr" sz="quarter" idx="2"/>
          </p:nvPr>
        </p:nvSpPr>
        <p:spPr>
          <a:xfrm>
            <a:off x="0" y="8772379"/>
            <a:ext cx="3037840" cy="46369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772379"/>
            <a:ext cx="3037840" cy="463696"/>
          </a:xfrm>
          <a:prstGeom prst="rect">
            <a:avLst/>
          </a:prstGeom>
        </p:spPr>
        <p:txBody>
          <a:bodyPr vert="horz" lIns="91440" tIns="45720" rIns="91440" bIns="45720" rtlCol="0" anchor="b"/>
          <a:lstStyle>
            <a:lvl1pPr algn="r">
              <a:defRPr sz="1200"/>
            </a:lvl1pPr>
          </a:lstStyle>
          <a:p>
            <a:fld id="{5070CF5D-6F6C-43F9-BB62-1C748D861BD8}" type="slidenum">
              <a:rPr lang="en-US" smtClean="0"/>
              <a:t>‹#›</a:t>
            </a:fld>
            <a:endParaRPr lang="en-US"/>
          </a:p>
        </p:txBody>
      </p:sp>
    </p:spTree>
    <p:extLst>
      <p:ext uri="{BB962C8B-B14F-4D97-AF65-F5344CB8AC3E}">
        <p14:creationId xmlns:p14="http://schemas.microsoft.com/office/powerpoint/2010/main" val="37090479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3407"/>
          </a:xfrm>
          <a:prstGeom prst="rect">
            <a:avLst/>
          </a:prstGeom>
        </p:spPr>
        <p:txBody>
          <a:bodyPr vert="horz" lIns="91440" tIns="45720" rIns="91440" bIns="45720" rtlCol="0"/>
          <a:lstStyle>
            <a:lvl1pPr algn="r">
              <a:defRPr sz="1200"/>
            </a:lvl1pPr>
          </a:lstStyle>
          <a:p>
            <a:fld id="{9E52B033-E171-4CA3-8152-C717D753FC71}" type="datetimeFigureOut">
              <a:rPr lang="en-US" smtClean="0"/>
              <a:t>5/30/2019</a:t>
            </a:fld>
            <a:endParaRPr lang="en-US"/>
          </a:p>
        </p:txBody>
      </p:sp>
      <p:sp>
        <p:nvSpPr>
          <p:cNvPr id="4" name="Slide Image Placeholder 3"/>
          <p:cNvSpPr>
            <a:spLocks noGrp="1" noRot="1" noChangeAspect="1"/>
          </p:cNvSpPr>
          <p:nvPr>
            <p:ph type="sldImg" idx="2"/>
          </p:nvPr>
        </p:nvSpPr>
        <p:spPr>
          <a:xfrm>
            <a:off x="735013" y="1154113"/>
            <a:ext cx="5540375" cy="31162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0" y="4444864"/>
            <a:ext cx="5608320" cy="363670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6"/>
          </a:xfrm>
          <a:prstGeom prst="rect">
            <a:avLst/>
          </a:prstGeom>
        </p:spPr>
        <p:txBody>
          <a:bodyPr vert="horz" lIns="91440" tIns="45720" rIns="91440" bIns="45720" rtlCol="0" anchor="b"/>
          <a:lstStyle>
            <a:lvl1pPr algn="r">
              <a:defRPr sz="1200"/>
            </a:lvl1pPr>
          </a:lstStyle>
          <a:p>
            <a:fld id="{CD4D743C-E034-4473-AF02-4EE776B25CEC}" type="slidenum">
              <a:rPr lang="en-US" smtClean="0"/>
              <a:t>‹#›</a:t>
            </a:fld>
            <a:endParaRPr lang="en-US"/>
          </a:p>
        </p:txBody>
      </p:sp>
    </p:spTree>
    <p:extLst>
      <p:ext uri="{BB962C8B-B14F-4D97-AF65-F5344CB8AC3E}">
        <p14:creationId xmlns:p14="http://schemas.microsoft.com/office/powerpoint/2010/main" val="1746997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vmlDrawing" Target="../drawings/vmlDrawing1.vml"/><Relationship Id="rId5" Type="http://schemas.openxmlformats.org/officeDocument/2006/relationships/image" Target="../media/image40.emf"/><Relationship Id="rId4" Type="http://schemas.openxmlformats.org/officeDocument/2006/relationships/oleObject" Target="../embeddings/oleObject1.bin"/></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2</a:t>
            </a:fld>
            <a:endParaRPr lang="en-US"/>
          </a:p>
        </p:txBody>
      </p:sp>
    </p:spTree>
    <p:extLst>
      <p:ext uri="{BB962C8B-B14F-4D97-AF65-F5344CB8AC3E}">
        <p14:creationId xmlns:p14="http://schemas.microsoft.com/office/powerpoint/2010/main" val="2930924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11</a:t>
            </a:fld>
            <a:endParaRPr lang="en-US"/>
          </a:p>
        </p:txBody>
      </p:sp>
    </p:spTree>
    <p:extLst>
      <p:ext uri="{BB962C8B-B14F-4D97-AF65-F5344CB8AC3E}">
        <p14:creationId xmlns:p14="http://schemas.microsoft.com/office/powerpoint/2010/main" val="740824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12</a:t>
            </a:fld>
            <a:endParaRPr lang="en-US"/>
          </a:p>
        </p:txBody>
      </p:sp>
    </p:spTree>
    <p:extLst>
      <p:ext uri="{BB962C8B-B14F-4D97-AF65-F5344CB8AC3E}">
        <p14:creationId xmlns:p14="http://schemas.microsoft.com/office/powerpoint/2010/main" val="12321471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13</a:t>
            </a:fld>
            <a:endParaRPr lang="en-US"/>
          </a:p>
        </p:txBody>
      </p:sp>
    </p:spTree>
    <p:extLst>
      <p:ext uri="{BB962C8B-B14F-4D97-AF65-F5344CB8AC3E}">
        <p14:creationId xmlns:p14="http://schemas.microsoft.com/office/powerpoint/2010/main" val="18470963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14</a:t>
            </a:fld>
            <a:endParaRPr lang="en-US"/>
          </a:p>
        </p:txBody>
      </p:sp>
    </p:spTree>
    <p:extLst>
      <p:ext uri="{BB962C8B-B14F-4D97-AF65-F5344CB8AC3E}">
        <p14:creationId xmlns:p14="http://schemas.microsoft.com/office/powerpoint/2010/main" val="11897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15</a:t>
            </a:fld>
            <a:endParaRPr lang="en-US"/>
          </a:p>
        </p:txBody>
      </p:sp>
    </p:spTree>
    <p:extLst>
      <p:ext uri="{BB962C8B-B14F-4D97-AF65-F5344CB8AC3E}">
        <p14:creationId xmlns:p14="http://schemas.microsoft.com/office/powerpoint/2010/main" val="882351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16</a:t>
            </a:fld>
            <a:endParaRPr lang="en-US"/>
          </a:p>
        </p:txBody>
      </p:sp>
    </p:spTree>
    <p:extLst>
      <p:ext uri="{BB962C8B-B14F-4D97-AF65-F5344CB8AC3E}">
        <p14:creationId xmlns:p14="http://schemas.microsoft.com/office/powerpoint/2010/main" val="22810106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17</a:t>
            </a:fld>
            <a:endParaRPr lang="en-US"/>
          </a:p>
        </p:txBody>
      </p:sp>
    </p:spTree>
    <p:extLst>
      <p:ext uri="{BB962C8B-B14F-4D97-AF65-F5344CB8AC3E}">
        <p14:creationId xmlns:p14="http://schemas.microsoft.com/office/powerpoint/2010/main" val="32485057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18</a:t>
            </a:fld>
            <a:endParaRPr lang="en-US"/>
          </a:p>
        </p:txBody>
      </p:sp>
    </p:spTree>
    <p:extLst>
      <p:ext uri="{BB962C8B-B14F-4D97-AF65-F5344CB8AC3E}">
        <p14:creationId xmlns:p14="http://schemas.microsoft.com/office/powerpoint/2010/main" val="4046155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19</a:t>
            </a:fld>
            <a:endParaRPr lang="en-US"/>
          </a:p>
        </p:txBody>
      </p:sp>
    </p:spTree>
    <p:extLst>
      <p:ext uri="{BB962C8B-B14F-4D97-AF65-F5344CB8AC3E}">
        <p14:creationId xmlns:p14="http://schemas.microsoft.com/office/powerpoint/2010/main" val="25820059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20</a:t>
            </a:fld>
            <a:endParaRPr lang="en-US"/>
          </a:p>
        </p:txBody>
      </p:sp>
      <p:pic>
        <p:nvPicPr>
          <p:cNvPr id="5" name="Picture 4"/>
          <p:cNvPicPr>
            <a:picLocks noChangeAspect="1"/>
          </p:cNvPicPr>
          <p:nvPr/>
        </p:nvPicPr>
        <p:blipFill>
          <a:blip r:embed="rId3"/>
          <a:stretch>
            <a:fillRect/>
          </a:stretch>
        </p:blipFill>
        <p:spPr>
          <a:xfrm>
            <a:off x="820357" y="6719183"/>
            <a:ext cx="3617724" cy="2109582"/>
          </a:xfrm>
          <a:prstGeom prst="rect">
            <a:avLst/>
          </a:prstGeom>
        </p:spPr>
      </p:pic>
      <p:sp>
        <p:nvSpPr>
          <p:cNvPr id="6" name="TextBox 5"/>
          <p:cNvSpPr txBox="1"/>
          <p:nvPr/>
        </p:nvSpPr>
        <p:spPr>
          <a:xfrm>
            <a:off x="701040" y="4555849"/>
            <a:ext cx="4700518" cy="2031325"/>
          </a:xfrm>
          <a:prstGeom prst="rect">
            <a:avLst/>
          </a:prstGeom>
          <a:noFill/>
        </p:spPr>
        <p:txBody>
          <a:bodyPr wrap="none" rtlCol="0">
            <a:spAutoFit/>
          </a:bodyPr>
          <a:lstStyle/>
          <a:p>
            <a:r>
              <a:rPr lang="en-US" sz="1400" dirty="0" smtClean="0"/>
              <a:t>LC-20 will be licensed to Space Florida as a multi-use complex </a:t>
            </a:r>
            <a:br>
              <a:rPr lang="en-US" sz="1400" dirty="0" smtClean="0"/>
            </a:br>
            <a:r>
              <a:rPr lang="en-US" sz="1400" dirty="0" smtClean="0"/>
              <a:t>with Firefly as their first customer</a:t>
            </a:r>
          </a:p>
          <a:p>
            <a:endParaRPr lang="en-US" sz="1400" dirty="0" smtClean="0"/>
          </a:p>
          <a:p>
            <a:r>
              <a:rPr lang="en-US" sz="1400" dirty="0" smtClean="0"/>
              <a:t>5 more companies</a:t>
            </a:r>
          </a:p>
          <a:p>
            <a:r>
              <a:rPr lang="en-US" sz="1400" dirty="0" smtClean="0"/>
              <a:t>-    ABL Space Systems (working with Space Florida)</a:t>
            </a:r>
          </a:p>
          <a:p>
            <a:pPr marL="285750" indent="-285750">
              <a:buFontTx/>
              <a:buChar char="-"/>
            </a:pPr>
            <a:r>
              <a:rPr lang="en-US" sz="1400" dirty="0" smtClean="0"/>
              <a:t>United Frontiers (Titusville- launching from the Atlantic)</a:t>
            </a:r>
          </a:p>
          <a:p>
            <a:pPr marL="285750" indent="-285750">
              <a:buFontTx/>
              <a:buChar char="-"/>
            </a:pPr>
            <a:r>
              <a:rPr lang="en-US" sz="1400" dirty="0" smtClean="0"/>
              <a:t>Vector Space Systems </a:t>
            </a:r>
            <a:r>
              <a:rPr lang="en-US" sz="1400" dirty="0"/>
              <a:t>(DARPA </a:t>
            </a:r>
            <a:r>
              <a:rPr lang="en-US" sz="1400" dirty="0" smtClean="0"/>
              <a:t>Challenge &amp; Front Door)</a:t>
            </a:r>
          </a:p>
          <a:p>
            <a:pPr marL="285750" indent="-285750">
              <a:buFontTx/>
              <a:buChar char="-"/>
            </a:pPr>
            <a:r>
              <a:rPr lang="en-US" sz="1400" dirty="0" smtClean="0"/>
              <a:t>VOX </a:t>
            </a:r>
            <a:r>
              <a:rPr lang="en-US" sz="1400" dirty="0"/>
              <a:t>(DARPA Challenge</a:t>
            </a:r>
            <a:r>
              <a:rPr lang="en-US" sz="1400" dirty="0" smtClean="0"/>
              <a:t>)</a:t>
            </a:r>
          </a:p>
          <a:p>
            <a:pPr marL="285750" indent="-285750">
              <a:buFontTx/>
              <a:buChar char="-"/>
            </a:pPr>
            <a:r>
              <a:rPr lang="en-US" sz="1400" dirty="0" smtClean="0"/>
              <a:t>Stealth Company (DARPA Challenge)</a:t>
            </a:r>
            <a:endParaRPr lang="en-US" sz="1400" dirty="0"/>
          </a:p>
        </p:txBody>
      </p:sp>
    </p:spTree>
    <p:extLst>
      <p:ext uri="{BB962C8B-B14F-4D97-AF65-F5344CB8AC3E}">
        <p14:creationId xmlns:p14="http://schemas.microsoft.com/office/powerpoint/2010/main" val="451636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3</a:t>
            </a:fld>
            <a:endParaRPr lang="en-US"/>
          </a:p>
        </p:txBody>
      </p:sp>
    </p:spTree>
    <p:extLst>
      <p:ext uri="{BB962C8B-B14F-4D97-AF65-F5344CB8AC3E}">
        <p14:creationId xmlns:p14="http://schemas.microsoft.com/office/powerpoint/2010/main" val="16503135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22</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562295275"/>
              </p:ext>
            </p:extLst>
          </p:nvPr>
        </p:nvGraphicFramePr>
        <p:xfrm>
          <a:off x="578965" y="5004686"/>
          <a:ext cx="5921603" cy="2359941"/>
        </p:xfrm>
        <a:graphic>
          <a:graphicData uri="http://schemas.openxmlformats.org/presentationml/2006/ole">
            <mc:AlternateContent xmlns:mc="http://schemas.openxmlformats.org/markup-compatibility/2006">
              <mc:Choice xmlns:v="urn:schemas-microsoft-com:vml" Requires="v">
                <p:oleObj spid="_x0000_s1039" name="Worksheet" r:id="rId4" imgW="8290456" imgH="3299482" progId="Excel.Sheet.12">
                  <p:embed/>
                </p:oleObj>
              </mc:Choice>
              <mc:Fallback>
                <p:oleObj name="Worksheet" r:id="rId4" imgW="8290456" imgH="3299482" progId="Excel.Sheet.12">
                  <p:embed/>
                  <p:pic>
                    <p:nvPicPr>
                      <p:cNvPr id="0" name=""/>
                      <p:cNvPicPr/>
                      <p:nvPr/>
                    </p:nvPicPr>
                    <p:blipFill>
                      <a:blip r:embed="rId5"/>
                      <a:stretch>
                        <a:fillRect/>
                      </a:stretch>
                    </p:blipFill>
                    <p:spPr>
                      <a:xfrm>
                        <a:off x="578965" y="5004686"/>
                        <a:ext cx="5921603" cy="2359941"/>
                      </a:xfrm>
                      <a:prstGeom prst="rect">
                        <a:avLst/>
                      </a:prstGeom>
                    </p:spPr>
                  </p:pic>
                </p:oleObj>
              </mc:Fallback>
            </mc:AlternateContent>
          </a:graphicData>
        </a:graphic>
      </p:graphicFrame>
    </p:spTree>
    <p:extLst>
      <p:ext uri="{BB962C8B-B14F-4D97-AF65-F5344CB8AC3E}">
        <p14:creationId xmlns:p14="http://schemas.microsoft.com/office/powerpoint/2010/main" val="16173564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provides</a:t>
            </a:r>
            <a:r>
              <a:rPr lang="en-US" baseline="0" dirty="0" smtClean="0"/>
              <a:t> a listing of all programs that have been tentatively approved for operations on the Eastern Range, but have yet to fly.</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t>Firefly Aerospace Alpha &amp; Beta:  </a:t>
            </a:r>
            <a:r>
              <a:rPr lang="en-US" b="0" baseline="0" dirty="0" smtClean="0"/>
              <a:t>The Statement </a:t>
            </a:r>
            <a:r>
              <a:rPr lang="en-US" baseline="0" dirty="0" smtClean="0"/>
              <a:t>of Capability was signed on 24 Jan 19.  Additional details provided in the next briefing chart.</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Relativity Space </a:t>
            </a:r>
            <a:r>
              <a:rPr lang="en-US" b="1" dirty="0" err="1" smtClean="0"/>
              <a:t>Terran</a:t>
            </a:r>
            <a:r>
              <a:rPr lang="en-US" b="1" dirty="0" smtClean="0"/>
              <a:t> 1 &amp; </a:t>
            </a:r>
            <a:r>
              <a:rPr lang="en-US" b="1" dirty="0" err="1" smtClean="0"/>
              <a:t>Terran</a:t>
            </a:r>
            <a:r>
              <a:rPr lang="en-US" b="1" dirty="0" smtClean="0"/>
              <a:t> 2:  </a:t>
            </a:r>
            <a:r>
              <a:rPr lang="en-US" b="0" dirty="0" smtClean="0"/>
              <a:t>The Statement </a:t>
            </a:r>
            <a:r>
              <a:rPr lang="en-US" dirty="0" smtClean="0"/>
              <a:t>of Capability was signed on 11 Jan 19.  </a:t>
            </a:r>
            <a:r>
              <a:rPr lang="en-US" baseline="0" dirty="0" smtClean="0"/>
              <a:t>Additional details provided in a later briefing chart.</a:t>
            </a:r>
          </a:p>
          <a:p>
            <a:endParaRPr lang="en-US" baseline="0" dirty="0" smtClean="0"/>
          </a:p>
          <a:p>
            <a:r>
              <a:rPr lang="en-US" b="1" baseline="0" dirty="0" smtClean="0"/>
              <a:t>Blue Origin New Glenn:  </a:t>
            </a:r>
            <a:r>
              <a:rPr lang="en-US" baseline="0" dirty="0" smtClean="0"/>
              <a:t>The Statement of Capability was signed on 23 Apr 15.  Blue Origin is developing a launch pad at Complex 36 and a rocket engine test stand at Complex 11.  They have also constructed a manufacturing facility at Exploration Park on NASA KSC property.  </a:t>
            </a:r>
          </a:p>
          <a:p>
            <a:endParaRPr lang="en-US" baseline="0" dirty="0" smtClean="0"/>
          </a:p>
          <a:p>
            <a:r>
              <a:rPr lang="en-US" b="1" baseline="0" dirty="0" smtClean="0"/>
              <a:t>NASA Space Launch System (SLS):  </a:t>
            </a:r>
            <a:r>
              <a:rPr lang="en-US" baseline="0" dirty="0" smtClean="0"/>
              <a:t>The Statement of Capability was signed on 4 Feb 13.  NASA will process and launch the SLS vehicle at NASA’s Kennedy Space Center.  45 SW support will be limited to safety analyses and range instrumentation support.  The vehicle will be processed in the Vehicle Assembly Building (previously used for Shuttle and Saturn), and launched from Complex 39B (also used for Shuttle and Saturn).</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Northrop Grumman </a:t>
            </a:r>
            <a:r>
              <a:rPr lang="en-US" b="1" baseline="0" dirty="0" err="1" smtClean="0"/>
              <a:t>OmegA</a:t>
            </a:r>
            <a:r>
              <a:rPr lang="en-US" b="1" baseline="0" dirty="0" smtClean="0"/>
              <a:t>:  </a:t>
            </a:r>
            <a:r>
              <a:rPr lang="en-US" baseline="0" dirty="0" smtClean="0"/>
              <a:t>The Statement of Capability was signed on 26 Sep 18.  Northrop Grumman will process and launch the </a:t>
            </a:r>
            <a:r>
              <a:rPr lang="en-US" baseline="0" dirty="0" err="1" smtClean="0"/>
              <a:t>OmegA</a:t>
            </a:r>
            <a:r>
              <a:rPr lang="en-US" baseline="0" dirty="0" smtClean="0"/>
              <a:t> vehicle at NASA’s Kennedy Space Center. 45 SW support will be limited to safety analyses and range instrumentation support.  The vehicle will be processed in the Vehicle Assembly Building (previously used for Shuttle and Saturn), and launched from Complex 39B (also used for Shuttle and Saturn).  SLS and </a:t>
            </a:r>
            <a:r>
              <a:rPr lang="en-US" baseline="0" dirty="0" err="1" smtClean="0"/>
              <a:t>OmegA</a:t>
            </a:r>
            <a:r>
              <a:rPr lang="en-US" baseline="0" dirty="0" smtClean="0"/>
              <a:t> will share the use of Pad 39B.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t>ULA Vulcan:  </a:t>
            </a:r>
            <a:r>
              <a:rPr lang="en-US" baseline="0" dirty="0" smtClean="0"/>
              <a:t>The Statement of Capability was signed on 2 Aug 16.  ULA will process and launch the Vulcan from CCAFS at Launch Complex 41.  The Vulcan is being developed to replace the current Delta IV and Atlas V vehicles.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err="1" smtClean="0"/>
              <a:t>Aerojet</a:t>
            </a:r>
            <a:r>
              <a:rPr lang="en-US" b="1" baseline="0" dirty="0" smtClean="0"/>
              <a:t>/Missile Defense Agency Medium Range Ballistic Missile target vehicles:  </a:t>
            </a:r>
            <a:r>
              <a:rPr lang="en-US" b="0" baseline="0" dirty="0" err="1" smtClean="0"/>
              <a:t>Aerojet</a:t>
            </a:r>
            <a:r>
              <a:rPr lang="en-US" b="0" baseline="0" dirty="0" smtClean="0"/>
              <a:t> </a:t>
            </a:r>
            <a:r>
              <a:rPr lang="en-US" b="0" baseline="0" dirty="0" err="1" smtClean="0"/>
              <a:t>Rocketdyne</a:t>
            </a:r>
            <a:r>
              <a:rPr lang="en-US" b="0" baseline="0" dirty="0" smtClean="0"/>
              <a:t> Coleman Aerospace will be processing missile targets at Area 57 of CCAFS for tests in the Pacific.  No test launches will be performed on the Eastern Range.  The vehicles will be processed and loaded onto their C-17 carrier aircraft at the Skid Strip.  Some captive-carry flights may occur in CCAFS airspace prior to shipping the targets to the Pacific.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t>Moon Express:  </a:t>
            </a:r>
            <a:r>
              <a:rPr lang="en-US" b="0" baseline="0" dirty="0" smtClean="0"/>
              <a:t>The Statement of Capability was originally signed on 11 Aug 14 with Moon Express under Space Florida sponsorship.  A second Statement of Capability signed on 7 Apr 16 removed the Space Florida sponsorship and allowed Moon Express to work directly with the Air Force.  Moon Express has been licensed parts of Launch Complexes 17 and 18 (previously used for Delta II and Scout launch vehicles).  Moon Express intends to perform low-altitude hover tests at Complex 17/18.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NASA Ascent Abort 2:  </a:t>
            </a:r>
            <a:r>
              <a:rPr lang="en-US" b="0" baseline="0" dirty="0" smtClean="0"/>
              <a:t>The Statement of Capability was signed on 27 Jul 15.  NASA is sub-licensing Launch Complex 46 to perform a one-time test launch.  NASA will test the abort capabilities of their Orion capsule by launching it aboard a Peacekeeper missile first stage rocket motor.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t>Boeing CST-100:  </a:t>
            </a:r>
            <a:r>
              <a:rPr lang="en-US" b="0" baseline="0" dirty="0" smtClean="0"/>
              <a:t>The Statement of Capability was signed on 25 Jul 11.  The CST-100 crew capsule is being developed by Boeing to support the NASA commercial crew program, and will be launched aboard an Atlas V booster from Launch Complex 41.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err="1" smtClean="0"/>
              <a:t>SpaceX</a:t>
            </a:r>
            <a:r>
              <a:rPr lang="en-US" b="1" baseline="0" dirty="0" smtClean="0"/>
              <a:t> Dragon 2:  </a:t>
            </a:r>
            <a:r>
              <a:rPr lang="en-US" b="0" baseline="0" dirty="0" smtClean="0"/>
              <a:t>The Statement of Capability was signed on 9 Feb 17.  The Dragon 2 crew capsule is being developed by </a:t>
            </a:r>
            <a:r>
              <a:rPr lang="en-US" b="0" baseline="0" dirty="0" err="1" smtClean="0"/>
              <a:t>SpaceX</a:t>
            </a:r>
            <a:r>
              <a:rPr lang="en-US" b="0" baseline="0" dirty="0" smtClean="0"/>
              <a:t> to support the NASA commercial crew program, and will be launched aboard a Falcon 9 vehicle from Complex 39A at NASA KSC.  </a:t>
            </a:r>
            <a:r>
              <a:rPr lang="en-US" b="0" baseline="0" dirty="0" err="1" smtClean="0"/>
              <a:t>SpaceX</a:t>
            </a:r>
            <a:r>
              <a:rPr lang="en-US" b="0" baseline="0" dirty="0" smtClean="0"/>
              <a:t> was recently licensed Area 59 on CCAFS to perform processing and refurbishment of the Dragon capsules.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t>Sierra Nevada Dream Chaser:  </a:t>
            </a:r>
            <a:r>
              <a:rPr lang="en-US" b="0" baseline="0" dirty="0" smtClean="0"/>
              <a:t>The Statement of Capability was signed on 22 Dec 16.  The Dream Chaser vehicle is being developed to deliver cargo to the International Space Station.  It is a reusable vehicle that will launch aboard the Atlas V vehicle from Launch Complex 41.  Sierra Nevada has requested to land the Dream Chaser vehicle at the Shuttle Landing Facility on NASA KSC.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endParaRPr lang="en-US" baseline="0" dirty="0" smtClean="0"/>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E93BA56-924D-45F2-A752-528DDB4E0553}" type="slidenum">
              <a:rPr lang="en-US" smtClean="0"/>
              <a:t>23</a:t>
            </a:fld>
            <a:endParaRPr lang="en-US"/>
          </a:p>
        </p:txBody>
      </p:sp>
    </p:spTree>
    <p:extLst>
      <p:ext uri="{BB962C8B-B14F-4D97-AF65-F5344CB8AC3E}">
        <p14:creationId xmlns:p14="http://schemas.microsoft.com/office/powerpoint/2010/main" val="813498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4</a:t>
            </a:fld>
            <a:endParaRPr lang="en-US"/>
          </a:p>
        </p:txBody>
      </p:sp>
    </p:spTree>
    <p:extLst>
      <p:ext uri="{BB962C8B-B14F-4D97-AF65-F5344CB8AC3E}">
        <p14:creationId xmlns:p14="http://schemas.microsoft.com/office/powerpoint/2010/main" val="3557424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5</a:t>
            </a:fld>
            <a:endParaRPr lang="en-US"/>
          </a:p>
        </p:txBody>
      </p:sp>
    </p:spTree>
    <p:extLst>
      <p:ext uri="{BB962C8B-B14F-4D97-AF65-F5344CB8AC3E}">
        <p14:creationId xmlns:p14="http://schemas.microsoft.com/office/powerpoint/2010/main" val="2677896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6</a:t>
            </a:fld>
            <a:endParaRPr lang="en-US"/>
          </a:p>
        </p:txBody>
      </p:sp>
    </p:spTree>
    <p:extLst>
      <p:ext uri="{BB962C8B-B14F-4D97-AF65-F5344CB8AC3E}">
        <p14:creationId xmlns:p14="http://schemas.microsoft.com/office/powerpoint/2010/main" val="283770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7</a:t>
            </a:fld>
            <a:endParaRPr lang="en-US"/>
          </a:p>
        </p:txBody>
      </p:sp>
    </p:spTree>
    <p:extLst>
      <p:ext uri="{BB962C8B-B14F-4D97-AF65-F5344CB8AC3E}">
        <p14:creationId xmlns:p14="http://schemas.microsoft.com/office/powerpoint/2010/main" val="250652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8</a:t>
            </a:fld>
            <a:endParaRPr lang="en-US"/>
          </a:p>
        </p:txBody>
      </p:sp>
    </p:spTree>
    <p:extLst>
      <p:ext uri="{BB962C8B-B14F-4D97-AF65-F5344CB8AC3E}">
        <p14:creationId xmlns:p14="http://schemas.microsoft.com/office/powerpoint/2010/main" val="138031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9</a:t>
            </a:fld>
            <a:endParaRPr lang="en-US"/>
          </a:p>
        </p:txBody>
      </p:sp>
    </p:spTree>
    <p:extLst>
      <p:ext uri="{BB962C8B-B14F-4D97-AF65-F5344CB8AC3E}">
        <p14:creationId xmlns:p14="http://schemas.microsoft.com/office/powerpoint/2010/main" val="3317536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4D743C-E034-4473-AF02-4EE776B25CEC}" type="slidenum">
              <a:rPr lang="en-US" smtClean="0"/>
              <a:t>10</a:t>
            </a:fld>
            <a:endParaRPr lang="en-US"/>
          </a:p>
        </p:txBody>
      </p:sp>
    </p:spTree>
    <p:extLst>
      <p:ext uri="{BB962C8B-B14F-4D97-AF65-F5344CB8AC3E}">
        <p14:creationId xmlns:p14="http://schemas.microsoft.com/office/powerpoint/2010/main" val="25550301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D20509-E0B0-4532-938D-819A2088E91E}"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177FAC-B420-4136-8F26-CD0287261E22}" type="slidenum">
              <a:rPr lang="en-US" smtClean="0"/>
              <a:t>‹#›</a:t>
            </a:fld>
            <a:endParaRPr lang="en-US"/>
          </a:p>
        </p:txBody>
      </p:sp>
    </p:spTree>
    <p:extLst>
      <p:ext uri="{BB962C8B-B14F-4D97-AF65-F5344CB8AC3E}">
        <p14:creationId xmlns:p14="http://schemas.microsoft.com/office/powerpoint/2010/main" val="28979032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D20509-E0B0-4532-938D-819A2088E91E}"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177FAC-B420-4136-8F26-CD0287261E22}" type="slidenum">
              <a:rPr lang="en-US" smtClean="0"/>
              <a:t>‹#›</a:t>
            </a:fld>
            <a:endParaRPr lang="en-US"/>
          </a:p>
        </p:txBody>
      </p:sp>
    </p:spTree>
    <p:extLst>
      <p:ext uri="{BB962C8B-B14F-4D97-AF65-F5344CB8AC3E}">
        <p14:creationId xmlns:p14="http://schemas.microsoft.com/office/powerpoint/2010/main" val="14774089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D20509-E0B0-4532-938D-819A2088E91E}"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177FAC-B420-4136-8F26-CD0287261E22}" type="slidenum">
              <a:rPr lang="en-US" smtClean="0"/>
              <a:t>‹#›</a:t>
            </a:fld>
            <a:endParaRPr lang="en-US"/>
          </a:p>
        </p:txBody>
      </p:sp>
    </p:spTree>
    <p:extLst>
      <p:ext uri="{BB962C8B-B14F-4D97-AF65-F5344CB8AC3E}">
        <p14:creationId xmlns:p14="http://schemas.microsoft.com/office/powerpoint/2010/main" val="407537525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D20509-E0B0-4532-938D-819A2088E91E}"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177FAC-B420-4136-8F26-CD0287261E22}" type="slidenum">
              <a:rPr lang="en-US" smtClean="0"/>
              <a:t>‹#›</a:t>
            </a:fld>
            <a:endParaRPr lang="en-US"/>
          </a:p>
        </p:txBody>
      </p:sp>
    </p:spTree>
    <p:extLst>
      <p:ext uri="{BB962C8B-B14F-4D97-AF65-F5344CB8AC3E}">
        <p14:creationId xmlns:p14="http://schemas.microsoft.com/office/powerpoint/2010/main" val="3833295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D20509-E0B0-4532-938D-819A2088E91E}"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177FAC-B420-4136-8F26-CD0287261E22}" type="slidenum">
              <a:rPr lang="en-US" smtClean="0"/>
              <a:t>‹#›</a:t>
            </a:fld>
            <a:endParaRPr lang="en-US"/>
          </a:p>
        </p:txBody>
      </p:sp>
    </p:spTree>
    <p:extLst>
      <p:ext uri="{BB962C8B-B14F-4D97-AF65-F5344CB8AC3E}">
        <p14:creationId xmlns:p14="http://schemas.microsoft.com/office/powerpoint/2010/main" val="391768024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D20509-E0B0-4532-938D-819A2088E91E}" type="datetimeFigureOut">
              <a:rPr lang="en-US" smtClean="0"/>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177FAC-B420-4136-8F26-CD0287261E22}" type="slidenum">
              <a:rPr lang="en-US" smtClean="0"/>
              <a:t>‹#›</a:t>
            </a:fld>
            <a:endParaRPr lang="en-US"/>
          </a:p>
        </p:txBody>
      </p:sp>
    </p:spTree>
    <p:extLst>
      <p:ext uri="{BB962C8B-B14F-4D97-AF65-F5344CB8AC3E}">
        <p14:creationId xmlns:p14="http://schemas.microsoft.com/office/powerpoint/2010/main" val="316961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6400" y="0"/>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D20509-E0B0-4532-938D-819A2088E91E}" type="datetimeFigureOut">
              <a:rPr lang="en-US" smtClean="0"/>
              <a:t>5/30/2019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177FAC-B420-4136-8F26-CD0287261E22}" type="slidenum">
              <a:rPr lang="en-US" smtClean="0"/>
              <a:t>‹#›</a:t>
            </a:fld>
            <a:endParaRPr lang="en-US"/>
          </a:p>
        </p:txBody>
      </p:sp>
    </p:spTree>
    <p:extLst>
      <p:ext uri="{BB962C8B-B14F-4D97-AF65-F5344CB8AC3E}">
        <p14:creationId xmlns:p14="http://schemas.microsoft.com/office/powerpoint/2010/main" val="39921378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D20509-E0B0-4532-938D-819A2088E91E}" type="datetimeFigureOut">
              <a:rPr lang="en-US" smtClean="0"/>
              <a:t>5/30/2019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177FAC-B420-4136-8F26-CD0287261E22}" type="slidenum">
              <a:rPr lang="en-US" smtClean="0"/>
              <a:t>‹#›</a:t>
            </a:fld>
            <a:endParaRPr lang="en-US"/>
          </a:p>
        </p:txBody>
      </p:sp>
    </p:spTree>
    <p:extLst>
      <p:ext uri="{BB962C8B-B14F-4D97-AF65-F5344CB8AC3E}">
        <p14:creationId xmlns:p14="http://schemas.microsoft.com/office/powerpoint/2010/main" val="57646276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D20509-E0B0-4532-938D-819A2088E91E}" type="datetimeFigureOut">
              <a:rPr lang="en-US" smtClean="0"/>
              <a:t>5/30/2019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177FAC-B420-4136-8F26-CD0287261E22}" type="slidenum">
              <a:rPr lang="en-US" smtClean="0"/>
              <a:t>‹#›</a:t>
            </a:fld>
            <a:endParaRPr lang="en-US"/>
          </a:p>
        </p:txBody>
      </p:sp>
    </p:spTree>
    <p:extLst>
      <p:ext uri="{BB962C8B-B14F-4D97-AF65-F5344CB8AC3E}">
        <p14:creationId xmlns:p14="http://schemas.microsoft.com/office/powerpoint/2010/main" val="30037015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D20509-E0B0-4532-938D-819A2088E91E}" type="datetimeFigureOut">
              <a:rPr lang="en-US" smtClean="0"/>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177FAC-B420-4136-8F26-CD0287261E22}" type="slidenum">
              <a:rPr lang="en-US" smtClean="0"/>
              <a:t>‹#›</a:t>
            </a:fld>
            <a:endParaRPr lang="en-US"/>
          </a:p>
        </p:txBody>
      </p:sp>
    </p:spTree>
    <p:extLst>
      <p:ext uri="{BB962C8B-B14F-4D97-AF65-F5344CB8AC3E}">
        <p14:creationId xmlns:p14="http://schemas.microsoft.com/office/powerpoint/2010/main" val="98436339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D20509-E0B0-4532-938D-819A2088E91E}" type="datetimeFigureOut">
              <a:rPr lang="en-US" smtClean="0"/>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177FAC-B420-4136-8F26-CD0287261E22}" type="slidenum">
              <a:rPr lang="en-US" smtClean="0"/>
              <a:t>‹#›</a:t>
            </a:fld>
            <a:endParaRPr lang="en-US"/>
          </a:p>
        </p:txBody>
      </p:sp>
    </p:spTree>
    <p:extLst>
      <p:ext uri="{BB962C8B-B14F-4D97-AF65-F5344CB8AC3E}">
        <p14:creationId xmlns:p14="http://schemas.microsoft.com/office/powerpoint/2010/main" val="16726574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806" y="0"/>
            <a:ext cx="12188388" cy="6858000"/>
          </a:xfrm>
          <a:prstGeom prst="rect">
            <a:avLst/>
          </a:prstGeom>
        </p:spPr>
      </p:pic>
      <p:sp>
        <p:nvSpPr>
          <p:cNvPr id="2" name="Title Placeholder 1"/>
          <p:cNvSpPr>
            <a:spLocks noGrp="1"/>
          </p:cNvSpPr>
          <p:nvPr>
            <p:ph type="title"/>
          </p:nvPr>
        </p:nvSpPr>
        <p:spPr>
          <a:xfrm>
            <a:off x="1676400" y="62976"/>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D20509-E0B0-4532-938D-819A2088E91E}" type="datetimeFigureOut">
              <a:rPr lang="en-US" smtClean="0"/>
              <a:t>5/30/2019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177FAC-B420-4136-8F26-CD0287261E22}" type="slidenum">
              <a:rPr lang="en-US" smtClean="0"/>
              <a:t>‹#›</a:t>
            </a:fld>
            <a:endParaRPr lang="en-US"/>
          </a:p>
        </p:txBody>
      </p:sp>
    </p:spTree>
    <p:extLst>
      <p:ext uri="{BB962C8B-B14F-4D97-AF65-F5344CB8AC3E}">
        <p14:creationId xmlns:p14="http://schemas.microsoft.com/office/powerpoint/2010/main" val="28394920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3.jp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8.jpeg"/><Relationship Id="rId5" Type="http://schemas.microsoft.com/office/2007/relationships/hdphoto" Target="../media/hdphoto4.wdp"/><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7.png"/><Relationship Id="rId18" Type="http://schemas.openxmlformats.org/officeDocument/2006/relationships/image" Target="../media/image34.png"/><Relationship Id="rId3" Type="http://schemas.openxmlformats.org/officeDocument/2006/relationships/image" Target="../media/image2.png"/><Relationship Id="rId21" Type="http://schemas.openxmlformats.org/officeDocument/2006/relationships/image" Target="../media/image36.png"/><Relationship Id="rId7" Type="http://schemas.microsoft.com/office/2007/relationships/hdphoto" Target="../media/hdphoto4.wdp"/><Relationship Id="rId12" Type="http://schemas.openxmlformats.org/officeDocument/2006/relationships/image" Target="../media/image16.png"/><Relationship Id="rId17" Type="http://schemas.openxmlformats.org/officeDocument/2006/relationships/image" Target="../media/image33.png"/><Relationship Id="rId2" Type="http://schemas.openxmlformats.org/officeDocument/2006/relationships/notesSlide" Target="../notesSlides/notesSlide18.xml"/><Relationship Id="rId16" Type="http://schemas.openxmlformats.org/officeDocument/2006/relationships/image" Target="../media/image32.png"/><Relationship Id="rId20"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19.png"/><Relationship Id="rId5" Type="http://schemas.openxmlformats.org/officeDocument/2006/relationships/image" Target="../media/image26.png"/><Relationship Id="rId15" Type="http://schemas.openxmlformats.org/officeDocument/2006/relationships/image" Target="../media/image31.jpg"/><Relationship Id="rId10" Type="http://schemas.openxmlformats.org/officeDocument/2006/relationships/image" Target="../media/image5.png"/><Relationship Id="rId19" Type="http://schemas.openxmlformats.org/officeDocument/2006/relationships/image" Target="../media/image35.png"/><Relationship Id="rId4" Type="http://schemas.openxmlformats.org/officeDocument/2006/relationships/hyperlink" Target="https://www.google.com/url?sa=i&amp;rct=j&amp;q=&amp;esrc=s&amp;source=images&amp;cd=&amp;ved=2ahUKEwich5fd4qriAhWIiOAKHZ5pDlMQjRx6BAgBEAU&amp;url=https://manufacturinginbrevard.org/for-manufacturers/attachment/mmbrlogo_lockheedmartin&amp;psig=AOvVaw1krG8tR8vK_guOYS2yNRED&amp;ust=1558464464947481" TargetMode="External"/><Relationship Id="rId9" Type="http://schemas.openxmlformats.org/officeDocument/2006/relationships/image" Target="../media/image22.png"/><Relationship Id="rId1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png"/><Relationship Id="rId7"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5.png"/><Relationship Id="rId10" Type="http://schemas.openxmlformats.org/officeDocument/2006/relationships/image" Target="../media/image36.png"/><Relationship Id="rId4" Type="http://schemas.openxmlformats.org/officeDocument/2006/relationships/image" Target="../media/image37.png"/><Relationship Id="rId9"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0.pn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44.png"/><Relationship Id="rId11" Type="http://schemas.openxmlformats.org/officeDocument/2006/relationships/image" Target="../media/image48.png"/><Relationship Id="rId5" Type="http://schemas.openxmlformats.org/officeDocument/2006/relationships/image" Target="../media/image43.jpeg"/><Relationship Id="rId10" Type="http://schemas.openxmlformats.org/officeDocument/2006/relationships/image" Target="../media/image7.png"/><Relationship Id="rId4" Type="http://schemas.openxmlformats.org/officeDocument/2006/relationships/image" Target="../media/image42.png"/><Relationship Id="rId9" Type="http://schemas.openxmlformats.org/officeDocument/2006/relationships/image" Target="../media/image4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15.pn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159877" y="1122363"/>
            <a:ext cx="9769965" cy="2978582"/>
          </a:xfrm>
        </p:spPr>
        <p:txBody>
          <a:bodyPr>
            <a:normAutofit/>
          </a:bodyPr>
          <a:lstStyle/>
          <a:p>
            <a:r>
              <a:rPr lang="en-US" sz="4800" b="1" dirty="0" smtClean="0">
                <a:solidFill>
                  <a:schemeClr val="tx1"/>
                </a:solidFill>
              </a:rPr>
              <a:t>Cape Canaveral Air Force Station Support to Commercial Space Launch</a:t>
            </a:r>
            <a:endParaRPr lang="en-US" sz="4800" b="1" dirty="0">
              <a:solidFill>
                <a:schemeClr val="tx1"/>
              </a:solidFill>
            </a:endParaRPr>
          </a:p>
        </p:txBody>
      </p:sp>
      <p:sp>
        <p:nvSpPr>
          <p:cNvPr id="5" name="Subtitle 4"/>
          <p:cNvSpPr>
            <a:spLocks noGrp="1"/>
          </p:cNvSpPr>
          <p:nvPr>
            <p:ph type="subTitle" idx="1"/>
          </p:nvPr>
        </p:nvSpPr>
        <p:spPr/>
        <p:txBody>
          <a:bodyPr>
            <a:normAutofit/>
          </a:bodyPr>
          <a:lstStyle/>
          <a:p>
            <a:endParaRPr lang="en-US" dirty="0" smtClean="0"/>
          </a:p>
          <a:p>
            <a:pPr algn="r"/>
            <a:endParaRPr lang="en-US" dirty="0"/>
          </a:p>
          <a:p>
            <a:pPr algn="r">
              <a:spcBef>
                <a:spcPts val="0"/>
              </a:spcBef>
            </a:pPr>
            <a:r>
              <a:rPr lang="en-US" dirty="0" smtClean="0"/>
              <a:t>Colonel Thomas Ste. Marie</a:t>
            </a:r>
          </a:p>
          <a:p>
            <a:pPr algn="r">
              <a:spcBef>
                <a:spcPts val="0"/>
              </a:spcBef>
            </a:pPr>
            <a:r>
              <a:rPr lang="en-US" dirty="0" smtClean="0"/>
              <a:t> Vice Commander, 45th Space Wing</a:t>
            </a:r>
            <a:endParaRPr lang="en-US" dirty="0"/>
          </a:p>
        </p:txBody>
      </p:sp>
    </p:spTree>
    <p:extLst>
      <p:ext uri="{BB962C8B-B14F-4D97-AF65-F5344CB8AC3E}">
        <p14:creationId xmlns:p14="http://schemas.microsoft.com/office/powerpoint/2010/main" val="1137151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2016</a:t>
            </a:r>
            <a:endParaRPr lang="en-US"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6121780" y="4867828"/>
            <a:ext cx="3875660" cy="2832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a:t>
            </a:r>
            <a:r>
              <a:rPr lang="en-US" sz="1500" dirty="0">
                <a:solidFill>
                  <a:srgbClr val="0000CC"/>
                </a:solidFill>
              </a:rPr>
              <a:t>Minotaur </a:t>
            </a:r>
            <a:r>
              <a:rPr lang="en-US" sz="1500" dirty="0" smtClean="0">
                <a:solidFill>
                  <a:srgbClr val="0000CC"/>
                </a:solidFill>
              </a:rPr>
              <a:t>IV, NASA </a:t>
            </a:r>
            <a:r>
              <a:rPr lang="en-US" sz="1500" dirty="0">
                <a:solidFill>
                  <a:srgbClr val="0000CC"/>
                </a:solidFill>
              </a:rPr>
              <a:t>AA-2</a:t>
            </a:r>
            <a:r>
              <a:rPr lang="en-US" sz="1500" dirty="0" smtClean="0">
                <a:solidFill>
                  <a:srgbClr val="0000CC"/>
                </a:solidFill>
              </a:rPr>
              <a:t>*</a:t>
            </a:r>
            <a:r>
              <a:rPr lang="en-US" sz="1500" dirty="0" smtClean="0">
                <a:solidFill>
                  <a:schemeClr val="tx1"/>
                </a:solidFill>
              </a:rPr>
              <a:t>; Navy*</a:t>
            </a:r>
            <a:endParaRPr lang="en-US" sz="1500" dirty="0">
              <a:solidFill>
                <a:schemeClr val="tx1"/>
              </a:solidFill>
            </a:endParaRPr>
          </a:p>
        </p:txBody>
      </p:sp>
      <p:grpSp>
        <p:nvGrpSpPr>
          <p:cNvPr id="37" name="Group 36"/>
          <p:cNvGrpSpPr/>
          <p:nvPr/>
        </p:nvGrpSpPr>
        <p:grpSpPr>
          <a:xfrm>
            <a:off x="236329" y="2770239"/>
            <a:ext cx="3724383" cy="1317523"/>
            <a:chOff x="379204" y="2723535"/>
            <a:chExt cx="3724383" cy="1317523"/>
          </a:xfrm>
          <a:effectLst>
            <a:glow rad="101600">
              <a:schemeClr val="bg1">
                <a:alpha val="60000"/>
              </a:schemeClr>
            </a:glow>
          </a:effectLst>
        </p:grpSpPr>
        <p:sp>
          <p:nvSpPr>
            <p:cNvPr id="39" name="Rectangle 38"/>
            <p:cNvSpPr/>
            <p:nvPr/>
          </p:nvSpPr>
          <p:spPr>
            <a:xfrm>
              <a:off x="379204" y="2723535"/>
              <a:ext cx="3724383" cy="1317318"/>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smtClean="0">
                  <a:solidFill>
                    <a:schemeClr val="tx1"/>
                  </a:solidFill>
                </a:rPr>
                <a:t>Moon Express</a:t>
              </a:r>
            </a:p>
            <a:p>
              <a:r>
                <a:rPr lang="en-US" sz="1600" b="1" dirty="0" smtClean="0">
                  <a:solidFill>
                    <a:schemeClr val="tx1"/>
                  </a:solidFill>
                </a:rPr>
                <a:t>Launch Complex 17/18</a:t>
              </a:r>
            </a:p>
            <a:p>
              <a:r>
                <a:rPr lang="en-US" sz="1600" b="1" dirty="0" smtClean="0">
                  <a:solidFill>
                    <a:schemeClr val="tx1"/>
                  </a:solidFill>
                </a:rPr>
                <a:t>April 7, 2016</a:t>
              </a:r>
              <a:endParaRPr lang="en-US" sz="1600" b="1" dirty="0">
                <a:solidFill>
                  <a:schemeClr val="tx1"/>
                </a:solidFill>
              </a:endParaRPr>
            </a:p>
          </p:txBody>
        </p:sp>
        <p:pic>
          <p:nvPicPr>
            <p:cNvPr id="40" name="Picture 3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2794" y="2814196"/>
              <a:ext cx="704881" cy="485456"/>
            </a:xfrm>
            <a:prstGeom prst="rect">
              <a:avLst/>
            </a:prstGeom>
          </p:spPr>
        </p:pic>
        <p:pic>
          <p:nvPicPr>
            <p:cNvPr id="41" name="Picture 40"/>
            <p:cNvPicPr>
              <a:picLocks noChangeAspect="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635414" y="2737311"/>
              <a:ext cx="1462464" cy="1303747"/>
            </a:xfrm>
            <a:prstGeom prst="rect">
              <a:avLst/>
            </a:prstGeom>
          </p:spPr>
        </p:pic>
      </p:grpSp>
      <p:sp>
        <p:nvSpPr>
          <p:cNvPr id="43" name="Rectangle 42"/>
          <p:cNvSpPr/>
          <p:nvPr/>
        </p:nvSpPr>
        <p:spPr>
          <a:xfrm>
            <a:off x="5511416" y="5513247"/>
            <a:ext cx="2788161" cy="25133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Complex 17/18:  Moon Express*</a:t>
            </a:r>
          </a:p>
        </p:txBody>
      </p:sp>
      <p:sp>
        <p:nvSpPr>
          <p:cNvPr id="44" name="Oval 43"/>
          <p:cNvSpPr/>
          <p:nvPr/>
        </p:nvSpPr>
        <p:spPr>
          <a:xfrm>
            <a:off x="5051720" y="516959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8" name="Straight Connector 47"/>
          <p:cNvCxnSpPr>
            <a:stCxn id="44" idx="5"/>
            <a:endCxn id="43" idx="1"/>
          </p:cNvCxnSpPr>
          <p:nvPr/>
        </p:nvCxnSpPr>
        <p:spPr>
          <a:xfrm>
            <a:off x="5177395" y="5295265"/>
            <a:ext cx="334021" cy="34364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2" name="Rectangle 51"/>
          <p:cNvSpPr/>
          <p:nvPr/>
        </p:nvSpPr>
        <p:spPr>
          <a:xfrm>
            <a:off x="5384347" y="2248393"/>
            <a:ext cx="2921453"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endParaRPr lang="en-US" sz="1500" dirty="0">
              <a:solidFill>
                <a:srgbClr val="0000CC"/>
              </a:solidFill>
            </a:endParaRPr>
          </a:p>
        </p:txBody>
      </p:sp>
      <p:sp>
        <p:nvSpPr>
          <p:cNvPr id="53" name="TextBox 52"/>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sp>
        <p:nvSpPr>
          <p:cNvPr id="54" name="Oval 53"/>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55" name="Straight Connector 54"/>
          <p:cNvCxnSpPr>
            <a:stCxn id="56" idx="3"/>
            <a:endCxn id="54"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6" name="Rectangle 55"/>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59" name="Rectangle 58"/>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62" name="Rectangle 61"/>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chemeClr val="tx1"/>
                </a:solidFill>
              </a:rPr>
              <a:t>SpaceX</a:t>
            </a:r>
            <a:r>
              <a:rPr lang="en-US" sz="1500" dirty="0">
                <a:solidFill>
                  <a:schemeClr val="tx1"/>
                </a:solidFill>
              </a:rPr>
              <a:t>/</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sp>
        <p:nvSpPr>
          <p:cNvPr id="63" name="Oval 62"/>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4" name="Straight Connector 63"/>
          <p:cNvCxnSpPr>
            <a:stCxn id="63"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5" name="Rectangle 64"/>
          <p:cNvSpPr/>
          <p:nvPr/>
        </p:nvSpPr>
        <p:spPr>
          <a:xfrm>
            <a:off x="4831028" y="1277341"/>
            <a:ext cx="1687003"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 </a:t>
            </a:r>
            <a:r>
              <a:rPr lang="en-US" sz="1500" dirty="0" smtClean="0">
                <a:solidFill>
                  <a:schemeClr val="tx1"/>
                </a:solidFill>
              </a:rPr>
              <a:t>Landings</a:t>
            </a:r>
            <a:endParaRPr lang="en-US" sz="1500" dirty="0">
              <a:solidFill>
                <a:schemeClr val="tx1"/>
              </a:solidFill>
            </a:endParaRPr>
          </a:p>
        </p:txBody>
      </p:sp>
    </p:spTree>
    <p:extLst>
      <p:ext uri="{BB962C8B-B14F-4D97-AF65-F5344CB8AC3E}">
        <p14:creationId xmlns:p14="http://schemas.microsoft.com/office/powerpoint/2010/main" val="2250085670"/>
      </p:ext>
    </p:extLst>
  </p:cSld>
  <p:clrMapOvr>
    <a:masterClrMapping/>
  </p:clrMapOvr>
  <p:transition spd="slow" advClick="0" advTm="2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2016</a:t>
            </a:r>
            <a:endParaRPr lang="en-US"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6121780" y="4867828"/>
            <a:ext cx="3875660" cy="2832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a:t>
            </a:r>
            <a:r>
              <a:rPr lang="en-US" sz="1500" dirty="0">
                <a:solidFill>
                  <a:srgbClr val="0000CC"/>
                </a:solidFill>
              </a:rPr>
              <a:t>Minotaur </a:t>
            </a:r>
            <a:r>
              <a:rPr lang="en-US" sz="1500" dirty="0" smtClean="0">
                <a:solidFill>
                  <a:srgbClr val="0000CC"/>
                </a:solidFill>
              </a:rPr>
              <a:t>IV, NASA </a:t>
            </a:r>
            <a:r>
              <a:rPr lang="en-US" sz="1500" dirty="0">
                <a:solidFill>
                  <a:srgbClr val="0000CC"/>
                </a:solidFill>
              </a:rPr>
              <a:t>AA-2</a:t>
            </a:r>
            <a:r>
              <a:rPr lang="en-US" sz="1500" dirty="0" smtClean="0">
                <a:solidFill>
                  <a:srgbClr val="0000CC"/>
                </a:solidFill>
              </a:rPr>
              <a:t>*</a:t>
            </a:r>
            <a:r>
              <a:rPr lang="en-US" sz="1500" dirty="0" smtClean="0">
                <a:solidFill>
                  <a:schemeClr val="tx1"/>
                </a:solidFill>
              </a:rPr>
              <a:t>; Navy*</a:t>
            </a:r>
            <a:endParaRPr lang="en-US" sz="1500" dirty="0">
              <a:solidFill>
                <a:schemeClr val="tx1"/>
              </a:solidFill>
            </a:endParaRPr>
          </a:p>
        </p:txBody>
      </p:sp>
      <p:sp>
        <p:nvSpPr>
          <p:cNvPr id="43" name="Rectangle 42"/>
          <p:cNvSpPr/>
          <p:nvPr/>
        </p:nvSpPr>
        <p:spPr>
          <a:xfrm>
            <a:off x="5511416" y="5513247"/>
            <a:ext cx="2788161" cy="25133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17/18:  </a:t>
            </a:r>
            <a:r>
              <a:rPr lang="en-US" sz="1500" dirty="0">
                <a:solidFill>
                  <a:srgbClr val="0000CC"/>
                </a:solidFill>
              </a:rPr>
              <a:t>Moon Express*</a:t>
            </a:r>
          </a:p>
        </p:txBody>
      </p:sp>
      <p:sp>
        <p:nvSpPr>
          <p:cNvPr id="44" name="Oval 43"/>
          <p:cNvSpPr/>
          <p:nvPr/>
        </p:nvSpPr>
        <p:spPr>
          <a:xfrm>
            <a:off x="5051720" y="516959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8" name="Straight Connector 47"/>
          <p:cNvCxnSpPr>
            <a:stCxn id="44" idx="5"/>
            <a:endCxn id="43" idx="1"/>
          </p:cNvCxnSpPr>
          <p:nvPr/>
        </p:nvCxnSpPr>
        <p:spPr>
          <a:xfrm>
            <a:off x="5177395" y="5295265"/>
            <a:ext cx="334021" cy="34364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2" name="Rectangle 41"/>
          <p:cNvSpPr/>
          <p:nvPr/>
        </p:nvSpPr>
        <p:spPr>
          <a:xfrm>
            <a:off x="5557059" y="2563194"/>
            <a:ext cx="3046167" cy="238999"/>
          </a:xfrm>
          <a:prstGeom prst="rect">
            <a:avLst/>
          </a:prstGeom>
          <a:solidFill>
            <a:schemeClr val="bg1"/>
          </a:solidFill>
          <a:ln>
            <a:solidFill>
              <a:schemeClr val="bg1"/>
            </a:solidFill>
          </a:ln>
          <a:effectLst>
            <a:glow rad="76200">
              <a:schemeClr val="accent1">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Complex 41:  ULA Vulcan (</a:t>
            </a:r>
            <a:r>
              <a:rPr lang="en-US" sz="1500" b="1" dirty="0" smtClean="0">
                <a:solidFill>
                  <a:srgbClr val="FF0000"/>
                </a:solidFill>
              </a:rPr>
              <a:t>CST-100) </a:t>
            </a:r>
            <a:endParaRPr lang="en-US" sz="1500" b="1" dirty="0">
              <a:solidFill>
                <a:srgbClr val="FF0000"/>
              </a:solidFill>
            </a:endParaRPr>
          </a:p>
        </p:txBody>
      </p:sp>
      <p:cxnSp>
        <p:nvCxnSpPr>
          <p:cNvPr id="49" name="Straight Connector 48"/>
          <p:cNvCxnSpPr>
            <a:endCxn id="42" idx="1"/>
          </p:cNvCxnSpPr>
          <p:nvPr/>
        </p:nvCxnSpPr>
        <p:spPr>
          <a:xfrm flipV="1">
            <a:off x="4928319" y="2682694"/>
            <a:ext cx="628740" cy="42324"/>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9" name="Rectangle 38"/>
          <p:cNvSpPr/>
          <p:nvPr/>
        </p:nvSpPr>
        <p:spPr>
          <a:xfrm>
            <a:off x="236329" y="2782090"/>
            <a:ext cx="3724383" cy="1317318"/>
          </a:xfrm>
          <a:prstGeom prst="rect">
            <a:avLst/>
          </a:prstGeom>
          <a:solidFill>
            <a:schemeClr val="bg1"/>
          </a:solidFill>
          <a:ln>
            <a:solidFill>
              <a:schemeClr val="tx1"/>
            </a:solidFill>
          </a:ln>
          <a:effectLst>
            <a:glow rad="101600">
              <a:schemeClr val="bg1">
                <a:alpha val="6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smtClean="0">
                <a:solidFill>
                  <a:schemeClr val="tx1"/>
                </a:solidFill>
              </a:rPr>
              <a:t>ULA Vulcan Centaur</a:t>
            </a:r>
          </a:p>
          <a:p>
            <a:r>
              <a:rPr lang="en-US" sz="1600" b="1" dirty="0" smtClean="0">
                <a:solidFill>
                  <a:schemeClr val="tx1"/>
                </a:solidFill>
              </a:rPr>
              <a:t>Launch Complex 41</a:t>
            </a:r>
          </a:p>
          <a:p>
            <a:r>
              <a:rPr lang="en-US" sz="1600" b="1" dirty="0" smtClean="0">
                <a:solidFill>
                  <a:schemeClr val="tx1"/>
                </a:solidFill>
              </a:rPr>
              <a:t>August 2, 2016</a:t>
            </a:r>
            <a:endParaRPr lang="en-US" sz="1600" b="1" dirty="0">
              <a:solidFill>
                <a:schemeClr val="tx1"/>
              </a:solidFill>
            </a:endParaRPr>
          </a:p>
        </p:txBody>
      </p:sp>
      <p:pic>
        <p:nvPicPr>
          <p:cNvPr id="50" name="Picture 4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7230" y="2754996"/>
            <a:ext cx="1104276" cy="672175"/>
          </a:xfrm>
          <a:prstGeom prst="rect">
            <a:avLst/>
          </a:prstGeom>
        </p:spPr>
      </p:pic>
      <p:sp>
        <p:nvSpPr>
          <p:cNvPr id="53" name="Rectangle 52"/>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chemeClr val="tx1"/>
                </a:solidFill>
              </a:rPr>
              <a:t>SpaceX</a:t>
            </a:r>
            <a:r>
              <a:rPr lang="en-US" sz="1500" dirty="0">
                <a:solidFill>
                  <a:schemeClr val="tx1"/>
                </a:solidFill>
              </a:rPr>
              <a:t>/</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sp>
        <p:nvSpPr>
          <p:cNvPr id="54" name="Rectangle 53"/>
          <p:cNvSpPr/>
          <p:nvPr/>
        </p:nvSpPr>
        <p:spPr>
          <a:xfrm>
            <a:off x="5384347" y="2248393"/>
            <a:ext cx="2921453"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endParaRPr lang="en-US" sz="1500" dirty="0">
              <a:solidFill>
                <a:srgbClr val="0000CC"/>
              </a:solidFill>
            </a:endParaRPr>
          </a:p>
        </p:txBody>
      </p:sp>
      <p:sp>
        <p:nvSpPr>
          <p:cNvPr id="55" name="TextBox 54"/>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sp>
        <p:nvSpPr>
          <p:cNvPr id="56" name="Oval 55"/>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59" name="Straight Connector 58"/>
          <p:cNvCxnSpPr>
            <a:stCxn id="61" idx="3"/>
            <a:endCxn id="56"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1" name="Rectangle 60"/>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62" name="Rectangle 61"/>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63" name="Oval 62"/>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4" name="Straight Connector 63"/>
          <p:cNvCxnSpPr>
            <a:stCxn id="63"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5" name="Rectangle 64"/>
          <p:cNvSpPr/>
          <p:nvPr/>
        </p:nvSpPr>
        <p:spPr>
          <a:xfrm>
            <a:off x="4831028" y="1277341"/>
            <a:ext cx="1687003"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 </a:t>
            </a:r>
            <a:r>
              <a:rPr lang="en-US" sz="1500" dirty="0" smtClean="0">
                <a:solidFill>
                  <a:schemeClr val="tx1"/>
                </a:solidFill>
              </a:rPr>
              <a:t>Landings</a:t>
            </a:r>
            <a:endParaRPr lang="en-US" sz="1500" dirty="0">
              <a:solidFill>
                <a:schemeClr val="tx1"/>
              </a:solidFill>
            </a:endParaRPr>
          </a:p>
        </p:txBody>
      </p:sp>
      <p:pic>
        <p:nvPicPr>
          <p:cNvPr id="18" name="Picture 17"/>
          <p:cNvPicPr>
            <a:picLocks noChangeAspect="1"/>
          </p:cNvPicPr>
          <p:nvPr/>
        </p:nvPicPr>
        <p:blipFill rotWithShape="1">
          <a:blip r:embed="rId5" cstate="print">
            <a:extLst>
              <a:ext uri="{28A0092B-C50C-407E-A947-70E740481C1C}">
                <a14:useLocalDpi xmlns:a14="http://schemas.microsoft.com/office/drawing/2010/main" val="0"/>
              </a:ext>
            </a:extLst>
          </a:blip>
          <a:srcRect l="19070" r="25114"/>
          <a:stretch/>
        </p:blipFill>
        <p:spPr>
          <a:xfrm>
            <a:off x="2657475" y="2794635"/>
            <a:ext cx="1314449" cy="1299379"/>
          </a:xfrm>
          <a:prstGeom prst="rect">
            <a:avLst/>
          </a:prstGeom>
        </p:spPr>
      </p:pic>
    </p:spTree>
    <p:extLst>
      <p:ext uri="{BB962C8B-B14F-4D97-AF65-F5344CB8AC3E}">
        <p14:creationId xmlns:p14="http://schemas.microsoft.com/office/powerpoint/2010/main" val="3633439524"/>
      </p:ext>
    </p:extLst>
  </p:cSld>
  <p:clrMapOvr>
    <a:masterClrMapping/>
  </p:clrMapOvr>
  <p:transition spd="slow" advClick="0" advTm="2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2016</a:t>
            </a:r>
            <a:endParaRPr lang="en-US" dirty="0"/>
          </a:p>
        </p:txBody>
      </p:sp>
      <p:sp>
        <p:nvSpPr>
          <p:cNvPr id="58" name="TextBox 57"/>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6121780" y="4867828"/>
            <a:ext cx="3875660" cy="2832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a:t>
            </a:r>
            <a:r>
              <a:rPr lang="en-US" sz="1500" dirty="0">
                <a:solidFill>
                  <a:srgbClr val="0000CC"/>
                </a:solidFill>
              </a:rPr>
              <a:t>Minotaur </a:t>
            </a:r>
            <a:r>
              <a:rPr lang="en-US" sz="1500" dirty="0" smtClean="0">
                <a:solidFill>
                  <a:srgbClr val="0000CC"/>
                </a:solidFill>
              </a:rPr>
              <a:t>IV, NASA </a:t>
            </a:r>
            <a:r>
              <a:rPr lang="en-US" sz="1500" dirty="0">
                <a:solidFill>
                  <a:srgbClr val="0000CC"/>
                </a:solidFill>
              </a:rPr>
              <a:t>AA-2</a:t>
            </a:r>
            <a:r>
              <a:rPr lang="en-US" sz="1500" dirty="0" smtClean="0">
                <a:solidFill>
                  <a:srgbClr val="0000CC"/>
                </a:solidFill>
              </a:rPr>
              <a:t>*</a:t>
            </a:r>
            <a:r>
              <a:rPr lang="en-US" sz="1500" dirty="0" smtClean="0">
                <a:solidFill>
                  <a:schemeClr val="tx1"/>
                </a:solidFill>
              </a:rPr>
              <a:t>; Navy*</a:t>
            </a:r>
            <a:endParaRPr lang="en-US" sz="1500" dirty="0">
              <a:solidFill>
                <a:schemeClr val="tx1"/>
              </a:solidFill>
            </a:endParaRPr>
          </a:p>
        </p:txBody>
      </p:sp>
      <p:sp>
        <p:nvSpPr>
          <p:cNvPr id="43" name="Rectangle 42"/>
          <p:cNvSpPr/>
          <p:nvPr/>
        </p:nvSpPr>
        <p:spPr>
          <a:xfrm>
            <a:off x="5511416" y="5513247"/>
            <a:ext cx="2788161" cy="25133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17/18:  </a:t>
            </a:r>
            <a:r>
              <a:rPr lang="en-US" sz="1500" dirty="0">
                <a:solidFill>
                  <a:srgbClr val="0000CC"/>
                </a:solidFill>
              </a:rPr>
              <a:t>Moon Express*</a:t>
            </a:r>
          </a:p>
        </p:txBody>
      </p:sp>
      <p:sp>
        <p:nvSpPr>
          <p:cNvPr id="44" name="Oval 43"/>
          <p:cNvSpPr/>
          <p:nvPr/>
        </p:nvSpPr>
        <p:spPr>
          <a:xfrm>
            <a:off x="5051720" y="516959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8" name="Straight Connector 47"/>
          <p:cNvCxnSpPr>
            <a:stCxn id="44" idx="5"/>
            <a:endCxn id="43" idx="1"/>
          </p:cNvCxnSpPr>
          <p:nvPr/>
        </p:nvCxnSpPr>
        <p:spPr>
          <a:xfrm>
            <a:off x="5177395" y="5295265"/>
            <a:ext cx="334021" cy="34364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Straight Connector 48"/>
          <p:cNvCxnSpPr>
            <a:endCxn id="42" idx="1"/>
          </p:cNvCxnSpPr>
          <p:nvPr/>
        </p:nvCxnSpPr>
        <p:spPr>
          <a:xfrm flipV="1">
            <a:off x="4928319" y="2680358"/>
            <a:ext cx="628740" cy="4465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grpSp>
        <p:nvGrpSpPr>
          <p:cNvPr id="12" name="Group 11"/>
          <p:cNvGrpSpPr/>
          <p:nvPr/>
        </p:nvGrpSpPr>
        <p:grpSpPr>
          <a:xfrm>
            <a:off x="236329" y="2816974"/>
            <a:ext cx="3724412" cy="1224052"/>
            <a:chOff x="379204" y="2817007"/>
            <a:chExt cx="3724412" cy="1224052"/>
          </a:xfrm>
        </p:grpSpPr>
        <p:grpSp>
          <p:nvGrpSpPr>
            <p:cNvPr id="52" name="Group 51"/>
            <p:cNvGrpSpPr/>
            <p:nvPr/>
          </p:nvGrpSpPr>
          <p:grpSpPr>
            <a:xfrm>
              <a:off x="379204" y="2817007"/>
              <a:ext cx="3724383" cy="1223856"/>
              <a:chOff x="9590722" y="2584451"/>
              <a:chExt cx="1820228" cy="500232"/>
            </a:xfrm>
            <a:effectLst>
              <a:glow rad="101600">
                <a:schemeClr val="bg1">
                  <a:alpha val="60000"/>
                </a:schemeClr>
              </a:glow>
            </a:effectLst>
          </p:grpSpPr>
          <p:sp>
            <p:nvSpPr>
              <p:cNvPr id="54" name="Rectangle 53"/>
              <p:cNvSpPr/>
              <p:nvPr/>
            </p:nvSpPr>
            <p:spPr>
              <a:xfrm>
                <a:off x="9590722" y="2584451"/>
                <a:ext cx="1820228" cy="500232"/>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err="1" smtClean="0">
                    <a:solidFill>
                      <a:schemeClr val="tx1"/>
                    </a:solidFill>
                  </a:rPr>
                  <a:t>SpaceX</a:t>
                </a:r>
                <a:r>
                  <a:rPr lang="en-US" sz="1600" b="1" dirty="0" smtClean="0">
                    <a:solidFill>
                      <a:schemeClr val="tx1"/>
                    </a:solidFill>
                  </a:rPr>
                  <a:t> Falcon 9 / Heavy</a:t>
                </a:r>
              </a:p>
              <a:p>
                <a:r>
                  <a:rPr lang="en-US" sz="1600" b="1" dirty="0" smtClean="0">
                    <a:solidFill>
                      <a:schemeClr val="tx1"/>
                    </a:solidFill>
                  </a:rPr>
                  <a:t>Launch Complex 39A</a:t>
                </a:r>
              </a:p>
              <a:p>
                <a:r>
                  <a:rPr lang="en-US" sz="1600" b="1" dirty="0" smtClean="0">
                    <a:solidFill>
                      <a:schemeClr val="tx1"/>
                    </a:solidFill>
                  </a:rPr>
                  <a:t>November 18, 2016</a:t>
                </a:r>
                <a:endParaRPr lang="en-US" sz="1600" b="1" dirty="0">
                  <a:solidFill>
                    <a:schemeClr val="tx1"/>
                  </a:solidFill>
                </a:endParaRPr>
              </a:p>
            </p:txBody>
          </p:sp>
          <p:pic>
            <p:nvPicPr>
              <p:cNvPr id="55" name="Picture 54"/>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l="6000" t="32849" b="33589"/>
              <a:stretch/>
            </p:blipFill>
            <p:spPr>
              <a:xfrm>
                <a:off x="9598828" y="2587341"/>
                <a:ext cx="1180042" cy="237350"/>
              </a:xfrm>
              <a:prstGeom prst="rect">
                <a:avLst/>
              </a:prstGeom>
              <a:ln>
                <a:noFill/>
              </a:ln>
            </p:spPr>
          </p:pic>
        </p:grpSp>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l="28621" t="8856" r="22569"/>
            <a:stretch/>
          </p:blipFill>
          <p:spPr>
            <a:xfrm>
              <a:off x="3126658" y="2824843"/>
              <a:ext cx="976958" cy="1216216"/>
            </a:xfrm>
            <a:prstGeom prst="rect">
              <a:avLst/>
            </a:prstGeom>
          </p:spPr>
        </p:pic>
      </p:grpSp>
      <p:sp>
        <p:nvSpPr>
          <p:cNvPr id="59" name="Oval 58"/>
          <p:cNvSpPr/>
          <p:nvPr/>
        </p:nvSpPr>
        <p:spPr>
          <a:xfrm>
            <a:off x="4408385" y="21916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1" name="Straight Connector 60"/>
          <p:cNvCxnSpPr>
            <a:stCxn id="59" idx="6"/>
          </p:cNvCxnSpPr>
          <p:nvPr/>
        </p:nvCxnSpPr>
        <p:spPr>
          <a:xfrm flipV="1">
            <a:off x="4555623" y="2061122"/>
            <a:ext cx="556737" cy="20412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4" name="Rectangle 63"/>
          <p:cNvSpPr/>
          <p:nvPr/>
        </p:nvSpPr>
        <p:spPr>
          <a:xfrm>
            <a:off x="5384347" y="2248393"/>
            <a:ext cx="2921453"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endParaRPr lang="en-US" sz="1500" dirty="0">
              <a:solidFill>
                <a:srgbClr val="0000CC"/>
              </a:solidFill>
            </a:endParaRPr>
          </a:p>
        </p:txBody>
      </p:sp>
      <p:sp>
        <p:nvSpPr>
          <p:cNvPr id="65" name="Oval 64"/>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6" name="Straight Connector 65"/>
          <p:cNvCxnSpPr>
            <a:stCxn id="67" idx="3"/>
            <a:endCxn id="65"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7" name="Rectangle 66"/>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68" name="Rectangle 67"/>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69" name="Rectangle 68"/>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chemeClr val="tx1"/>
                </a:solidFill>
              </a:rPr>
              <a:t>SpaceX</a:t>
            </a:r>
            <a:r>
              <a:rPr lang="en-US" sz="1500" dirty="0">
                <a:solidFill>
                  <a:schemeClr val="tx1"/>
                </a:solidFill>
              </a:rPr>
              <a:t>/</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sp>
        <p:nvSpPr>
          <p:cNvPr id="70" name="Rectangle 69"/>
          <p:cNvSpPr/>
          <p:nvPr/>
        </p:nvSpPr>
        <p:spPr>
          <a:xfrm>
            <a:off x="5557059" y="2563194"/>
            <a:ext cx="3046167" cy="238999"/>
          </a:xfrm>
          <a:prstGeom prst="rect">
            <a:avLst/>
          </a:prstGeom>
          <a:solidFill>
            <a:schemeClr val="bg1"/>
          </a:solidFill>
          <a:ln>
            <a:solidFill>
              <a:schemeClr val="bg1"/>
            </a:solidFill>
          </a:ln>
          <a:effectLst>
            <a:glow rad="76200">
              <a:schemeClr val="accent1">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a:t>
            </a:r>
            <a:r>
              <a:rPr lang="en-US" sz="1500" dirty="0">
                <a:solidFill>
                  <a:srgbClr val="0000CC"/>
                </a:solidFill>
              </a:rPr>
              <a:t>ULA Vulcan (</a:t>
            </a:r>
            <a:r>
              <a:rPr lang="en-US" sz="1500" dirty="0" smtClean="0">
                <a:solidFill>
                  <a:srgbClr val="0000CC"/>
                </a:solidFill>
              </a:rPr>
              <a:t>CST-100) </a:t>
            </a:r>
            <a:endParaRPr lang="en-US" sz="1500" dirty="0">
              <a:solidFill>
                <a:srgbClr val="0000CC"/>
              </a:solidFill>
            </a:endParaRPr>
          </a:p>
        </p:txBody>
      </p:sp>
      <p:sp>
        <p:nvSpPr>
          <p:cNvPr id="71" name="Rectangle 70"/>
          <p:cNvSpPr/>
          <p:nvPr/>
        </p:nvSpPr>
        <p:spPr>
          <a:xfrm>
            <a:off x="5112360" y="1941701"/>
            <a:ext cx="3783990" cy="23884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Complex 39A:  SpaceX Falcon </a:t>
            </a:r>
            <a:r>
              <a:rPr lang="en-US" sz="1500" b="1" dirty="0" smtClean="0">
                <a:solidFill>
                  <a:srgbClr val="FF0000"/>
                </a:solidFill>
              </a:rPr>
              <a:t>9; </a:t>
            </a:r>
            <a:r>
              <a:rPr lang="en-US" sz="1500" b="1" dirty="0">
                <a:solidFill>
                  <a:srgbClr val="FF0000"/>
                </a:solidFill>
              </a:rPr>
              <a:t>Falcon </a:t>
            </a:r>
            <a:r>
              <a:rPr lang="en-US" sz="1500" b="1" dirty="0" smtClean="0">
                <a:solidFill>
                  <a:srgbClr val="FF0000"/>
                </a:solidFill>
              </a:rPr>
              <a:t>Heavy</a:t>
            </a:r>
            <a:endParaRPr lang="en-US" sz="1500" b="1" dirty="0">
              <a:solidFill>
                <a:srgbClr val="FF0000"/>
              </a:solidFill>
            </a:endParaRPr>
          </a:p>
        </p:txBody>
      </p:sp>
      <p:sp>
        <p:nvSpPr>
          <p:cNvPr id="72" name="Oval 71"/>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73" name="Straight Connector 72"/>
          <p:cNvCxnSpPr>
            <a:stCxn id="72"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4" name="Rectangle 73"/>
          <p:cNvSpPr/>
          <p:nvPr/>
        </p:nvSpPr>
        <p:spPr>
          <a:xfrm>
            <a:off x="4831028" y="1277341"/>
            <a:ext cx="1687003"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 </a:t>
            </a:r>
            <a:r>
              <a:rPr lang="en-US" sz="1500" dirty="0" smtClean="0">
                <a:solidFill>
                  <a:schemeClr val="tx1"/>
                </a:solidFill>
              </a:rPr>
              <a:t>Landings</a:t>
            </a:r>
            <a:endParaRPr lang="en-US" sz="1500" dirty="0">
              <a:solidFill>
                <a:schemeClr val="tx1"/>
              </a:solidFill>
            </a:endParaRPr>
          </a:p>
        </p:txBody>
      </p:sp>
    </p:spTree>
    <p:extLst>
      <p:ext uri="{BB962C8B-B14F-4D97-AF65-F5344CB8AC3E}">
        <p14:creationId xmlns:p14="http://schemas.microsoft.com/office/powerpoint/2010/main" val="2895811917"/>
      </p:ext>
    </p:extLst>
  </p:cSld>
  <p:clrMapOvr>
    <a:masterClrMapping/>
  </p:clrMapOvr>
  <p:transition spd="slow" advClick="0" advTm="2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2016</a:t>
            </a:r>
            <a:endParaRPr lang="en-US" dirty="0"/>
          </a:p>
        </p:txBody>
      </p:sp>
      <p:sp>
        <p:nvSpPr>
          <p:cNvPr id="58" name="TextBox 57"/>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6121780" y="4867828"/>
            <a:ext cx="3875660" cy="2832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a:t>
            </a:r>
            <a:r>
              <a:rPr lang="en-US" sz="1500" dirty="0">
                <a:solidFill>
                  <a:srgbClr val="0000CC"/>
                </a:solidFill>
              </a:rPr>
              <a:t>Minotaur </a:t>
            </a:r>
            <a:r>
              <a:rPr lang="en-US" sz="1500" dirty="0" smtClean="0">
                <a:solidFill>
                  <a:srgbClr val="0000CC"/>
                </a:solidFill>
              </a:rPr>
              <a:t>IV, NASA </a:t>
            </a:r>
            <a:r>
              <a:rPr lang="en-US" sz="1500" dirty="0">
                <a:solidFill>
                  <a:srgbClr val="0000CC"/>
                </a:solidFill>
              </a:rPr>
              <a:t>AA-2</a:t>
            </a:r>
            <a:r>
              <a:rPr lang="en-US" sz="1500" dirty="0" smtClean="0">
                <a:solidFill>
                  <a:srgbClr val="0000CC"/>
                </a:solidFill>
              </a:rPr>
              <a:t>*</a:t>
            </a:r>
            <a:r>
              <a:rPr lang="en-US" sz="1500" dirty="0" smtClean="0">
                <a:solidFill>
                  <a:schemeClr val="tx1"/>
                </a:solidFill>
              </a:rPr>
              <a:t>;</a:t>
            </a:r>
            <a:r>
              <a:rPr lang="en-US" sz="1500" dirty="0" smtClean="0">
                <a:solidFill>
                  <a:srgbClr val="0000CC"/>
                </a:solidFill>
              </a:rPr>
              <a:t> </a:t>
            </a:r>
            <a:r>
              <a:rPr lang="en-US" sz="1500" dirty="0" smtClean="0">
                <a:solidFill>
                  <a:schemeClr val="tx1"/>
                </a:solidFill>
              </a:rPr>
              <a:t>Navy*</a:t>
            </a:r>
            <a:endParaRPr lang="en-US" sz="1500" dirty="0">
              <a:solidFill>
                <a:schemeClr val="tx1"/>
              </a:solidFill>
            </a:endParaRPr>
          </a:p>
        </p:txBody>
      </p:sp>
      <p:sp>
        <p:nvSpPr>
          <p:cNvPr id="43" name="Rectangle 42"/>
          <p:cNvSpPr/>
          <p:nvPr/>
        </p:nvSpPr>
        <p:spPr>
          <a:xfrm>
            <a:off x="5511416" y="5513247"/>
            <a:ext cx="2788161" cy="25133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17/18:  </a:t>
            </a:r>
            <a:r>
              <a:rPr lang="en-US" sz="1500" dirty="0">
                <a:solidFill>
                  <a:srgbClr val="0000CC"/>
                </a:solidFill>
              </a:rPr>
              <a:t>Moon Express*</a:t>
            </a:r>
          </a:p>
        </p:txBody>
      </p:sp>
      <p:sp>
        <p:nvSpPr>
          <p:cNvPr id="44" name="Oval 43"/>
          <p:cNvSpPr/>
          <p:nvPr/>
        </p:nvSpPr>
        <p:spPr>
          <a:xfrm>
            <a:off x="5051720" y="516959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8" name="Straight Connector 47"/>
          <p:cNvCxnSpPr>
            <a:stCxn id="44" idx="5"/>
            <a:endCxn id="43" idx="1"/>
          </p:cNvCxnSpPr>
          <p:nvPr/>
        </p:nvCxnSpPr>
        <p:spPr>
          <a:xfrm>
            <a:off x="5177395" y="5295265"/>
            <a:ext cx="334021" cy="34364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Straight Connector 48"/>
          <p:cNvCxnSpPr>
            <a:endCxn id="42" idx="1"/>
          </p:cNvCxnSpPr>
          <p:nvPr/>
        </p:nvCxnSpPr>
        <p:spPr>
          <a:xfrm flipV="1">
            <a:off x="4928319" y="2680358"/>
            <a:ext cx="628740" cy="4465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9" name="Oval 58"/>
          <p:cNvSpPr/>
          <p:nvPr/>
        </p:nvSpPr>
        <p:spPr>
          <a:xfrm>
            <a:off x="4408385" y="21916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1" name="Straight Connector 60"/>
          <p:cNvCxnSpPr>
            <a:stCxn id="59" idx="6"/>
            <a:endCxn id="56" idx="1"/>
          </p:cNvCxnSpPr>
          <p:nvPr/>
        </p:nvCxnSpPr>
        <p:spPr>
          <a:xfrm flipV="1">
            <a:off x="4555623" y="2061122"/>
            <a:ext cx="556737" cy="20412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3" name="Rectangle 52"/>
          <p:cNvSpPr/>
          <p:nvPr/>
        </p:nvSpPr>
        <p:spPr>
          <a:xfrm>
            <a:off x="5384347" y="2248393"/>
            <a:ext cx="4132186"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r>
              <a:rPr lang="en-US" sz="1500" b="1" dirty="0">
                <a:solidFill>
                  <a:srgbClr val="FF0000"/>
                </a:solidFill>
              </a:rPr>
              <a:t>Dream Chaser</a:t>
            </a:r>
            <a:r>
              <a:rPr lang="en-US" sz="1500" dirty="0">
                <a:solidFill>
                  <a:srgbClr val="0000CC"/>
                </a:solidFill>
              </a:rPr>
              <a:t>) </a:t>
            </a:r>
          </a:p>
        </p:txBody>
      </p:sp>
      <p:sp>
        <p:nvSpPr>
          <p:cNvPr id="62" name="Rectangle 61"/>
          <p:cNvSpPr/>
          <p:nvPr/>
        </p:nvSpPr>
        <p:spPr>
          <a:xfrm>
            <a:off x="5557059" y="2563195"/>
            <a:ext cx="4142186" cy="234326"/>
          </a:xfrm>
          <a:prstGeom prst="rect">
            <a:avLst/>
          </a:prstGeom>
          <a:solidFill>
            <a:schemeClr val="bg1"/>
          </a:solidFill>
          <a:ln>
            <a:solidFill>
              <a:schemeClr val="bg1"/>
            </a:solidFill>
          </a:ln>
          <a:effectLst>
            <a:glow rad="76200">
              <a:schemeClr val="accent1">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a:t>
            </a:r>
            <a:r>
              <a:rPr lang="en-US" sz="1500" dirty="0">
                <a:solidFill>
                  <a:srgbClr val="0000CC"/>
                </a:solidFill>
              </a:rPr>
              <a:t>ULA</a:t>
            </a:r>
            <a:r>
              <a:rPr lang="en-US" sz="1500" dirty="0">
                <a:solidFill>
                  <a:schemeClr val="tx1"/>
                </a:solidFill>
              </a:rPr>
              <a:t> </a:t>
            </a:r>
            <a:r>
              <a:rPr lang="en-US" sz="1500" dirty="0">
                <a:solidFill>
                  <a:srgbClr val="0000CC"/>
                </a:solidFill>
              </a:rPr>
              <a:t>Vulcan (</a:t>
            </a:r>
            <a:r>
              <a:rPr lang="en-US" sz="1500" dirty="0" smtClean="0">
                <a:solidFill>
                  <a:srgbClr val="0000CC"/>
                </a:solidFill>
              </a:rPr>
              <a:t>CST-100; </a:t>
            </a:r>
            <a:r>
              <a:rPr lang="en-US" sz="1500" b="1" dirty="0">
                <a:solidFill>
                  <a:srgbClr val="FF0000"/>
                </a:solidFill>
              </a:rPr>
              <a:t>Dream Chaser</a:t>
            </a:r>
            <a:r>
              <a:rPr lang="en-US" sz="1500" dirty="0">
                <a:solidFill>
                  <a:srgbClr val="0000CC"/>
                </a:solidFill>
              </a:rPr>
              <a:t>) </a:t>
            </a:r>
          </a:p>
        </p:txBody>
      </p:sp>
      <p:sp>
        <p:nvSpPr>
          <p:cNvPr id="63" name="Oval 62"/>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4" name="Straight Connector 63"/>
          <p:cNvCxnSpPr>
            <a:stCxn id="63" idx="6"/>
            <a:endCxn id="65" idx="1"/>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5" name="Rectangle 64"/>
          <p:cNvSpPr/>
          <p:nvPr/>
        </p:nvSpPr>
        <p:spPr>
          <a:xfrm>
            <a:off x="4831028" y="1277341"/>
            <a:ext cx="3293792"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a:t>
            </a:r>
            <a:r>
              <a:rPr lang="en-US" sz="1500" dirty="0" smtClean="0">
                <a:solidFill>
                  <a:srgbClr val="0000CC"/>
                </a:solidFill>
              </a:rPr>
              <a:t> </a:t>
            </a:r>
            <a:r>
              <a:rPr lang="en-US" sz="1500" b="1" dirty="0">
                <a:solidFill>
                  <a:srgbClr val="FF0000"/>
                </a:solidFill>
              </a:rPr>
              <a:t>SNC Dream Chaser </a:t>
            </a:r>
            <a:r>
              <a:rPr lang="en-US" sz="1500" dirty="0">
                <a:solidFill>
                  <a:schemeClr val="tx1"/>
                </a:solidFill>
              </a:rPr>
              <a:t>Landings</a:t>
            </a:r>
          </a:p>
        </p:txBody>
      </p:sp>
      <p:sp>
        <p:nvSpPr>
          <p:cNvPr id="68" name="Oval 67"/>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9" name="Straight Connector 68"/>
          <p:cNvCxnSpPr>
            <a:stCxn id="70" idx="3"/>
            <a:endCxn id="68"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0" name="Rectangle 69"/>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71" name="Rectangle 70"/>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72" name="Rectangle 71"/>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chemeClr val="tx1"/>
                </a:solidFill>
              </a:rPr>
              <a:t>SpaceX</a:t>
            </a:r>
            <a:r>
              <a:rPr lang="en-US" sz="1500" dirty="0">
                <a:solidFill>
                  <a:schemeClr val="tx1"/>
                </a:solidFill>
              </a:rPr>
              <a:t>/</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grpSp>
        <p:nvGrpSpPr>
          <p:cNvPr id="17" name="Group 16"/>
          <p:cNvGrpSpPr/>
          <p:nvPr/>
        </p:nvGrpSpPr>
        <p:grpSpPr>
          <a:xfrm>
            <a:off x="236329" y="2817072"/>
            <a:ext cx="3724383" cy="1223856"/>
            <a:chOff x="379204" y="2816974"/>
            <a:chExt cx="3724383" cy="1223856"/>
          </a:xfrm>
          <a:effectLst>
            <a:glow rad="101600">
              <a:schemeClr val="bg1">
                <a:alpha val="60000"/>
              </a:schemeClr>
            </a:glow>
          </a:effectLst>
        </p:grpSpPr>
        <p:sp>
          <p:nvSpPr>
            <p:cNvPr id="54" name="Rectangle 53"/>
            <p:cNvSpPr/>
            <p:nvPr/>
          </p:nvSpPr>
          <p:spPr>
            <a:xfrm>
              <a:off x="379204" y="2816974"/>
              <a:ext cx="3724383" cy="1223856"/>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smtClean="0">
                  <a:solidFill>
                    <a:schemeClr val="tx1"/>
                  </a:solidFill>
                </a:rPr>
                <a:t>Sierra Nevada Dream Chaser</a:t>
              </a:r>
            </a:p>
            <a:p>
              <a:r>
                <a:rPr lang="en-US" sz="1600" b="1" dirty="0" smtClean="0">
                  <a:solidFill>
                    <a:schemeClr val="tx1"/>
                  </a:solidFill>
                </a:rPr>
                <a:t>Launch Complex 41</a:t>
              </a:r>
            </a:p>
            <a:p>
              <a:r>
                <a:rPr lang="en-US" sz="1600" b="1" dirty="0" smtClean="0">
                  <a:solidFill>
                    <a:schemeClr val="tx1"/>
                  </a:solidFill>
                </a:rPr>
                <a:t>December 2, 2016</a:t>
              </a:r>
              <a:endParaRPr lang="en-US" sz="1600" b="1" dirty="0">
                <a:solidFill>
                  <a:schemeClr val="tx1"/>
                </a:solidFill>
              </a:endParaRPr>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t="34286" b="35715"/>
            <a:stretch/>
          </p:blipFill>
          <p:spPr>
            <a:xfrm>
              <a:off x="469900" y="2844800"/>
              <a:ext cx="1778000" cy="533400"/>
            </a:xfrm>
            <a:prstGeom prst="rect">
              <a:avLst/>
            </a:prstGeom>
          </p:spPr>
        </p:pic>
        <p:pic>
          <p:nvPicPr>
            <p:cNvPr id="13" name="Picture 12"/>
            <p:cNvPicPr>
              <a:picLocks noChangeAspect="1"/>
            </p:cNvPicPr>
            <p:nvPr/>
          </p:nvPicPr>
          <p:blipFill rotWithShape="1">
            <a:blip r:embed="rId5" cstate="print">
              <a:extLst>
                <a:ext uri="{28A0092B-C50C-407E-A947-70E740481C1C}">
                  <a14:useLocalDpi xmlns:a14="http://schemas.microsoft.com/office/drawing/2010/main" val="0"/>
                </a:ext>
              </a:extLst>
            </a:blip>
            <a:srcRect l="7475" t="9346" r="20708" b="11216"/>
            <a:stretch/>
          </p:blipFill>
          <p:spPr>
            <a:xfrm>
              <a:off x="3011394" y="2832100"/>
              <a:ext cx="1090706" cy="1206500"/>
            </a:xfrm>
            <a:prstGeom prst="rect">
              <a:avLst/>
            </a:prstGeom>
          </p:spPr>
        </p:pic>
      </p:grpSp>
      <p:sp>
        <p:nvSpPr>
          <p:cNvPr id="52" name="Rectangle 51"/>
          <p:cNvSpPr/>
          <p:nvPr/>
        </p:nvSpPr>
        <p:spPr>
          <a:xfrm>
            <a:off x="5112360" y="1941701"/>
            <a:ext cx="3783990" cy="23884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39A:  </a:t>
            </a:r>
            <a:r>
              <a:rPr lang="en-US" sz="1500" dirty="0">
                <a:solidFill>
                  <a:srgbClr val="0000CC"/>
                </a:solidFill>
              </a:rPr>
              <a:t>SpaceX Falcon </a:t>
            </a:r>
            <a:r>
              <a:rPr lang="en-US" sz="1500" dirty="0" smtClean="0">
                <a:solidFill>
                  <a:srgbClr val="0000CC"/>
                </a:solidFill>
              </a:rPr>
              <a:t>9; </a:t>
            </a:r>
            <a:r>
              <a:rPr lang="en-US" sz="1500" dirty="0">
                <a:solidFill>
                  <a:srgbClr val="0000CC"/>
                </a:solidFill>
              </a:rPr>
              <a:t>Falcon </a:t>
            </a:r>
            <a:r>
              <a:rPr lang="en-US" sz="1500" dirty="0" smtClean="0">
                <a:solidFill>
                  <a:srgbClr val="0000CC"/>
                </a:solidFill>
              </a:rPr>
              <a:t>Heavy</a:t>
            </a:r>
            <a:endParaRPr lang="en-US" sz="1500" dirty="0">
              <a:solidFill>
                <a:srgbClr val="0000CC"/>
              </a:solidFill>
            </a:endParaRPr>
          </a:p>
        </p:txBody>
      </p:sp>
    </p:spTree>
    <p:extLst>
      <p:ext uri="{BB962C8B-B14F-4D97-AF65-F5344CB8AC3E}">
        <p14:creationId xmlns:p14="http://schemas.microsoft.com/office/powerpoint/2010/main" val="540645006"/>
      </p:ext>
    </p:extLst>
  </p:cSld>
  <p:clrMapOvr>
    <a:masterClrMapping/>
  </p:clrMapOvr>
  <p:transition spd="slow" advClick="0" advTm="2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2016</a:t>
            </a:r>
            <a:endParaRPr lang="en-US" dirty="0"/>
          </a:p>
        </p:txBody>
      </p:sp>
      <p:sp>
        <p:nvSpPr>
          <p:cNvPr id="58" name="TextBox 57"/>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6121780" y="4867828"/>
            <a:ext cx="3875660" cy="2832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a:t>
            </a:r>
            <a:r>
              <a:rPr lang="en-US" sz="1500" dirty="0">
                <a:solidFill>
                  <a:srgbClr val="0000CC"/>
                </a:solidFill>
              </a:rPr>
              <a:t>Minotaur </a:t>
            </a:r>
            <a:r>
              <a:rPr lang="en-US" sz="1500" dirty="0" smtClean="0">
                <a:solidFill>
                  <a:srgbClr val="0000CC"/>
                </a:solidFill>
              </a:rPr>
              <a:t>IV, NASA </a:t>
            </a:r>
            <a:r>
              <a:rPr lang="en-US" sz="1500" dirty="0">
                <a:solidFill>
                  <a:srgbClr val="0000CC"/>
                </a:solidFill>
              </a:rPr>
              <a:t>AA-2</a:t>
            </a:r>
            <a:r>
              <a:rPr lang="en-US" sz="1500" dirty="0" smtClean="0">
                <a:solidFill>
                  <a:srgbClr val="0000CC"/>
                </a:solidFill>
              </a:rPr>
              <a:t>*</a:t>
            </a:r>
            <a:r>
              <a:rPr lang="en-US" sz="1500" dirty="0" smtClean="0">
                <a:solidFill>
                  <a:schemeClr val="tx1"/>
                </a:solidFill>
              </a:rPr>
              <a:t>; Navy*</a:t>
            </a:r>
            <a:endParaRPr lang="en-US" sz="1500" dirty="0">
              <a:solidFill>
                <a:schemeClr val="tx1"/>
              </a:solidFill>
            </a:endParaRPr>
          </a:p>
        </p:txBody>
      </p:sp>
      <p:sp>
        <p:nvSpPr>
          <p:cNvPr id="43" name="Rectangle 42"/>
          <p:cNvSpPr/>
          <p:nvPr/>
        </p:nvSpPr>
        <p:spPr>
          <a:xfrm>
            <a:off x="5511416" y="5513247"/>
            <a:ext cx="2788161" cy="25133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17/18:  Moon Express*</a:t>
            </a:r>
          </a:p>
        </p:txBody>
      </p:sp>
      <p:sp>
        <p:nvSpPr>
          <p:cNvPr id="44" name="Oval 43"/>
          <p:cNvSpPr/>
          <p:nvPr/>
        </p:nvSpPr>
        <p:spPr>
          <a:xfrm>
            <a:off x="5051720" y="516959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8" name="Straight Connector 47"/>
          <p:cNvCxnSpPr>
            <a:stCxn id="44" idx="5"/>
            <a:endCxn id="43" idx="1"/>
          </p:cNvCxnSpPr>
          <p:nvPr/>
        </p:nvCxnSpPr>
        <p:spPr>
          <a:xfrm>
            <a:off x="5177395" y="5295265"/>
            <a:ext cx="334021" cy="34364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Straight Connector 48"/>
          <p:cNvCxnSpPr>
            <a:endCxn id="42" idx="1"/>
          </p:cNvCxnSpPr>
          <p:nvPr/>
        </p:nvCxnSpPr>
        <p:spPr>
          <a:xfrm flipV="1">
            <a:off x="4928319" y="2680358"/>
            <a:ext cx="628740" cy="4465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6" name="Rectangle 55"/>
          <p:cNvSpPr/>
          <p:nvPr/>
        </p:nvSpPr>
        <p:spPr>
          <a:xfrm>
            <a:off x="5112360" y="1941701"/>
            <a:ext cx="4586885" cy="23884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39A:  </a:t>
            </a:r>
            <a:r>
              <a:rPr lang="en-US" sz="1500" dirty="0">
                <a:solidFill>
                  <a:srgbClr val="0000CC"/>
                </a:solidFill>
              </a:rPr>
              <a:t>SpaceX Falcon </a:t>
            </a:r>
            <a:r>
              <a:rPr lang="en-US" sz="1500" dirty="0" smtClean="0">
                <a:solidFill>
                  <a:srgbClr val="0000CC"/>
                </a:solidFill>
              </a:rPr>
              <a:t>9; </a:t>
            </a:r>
            <a:r>
              <a:rPr lang="en-US" sz="1500" dirty="0">
                <a:solidFill>
                  <a:srgbClr val="0000CC"/>
                </a:solidFill>
              </a:rPr>
              <a:t>Falcon Heavy </a:t>
            </a:r>
            <a:r>
              <a:rPr lang="en-US" sz="1500" b="1" dirty="0">
                <a:solidFill>
                  <a:srgbClr val="FF0000"/>
                </a:solidFill>
              </a:rPr>
              <a:t>(Dragon 2)</a:t>
            </a:r>
          </a:p>
        </p:txBody>
      </p:sp>
      <p:sp>
        <p:nvSpPr>
          <p:cNvPr id="59" name="Oval 58"/>
          <p:cNvSpPr/>
          <p:nvPr/>
        </p:nvSpPr>
        <p:spPr>
          <a:xfrm>
            <a:off x="4408385" y="21916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1" name="Straight Connector 60"/>
          <p:cNvCxnSpPr>
            <a:stCxn id="59" idx="6"/>
            <a:endCxn id="56" idx="1"/>
          </p:cNvCxnSpPr>
          <p:nvPr/>
        </p:nvCxnSpPr>
        <p:spPr>
          <a:xfrm flipV="1">
            <a:off x="4555623" y="2061122"/>
            <a:ext cx="556737" cy="20412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3" name="Oval 62"/>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4" name="Straight Connector 63"/>
          <p:cNvCxnSpPr>
            <a:stCxn id="63"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8" name="Oval 67"/>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9" name="Straight Connector 68"/>
          <p:cNvCxnSpPr>
            <a:stCxn id="70" idx="3"/>
            <a:endCxn id="68"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0" name="Rectangle 69"/>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71" name="Rectangle 70"/>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72" name="Rectangle 71"/>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chemeClr val="tx1"/>
                </a:solidFill>
              </a:rPr>
              <a:t>SpaceX</a:t>
            </a:r>
            <a:r>
              <a:rPr lang="en-US" sz="1500" dirty="0">
                <a:solidFill>
                  <a:schemeClr val="tx1"/>
                </a:solidFill>
              </a:rPr>
              <a:t>/</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grpSp>
        <p:nvGrpSpPr>
          <p:cNvPr id="11" name="Group 10"/>
          <p:cNvGrpSpPr/>
          <p:nvPr/>
        </p:nvGrpSpPr>
        <p:grpSpPr>
          <a:xfrm>
            <a:off x="236329" y="2811837"/>
            <a:ext cx="3724383" cy="1234326"/>
            <a:chOff x="379204" y="2816974"/>
            <a:chExt cx="3724383" cy="1234326"/>
          </a:xfrm>
        </p:grpSpPr>
        <p:grpSp>
          <p:nvGrpSpPr>
            <p:cNvPr id="42" name="Group 41"/>
            <p:cNvGrpSpPr/>
            <p:nvPr/>
          </p:nvGrpSpPr>
          <p:grpSpPr>
            <a:xfrm>
              <a:off x="379204" y="2816974"/>
              <a:ext cx="3724383" cy="1223856"/>
              <a:chOff x="9590722" y="2584451"/>
              <a:chExt cx="1820228" cy="500232"/>
            </a:xfrm>
            <a:effectLst>
              <a:glow rad="101600">
                <a:schemeClr val="bg1">
                  <a:alpha val="60000"/>
                </a:schemeClr>
              </a:glow>
            </a:effectLst>
          </p:grpSpPr>
          <p:sp>
            <p:nvSpPr>
              <p:cNvPr id="52" name="Rectangle 51"/>
              <p:cNvSpPr/>
              <p:nvPr/>
            </p:nvSpPr>
            <p:spPr>
              <a:xfrm>
                <a:off x="9590722" y="2584451"/>
                <a:ext cx="1820228" cy="500232"/>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err="1" smtClean="0">
                    <a:solidFill>
                      <a:schemeClr val="tx1"/>
                    </a:solidFill>
                  </a:rPr>
                  <a:t>SpaceX</a:t>
                </a:r>
                <a:r>
                  <a:rPr lang="en-US" sz="1600" b="1" dirty="0" smtClean="0">
                    <a:solidFill>
                      <a:schemeClr val="tx1"/>
                    </a:solidFill>
                  </a:rPr>
                  <a:t> Dragon 2 Capsule</a:t>
                </a:r>
              </a:p>
              <a:p>
                <a:r>
                  <a:rPr lang="en-US" sz="1600" b="1" dirty="0" smtClean="0">
                    <a:solidFill>
                      <a:schemeClr val="tx1"/>
                    </a:solidFill>
                  </a:rPr>
                  <a:t>Launch Complex 39A</a:t>
                </a:r>
              </a:p>
              <a:p>
                <a:r>
                  <a:rPr lang="en-US" sz="1600" b="1" dirty="0" smtClean="0">
                    <a:solidFill>
                      <a:schemeClr val="tx1"/>
                    </a:solidFill>
                  </a:rPr>
                  <a:t>February 9, 2017</a:t>
                </a:r>
                <a:endParaRPr lang="en-US" sz="1600" b="1" dirty="0">
                  <a:solidFill>
                    <a:schemeClr val="tx1"/>
                  </a:solidFill>
                </a:endParaRPr>
              </a:p>
            </p:txBody>
          </p:sp>
          <p:pic>
            <p:nvPicPr>
              <p:cNvPr id="55" name="Picture 54"/>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l="6000" t="32849" b="33589"/>
              <a:stretch/>
            </p:blipFill>
            <p:spPr>
              <a:xfrm>
                <a:off x="9598828" y="2587341"/>
                <a:ext cx="1180042" cy="237350"/>
              </a:xfrm>
              <a:prstGeom prst="rect">
                <a:avLst/>
              </a:prstGeom>
              <a:ln>
                <a:noFill/>
              </a:ln>
            </p:spPr>
          </p:pic>
        </p:grpSp>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l="11436" r="9780"/>
            <a:stretch/>
          </p:blipFill>
          <p:spPr>
            <a:xfrm>
              <a:off x="2649924" y="2822619"/>
              <a:ext cx="1452175" cy="1228681"/>
            </a:xfrm>
            <a:prstGeom prst="rect">
              <a:avLst/>
            </a:prstGeom>
          </p:spPr>
        </p:pic>
      </p:grpSp>
      <p:sp>
        <p:nvSpPr>
          <p:cNvPr id="75" name="Rectangle 74"/>
          <p:cNvSpPr/>
          <p:nvPr/>
        </p:nvSpPr>
        <p:spPr>
          <a:xfrm>
            <a:off x="4831028" y="1277341"/>
            <a:ext cx="3293792"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a:t>
            </a:r>
            <a:r>
              <a:rPr lang="en-US" sz="1500" dirty="0" smtClean="0">
                <a:solidFill>
                  <a:srgbClr val="0000CC"/>
                </a:solidFill>
              </a:rPr>
              <a:t> </a:t>
            </a:r>
            <a:r>
              <a:rPr lang="en-US" sz="1500" dirty="0">
                <a:solidFill>
                  <a:srgbClr val="0000CC"/>
                </a:solidFill>
              </a:rPr>
              <a:t>SNC Dream Chaser </a:t>
            </a:r>
            <a:r>
              <a:rPr lang="en-US" sz="1500" dirty="0">
                <a:solidFill>
                  <a:schemeClr val="tx1"/>
                </a:solidFill>
              </a:rPr>
              <a:t>Landings</a:t>
            </a:r>
          </a:p>
        </p:txBody>
      </p:sp>
      <p:sp>
        <p:nvSpPr>
          <p:cNvPr id="76" name="Rectangle 75"/>
          <p:cNvSpPr/>
          <p:nvPr/>
        </p:nvSpPr>
        <p:spPr>
          <a:xfrm>
            <a:off x="5384347" y="2248393"/>
            <a:ext cx="4132186"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a:t>
            </a:r>
            <a:r>
              <a:rPr lang="en-US" sz="1500" dirty="0">
                <a:solidFill>
                  <a:srgbClr val="0000CC"/>
                </a:solidFill>
              </a:rPr>
              <a:t>; Dream Chaser) </a:t>
            </a:r>
          </a:p>
        </p:txBody>
      </p:sp>
      <p:sp>
        <p:nvSpPr>
          <p:cNvPr id="77" name="Rectangle 76"/>
          <p:cNvSpPr/>
          <p:nvPr/>
        </p:nvSpPr>
        <p:spPr>
          <a:xfrm>
            <a:off x="5557059" y="2563195"/>
            <a:ext cx="4142186" cy="234326"/>
          </a:xfrm>
          <a:prstGeom prst="rect">
            <a:avLst/>
          </a:prstGeom>
          <a:solidFill>
            <a:schemeClr val="bg1"/>
          </a:solidFill>
          <a:ln>
            <a:solidFill>
              <a:schemeClr val="bg1"/>
            </a:solidFill>
          </a:ln>
          <a:effectLst>
            <a:glow rad="76200">
              <a:schemeClr val="accent1">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a:t>
            </a:r>
            <a:r>
              <a:rPr lang="en-US" sz="1500" dirty="0">
                <a:solidFill>
                  <a:srgbClr val="0000CC"/>
                </a:solidFill>
              </a:rPr>
              <a:t>ULA</a:t>
            </a:r>
            <a:r>
              <a:rPr lang="en-US" sz="1500" dirty="0">
                <a:solidFill>
                  <a:schemeClr val="tx1"/>
                </a:solidFill>
              </a:rPr>
              <a:t> </a:t>
            </a:r>
            <a:r>
              <a:rPr lang="en-US" sz="1500" dirty="0">
                <a:solidFill>
                  <a:srgbClr val="0000CC"/>
                </a:solidFill>
              </a:rPr>
              <a:t>Vulcan (CST-100; Dream Chaser) </a:t>
            </a:r>
          </a:p>
        </p:txBody>
      </p:sp>
    </p:spTree>
    <p:extLst>
      <p:ext uri="{BB962C8B-B14F-4D97-AF65-F5344CB8AC3E}">
        <p14:creationId xmlns:p14="http://schemas.microsoft.com/office/powerpoint/2010/main" val="2110453942"/>
      </p:ext>
    </p:extLst>
  </p:cSld>
  <p:clrMapOvr>
    <a:masterClrMapping/>
  </p:clrMapOvr>
  <p:transition spd="slow" advClick="0" advTm="2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2017</a:t>
            </a:r>
            <a:endParaRPr lang="en-US" dirty="0"/>
          </a:p>
        </p:txBody>
      </p:sp>
      <p:sp>
        <p:nvSpPr>
          <p:cNvPr id="58" name="TextBox 57"/>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6121780" y="4867828"/>
            <a:ext cx="3875660" cy="2832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Minotaur </a:t>
            </a:r>
            <a:r>
              <a:rPr lang="en-US" sz="1500" dirty="0" smtClean="0">
                <a:solidFill>
                  <a:schemeClr val="tx1"/>
                </a:solidFill>
              </a:rPr>
              <a:t>IV, NASA </a:t>
            </a:r>
            <a:r>
              <a:rPr lang="en-US" sz="1500" dirty="0">
                <a:solidFill>
                  <a:schemeClr val="tx1"/>
                </a:solidFill>
              </a:rPr>
              <a:t>AA-2*; Navy*</a:t>
            </a:r>
          </a:p>
        </p:txBody>
      </p:sp>
      <p:sp>
        <p:nvSpPr>
          <p:cNvPr id="43" name="Rectangle 42"/>
          <p:cNvSpPr/>
          <p:nvPr/>
        </p:nvSpPr>
        <p:spPr>
          <a:xfrm>
            <a:off x="5511416" y="5513247"/>
            <a:ext cx="2788161" cy="25133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17/18:  Moon Express*</a:t>
            </a:r>
          </a:p>
        </p:txBody>
      </p:sp>
      <p:sp>
        <p:nvSpPr>
          <p:cNvPr id="44" name="Oval 43"/>
          <p:cNvSpPr/>
          <p:nvPr/>
        </p:nvSpPr>
        <p:spPr>
          <a:xfrm>
            <a:off x="5051720" y="516959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8" name="Straight Connector 47"/>
          <p:cNvCxnSpPr>
            <a:stCxn id="44" idx="5"/>
            <a:endCxn id="43" idx="1"/>
          </p:cNvCxnSpPr>
          <p:nvPr/>
        </p:nvCxnSpPr>
        <p:spPr>
          <a:xfrm>
            <a:off x="5177395" y="5295265"/>
            <a:ext cx="334021" cy="34364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Straight Connector 48"/>
          <p:cNvCxnSpPr>
            <a:endCxn id="42" idx="1"/>
          </p:cNvCxnSpPr>
          <p:nvPr/>
        </p:nvCxnSpPr>
        <p:spPr>
          <a:xfrm flipV="1">
            <a:off x="4928319" y="2680358"/>
            <a:ext cx="628740" cy="4465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6" name="Rectangle 55"/>
          <p:cNvSpPr/>
          <p:nvPr/>
        </p:nvSpPr>
        <p:spPr>
          <a:xfrm>
            <a:off x="5112360" y="1941701"/>
            <a:ext cx="4586885" cy="23884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39A:  SpaceX Falcon </a:t>
            </a:r>
            <a:r>
              <a:rPr lang="en-US" sz="1500" dirty="0" smtClean="0">
                <a:solidFill>
                  <a:schemeClr val="tx1"/>
                </a:solidFill>
              </a:rPr>
              <a:t>9; </a:t>
            </a:r>
            <a:r>
              <a:rPr lang="en-US" sz="1500" dirty="0">
                <a:solidFill>
                  <a:srgbClr val="0000CC"/>
                </a:solidFill>
              </a:rPr>
              <a:t>Falcon Heavy (Dragon 2)</a:t>
            </a:r>
          </a:p>
        </p:txBody>
      </p:sp>
      <p:sp>
        <p:nvSpPr>
          <p:cNvPr id="59" name="Oval 58"/>
          <p:cNvSpPr/>
          <p:nvPr/>
        </p:nvSpPr>
        <p:spPr>
          <a:xfrm>
            <a:off x="4408385" y="21916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1" name="Straight Connector 60"/>
          <p:cNvCxnSpPr>
            <a:stCxn id="59" idx="6"/>
            <a:endCxn id="56" idx="1"/>
          </p:cNvCxnSpPr>
          <p:nvPr/>
        </p:nvCxnSpPr>
        <p:spPr>
          <a:xfrm flipV="1">
            <a:off x="4555623" y="2061122"/>
            <a:ext cx="556737" cy="20412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3" name="Rectangle 52"/>
          <p:cNvSpPr/>
          <p:nvPr/>
        </p:nvSpPr>
        <p:spPr>
          <a:xfrm>
            <a:off x="5384347" y="2248393"/>
            <a:ext cx="4132186"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a:t>
            </a:r>
            <a:r>
              <a:rPr lang="en-US" sz="1500" dirty="0">
                <a:solidFill>
                  <a:srgbClr val="0000CC"/>
                </a:solidFill>
              </a:rPr>
              <a:t>; Dream Chaser) </a:t>
            </a:r>
          </a:p>
        </p:txBody>
      </p:sp>
      <p:sp>
        <p:nvSpPr>
          <p:cNvPr id="62" name="Rectangle 61"/>
          <p:cNvSpPr/>
          <p:nvPr/>
        </p:nvSpPr>
        <p:spPr>
          <a:xfrm>
            <a:off x="5557059" y="2563195"/>
            <a:ext cx="4142186" cy="234326"/>
          </a:xfrm>
          <a:prstGeom prst="rect">
            <a:avLst/>
          </a:prstGeom>
          <a:solidFill>
            <a:schemeClr val="bg1"/>
          </a:solidFill>
          <a:ln>
            <a:solidFill>
              <a:schemeClr val="bg1"/>
            </a:solidFill>
          </a:ln>
          <a:effectLst>
            <a:glow rad="76200">
              <a:schemeClr val="accent1">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a:t>
            </a:r>
            <a:r>
              <a:rPr lang="en-US" sz="1500" dirty="0">
                <a:solidFill>
                  <a:srgbClr val="0000CC"/>
                </a:solidFill>
              </a:rPr>
              <a:t>ULA</a:t>
            </a:r>
            <a:r>
              <a:rPr lang="en-US" sz="1500" dirty="0">
                <a:solidFill>
                  <a:schemeClr val="tx1"/>
                </a:solidFill>
              </a:rPr>
              <a:t> </a:t>
            </a:r>
            <a:r>
              <a:rPr lang="en-US" sz="1500" dirty="0">
                <a:solidFill>
                  <a:srgbClr val="0000CC"/>
                </a:solidFill>
              </a:rPr>
              <a:t>Vulcan (CST-100; Dream Chaser) </a:t>
            </a:r>
          </a:p>
        </p:txBody>
      </p:sp>
      <p:sp>
        <p:nvSpPr>
          <p:cNvPr id="50" name="Rectangle 49"/>
          <p:cNvSpPr/>
          <p:nvPr/>
        </p:nvSpPr>
        <p:spPr>
          <a:xfrm>
            <a:off x="5840201" y="5210457"/>
            <a:ext cx="2524865" cy="242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Skid Strip:  MDA MRBM </a:t>
            </a:r>
            <a:r>
              <a:rPr lang="en-US" sz="1500" b="1" dirty="0" smtClean="0">
                <a:solidFill>
                  <a:srgbClr val="FF0000"/>
                </a:solidFill>
              </a:rPr>
              <a:t>Test*</a:t>
            </a:r>
            <a:endParaRPr lang="en-US" sz="1500" b="1" dirty="0">
              <a:solidFill>
                <a:srgbClr val="FF0000"/>
              </a:solidFill>
            </a:endParaRPr>
          </a:p>
        </p:txBody>
      </p:sp>
      <p:sp>
        <p:nvSpPr>
          <p:cNvPr id="54" name="Oval 53"/>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3" name="Straight Connector 62"/>
          <p:cNvCxnSpPr>
            <a:stCxn id="50" idx="1"/>
            <a:endCxn id="54" idx="5"/>
          </p:cNvCxnSpPr>
          <p:nvPr/>
        </p:nvCxnSpPr>
        <p:spPr>
          <a:xfrm flipH="1" flipV="1">
            <a:off x="5275786" y="5001405"/>
            <a:ext cx="564415" cy="33009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4" name="Oval 63"/>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5" name="Straight Connector 64"/>
          <p:cNvCxnSpPr>
            <a:stCxn id="64"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7" name="Rectangle 66"/>
          <p:cNvSpPr/>
          <p:nvPr/>
        </p:nvSpPr>
        <p:spPr>
          <a:xfrm>
            <a:off x="4831028" y="1277341"/>
            <a:ext cx="3293792"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a:t>
            </a:r>
            <a:r>
              <a:rPr lang="en-US" sz="1500" dirty="0" smtClean="0">
                <a:solidFill>
                  <a:srgbClr val="0000CC"/>
                </a:solidFill>
              </a:rPr>
              <a:t> </a:t>
            </a:r>
            <a:r>
              <a:rPr lang="en-US" sz="1500" dirty="0">
                <a:solidFill>
                  <a:srgbClr val="0000CC"/>
                </a:solidFill>
              </a:rPr>
              <a:t>SNC Dream Chaser </a:t>
            </a:r>
            <a:r>
              <a:rPr lang="en-US" sz="1500" dirty="0">
                <a:solidFill>
                  <a:schemeClr val="tx1"/>
                </a:solidFill>
              </a:rPr>
              <a:t>Landings</a:t>
            </a:r>
          </a:p>
        </p:txBody>
      </p:sp>
      <p:sp>
        <p:nvSpPr>
          <p:cNvPr id="70" name="Oval 69"/>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71" name="Straight Connector 70"/>
          <p:cNvCxnSpPr>
            <a:stCxn id="72" idx="3"/>
            <a:endCxn id="70"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2" name="Rectangle 71"/>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73" name="Rectangle 72"/>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74" name="Rectangle 73"/>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chemeClr val="tx1"/>
                </a:solidFill>
              </a:rPr>
              <a:t>SpaceX</a:t>
            </a:r>
            <a:r>
              <a:rPr lang="en-US" sz="1500" dirty="0">
                <a:solidFill>
                  <a:schemeClr val="tx1"/>
                </a:solidFill>
              </a:rPr>
              <a:t>/</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grpSp>
        <p:nvGrpSpPr>
          <p:cNvPr id="18" name="Group 17"/>
          <p:cNvGrpSpPr/>
          <p:nvPr/>
        </p:nvGrpSpPr>
        <p:grpSpPr>
          <a:xfrm>
            <a:off x="236329" y="2803042"/>
            <a:ext cx="3724383" cy="1245057"/>
            <a:chOff x="379204" y="2803042"/>
            <a:chExt cx="3724383" cy="1245057"/>
          </a:xfrm>
        </p:grpSpPr>
        <p:sp>
          <p:nvSpPr>
            <p:cNvPr id="52" name="Rectangle 51"/>
            <p:cNvSpPr/>
            <p:nvPr/>
          </p:nvSpPr>
          <p:spPr>
            <a:xfrm>
              <a:off x="379204" y="2811837"/>
              <a:ext cx="3724383" cy="1223856"/>
            </a:xfrm>
            <a:prstGeom prst="rect">
              <a:avLst/>
            </a:prstGeom>
            <a:solidFill>
              <a:schemeClr val="bg1"/>
            </a:solidFill>
            <a:ln>
              <a:solidFill>
                <a:schemeClr val="tx1"/>
              </a:solidFill>
            </a:ln>
            <a:effectLst>
              <a:glow rad="101600">
                <a:schemeClr val="bg1">
                  <a:alpha val="6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err="1" smtClean="0">
                  <a:solidFill>
                    <a:schemeClr val="tx1"/>
                  </a:solidFill>
                </a:rPr>
                <a:t>Aerojet</a:t>
              </a:r>
              <a:r>
                <a:rPr lang="en-US" sz="1600" b="1" dirty="0" smtClean="0">
                  <a:solidFill>
                    <a:schemeClr val="tx1"/>
                  </a:solidFill>
                </a:rPr>
                <a:t> </a:t>
              </a:r>
              <a:r>
                <a:rPr lang="en-US" sz="1600" b="1" dirty="0" err="1" smtClean="0">
                  <a:solidFill>
                    <a:schemeClr val="tx1"/>
                  </a:solidFill>
                </a:rPr>
                <a:t>Rocketdyne</a:t>
              </a:r>
              <a:r>
                <a:rPr lang="en-US" sz="1600" b="1" dirty="0" smtClean="0">
                  <a:solidFill>
                    <a:schemeClr val="tx1"/>
                  </a:solidFill>
                </a:rPr>
                <a:t> MRBM</a:t>
              </a:r>
            </a:p>
            <a:p>
              <a:r>
                <a:rPr lang="en-US" sz="1600" b="1" dirty="0" smtClean="0">
                  <a:solidFill>
                    <a:schemeClr val="tx1"/>
                  </a:solidFill>
                </a:rPr>
                <a:t>CCAFS Skid Strip</a:t>
              </a:r>
            </a:p>
            <a:p>
              <a:r>
                <a:rPr lang="en-US" sz="1600" b="1" dirty="0" smtClean="0">
                  <a:solidFill>
                    <a:schemeClr val="tx1"/>
                  </a:solidFill>
                </a:rPr>
                <a:t>September 27, 2017</a:t>
              </a:r>
              <a:endParaRPr lang="en-US" sz="1600" b="1" dirty="0">
                <a:solidFill>
                  <a:schemeClr val="tx1"/>
                </a:solidFill>
              </a:endParaRPr>
            </a:p>
          </p:txBody>
        </p:sp>
        <p:pic>
          <p:nvPicPr>
            <p:cNvPr id="6" name="Picture 5"/>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92125" y="2803042"/>
              <a:ext cx="1362075" cy="470665"/>
            </a:xfrm>
            <a:prstGeom prst="rect">
              <a:avLst/>
            </a:prstGeom>
          </p:spPr>
        </p:pic>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l="14122" r="19664"/>
            <a:stretch/>
          </p:blipFill>
          <p:spPr>
            <a:xfrm>
              <a:off x="2857500" y="2819400"/>
              <a:ext cx="1238250" cy="1228699"/>
            </a:xfrm>
            <a:prstGeom prst="rect">
              <a:avLst/>
            </a:prstGeom>
          </p:spPr>
        </p:pic>
      </p:grpSp>
    </p:spTree>
    <p:extLst>
      <p:ext uri="{BB962C8B-B14F-4D97-AF65-F5344CB8AC3E}">
        <p14:creationId xmlns:p14="http://schemas.microsoft.com/office/powerpoint/2010/main" val="3683621351"/>
      </p:ext>
    </p:extLst>
  </p:cSld>
  <p:clrMapOvr>
    <a:masterClrMapping/>
  </p:clrMapOvr>
  <p:transition spd="slow" advClick="0" advTm="2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2018</a:t>
            </a:r>
            <a:endParaRPr lang="en-US" dirty="0"/>
          </a:p>
        </p:txBody>
      </p:sp>
      <p:sp>
        <p:nvSpPr>
          <p:cNvPr id="58" name="TextBox 57"/>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6121780" y="4867828"/>
            <a:ext cx="3875660" cy="2832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Minotaur </a:t>
            </a:r>
            <a:r>
              <a:rPr lang="en-US" sz="1500" dirty="0" smtClean="0">
                <a:solidFill>
                  <a:schemeClr val="tx1"/>
                </a:solidFill>
              </a:rPr>
              <a:t>IV, NASA </a:t>
            </a:r>
            <a:r>
              <a:rPr lang="en-US" sz="1500" dirty="0">
                <a:solidFill>
                  <a:schemeClr val="tx1"/>
                </a:solidFill>
              </a:rPr>
              <a:t>AA-2*; Navy*</a:t>
            </a:r>
          </a:p>
        </p:txBody>
      </p:sp>
      <p:sp>
        <p:nvSpPr>
          <p:cNvPr id="43" name="Rectangle 42"/>
          <p:cNvSpPr/>
          <p:nvPr/>
        </p:nvSpPr>
        <p:spPr>
          <a:xfrm>
            <a:off x="5511416" y="5513247"/>
            <a:ext cx="2788161" cy="25133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17/18:  </a:t>
            </a:r>
            <a:r>
              <a:rPr lang="en-US" sz="1500" dirty="0">
                <a:solidFill>
                  <a:srgbClr val="0000CC"/>
                </a:solidFill>
              </a:rPr>
              <a:t>Moon Express*</a:t>
            </a:r>
          </a:p>
        </p:txBody>
      </p:sp>
      <p:sp>
        <p:nvSpPr>
          <p:cNvPr id="44" name="Oval 43"/>
          <p:cNvSpPr/>
          <p:nvPr/>
        </p:nvSpPr>
        <p:spPr>
          <a:xfrm>
            <a:off x="5051720" y="516959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8" name="Straight Connector 47"/>
          <p:cNvCxnSpPr>
            <a:stCxn id="44" idx="5"/>
            <a:endCxn id="43" idx="1"/>
          </p:cNvCxnSpPr>
          <p:nvPr/>
        </p:nvCxnSpPr>
        <p:spPr>
          <a:xfrm>
            <a:off x="5177395" y="5295265"/>
            <a:ext cx="334021" cy="34364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Straight Connector 48"/>
          <p:cNvCxnSpPr>
            <a:endCxn id="42" idx="1"/>
          </p:cNvCxnSpPr>
          <p:nvPr/>
        </p:nvCxnSpPr>
        <p:spPr>
          <a:xfrm flipV="1">
            <a:off x="4928319" y="2680358"/>
            <a:ext cx="628740" cy="4465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6" name="Rectangle 55"/>
          <p:cNvSpPr/>
          <p:nvPr/>
        </p:nvSpPr>
        <p:spPr>
          <a:xfrm>
            <a:off x="5112360" y="1941701"/>
            <a:ext cx="4586885" cy="23884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39A:  SpaceX Falcon </a:t>
            </a:r>
            <a:r>
              <a:rPr lang="en-US" sz="1500" dirty="0" smtClean="0">
                <a:solidFill>
                  <a:schemeClr val="tx1"/>
                </a:solidFill>
              </a:rPr>
              <a:t>9; </a:t>
            </a:r>
            <a:r>
              <a:rPr lang="en-US" sz="1500" dirty="0">
                <a:solidFill>
                  <a:schemeClr val="tx1"/>
                </a:solidFill>
              </a:rPr>
              <a:t>Falcon Heavy </a:t>
            </a:r>
            <a:r>
              <a:rPr lang="en-US" sz="1500" dirty="0">
                <a:solidFill>
                  <a:srgbClr val="0000CC"/>
                </a:solidFill>
              </a:rPr>
              <a:t>(Dragon 2)</a:t>
            </a:r>
          </a:p>
        </p:txBody>
      </p:sp>
      <p:sp>
        <p:nvSpPr>
          <p:cNvPr id="59" name="Oval 58"/>
          <p:cNvSpPr/>
          <p:nvPr/>
        </p:nvSpPr>
        <p:spPr>
          <a:xfrm>
            <a:off x="4408385" y="21916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1" name="Straight Connector 60"/>
          <p:cNvCxnSpPr>
            <a:stCxn id="59" idx="6"/>
            <a:endCxn id="56" idx="1"/>
          </p:cNvCxnSpPr>
          <p:nvPr/>
        </p:nvCxnSpPr>
        <p:spPr>
          <a:xfrm flipV="1">
            <a:off x="4555623" y="2061122"/>
            <a:ext cx="556737" cy="20412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3" name="Rectangle 52"/>
          <p:cNvSpPr/>
          <p:nvPr/>
        </p:nvSpPr>
        <p:spPr>
          <a:xfrm>
            <a:off x="5384347" y="2248393"/>
            <a:ext cx="4132186"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a:t>
            </a:r>
            <a:r>
              <a:rPr lang="en-US" sz="1500" dirty="0">
                <a:solidFill>
                  <a:srgbClr val="0000CC"/>
                </a:solidFill>
              </a:rPr>
              <a:t>; Dream Chaser) </a:t>
            </a:r>
          </a:p>
        </p:txBody>
      </p:sp>
      <p:sp>
        <p:nvSpPr>
          <p:cNvPr id="62" name="Rectangle 61"/>
          <p:cNvSpPr/>
          <p:nvPr/>
        </p:nvSpPr>
        <p:spPr>
          <a:xfrm>
            <a:off x="5557059" y="2563195"/>
            <a:ext cx="4142186" cy="234326"/>
          </a:xfrm>
          <a:prstGeom prst="rect">
            <a:avLst/>
          </a:prstGeom>
          <a:solidFill>
            <a:schemeClr val="bg1"/>
          </a:solidFill>
          <a:ln>
            <a:solidFill>
              <a:schemeClr val="bg1"/>
            </a:solidFill>
          </a:ln>
          <a:effectLst>
            <a:glow rad="76200">
              <a:schemeClr val="accent1">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a:t>
            </a:r>
            <a:r>
              <a:rPr lang="en-US" sz="1500" dirty="0">
                <a:solidFill>
                  <a:srgbClr val="0000CC"/>
                </a:solidFill>
              </a:rPr>
              <a:t>ULA</a:t>
            </a:r>
            <a:r>
              <a:rPr lang="en-US" sz="1500" dirty="0">
                <a:solidFill>
                  <a:schemeClr val="tx1"/>
                </a:solidFill>
              </a:rPr>
              <a:t> </a:t>
            </a:r>
            <a:r>
              <a:rPr lang="en-US" sz="1500" dirty="0">
                <a:solidFill>
                  <a:srgbClr val="0000CC"/>
                </a:solidFill>
              </a:rPr>
              <a:t>Vulcan (CST-100; Dream Chaser) </a:t>
            </a:r>
          </a:p>
        </p:txBody>
      </p:sp>
      <p:sp>
        <p:nvSpPr>
          <p:cNvPr id="50" name="Rectangle 49"/>
          <p:cNvSpPr/>
          <p:nvPr/>
        </p:nvSpPr>
        <p:spPr>
          <a:xfrm>
            <a:off x="5840201" y="5210457"/>
            <a:ext cx="2524865" cy="242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a:solidFill>
                  <a:srgbClr val="0000CC"/>
                </a:solidFill>
              </a:rPr>
              <a:t>MDA MRBM Test*</a:t>
            </a:r>
          </a:p>
        </p:txBody>
      </p:sp>
      <p:sp>
        <p:nvSpPr>
          <p:cNvPr id="54" name="Oval 53"/>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3" name="Straight Connector 62"/>
          <p:cNvCxnSpPr>
            <a:stCxn id="50" idx="1"/>
            <a:endCxn id="54" idx="5"/>
          </p:cNvCxnSpPr>
          <p:nvPr/>
        </p:nvCxnSpPr>
        <p:spPr>
          <a:xfrm flipH="1" flipV="1">
            <a:off x="5275786" y="5001405"/>
            <a:ext cx="564415" cy="33009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3" name="Oval 72"/>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74" name="Straight Connector 73"/>
          <p:cNvCxnSpPr>
            <a:stCxn id="73"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6" name="Rectangle 75"/>
          <p:cNvSpPr/>
          <p:nvPr/>
        </p:nvSpPr>
        <p:spPr>
          <a:xfrm>
            <a:off x="4831028" y="1277341"/>
            <a:ext cx="3293792"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a:t>
            </a:r>
            <a:r>
              <a:rPr lang="en-US" sz="1500" dirty="0" smtClean="0">
                <a:solidFill>
                  <a:srgbClr val="0000CC"/>
                </a:solidFill>
              </a:rPr>
              <a:t> </a:t>
            </a:r>
            <a:r>
              <a:rPr lang="en-US" sz="1500" dirty="0">
                <a:solidFill>
                  <a:srgbClr val="0000CC"/>
                </a:solidFill>
              </a:rPr>
              <a:t>SNC Dream Chaser </a:t>
            </a:r>
            <a:r>
              <a:rPr lang="en-US" sz="1500" dirty="0">
                <a:solidFill>
                  <a:schemeClr val="tx1"/>
                </a:solidFill>
              </a:rPr>
              <a:t>Landings</a:t>
            </a:r>
          </a:p>
        </p:txBody>
      </p:sp>
      <p:sp>
        <p:nvSpPr>
          <p:cNvPr id="79" name="Rectangle 78"/>
          <p:cNvSpPr/>
          <p:nvPr/>
        </p:nvSpPr>
        <p:spPr>
          <a:xfrm>
            <a:off x="4847457" y="1621221"/>
            <a:ext cx="3194574" cy="2526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 </a:t>
            </a:r>
            <a:r>
              <a:rPr lang="en-US" sz="1500" b="1" dirty="0">
                <a:solidFill>
                  <a:srgbClr val="FF0000"/>
                </a:solidFill>
              </a:rPr>
              <a:t>NGIS </a:t>
            </a:r>
            <a:r>
              <a:rPr lang="en-US" sz="1500" b="1" dirty="0" err="1">
                <a:solidFill>
                  <a:srgbClr val="FF0000"/>
                </a:solidFill>
              </a:rPr>
              <a:t>OmegA</a:t>
            </a:r>
            <a:endParaRPr lang="en-US" sz="1500" b="1" dirty="0">
              <a:solidFill>
                <a:srgbClr val="FF0000"/>
              </a:solidFill>
            </a:endParaRPr>
          </a:p>
        </p:txBody>
      </p:sp>
      <p:sp>
        <p:nvSpPr>
          <p:cNvPr id="80" name="Oval 79"/>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1" name="Straight Connector 80"/>
          <p:cNvCxnSpPr>
            <a:stCxn id="82" idx="3"/>
            <a:endCxn id="80"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82" name="Rectangle 81"/>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83" name="Rectangle 82"/>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chemeClr val="tx1"/>
                </a:solidFill>
              </a:rPr>
              <a:t>SpaceX</a:t>
            </a:r>
            <a:r>
              <a:rPr lang="en-US" sz="1500" dirty="0">
                <a:solidFill>
                  <a:schemeClr val="tx1"/>
                </a:solidFill>
              </a:rPr>
              <a:t>/</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grpSp>
        <p:nvGrpSpPr>
          <p:cNvPr id="13" name="Group 12"/>
          <p:cNvGrpSpPr/>
          <p:nvPr/>
        </p:nvGrpSpPr>
        <p:grpSpPr>
          <a:xfrm>
            <a:off x="236329" y="2811837"/>
            <a:ext cx="3750957" cy="1226763"/>
            <a:chOff x="379204" y="2811837"/>
            <a:chExt cx="3750957" cy="1226763"/>
          </a:xfrm>
          <a:effectLst>
            <a:glow rad="101600">
              <a:schemeClr val="bg1">
                <a:alpha val="60000"/>
              </a:schemeClr>
            </a:glow>
          </a:effectLst>
        </p:grpSpPr>
        <p:sp>
          <p:nvSpPr>
            <p:cNvPr id="71" name="Rectangle 70"/>
            <p:cNvSpPr/>
            <p:nvPr/>
          </p:nvSpPr>
          <p:spPr>
            <a:xfrm>
              <a:off x="379204" y="2811837"/>
              <a:ext cx="3724383" cy="1223856"/>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a:solidFill>
                    <a:schemeClr val="tx1"/>
                  </a:solidFill>
                </a:rPr>
                <a:t>Northrop Grumman </a:t>
              </a:r>
              <a:r>
                <a:rPr lang="en-US" sz="1600" b="1" dirty="0" err="1">
                  <a:solidFill>
                    <a:schemeClr val="tx1"/>
                  </a:solidFill>
                </a:rPr>
                <a:t>OmegA</a:t>
              </a:r>
              <a:endParaRPr lang="en-US" sz="1600" b="1" dirty="0">
                <a:solidFill>
                  <a:schemeClr val="tx1"/>
                </a:solidFill>
              </a:endParaRPr>
            </a:p>
            <a:p>
              <a:r>
                <a:rPr lang="en-US" sz="1600" b="1" dirty="0">
                  <a:solidFill>
                    <a:schemeClr val="tx1"/>
                  </a:solidFill>
                </a:rPr>
                <a:t>Launch Complex </a:t>
              </a:r>
              <a:r>
                <a:rPr lang="en-US" sz="1600" b="1" dirty="0" smtClean="0">
                  <a:solidFill>
                    <a:schemeClr val="tx1"/>
                  </a:solidFill>
                </a:rPr>
                <a:t>39B</a:t>
              </a:r>
              <a:endParaRPr lang="en-US" sz="1600" b="1" dirty="0">
                <a:solidFill>
                  <a:schemeClr val="tx1"/>
                </a:solidFill>
              </a:endParaRPr>
            </a:p>
            <a:p>
              <a:r>
                <a:rPr lang="en-US" sz="1600" b="1" dirty="0" smtClean="0">
                  <a:solidFill>
                    <a:schemeClr val="tx1"/>
                  </a:solidFill>
                </a:rPr>
                <a:t>September 26, 2018</a:t>
              </a:r>
              <a:endParaRPr lang="en-US" sz="1600" b="1" dirty="0">
                <a:solidFill>
                  <a:schemeClr val="tx1"/>
                </a:solidFill>
              </a:endParaRPr>
            </a:p>
          </p:txBody>
        </p:sp>
        <p:pic>
          <p:nvPicPr>
            <p:cNvPr id="5" name="Picture 4"/>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4340" t="41751" r="5382" b="24074"/>
            <a:stretch/>
          </p:blipFill>
          <p:spPr>
            <a:xfrm>
              <a:off x="448735" y="2887133"/>
              <a:ext cx="2472450" cy="482603"/>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l="30123" r="14632"/>
            <a:stretch/>
          </p:blipFill>
          <p:spPr>
            <a:xfrm>
              <a:off x="3119848" y="2819399"/>
              <a:ext cx="1010313" cy="1219201"/>
            </a:xfrm>
            <a:prstGeom prst="rect">
              <a:avLst/>
            </a:prstGeom>
          </p:spPr>
        </p:pic>
      </p:grpSp>
    </p:spTree>
    <p:extLst>
      <p:ext uri="{BB962C8B-B14F-4D97-AF65-F5344CB8AC3E}">
        <p14:creationId xmlns:p14="http://schemas.microsoft.com/office/powerpoint/2010/main" val="1089025190"/>
      </p:ext>
    </p:extLst>
  </p:cSld>
  <p:clrMapOvr>
    <a:masterClrMapping/>
  </p:clrMapOvr>
  <p:transition spd="slow" advClick="0" advTm="2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2019</a:t>
            </a:r>
            <a:endParaRPr lang="en-US" dirty="0"/>
          </a:p>
        </p:txBody>
      </p:sp>
      <p:sp>
        <p:nvSpPr>
          <p:cNvPr id="58" name="TextBox 57"/>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6121780" y="4867828"/>
            <a:ext cx="3875660" cy="2832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Minotaur </a:t>
            </a:r>
            <a:r>
              <a:rPr lang="en-US" sz="1500" dirty="0" smtClean="0">
                <a:solidFill>
                  <a:schemeClr val="tx1"/>
                </a:solidFill>
              </a:rPr>
              <a:t>IV, NASA </a:t>
            </a:r>
            <a:r>
              <a:rPr lang="en-US" sz="1500" dirty="0">
                <a:solidFill>
                  <a:schemeClr val="tx1"/>
                </a:solidFill>
              </a:rPr>
              <a:t>AA-2*; Navy*</a:t>
            </a:r>
          </a:p>
        </p:txBody>
      </p:sp>
      <p:sp>
        <p:nvSpPr>
          <p:cNvPr id="43" name="Rectangle 42"/>
          <p:cNvSpPr/>
          <p:nvPr/>
        </p:nvSpPr>
        <p:spPr>
          <a:xfrm>
            <a:off x="5511416" y="5513247"/>
            <a:ext cx="2788161" cy="25133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17/18:  </a:t>
            </a:r>
            <a:r>
              <a:rPr lang="en-US" sz="1500" dirty="0">
                <a:solidFill>
                  <a:srgbClr val="0000CC"/>
                </a:solidFill>
              </a:rPr>
              <a:t>Moon Express*</a:t>
            </a:r>
          </a:p>
        </p:txBody>
      </p:sp>
      <p:sp>
        <p:nvSpPr>
          <p:cNvPr id="44" name="Oval 43"/>
          <p:cNvSpPr/>
          <p:nvPr/>
        </p:nvSpPr>
        <p:spPr>
          <a:xfrm>
            <a:off x="5051720" y="516959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8" name="Straight Connector 47"/>
          <p:cNvCxnSpPr>
            <a:stCxn id="44" idx="5"/>
            <a:endCxn id="43" idx="1"/>
          </p:cNvCxnSpPr>
          <p:nvPr/>
        </p:nvCxnSpPr>
        <p:spPr>
          <a:xfrm>
            <a:off x="5177395" y="5295265"/>
            <a:ext cx="334021" cy="34364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Straight Connector 48"/>
          <p:cNvCxnSpPr>
            <a:endCxn id="42" idx="1"/>
          </p:cNvCxnSpPr>
          <p:nvPr/>
        </p:nvCxnSpPr>
        <p:spPr>
          <a:xfrm flipV="1">
            <a:off x="4928319" y="2680358"/>
            <a:ext cx="628740" cy="4465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6" name="Rectangle 55"/>
          <p:cNvSpPr/>
          <p:nvPr/>
        </p:nvSpPr>
        <p:spPr>
          <a:xfrm>
            <a:off x="5112360" y="1941701"/>
            <a:ext cx="4586885" cy="23884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39A:  SpaceX Falcon </a:t>
            </a:r>
            <a:r>
              <a:rPr lang="en-US" sz="1500" dirty="0" smtClean="0">
                <a:solidFill>
                  <a:schemeClr val="tx1"/>
                </a:solidFill>
              </a:rPr>
              <a:t>9; </a:t>
            </a:r>
            <a:r>
              <a:rPr lang="en-US" sz="1500" dirty="0">
                <a:solidFill>
                  <a:schemeClr val="tx1"/>
                </a:solidFill>
              </a:rPr>
              <a:t>Falcon Heavy (Dragon 2)</a:t>
            </a:r>
          </a:p>
        </p:txBody>
      </p:sp>
      <p:sp>
        <p:nvSpPr>
          <p:cNvPr id="59" name="Oval 58"/>
          <p:cNvSpPr/>
          <p:nvPr/>
        </p:nvSpPr>
        <p:spPr>
          <a:xfrm>
            <a:off x="4408385" y="21916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1" name="Straight Connector 60"/>
          <p:cNvCxnSpPr>
            <a:stCxn id="59" idx="6"/>
            <a:endCxn id="56" idx="1"/>
          </p:cNvCxnSpPr>
          <p:nvPr/>
        </p:nvCxnSpPr>
        <p:spPr>
          <a:xfrm flipV="1">
            <a:off x="4555623" y="2061122"/>
            <a:ext cx="556737" cy="20412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3" name="Rectangle 52"/>
          <p:cNvSpPr/>
          <p:nvPr/>
        </p:nvSpPr>
        <p:spPr>
          <a:xfrm>
            <a:off x="5384347" y="2248393"/>
            <a:ext cx="4132186"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a:t>
            </a:r>
            <a:r>
              <a:rPr lang="en-US" sz="1500" dirty="0">
                <a:solidFill>
                  <a:srgbClr val="0000CC"/>
                </a:solidFill>
              </a:rPr>
              <a:t>; Dream Chaser) </a:t>
            </a:r>
          </a:p>
        </p:txBody>
      </p:sp>
      <p:sp>
        <p:nvSpPr>
          <p:cNvPr id="62" name="Rectangle 61"/>
          <p:cNvSpPr/>
          <p:nvPr/>
        </p:nvSpPr>
        <p:spPr>
          <a:xfrm>
            <a:off x="5557059" y="2563195"/>
            <a:ext cx="4142186" cy="234326"/>
          </a:xfrm>
          <a:prstGeom prst="rect">
            <a:avLst/>
          </a:prstGeom>
          <a:solidFill>
            <a:schemeClr val="bg1"/>
          </a:solidFill>
          <a:ln>
            <a:solidFill>
              <a:schemeClr val="bg1"/>
            </a:solidFill>
          </a:ln>
          <a:effectLst>
            <a:glow rad="76200">
              <a:schemeClr val="accent1">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a:t>
            </a:r>
            <a:r>
              <a:rPr lang="en-US" sz="1500" dirty="0">
                <a:solidFill>
                  <a:srgbClr val="0000CC"/>
                </a:solidFill>
              </a:rPr>
              <a:t>ULA</a:t>
            </a:r>
            <a:r>
              <a:rPr lang="en-US" sz="1500" dirty="0">
                <a:solidFill>
                  <a:schemeClr val="tx1"/>
                </a:solidFill>
              </a:rPr>
              <a:t> </a:t>
            </a:r>
            <a:r>
              <a:rPr lang="en-US" sz="1500" dirty="0">
                <a:solidFill>
                  <a:srgbClr val="0000CC"/>
                </a:solidFill>
              </a:rPr>
              <a:t>Vulcan (CST-100; Dream Chaser) </a:t>
            </a:r>
          </a:p>
        </p:txBody>
      </p:sp>
      <p:sp>
        <p:nvSpPr>
          <p:cNvPr id="50" name="Rectangle 49"/>
          <p:cNvSpPr/>
          <p:nvPr/>
        </p:nvSpPr>
        <p:spPr>
          <a:xfrm>
            <a:off x="5840201" y="5210457"/>
            <a:ext cx="2524865" cy="242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a:solidFill>
                  <a:srgbClr val="0000CC"/>
                </a:solidFill>
              </a:rPr>
              <a:t>MDA MRBM Test*</a:t>
            </a:r>
          </a:p>
        </p:txBody>
      </p:sp>
      <p:sp>
        <p:nvSpPr>
          <p:cNvPr id="54" name="Oval 53"/>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3" name="Straight Connector 62"/>
          <p:cNvCxnSpPr>
            <a:stCxn id="50" idx="1"/>
            <a:endCxn id="54" idx="5"/>
          </p:cNvCxnSpPr>
          <p:nvPr/>
        </p:nvCxnSpPr>
        <p:spPr>
          <a:xfrm flipH="1" flipV="1">
            <a:off x="5275786" y="5001405"/>
            <a:ext cx="564415" cy="33009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3" name="Oval 72"/>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74" name="Straight Connector 73"/>
          <p:cNvCxnSpPr>
            <a:stCxn id="73"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6" name="Rectangle 75"/>
          <p:cNvSpPr/>
          <p:nvPr/>
        </p:nvSpPr>
        <p:spPr>
          <a:xfrm>
            <a:off x="4831028" y="1277341"/>
            <a:ext cx="3293792"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a:t>
            </a:r>
            <a:r>
              <a:rPr lang="en-US" sz="1500" dirty="0" smtClean="0">
                <a:solidFill>
                  <a:srgbClr val="0000CC"/>
                </a:solidFill>
              </a:rPr>
              <a:t> </a:t>
            </a:r>
            <a:r>
              <a:rPr lang="en-US" sz="1500" dirty="0">
                <a:solidFill>
                  <a:srgbClr val="0000CC"/>
                </a:solidFill>
              </a:rPr>
              <a:t>SNC Dream Chaser </a:t>
            </a:r>
            <a:r>
              <a:rPr lang="en-US" sz="1500" dirty="0">
                <a:solidFill>
                  <a:schemeClr val="tx1"/>
                </a:solidFill>
              </a:rPr>
              <a:t>Landings</a:t>
            </a:r>
          </a:p>
        </p:txBody>
      </p:sp>
      <p:sp>
        <p:nvSpPr>
          <p:cNvPr id="79" name="Rectangle 78"/>
          <p:cNvSpPr/>
          <p:nvPr/>
        </p:nvSpPr>
        <p:spPr>
          <a:xfrm>
            <a:off x="4847457" y="1621221"/>
            <a:ext cx="3194574" cy="2526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 NGIS </a:t>
            </a:r>
            <a:r>
              <a:rPr lang="en-US" sz="1500" dirty="0" err="1">
                <a:solidFill>
                  <a:srgbClr val="0000CC"/>
                </a:solidFill>
              </a:rPr>
              <a:t>OmegA</a:t>
            </a:r>
            <a:endParaRPr lang="en-US" sz="1500" dirty="0">
              <a:solidFill>
                <a:srgbClr val="0000CC"/>
              </a:solidFill>
            </a:endParaRPr>
          </a:p>
        </p:txBody>
      </p:sp>
      <p:grpSp>
        <p:nvGrpSpPr>
          <p:cNvPr id="15" name="Group 14"/>
          <p:cNvGrpSpPr/>
          <p:nvPr/>
        </p:nvGrpSpPr>
        <p:grpSpPr>
          <a:xfrm>
            <a:off x="236329" y="2807681"/>
            <a:ext cx="3725618" cy="1248451"/>
            <a:chOff x="379204" y="2807681"/>
            <a:chExt cx="3725618" cy="1248451"/>
          </a:xfrm>
        </p:grpSpPr>
        <p:sp>
          <p:nvSpPr>
            <p:cNvPr id="71" name="Rectangle 70"/>
            <p:cNvSpPr/>
            <p:nvPr/>
          </p:nvSpPr>
          <p:spPr>
            <a:xfrm>
              <a:off x="379204" y="2811837"/>
              <a:ext cx="3724383" cy="1223856"/>
            </a:xfrm>
            <a:prstGeom prst="rect">
              <a:avLst/>
            </a:prstGeom>
            <a:solidFill>
              <a:schemeClr val="bg1"/>
            </a:solidFill>
            <a:ln>
              <a:solidFill>
                <a:schemeClr val="tx1"/>
              </a:solidFill>
            </a:ln>
            <a:effectLst>
              <a:glow rad="101600">
                <a:schemeClr val="bg1">
                  <a:alpha val="6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smtClean="0">
                  <a:solidFill>
                    <a:schemeClr val="tx1"/>
                  </a:solidFill>
                </a:rPr>
                <a:t>Relativity Space </a:t>
              </a:r>
              <a:r>
                <a:rPr lang="en-US" sz="1600" b="1" dirty="0" err="1" smtClean="0">
                  <a:solidFill>
                    <a:schemeClr val="tx1"/>
                  </a:solidFill>
                </a:rPr>
                <a:t>Terran</a:t>
              </a:r>
              <a:endParaRPr lang="en-US" sz="1600" b="1" dirty="0">
                <a:solidFill>
                  <a:schemeClr val="tx1"/>
                </a:solidFill>
              </a:endParaRPr>
            </a:p>
            <a:p>
              <a:r>
                <a:rPr lang="en-US" sz="1600" b="1" dirty="0">
                  <a:solidFill>
                    <a:schemeClr val="tx1"/>
                  </a:solidFill>
                </a:rPr>
                <a:t>Launch Complex </a:t>
              </a:r>
              <a:r>
                <a:rPr lang="en-US" sz="1600" b="1" dirty="0" smtClean="0">
                  <a:solidFill>
                    <a:schemeClr val="tx1"/>
                  </a:solidFill>
                </a:rPr>
                <a:t>16</a:t>
              </a:r>
              <a:endParaRPr lang="en-US" sz="1600" b="1" dirty="0">
                <a:solidFill>
                  <a:schemeClr val="tx1"/>
                </a:solidFill>
              </a:endParaRPr>
            </a:p>
            <a:p>
              <a:r>
                <a:rPr lang="en-US" sz="1600" b="1" dirty="0" smtClean="0">
                  <a:solidFill>
                    <a:schemeClr val="tx1"/>
                  </a:solidFill>
                </a:rPr>
                <a:t>January 11, 2019</a:t>
              </a:r>
              <a:endParaRPr lang="en-US" sz="1600" b="1" dirty="0">
                <a:solidFill>
                  <a:schemeClr val="tx1"/>
                </a:solidFill>
              </a:endParaRPr>
            </a:p>
          </p:txBody>
        </p:sp>
        <p:pic>
          <p:nvPicPr>
            <p:cNvPr id="52" name="Picture 51"/>
            <p:cNvPicPr>
              <a:picLocks noChangeAspect="1"/>
            </p:cNvPicPr>
            <p:nvPr/>
          </p:nvPicPr>
          <p:blipFill rotWithShape="1">
            <a:blip r:embed="rId4" cstate="print">
              <a:extLst>
                <a:ext uri="{28A0092B-C50C-407E-A947-70E740481C1C}">
                  <a14:useLocalDpi xmlns:a14="http://schemas.microsoft.com/office/drawing/2010/main" val="0"/>
                </a:ext>
              </a:extLst>
            </a:blip>
            <a:srcRect l="22222" t="5362" r="41297" b="8551"/>
            <a:stretch/>
          </p:blipFill>
          <p:spPr>
            <a:xfrm>
              <a:off x="3145972" y="2807681"/>
              <a:ext cx="958850" cy="1248451"/>
            </a:xfrm>
            <a:prstGeom prst="rect">
              <a:avLst/>
            </a:prstGeom>
          </p:spPr>
        </p:pic>
        <p:pic>
          <p:nvPicPr>
            <p:cNvPr id="55" name="Picture 54"/>
            <p:cNvPicPr>
              <a:picLocks noChangeAspect="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t="38218" b="38073"/>
            <a:stretch/>
          </p:blipFill>
          <p:spPr>
            <a:xfrm>
              <a:off x="394201" y="2923389"/>
              <a:ext cx="1436092" cy="294728"/>
            </a:xfrm>
            <a:prstGeom prst="rect">
              <a:avLst/>
            </a:prstGeom>
          </p:spPr>
        </p:pic>
      </p:grpSp>
      <p:sp>
        <p:nvSpPr>
          <p:cNvPr id="60" name="Rectangle 59"/>
          <p:cNvSpPr/>
          <p:nvPr/>
        </p:nvSpPr>
        <p:spPr>
          <a:xfrm>
            <a:off x="6355862" y="3827660"/>
            <a:ext cx="2506784" cy="27151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Complex </a:t>
            </a:r>
            <a:r>
              <a:rPr lang="en-US" sz="1500" b="1" dirty="0" smtClean="0">
                <a:solidFill>
                  <a:srgbClr val="FF0000"/>
                </a:solidFill>
              </a:rPr>
              <a:t>16: </a:t>
            </a:r>
            <a:r>
              <a:rPr lang="en-US" sz="1500" b="1" dirty="0">
                <a:solidFill>
                  <a:srgbClr val="FF0000"/>
                </a:solidFill>
              </a:rPr>
              <a:t>Relativity </a:t>
            </a:r>
            <a:r>
              <a:rPr lang="en-US" sz="1500" b="1" dirty="0" err="1">
                <a:solidFill>
                  <a:srgbClr val="FF0000"/>
                </a:solidFill>
              </a:rPr>
              <a:t>Terran</a:t>
            </a:r>
            <a:endParaRPr lang="en-US" sz="1500" b="1" dirty="0">
              <a:solidFill>
                <a:srgbClr val="FF0000"/>
              </a:solidFill>
            </a:endParaRPr>
          </a:p>
        </p:txBody>
      </p:sp>
      <p:cxnSp>
        <p:nvCxnSpPr>
          <p:cNvPr id="64" name="Straight Connector 63"/>
          <p:cNvCxnSpPr>
            <a:endCxn id="65" idx="6"/>
          </p:cNvCxnSpPr>
          <p:nvPr/>
        </p:nvCxnSpPr>
        <p:spPr>
          <a:xfrm flipH="1">
            <a:off x="5376153" y="3963416"/>
            <a:ext cx="979709" cy="255554"/>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5" name="Oval 64"/>
          <p:cNvSpPr/>
          <p:nvPr/>
        </p:nvSpPr>
        <p:spPr>
          <a:xfrm>
            <a:off x="5228915" y="4145351"/>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66" name="Oval 65"/>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7" name="Straight Connector 66"/>
          <p:cNvCxnSpPr>
            <a:stCxn id="68" idx="3"/>
            <a:endCxn id="66"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8" name="Rectangle 67"/>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69" name="Rectangle 68"/>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chemeClr val="tx1"/>
                </a:solidFill>
              </a:rPr>
              <a:t>SpaceX</a:t>
            </a:r>
            <a:r>
              <a:rPr lang="en-US" sz="1500" dirty="0">
                <a:solidFill>
                  <a:schemeClr val="tx1"/>
                </a:solidFill>
              </a:rPr>
              <a:t>/</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spTree>
    <p:extLst>
      <p:ext uri="{BB962C8B-B14F-4D97-AF65-F5344CB8AC3E}">
        <p14:creationId xmlns:p14="http://schemas.microsoft.com/office/powerpoint/2010/main" val="314790186"/>
      </p:ext>
    </p:extLst>
  </p:cSld>
  <p:clrMapOvr>
    <a:masterClrMapping/>
  </p:clrMapOvr>
  <p:transition spd="slow" advClick="0" advTm="2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2019</a:t>
            </a:r>
            <a:endParaRPr lang="en-US" dirty="0"/>
          </a:p>
        </p:txBody>
      </p:sp>
      <p:sp>
        <p:nvSpPr>
          <p:cNvPr id="58" name="TextBox 57"/>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6121780" y="4867828"/>
            <a:ext cx="3875660" cy="2832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Minotaur </a:t>
            </a:r>
            <a:r>
              <a:rPr lang="en-US" sz="1500" dirty="0" smtClean="0">
                <a:solidFill>
                  <a:schemeClr val="tx1"/>
                </a:solidFill>
              </a:rPr>
              <a:t>IV, NASA </a:t>
            </a:r>
            <a:r>
              <a:rPr lang="en-US" sz="1500" dirty="0">
                <a:solidFill>
                  <a:schemeClr val="tx1"/>
                </a:solidFill>
              </a:rPr>
              <a:t>AA-2</a:t>
            </a:r>
            <a:r>
              <a:rPr lang="en-US" sz="1500" dirty="0" smtClean="0">
                <a:solidFill>
                  <a:schemeClr val="tx1"/>
                </a:solidFill>
              </a:rPr>
              <a:t>*; Navy*</a:t>
            </a:r>
            <a:endParaRPr lang="en-US" sz="1500" dirty="0">
              <a:solidFill>
                <a:schemeClr val="tx1"/>
              </a:solidFill>
            </a:endParaRPr>
          </a:p>
        </p:txBody>
      </p:sp>
      <p:sp>
        <p:nvSpPr>
          <p:cNvPr id="43" name="Rectangle 42"/>
          <p:cNvSpPr/>
          <p:nvPr/>
        </p:nvSpPr>
        <p:spPr>
          <a:xfrm>
            <a:off x="5511416" y="5513247"/>
            <a:ext cx="2788161" cy="25133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17/18:  </a:t>
            </a:r>
            <a:r>
              <a:rPr lang="en-US" sz="1500" dirty="0">
                <a:solidFill>
                  <a:srgbClr val="0000CC"/>
                </a:solidFill>
              </a:rPr>
              <a:t>Moon Express*</a:t>
            </a:r>
          </a:p>
        </p:txBody>
      </p:sp>
      <p:sp>
        <p:nvSpPr>
          <p:cNvPr id="44" name="Oval 43"/>
          <p:cNvSpPr/>
          <p:nvPr/>
        </p:nvSpPr>
        <p:spPr>
          <a:xfrm>
            <a:off x="5051720" y="516959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8" name="Straight Connector 47"/>
          <p:cNvCxnSpPr>
            <a:stCxn id="44" idx="5"/>
            <a:endCxn id="43" idx="1"/>
          </p:cNvCxnSpPr>
          <p:nvPr/>
        </p:nvCxnSpPr>
        <p:spPr>
          <a:xfrm>
            <a:off x="5177395" y="5295265"/>
            <a:ext cx="334021" cy="34364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Straight Connector 48"/>
          <p:cNvCxnSpPr>
            <a:endCxn id="42" idx="1"/>
          </p:cNvCxnSpPr>
          <p:nvPr/>
        </p:nvCxnSpPr>
        <p:spPr>
          <a:xfrm flipV="1">
            <a:off x="4928319" y="2680358"/>
            <a:ext cx="628740" cy="4465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6" name="Rectangle 55"/>
          <p:cNvSpPr/>
          <p:nvPr/>
        </p:nvSpPr>
        <p:spPr>
          <a:xfrm>
            <a:off x="5112360" y="1941701"/>
            <a:ext cx="4586885" cy="23884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39A:  SpaceX Falcon </a:t>
            </a:r>
            <a:r>
              <a:rPr lang="en-US" sz="1500" dirty="0" smtClean="0">
                <a:solidFill>
                  <a:schemeClr val="tx1"/>
                </a:solidFill>
              </a:rPr>
              <a:t>9; </a:t>
            </a:r>
            <a:r>
              <a:rPr lang="en-US" sz="1500" dirty="0">
                <a:solidFill>
                  <a:schemeClr val="tx1"/>
                </a:solidFill>
              </a:rPr>
              <a:t>Falcon Heavy (Dragon 2)</a:t>
            </a:r>
          </a:p>
        </p:txBody>
      </p:sp>
      <p:sp>
        <p:nvSpPr>
          <p:cNvPr id="59" name="Oval 58"/>
          <p:cNvSpPr/>
          <p:nvPr/>
        </p:nvSpPr>
        <p:spPr>
          <a:xfrm>
            <a:off x="4408385" y="21916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1" name="Straight Connector 60"/>
          <p:cNvCxnSpPr>
            <a:stCxn id="59" idx="6"/>
            <a:endCxn id="56" idx="1"/>
          </p:cNvCxnSpPr>
          <p:nvPr/>
        </p:nvCxnSpPr>
        <p:spPr>
          <a:xfrm flipV="1">
            <a:off x="4555623" y="2061122"/>
            <a:ext cx="556737" cy="20412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3" name="Rectangle 52"/>
          <p:cNvSpPr/>
          <p:nvPr/>
        </p:nvSpPr>
        <p:spPr>
          <a:xfrm>
            <a:off x="5384347" y="2248393"/>
            <a:ext cx="4132186"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a:t>
            </a:r>
            <a:r>
              <a:rPr lang="en-US" sz="1500" dirty="0">
                <a:solidFill>
                  <a:srgbClr val="0000CC"/>
                </a:solidFill>
              </a:rPr>
              <a:t>; Dream Chaser) </a:t>
            </a:r>
          </a:p>
        </p:txBody>
      </p:sp>
      <p:sp>
        <p:nvSpPr>
          <p:cNvPr id="62" name="Rectangle 61"/>
          <p:cNvSpPr/>
          <p:nvPr/>
        </p:nvSpPr>
        <p:spPr>
          <a:xfrm>
            <a:off x="5557059" y="2563195"/>
            <a:ext cx="4142186" cy="234326"/>
          </a:xfrm>
          <a:prstGeom prst="rect">
            <a:avLst/>
          </a:prstGeom>
          <a:solidFill>
            <a:schemeClr val="bg1"/>
          </a:solidFill>
          <a:ln>
            <a:solidFill>
              <a:schemeClr val="bg1"/>
            </a:solidFill>
          </a:ln>
          <a:effectLst>
            <a:glow rad="76200">
              <a:schemeClr val="accent1">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a:t>
            </a:r>
            <a:r>
              <a:rPr lang="en-US" sz="1500" dirty="0">
                <a:solidFill>
                  <a:srgbClr val="0000CC"/>
                </a:solidFill>
              </a:rPr>
              <a:t>ULA</a:t>
            </a:r>
            <a:r>
              <a:rPr lang="en-US" sz="1500" dirty="0">
                <a:solidFill>
                  <a:schemeClr val="tx1"/>
                </a:solidFill>
              </a:rPr>
              <a:t> </a:t>
            </a:r>
            <a:r>
              <a:rPr lang="en-US" sz="1500" dirty="0">
                <a:solidFill>
                  <a:srgbClr val="0000CC"/>
                </a:solidFill>
              </a:rPr>
              <a:t>Vulcan (CST-100; Dream Chaser) </a:t>
            </a:r>
          </a:p>
        </p:txBody>
      </p:sp>
      <p:sp>
        <p:nvSpPr>
          <p:cNvPr id="50" name="Rectangle 49"/>
          <p:cNvSpPr/>
          <p:nvPr/>
        </p:nvSpPr>
        <p:spPr>
          <a:xfrm>
            <a:off x="5840201" y="5210457"/>
            <a:ext cx="2524865" cy="242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a:solidFill>
                  <a:srgbClr val="0000CC"/>
                </a:solidFill>
              </a:rPr>
              <a:t>MDA MRBM Test*</a:t>
            </a:r>
          </a:p>
        </p:txBody>
      </p:sp>
      <p:sp>
        <p:nvSpPr>
          <p:cNvPr id="54" name="Oval 53"/>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3" name="Straight Connector 62"/>
          <p:cNvCxnSpPr>
            <a:stCxn id="50" idx="1"/>
            <a:endCxn id="54" idx="5"/>
          </p:cNvCxnSpPr>
          <p:nvPr/>
        </p:nvCxnSpPr>
        <p:spPr>
          <a:xfrm flipH="1" flipV="1">
            <a:off x="5275786" y="5001405"/>
            <a:ext cx="564415" cy="33009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3" name="Oval 72"/>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74" name="Straight Connector 73"/>
          <p:cNvCxnSpPr>
            <a:stCxn id="73"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6" name="Rectangle 75"/>
          <p:cNvSpPr/>
          <p:nvPr/>
        </p:nvSpPr>
        <p:spPr>
          <a:xfrm>
            <a:off x="4831028" y="1277341"/>
            <a:ext cx="3293792"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a:t>
            </a:r>
            <a:r>
              <a:rPr lang="en-US" sz="1500" dirty="0" smtClean="0">
                <a:solidFill>
                  <a:srgbClr val="0000CC"/>
                </a:solidFill>
              </a:rPr>
              <a:t> </a:t>
            </a:r>
            <a:r>
              <a:rPr lang="en-US" sz="1500" dirty="0">
                <a:solidFill>
                  <a:srgbClr val="0000CC"/>
                </a:solidFill>
              </a:rPr>
              <a:t>SNC Dream Chaser </a:t>
            </a:r>
            <a:r>
              <a:rPr lang="en-US" sz="1500" dirty="0">
                <a:solidFill>
                  <a:schemeClr val="tx1"/>
                </a:solidFill>
              </a:rPr>
              <a:t>Landings</a:t>
            </a:r>
          </a:p>
        </p:txBody>
      </p:sp>
      <p:sp>
        <p:nvSpPr>
          <p:cNvPr id="79" name="Rectangle 78"/>
          <p:cNvSpPr/>
          <p:nvPr/>
        </p:nvSpPr>
        <p:spPr>
          <a:xfrm>
            <a:off x="4847457" y="1621221"/>
            <a:ext cx="3194574" cy="2526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 NGIS </a:t>
            </a:r>
            <a:r>
              <a:rPr lang="en-US" sz="1500" dirty="0" err="1">
                <a:solidFill>
                  <a:srgbClr val="0000CC"/>
                </a:solidFill>
              </a:rPr>
              <a:t>OmegA</a:t>
            </a:r>
            <a:endParaRPr lang="en-US" sz="1500" dirty="0">
              <a:solidFill>
                <a:srgbClr val="0000CC"/>
              </a:solidFill>
            </a:endParaRPr>
          </a:p>
        </p:txBody>
      </p:sp>
      <p:sp>
        <p:nvSpPr>
          <p:cNvPr id="60" name="Rectangle 59"/>
          <p:cNvSpPr/>
          <p:nvPr/>
        </p:nvSpPr>
        <p:spPr>
          <a:xfrm>
            <a:off x="6355862" y="3827660"/>
            <a:ext cx="2506784" cy="27151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16: </a:t>
            </a:r>
            <a:r>
              <a:rPr lang="en-US" sz="1500" dirty="0">
                <a:solidFill>
                  <a:srgbClr val="0000CC"/>
                </a:solidFill>
              </a:rPr>
              <a:t>Relativity </a:t>
            </a:r>
            <a:r>
              <a:rPr lang="en-US" sz="1500" dirty="0" err="1">
                <a:solidFill>
                  <a:srgbClr val="0000CC"/>
                </a:solidFill>
              </a:rPr>
              <a:t>Terran</a:t>
            </a:r>
            <a:endParaRPr lang="en-US" sz="1500" dirty="0">
              <a:solidFill>
                <a:srgbClr val="0000CC"/>
              </a:solidFill>
            </a:endParaRPr>
          </a:p>
        </p:txBody>
      </p:sp>
      <p:cxnSp>
        <p:nvCxnSpPr>
          <p:cNvPr id="64" name="Straight Connector 63"/>
          <p:cNvCxnSpPr>
            <a:endCxn id="65" idx="6"/>
          </p:cNvCxnSpPr>
          <p:nvPr/>
        </p:nvCxnSpPr>
        <p:spPr>
          <a:xfrm flipH="1">
            <a:off x="5376153" y="3963416"/>
            <a:ext cx="979709" cy="255554"/>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5" name="Oval 64"/>
          <p:cNvSpPr/>
          <p:nvPr/>
        </p:nvSpPr>
        <p:spPr>
          <a:xfrm>
            <a:off x="5228915" y="4145351"/>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70" name="Rectangle 69"/>
          <p:cNvSpPr/>
          <p:nvPr/>
        </p:nvSpPr>
        <p:spPr>
          <a:xfrm>
            <a:off x="6208624" y="3512532"/>
            <a:ext cx="2262276" cy="26068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Complex 20:  </a:t>
            </a:r>
            <a:r>
              <a:rPr lang="en-US" sz="1500" b="1" dirty="0" smtClean="0">
                <a:solidFill>
                  <a:srgbClr val="FF0000"/>
                </a:solidFill>
              </a:rPr>
              <a:t>Firefly </a:t>
            </a:r>
            <a:r>
              <a:rPr lang="en-US" sz="1500" b="1" dirty="0">
                <a:solidFill>
                  <a:srgbClr val="FF0000"/>
                </a:solidFill>
              </a:rPr>
              <a:t>Alpha</a:t>
            </a:r>
          </a:p>
        </p:txBody>
      </p:sp>
      <p:cxnSp>
        <p:nvCxnSpPr>
          <p:cNvPr id="72" name="Straight Connector 71"/>
          <p:cNvCxnSpPr/>
          <p:nvPr/>
        </p:nvCxnSpPr>
        <p:spPr>
          <a:xfrm flipH="1">
            <a:off x="5308600" y="3642873"/>
            <a:ext cx="900024" cy="34916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5" name="Oval 74"/>
          <p:cNvSpPr/>
          <p:nvPr/>
        </p:nvSpPr>
        <p:spPr>
          <a:xfrm>
            <a:off x="5148481" y="3946384"/>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77" name="Oval 76"/>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0" name="Straight Connector 79"/>
          <p:cNvCxnSpPr>
            <a:stCxn id="81" idx="3"/>
            <a:endCxn id="77"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81" name="Rectangle 80"/>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82" name="Rectangle 81"/>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chemeClr val="tx1"/>
                </a:solidFill>
              </a:rPr>
              <a:t>SpaceX</a:t>
            </a:r>
            <a:r>
              <a:rPr lang="en-US" sz="1500" dirty="0">
                <a:solidFill>
                  <a:schemeClr val="tx1"/>
                </a:solidFill>
              </a:rPr>
              <a:t>/</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grpSp>
        <p:nvGrpSpPr>
          <p:cNvPr id="6" name="Group 5"/>
          <p:cNvGrpSpPr/>
          <p:nvPr/>
        </p:nvGrpSpPr>
        <p:grpSpPr>
          <a:xfrm>
            <a:off x="236329" y="2811837"/>
            <a:ext cx="3724383" cy="1223856"/>
            <a:chOff x="379204" y="2811837"/>
            <a:chExt cx="3724383" cy="1223856"/>
          </a:xfrm>
        </p:grpSpPr>
        <p:sp>
          <p:nvSpPr>
            <p:cNvPr id="71" name="Rectangle 70"/>
            <p:cNvSpPr/>
            <p:nvPr/>
          </p:nvSpPr>
          <p:spPr>
            <a:xfrm>
              <a:off x="379204" y="2811837"/>
              <a:ext cx="3724383" cy="1223856"/>
            </a:xfrm>
            <a:prstGeom prst="rect">
              <a:avLst/>
            </a:prstGeom>
            <a:solidFill>
              <a:schemeClr val="bg1"/>
            </a:solidFill>
            <a:ln>
              <a:solidFill>
                <a:schemeClr val="tx1"/>
              </a:solidFill>
            </a:ln>
            <a:effectLst>
              <a:glow rad="101600">
                <a:schemeClr val="bg1">
                  <a:alpha val="6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smtClean="0">
                  <a:solidFill>
                    <a:schemeClr val="tx1"/>
                  </a:solidFill>
                </a:rPr>
                <a:t>Firefly Aerospace Alpha</a:t>
              </a:r>
              <a:endParaRPr lang="en-US" sz="1600" b="1" dirty="0">
                <a:solidFill>
                  <a:schemeClr val="tx1"/>
                </a:solidFill>
              </a:endParaRPr>
            </a:p>
            <a:p>
              <a:r>
                <a:rPr lang="en-US" sz="1600" b="1" dirty="0">
                  <a:solidFill>
                    <a:schemeClr val="tx1"/>
                  </a:solidFill>
                </a:rPr>
                <a:t>Launch Complex </a:t>
              </a:r>
              <a:r>
                <a:rPr lang="en-US" sz="1600" b="1" dirty="0" smtClean="0">
                  <a:solidFill>
                    <a:schemeClr val="tx1"/>
                  </a:solidFill>
                </a:rPr>
                <a:t>20</a:t>
              </a:r>
              <a:endParaRPr lang="en-US" sz="1600" b="1" dirty="0">
                <a:solidFill>
                  <a:schemeClr val="tx1"/>
                </a:solidFill>
              </a:endParaRPr>
            </a:p>
            <a:p>
              <a:r>
                <a:rPr lang="en-US" sz="1600" b="1" dirty="0" smtClean="0">
                  <a:solidFill>
                    <a:schemeClr val="tx1"/>
                  </a:solidFill>
                </a:rPr>
                <a:t>January 24, 2019</a:t>
              </a:r>
              <a:endParaRPr lang="en-US" sz="1600" b="1" dirty="0">
                <a:solidFill>
                  <a:schemeClr val="tx1"/>
                </a:solidFill>
              </a:endParaRPr>
            </a:p>
          </p:txBody>
        </p:sp>
        <p:pic>
          <p:nvPicPr>
            <p:cNvPr id="66" name="Picture 65"/>
            <p:cNvPicPr>
              <a:picLocks noChangeAspect="1"/>
            </p:cNvPicPr>
            <p:nvPr/>
          </p:nvPicPr>
          <p:blipFill>
            <a:blip r:embed="rId4" cstate="email">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a:ext>
              </a:extLst>
            </a:blip>
            <a:stretch>
              <a:fillRect/>
            </a:stretch>
          </p:blipFill>
          <p:spPr>
            <a:xfrm>
              <a:off x="458360" y="2826331"/>
              <a:ext cx="1940139" cy="437366"/>
            </a:xfrm>
            <a:prstGeom prst="rect">
              <a:avLst/>
            </a:prstGeom>
          </p:spPr>
        </p:pic>
        <p:pic>
          <p:nvPicPr>
            <p:cNvPr id="67" name="Picture 66"/>
            <p:cNvPicPr>
              <a:picLocks noChangeAspect="1"/>
            </p:cNvPicPr>
            <p:nvPr/>
          </p:nvPicPr>
          <p:blipFill rotWithShape="1">
            <a:blip r:embed="rId6" cstate="print">
              <a:extLst>
                <a:ext uri="{28A0092B-C50C-407E-A947-70E740481C1C}">
                  <a14:useLocalDpi xmlns:a14="http://schemas.microsoft.com/office/drawing/2010/main" val="0"/>
                </a:ext>
              </a:extLst>
            </a:blip>
            <a:srcRect l="-273" r="4689"/>
            <a:stretch/>
          </p:blipFill>
          <p:spPr>
            <a:xfrm>
              <a:off x="3255268" y="2813538"/>
              <a:ext cx="844877" cy="1219200"/>
            </a:xfrm>
            <a:prstGeom prst="rect">
              <a:avLst/>
            </a:prstGeom>
            <a:ln>
              <a:noFill/>
            </a:ln>
          </p:spPr>
        </p:pic>
      </p:grpSp>
    </p:spTree>
    <p:extLst>
      <p:ext uri="{BB962C8B-B14F-4D97-AF65-F5344CB8AC3E}">
        <p14:creationId xmlns:p14="http://schemas.microsoft.com/office/powerpoint/2010/main" val="693760109"/>
      </p:ext>
    </p:extLst>
  </p:cSld>
  <p:clrMapOvr>
    <a:masterClrMapping/>
  </p:clrMapOvr>
  <p:transition spd="slow" advClick="0" advTm="2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2019</a:t>
            </a:r>
            <a:endParaRPr lang="en-US" dirty="0"/>
          </a:p>
        </p:txBody>
      </p:sp>
      <p:sp>
        <p:nvSpPr>
          <p:cNvPr id="58" name="TextBox 57"/>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6121780" y="4867828"/>
            <a:ext cx="3875660" cy="2832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Minotaur </a:t>
            </a:r>
            <a:r>
              <a:rPr lang="en-US" sz="1500" dirty="0" smtClean="0">
                <a:solidFill>
                  <a:schemeClr val="tx1"/>
                </a:solidFill>
              </a:rPr>
              <a:t>IV, </a:t>
            </a:r>
            <a:r>
              <a:rPr lang="en-US" sz="1500" dirty="0" smtClean="0">
                <a:solidFill>
                  <a:srgbClr val="0000CC"/>
                </a:solidFill>
              </a:rPr>
              <a:t>NASA </a:t>
            </a:r>
            <a:r>
              <a:rPr lang="en-US" sz="1500" dirty="0">
                <a:solidFill>
                  <a:srgbClr val="0000CC"/>
                </a:solidFill>
              </a:rPr>
              <a:t>AA-2</a:t>
            </a:r>
            <a:r>
              <a:rPr lang="en-US" sz="1500" dirty="0" smtClean="0">
                <a:solidFill>
                  <a:srgbClr val="0000CC"/>
                </a:solidFill>
              </a:rPr>
              <a:t>*</a:t>
            </a:r>
            <a:r>
              <a:rPr lang="en-US" sz="1500" dirty="0" smtClean="0">
                <a:solidFill>
                  <a:schemeClr val="tx1"/>
                </a:solidFill>
              </a:rPr>
              <a:t>; Navy*</a:t>
            </a:r>
            <a:endParaRPr lang="en-US" sz="1500" dirty="0">
              <a:solidFill>
                <a:schemeClr val="tx1"/>
              </a:solidFill>
            </a:endParaRPr>
          </a:p>
        </p:txBody>
      </p:sp>
      <p:sp>
        <p:nvSpPr>
          <p:cNvPr id="43" name="Rectangle 42"/>
          <p:cNvSpPr/>
          <p:nvPr/>
        </p:nvSpPr>
        <p:spPr>
          <a:xfrm>
            <a:off x="5511416" y="5513247"/>
            <a:ext cx="2788161" cy="25133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17/18:  </a:t>
            </a:r>
            <a:r>
              <a:rPr lang="en-US" sz="1500" dirty="0">
                <a:solidFill>
                  <a:srgbClr val="0000CC"/>
                </a:solidFill>
              </a:rPr>
              <a:t>Moon Express*</a:t>
            </a:r>
          </a:p>
        </p:txBody>
      </p:sp>
      <p:sp>
        <p:nvSpPr>
          <p:cNvPr id="44" name="Oval 43"/>
          <p:cNvSpPr/>
          <p:nvPr/>
        </p:nvSpPr>
        <p:spPr>
          <a:xfrm>
            <a:off x="5051720" y="516959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8" name="Straight Connector 47"/>
          <p:cNvCxnSpPr>
            <a:stCxn id="44" idx="5"/>
            <a:endCxn id="43" idx="1"/>
          </p:cNvCxnSpPr>
          <p:nvPr/>
        </p:nvCxnSpPr>
        <p:spPr>
          <a:xfrm>
            <a:off x="5177395" y="5295265"/>
            <a:ext cx="334021" cy="34364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Straight Connector 48"/>
          <p:cNvCxnSpPr>
            <a:endCxn id="42" idx="1"/>
          </p:cNvCxnSpPr>
          <p:nvPr/>
        </p:nvCxnSpPr>
        <p:spPr>
          <a:xfrm flipV="1">
            <a:off x="4928319" y="2680358"/>
            <a:ext cx="628740" cy="44659"/>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6" name="Rectangle 55"/>
          <p:cNvSpPr/>
          <p:nvPr/>
        </p:nvSpPr>
        <p:spPr>
          <a:xfrm>
            <a:off x="5112360" y="1941701"/>
            <a:ext cx="4586885" cy="23884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39A:  SpaceX Falcon </a:t>
            </a:r>
            <a:r>
              <a:rPr lang="en-US" sz="1500" dirty="0" smtClean="0">
                <a:solidFill>
                  <a:schemeClr val="tx1"/>
                </a:solidFill>
              </a:rPr>
              <a:t>9; </a:t>
            </a:r>
            <a:r>
              <a:rPr lang="en-US" sz="1500" dirty="0">
                <a:solidFill>
                  <a:schemeClr val="tx1"/>
                </a:solidFill>
              </a:rPr>
              <a:t>Falcon Heavy (Dragon 2)</a:t>
            </a:r>
          </a:p>
        </p:txBody>
      </p:sp>
      <p:sp>
        <p:nvSpPr>
          <p:cNvPr id="59" name="Oval 58"/>
          <p:cNvSpPr/>
          <p:nvPr/>
        </p:nvSpPr>
        <p:spPr>
          <a:xfrm>
            <a:off x="4408385" y="21916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1" name="Straight Connector 60"/>
          <p:cNvCxnSpPr>
            <a:stCxn id="59" idx="6"/>
            <a:endCxn id="56" idx="1"/>
          </p:cNvCxnSpPr>
          <p:nvPr/>
        </p:nvCxnSpPr>
        <p:spPr>
          <a:xfrm flipV="1">
            <a:off x="4555623" y="2061122"/>
            <a:ext cx="556737" cy="20412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3" name="Rectangle 52"/>
          <p:cNvSpPr/>
          <p:nvPr/>
        </p:nvSpPr>
        <p:spPr>
          <a:xfrm>
            <a:off x="5384347" y="2248393"/>
            <a:ext cx="4132186"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a:t>
            </a:r>
            <a:r>
              <a:rPr lang="en-US" sz="1500" dirty="0">
                <a:solidFill>
                  <a:srgbClr val="0000CC"/>
                </a:solidFill>
              </a:rPr>
              <a:t>; Dream Chaser) </a:t>
            </a:r>
          </a:p>
        </p:txBody>
      </p:sp>
      <p:sp>
        <p:nvSpPr>
          <p:cNvPr id="62" name="Rectangle 61"/>
          <p:cNvSpPr/>
          <p:nvPr/>
        </p:nvSpPr>
        <p:spPr>
          <a:xfrm>
            <a:off x="5557059" y="2563195"/>
            <a:ext cx="4142186" cy="234326"/>
          </a:xfrm>
          <a:prstGeom prst="rect">
            <a:avLst/>
          </a:prstGeom>
          <a:solidFill>
            <a:schemeClr val="bg1"/>
          </a:solidFill>
          <a:ln>
            <a:solidFill>
              <a:schemeClr val="bg1"/>
            </a:solidFill>
          </a:ln>
          <a:effectLst>
            <a:glow rad="76200">
              <a:schemeClr val="accent1">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a:t>
            </a:r>
            <a:r>
              <a:rPr lang="en-US" sz="1500" dirty="0">
                <a:solidFill>
                  <a:srgbClr val="0000CC"/>
                </a:solidFill>
              </a:rPr>
              <a:t>ULA</a:t>
            </a:r>
            <a:r>
              <a:rPr lang="en-US" sz="1500" dirty="0">
                <a:solidFill>
                  <a:schemeClr val="tx1"/>
                </a:solidFill>
              </a:rPr>
              <a:t> </a:t>
            </a:r>
            <a:r>
              <a:rPr lang="en-US" sz="1500" dirty="0">
                <a:solidFill>
                  <a:srgbClr val="0000CC"/>
                </a:solidFill>
              </a:rPr>
              <a:t>Vulcan (CST-100; Dream Chaser) </a:t>
            </a:r>
          </a:p>
        </p:txBody>
      </p:sp>
      <p:sp>
        <p:nvSpPr>
          <p:cNvPr id="50" name="Rectangle 49"/>
          <p:cNvSpPr/>
          <p:nvPr/>
        </p:nvSpPr>
        <p:spPr>
          <a:xfrm>
            <a:off x="5840201" y="5210457"/>
            <a:ext cx="2524865" cy="242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a:solidFill>
                  <a:srgbClr val="0000CC"/>
                </a:solidFill>
              </a:rPr>
              <a:t>MDA MRBM Test*</a:t>
            </a:r>
          </a:p>
        </p:txBody>
      </p:sp>
      <p:sp>
        <p:nvSpPr>
          <p:cNvPr id="54" name="Oval 53"/>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3" name="Straight Connector 62"/>
          <p:cNvCxnSpPr>
            <a:stCxn id="50" idx="1"/>
            <a:endCxn id="54" idx="5"/>
          </p:cNvCxnSpPr>
          <p:nvPr/>
        </p:nvCxnSpPr>
        <p:spPr>
          <a:xfrm flipH="1" flipV="1">
            <a:off x="5275786" y="5001405"/>
            <a:ext cx="564415" cy="33009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3" name="Oval 72"/>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74" name="Straight Connector 73"/>
          <p:cNvCxnSpPr>
            <a:stCxn id="73"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6" name="Rectangle 75"/>
          <p:cNvSpPr/>
          <p:nvPr/>
        </p:nvSpPr>
        <p:spPr>
          <a:xfrm>
            <a:off x="4831028" y="1277341"/>
            <a:ext cx="3293792"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a:t>
            </a:r>
            <a:r>
              <a:rPr lang="en-US" sz="1500" dirty="0" smtClean="0">
                <a:solidFill>
                  <a:srgbClr val="0000CC"/>
                </a:solidFill>
              </a:rPr>
              <a:t> </a:t>
            </a:r>
            <a:r>
              <a:rPr lang="en-US" sz="1500" dirty="0">
                <a:solidFill>
                  <a:srgbClr val="0000CC"/>
                </a:solidFill>
              </a:rPr>
              <a:t>SNC Dream Chaser </a:t>
            </a:r>
            <a:r>
              <a:rPr lang="en-US" sz="1500" dirty="0">
                <a:solidFill>
                  <a:schemeClr val="tx1"/>
                </a:solidFill>
              </a:rPr>
              <a:t>Landings</a:t>
            </a:r>
          </a:p>
        </p:txBody>
      </p:sp>
      <p:sp>
        <p:nvSpPr>
          <p:cNvPr id="79" name="Rectangle 78"/>
          <p:cNvSpPr/>
          <p:nvPr/>
        </p:nvSpPr>
        <p:spPr>
          <a:xfrm>
            <a:off x="4847457" y="1621221"/>
            <a:ext cx="3194574" cy="2526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 NGIS </a:t>
            </a:r>
            <a:r>
              <a:rPr lang="en-US" sz="1500" dirty="0" err="1">
                <a:solidFill>
                  <a:srgbClr val="0000CC"/>
                </a:solidFill>
              </a:rPr>
              <a:t>OmegA</a:t>
            </a:r>
            <a:endParaRPr lang="en-US" sz="1500" dirty="0">
              <a:solidFill>
                <a:srgbClr val="0000CC"/>
              </a:solidFill>
            </a:endParaRPr>
          </a:p>
        </p:txBody>
      </p:sp>
      <p:sp>
        <p:nvSpPr>
          <p:cNvPr id="60" name="Rectangle 59"/>
          <p:cNvSpPr/>
          <p:nvPr/>
        </p:nvSpPr>
        <p:spPr>
          <a:xfrm>
            <a:off x="6355862" y="3827660"/>
            <a:ext cx="2506784" cy="27151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16: </a:t>
            </a:r>
            <a:r>
              <a:rPr lang="en-US" sz="1500" dirty="0">
                <a:solidFill>
                  <a:srgbClr val="0000CC"/>
                </a:solidFill>
              </a:rPr>
              <a:t>Relativity </a:t>
            </a:r>
            <a:r>
              <a:rPr lang="en-US" sz="1500" dirty="0" err="1">
                <a:solidFill>
                  <a:srgbClr val="0000CC"/>
                </a:solidFill>
              </a:rPr>
              <a:t>Terran</a:t>
            </a:r>
            <a:endParaRPr lang="en-US" sz="1500" dirty="0">
              <a:solidFill>
                <a:srgbClr val="0000CC"/>
              </a:solidFill>
            </a:endParaRPr>
          </a:p>
        </p:txBody>
      </p:sp>
      <p:cxnSp>
        <p:nvCxnSpPr>
          <p:cNvPr id="64" name="Straight Connector 63"/>
          <p:cNvCxnSpPr>
            <a:endCxn id="65" idx="6"/>
          </p:cNvCxnSpPr>
          <p:nvPr/>
        </p:nvCxnSpPr>
        <p:spPr>
          <a:xfrm flipH="1">
            <a:off x="5376153" y="3963416"/>
            <a:ext cx="979709" cy="255554"/>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5" name="Oval 64"/>
          <p:cNvSpPr/>
          <p:nvPr/>
        </p:nvSpPr>
        <p:spPr>
          <a:xfrm>
            <a:off x="5228915" y="4145351"/>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70" name="Rectangle 69"/>
          <p:cNvSpPr/>
          <p:nvPr/>
        </p:nvSpPr>
        <p:spPr>
          <a:xfrm>
            <a:off x="6208624" y="3512532"/>
            <a:ext cx="2262276" cy="26068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20:  </a:t>
            </a:r>
            <a:r>
              <a:rPr lang="en-US" sz="1500" dirty="0">
                <a:solidFill>
                  <a:srgbClr val="0000CC"/>
                </a:solidFill>
              </a:rPr>
              <a:t>Firefly Alpha</a:t>
            </a:r>
          </a:p>
        </p:txBody>
      </p:sp>
      <p:cxnSp>
        <p:nvCxnSpPr>
          <p:cNvPr id="72" name="Straight Connector 71"/>
          <p:cNvCxnSpPr/>
          <p:nvPr/>
        </p:nvCxnSpPr>
        <p:spPr>
          <a:xfrm flipH="1">
            <a:off x="5308600" y="3642873"/>
            <a:ext cx="900024" cy="34916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75" name="Oval 74"/>
          <p:cNvSpPr/>
          <p:nvPr/>
        </p:nvSpPr>
        <p:spPr>
          <a:xfrm>
            <a:off x="5148481" y="3946384"/>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87" name="Oval 86"/>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8" name="Straight Connector 87"/>
          <p:cNvCxnSpPr>
            <a:stCxn id="89" idx="3"/>
            <a:endCxn id="87"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89" name="Rectangle 88"/>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15" name="AutoShape 2" descr="Image result for lockheed logo">
            <a:hlinkClick r:id="rId4"/>
          </p:cNvPr>
          <p:cNvSpPr>
            <a:spLocks noChangeAspect="1" noChangeArrowheads="1"/>
          </p:cNvSpPr>
          <p:nvPr/>
        </p:nvSpPr>
        <p:spPr bwMode="auto">
          <a:xfrm>
            <a:off x="114300" y="-1096963"/>
            <a:ext cx="4324350" cy="2286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Rectangle 89"/>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chemeClr val="tx1"/>
                </a:solidFill>
              </a:rPr>
              <a:t>SpaceX</a:t>
            </a:r>
            <a:r>
              <a:rPr lang="en-US" sz="1500" dirty="0">
                <a:solidFill>
                  <a:schemeClr val="tx1"/>
                </a:solidFill>
              </a:rPr>
              <a:t>/</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grpSp>
        <p:nvGrpSpPr>
          <p:cNvPr id="20" name="Group 19"/>
          <p:cNvGrpSpPr/>
          <p:nvPr/>
        </p:nvGrpSpPr>
        <p:grpSpPr>
          <a:xfrm>
            <a:off x="176743" y="2409825"/>
            <a:ext cx="4128482" cy="3171825"/>
            <a:chOff x="224368" y="2562225"/>
            <a:chExt cx="4128482" cy="3171825"/>
          </a:xfrm>
        </p:grpSpPr>
        <p:sp>
          <p:nvSpPr>
            <p:cNvPr id="5" name="Rectangle 4"/>
            <p:cNvSpPr/>
            <p:nvPr/>
          </p:nvSpPr>
          <p:spPr>
            <a:xfrm>
              <a:off x="224368" y="2562225"/>
              <a:ext cx="4123266" cy="3171825"/>
            </a:xfrm>
            <a:prstGeom prst="rect">
              <a:avLst/>
            </a:prstGeom>
            <a:solidFill>
              <a:schemeClr val="bg1"/>
            </a:solidFill>
            <a:ln>
              <a:solidFill>
                <a:schemeClr val="tx1"/>
              </a:solidFill>
            </a:ln>
            <a:effectLst>
              <a:glow rad="101600">
                <a:schemeClr val="bg1">
                  <a:alpha val="6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u="sng" dirty="0">
                <a:solidFill>
                  <a:schemeClr val="tx1"/>
                </a:solidFill>
              </a:endParaRPr>
            </a:p>
            <a:p>
              <a:pPr algn="ctr"/>
              <a:endParaRPr lang="en-US" sz="2400" b="1" u="sng" dirty="0" smtClean="0">
                <a:solidFill>
                  <a:schemeClr val="tx1"/>
                </a:solidFill>
              </a:endParaRPr>
            </a:p>
            <a:p>
              <a:pPr algn="ctr"/>
              <a:endParaRPr lang="en-US" sz="2400" b="1" u="sng" dirty="0" smtClean="0">
                <a:solidFill>
                  <a:schemeClr val="tx1"/>
                </a:solidFill>
              </a:endParaRPr>
            </a:p>
            <a:p>
              <a:pPr algn="ctr"/>
              <a:endParaRPr lang="en-US" sz="2400" b="1" u="sng" dirty="0">
                <a:solidFill>
                  <a:schemeClr val="tx1"/>
                </a:solidFill>
              </a:endParaRPr>
            </a:p>
            <a:p>
              <a:pPr algn="ctr"/>
              <a:endParaRPr lang="en-US" sz="2400" b="1" u="sng" dirty="0" smtClean="0">
                <a:solidFill>
                  <a:schemeClr val="tx1"/>
                </a:solidFill>
              </a:endParaRPr>
            </a:p>
            <a:p>
              <a:pPr algn="ctr"/>
              <a:endParaRPr lang="en-US" sz="2400" b="1" u="sng" dirty="0">
                <a:solidFill>
                  <a:schemeClr val="tx1"/>
                </a:solidFill>
              </a:endParaRPr>
            </a:p>
            <a:p>
              <a:pPr algn="ctr"/>
              <a:endParaRPr lang="en-US" sz="2400" b="1" u="sng" dirty="0">
                <a:solidFill>
                  <a:schemeClr val="tx1"/>
                </a:solidFill>
              </a:endParaRPr>
            </a:p>
          </p:txBody>
        </p:sp>
        <p:pic>
          <p:nvPicPr>
            <p:cNvPr id="55" name="Picture 54"/>
            <p:cNvPicPr>
              <a:picLocks noChangeAspect="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t="38218" b="38073"/>
            <a:stretch/>
          </p:blipFill>
          <p:spPr>
            <a:xfrm>
              <a:off x="3000375" y="5249700"/>
              <a:ext cx="1352475" cy="277568"/>
            </a:xfrm>
            <a:prstGeom prst="rect">
              <a:avLst/>
            </a:prstGeom>
            <a:ln>
              <a:noFill/>
            </a:ln>
            <a:effectLst>
              <a:outerShdw blurRad="50800" dist="38100" dir="2700000" algn="tl" rotWithShape="0">
                <a:prstClr val="black">
                  <a:alpha val="40000"/>
                </a:prstClr>
              </a:outerShdw>
            </a:effectLst>
          </p:spPr>
        </p:pic>
        <p:pic>
          <p:nvPicPr>
            <p:cNvPr id="68" name="Picture 67"/>
            <p:cNvPicPr>
              <a:picLocks noChangeAspect="1"/>
            </p:cNvPicPr>
            <p:nvPr/>
          </p:nvPicPr>
          <p:blipFill>
            <a:blip r:embed="rId6" cstate="email">
              <a:clrChange>
                <a:clrFrom>
                  <a:srgbClr val="FFFFFF"/>
                </a:clrFrom>
                <a:clrTo>
                  <a:srgbClr val="FFFFFF">
                    <a:alpha val="0"/>
                  </a:srgbClr>
                </a:clrTo>
              </a:clrChange>
              <a:extLst>
                <a:ext uri="{BEBA8EAE-BF5A-486C-A8C5-ECC9F3942E4B}">
                  <a14:imgProps xmlns:a14="http://schemas.microsoft.com/office/drawing/2010/main">
                    <a14:imgLayer r:embed="rId7">
                      <a14:imgEffect>
                        <a14:brightnessContrast contrast="-20000"/>
                      </a14:imgEffect>
                    </a14:imgLayer>
                  </a14:imgProps>
                </a:ext>
                <a:ext uri="{28A0092B-C50C-407E-A947-70E740481C1C}">
                  <a14:useLocalDpi xmlns:a14="http://schemas.microsoft.com/office/drawing/2010/main"/>
                </a:ext>
              </a:extLst>
            </a:blip>
            <a:stretch>
              <a:fillRect/>
            </a:stretch>
          </p:blipFill>
          <p:spPr>
            <a:xfrm>
              <a:off x="315004" y="4111625"/>
              <a:ext cx="1877892" cy="423334"/>
            </a:xfrm>
            <a:prstGeom prst="rect">
              <a:avLst/>
            </a:prstGeom>
            <a:ln>
              <a:noFill/>
            </a:ln>
            <a:effectLst>
              <a:outerShdw blurRad="50800" dist="38100" dir="2700000" algn="tl" rotWithShape="0">
                <a:prstClr val="black">
                  <a:alpha val="40000"/>
                </a:prstClr>
              </a:outerShdw>
            </a:effectLst>
          </p:spPr>
        </p:pic>
        <p:pic>
          <p:nvPicPr>
            <p:cNvPr id="69" name="Picture 68"/>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4340" t="41751" r="5382" b="24074"/>
            <a:stretch/>
          </p:blipFill>
          <p:spPr>
            <a:xfrm>
              <a:off x="571503" y="2765424"/>
              <a:ext cx="2429057" cy="474133"/>
            </a:xfrm>
            <a:prstGeom prst="rect">
              <a:avLst/>
            </a:prstGeom>
            <a:ln>
              <a:noFill/>
            </a:ln>
            <a:effectLst>
              <a:outerShdw blurRad="50800" dist="38100" dir="2700000" algn="tl" rotWithShape="0">
                <a:prstClr val="black">
                  <a:alpha val="40000"/>
                </a:prstClr>
              </a:outerShdw>
            </a:effectLst>
          </p:spPr>
        </p:pic>
        <p:pic>
          <p:nvPicPr>
            <p:cNvPr id="77" name="Picture 76"/>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96676" y="3782427"/>
              <a:ext cx="1279974" cy="442296"/>
            </a:xfrm>
            <a:prstGeom prst="rect">
              <a:avLst/>
            </a:prstGeom>
            <a:ln>
              <a:noFill/>
            </a:ln>
            <a:effectLst>
              <a:outerShdw blurRad="50800" dist="38100" dir="2700000" algn="tl" rotWithShape="0">
                <a:prstClr val="black">
                  <a:alpha val="40000"/>
                </a:prstClr>
              </a:outerShdw>
            </a:effectLst>
          </p:spPr>
        </p:pic>
        <p:pic>
          <p:nvPicPr>
            <p:cNvPr id="80" name="Picture 79"/>
            <p:cNvPicPr>
              <a:picLocks noChangeAspect="1"/>
            </p:cNvPicPr>
            <p:nvPr/>
          </p:nvPicPr>
          <p:blipFill rotWithShape="1">
            <a:blip r:embed="rId10" cstate="email">
              <a:clrChange>
                <a:clrFrom>
                  <a:srgbClr val="FFFFFF"/>
                </a:clrFrom>
                <a:clrTo>
                  <a:srgbClr val="FFFFFF">
                    <a:alpha val="0"/>
                  </a:srgbClr>
                </a:clrTo>
              </a:clrChange>
              <a:extLst>
                <a:ext uri="{28A0092B-C50C-407E-A947-70E740481C1C}">
                  <a14:useLocalDpi xmlns:a14="http://schemas.microsoft.com/office/drawing/2010/main"/>
                </a:ext>
              </a:extLst>
            </a:blip>
            <a:srcRect l="6000" t="32849" b="33589"/>
            <a:stretch/>
          </p:blipFill>
          <p:spPr>
            <a:xfrm>
              <a:off x="306890" y="3769954"/>
              <a:ext cx="1579060" cy="379770"/>
            </a:xfrm>
            <a:prstGeom prst="rect">
              <a:avLst/>
            </a:prstGeom>
            <a:ln>
              <a:noFill/>
            </a:ln>
            <a:effectLst>
              <a:outerShdw blurRad="50800" dist="38100" dir="2700000" algn="tl" rotWithShape="0">
                <a:prstClr val="black">
                  <a:alpha val="40000"/>
                </a:prstClr>
              </a:outerShdw>
            </a:effectLst>
          </p:spPr>
        </p:pic>
        <p:pic>
          <p:nvPicPr>
            <p:cNvPr id="81" name="Picture 80"/>
            <p:cNvPicPr>
              <a:picLocks noChangeAspect="1"/>
            </p:cNvPicPr>
            <p:nvPr/>
          </p:nvPicPr>
          <p:blipFill rotWithShape="1">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t="34286" b="35715"/>
            <a:stretch/>
          </p:blipFill>
          <p:spPr>
            <a:xfrm>
              <a:off x="296662" y="3302521"/>
              <a:ext cx="1282370" cy="384711"/>
            </a:xfrm>
            <a:prstGeom prst="rect">
              <a:avLst/>
            </a:prstGeom>
            <a:ln>
              <a:noFill/>
            </a:ln>
            <a:effectLst>
              <a:outerShdw blurRad="50800" dist="38100" dir="2700000" algn="tl" rotWithShape="0">
                <a:prstClr val="black">
                  <a:alpha val="40000"/>
                </a:prstClr>
              </a:outerShdw>
            </a:effectLst>
          </p:spPr>
        </p:pic>
        <p:pic>
          <p:nvPicPr>
            <p:cNvPr id="82" name="Picture 81"/>
            <p:cNvPicPr>
              <a:picLocks noChangeAspect="1"/>
            </p:cNvPicPr>
            <p:nvPr/>
          </p:nvPicPr>
          <p:blipFill>
            <a:blip r:embed="rId12"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532764" y="4332365"/>
              <a:ext cx="988309" cy="601585"/>
            </a:xfrm>
            <a:prstGeom prst="rect">
              <a:avLst/>
            </a:prstGeom>
            <a:ln>
              <a:noFill/>
            </a:ln>
            <a:effectLst>
              <a:outerShdw blurRad="50800" dist="38100" dir="2700000" algn="tl" rotWithShape="0">
                <a:prstClr val="black">
                  <a:alpha val="40000"/>
                </a:prstClr>
              </a:outerShdw>
            </a:effectLst>
          </p:spPr>
        </p:pic>
        <p:pic>
          <p:nvPicPr>
            <p:cNvPr id="83" name="Picture 82"/>
            <p:cNvPicPr>
              <a:picLocks noChangeAspect="1"/>
            </p:cNvPicPr>
            <p:nvPr/>
          </p:nvPicPr>
          <p:blipFill>
            <a:blip r:embed="rId1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837462" y="4645024"/>
              <a:ext cx="565506" cy="389467"/>
            </a:xfrm>
            <a:prstGeom prst="rect">
              <a:avLst/>
            </a:prstGeom>
            <a:ln>
              <a:noFill/>
            </a:ln>
            <a:effectLst>
              <a:outerShdw blurRad="50800" dist="38100" dir="2700000" algn="tl" rotWithShape="0">
                <a:prstClr val="black">
                  <a:alpha val="40000"/>
                </a:prstClr>
              </a:outerShdw>
            </a:effectLst>
          </p:spPr>
        </p:pic>
        <p:pic>
          <p:nvPicPr>
            <p:cNvPr id="84" name="Picture 83"/>
            <p:cNvPicPr>
              <a:picLocks noChangeAspect="1"/>
            </p:cNvPicPr>
            <p:nvPr/>
          </p:nvPicPr>
          <p:blipFill rotWithShape="1">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l="18982" r="22462"/>
            <a:stretch/>
          </p:blipFill>
          <p:spPr>
            <a:xfrm>
              <a:off x="3411959" y="4429139"/>
              <a:ext cx="870059" cy="742936"/>
            </a:xfrm>
            <a:prstGeom prst="rect">
              <a:avLst/>
            </a:prstGeom>
            <a:ln>
              <a:noFill/>
            </a:ln>
            <a:effectLst>
              <a:outerShdw blurRad="50800" dist="38100" dir="2700000" algn="tl" rotWithShape="0">
                <a:prstClr val="black">
                  <a:alpha val="40000"/>
                </a:prstClr>
              </a:outerShdw>
            </a:effectLst>
          </p:spPr>
        </p:pic>
        <p:pic>
          <p:nvPicPr>
            <p:cNvPr id="6" name="Picture 5"/>
            <p:cNvPicPr>
              <a:picLocks noChangeAspect="1"/>
            </p:cNvPicPr>
            <p:nvPr/>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5806" y="5027901"/>
              <a:ext cx="879745" cy="650058"/>
            </a:xfrm>
            <a:prstGeom prst="rect">
              <a:avLst/>
            </a:prstGeom>
            <a:ln>
              <a:noFill/>
            </a:ln>
            <a:effectLst>
              <a:outerShdw blurRad="50800" dist="38100" dir="2700000" algn="tl" rotWithShape="0">
                <a:prstClr val="black">
                  <a:alpha val="40000"/>
                </a:prstClr>
              </a:outerShdw>
            </a:effectLst>
          </p:spPr>
        </p:pic>
        <p:pic>
          <p:nvPicPr>
            <p:cNvPr id="11" name="Picture 10"/>
            <p:cNvPicPr>
              <a:picLocks noChangeAspect="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04406" y="5267459"/>
              <a:ext cx="1519767" cy="382981"/>
            </a:xfrm>
            <a:prstGeom prst="rect">
              <a:avLst/>
            </a:prstGeom>
            <a:ln>
              <a:noFill/>
            </a:ln>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61770" y="2655340"/>
              <a:ext cx="1016529" cy="538709"/>
            </a:xfrm>
            <a:prstGeom prst="rect">
              <a:avLst/>
            </a:prstGeom>
            <a:ln>
              <a:noFill/>
            </a:ln>
            <a:effectLst>
              <a:outerShdw blurRad="50800" dist="38100" dir="2700000" algn="tl" rotWithShape="0">
                <a:prstClr val="black">
                  <a:alpha val="40000"/>
                </a:prstClr>
              </a:outerShdw>
            </a:effectLst>
          </p:spPr>
        </p:pic>
        <p:pic>
          <p:nvPicPr>
            <p:cNvPr id="13" name="Picture 12"/>
            <p:cNvPicPr>
              <a:picLocks noChangeAspect="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06033" y="3116791"/>
              <a:ext cx="1429335" cy="354542"/>
            </a:xfrm>
            <a:prstGeom prst="rect">
              <a:avLst/>
            </a:prstGeom>
            <a:ln>
              <a:noFill/>
            </a:ln>
            <a:effectLst>
              <a:outerShdw blurRad="50800" dist="38100" dir="2700000" algn="tl" rotWithShape="0">
                <a:prstClr val="black">
                  <a:alpha val="40000"/>
                </a:prstClr>
              </a:outerShdw>
            </a:effectLst>
          </p:spPr>
        </p:pic>
        <p:pic>
          <p:nvPicPr>
            <p:cNvPr id="17" name="Picture 16"/>
            <p:cNvPicPr>
              <a:picLocks noChangeAspect="1"/>
            </p:cNvPicPr>
            <p:nvPr/>
          </p:nvPicPr>
          <p:blipFill>
            <a:blip r:embed="rId1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87625" y="3107989"/>
              <a:ext cx="1730375" cy="914736"/>
            </a:xfrm>
            <a:prstGeom prst="rect">
              <a:avLst/>
            </a:prstGeom>
            <a:ln>
              <a:noFill/>
            </a:ln>
            <a:effectLst>
              <a:outerShdw blurRad="50800" dist="38100" dir="2700000" algn="tl" rotWithShape="0">
                <a:prstClr val="black">
                  <a:alpha val="40000"/>
                </a:prstClr>
              </a:outerShdw>
            </a:effectLst>
          </p:spPr>
        </p:pic>
        <p:pic>
          <p:nvPicPr>
            <p:cNvPr id="91" name="Picture 2" descr="Image result for air force logo"/>
            <p:cNvPicPr>
              <a:picLocks noChangeAspect="1" noChangeArrowheads="1"/>
            </p:cNvPicPr>
            <p:nvPr/>
          </p:nvPicPr>
          <p:blipFill>
            <a:blip r:embed="rId2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58950" y="3435421"/>
              <a:ext cx="708025" cy="676204"/>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2" name="Picture 91"/>
            <p:cNvPicPr>
              <a:picLocks noChangeAspect="1"/>
            </p:cNvPicPr>
            <p:nvPr/>
          </p:nvPicPr>
          <p:blipFill rotWithShape="1">
            <a:blip r:embed="rId21" cstate="print">
              <a:clrChange>
                <a:clrFrom>
                  <a:srgbClr val="FEFEFD"/>
                </a:clrFrom>
                <a:clrTo>
                  <a:srgbClr val="FEFEFD">
                    <a:alpha val="0"/>
                  </a:srgbClr>
                </a:clrTo>
              </a:clrChange>
              <a:extLst>
                <a:ext uri="{28A0092B-C50C-407E-A947-70E740481C1C}">
                  <a14:useLocalDpi xmlns:a14="http://schemas.microsoft.com/office/drawing/2010/main" val="0"/>
                </a:ext>
              </a:extLst>
            </a:blip>
            <a:srcRect t="28667" b="31667"/>
            <a:stretch/>
          </p:blipFill>
          <p:spPr>
            <a:xfrm>
              <a:off x="342900" y="4588491"/>
              <a:ext cx="1255108" cy="497859"/>
            </a:xfrm>
            <a:prstGeom prst="rect">
              <a:avLst/>
            </a:prstGeom>
          </p:spPr>
        </p:pic>
      </p:grpSp>
    </p:spTree>
    <p:extLst>
      <p:ext uri="{BB962C8B-B14F-4D97-AF65-F5344CB8AC3E}">
        <p14:creationId xmlns:p14="http://schemas.microsoft.com/office/powerpoint/2010/main" val="1822665632"/>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Launch Customers: 2013</a:t>
            </a:r>
            <a:endParaRPr lang="en-US"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8" name="Rectangle 27"/>
            <p:cNvSpPr/>
            <p:nvPr/>
          </p:nvSpPr>
          <p:spPr>
            <a:xfrm>
              <a:off x="6121780" y="4867564"/>
              <a:ext cx="2994511" cy="28355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a:t>
              </a:r>
              <a:r>
                <a:rPr lang="en-US" sz="1500" dirty="0" smtClean="0">
                  <a:solidFill>
                    <a:schemeClr val="tx1"/>
                  </a:solidFill>
                </a:rPr>
                <a:t> </a:t>
              </a:r>
              <a:r>
                <a:rPr lang="en-US" sz="1500" dirty="0" smtClean="0">
                  <a:solidFill>
                    <a:srgbClr val="0000CC"/>
                  </a:solidFill>
                </a:rPr>
                <a:t>Space Florida, </a:t>
              </a:r>
              <a:r>
                <a:rPr lang="en-US" sz="1500" dirty="0" smtClean="0">
                  <a:solidFill>
                    <a:schemeClr val="tx1"/>
                  </a:solidFill>
                </a:rPr>
                <a:t>Navy*</a:t>
              </a:r>
              <a:endParaRPr lang="en-US" sz="1500" dirty="0">
                <a:solidFill>
                  <a:schemeClr val="tx1"/>
                </a:solidFill>
              </a:endParaRPr>
            </a:p>
          </p:txBody>
        </p: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82" name="Rectangle 81"/>
          <p:cNvSpPr/>
          <p:nvPr/>
        </p:nvSpPr>
        <p:spPr>
          <a:xfrm>
            <a:off x="5384347" y="2248393"/>
            <a:ext cx="2921453"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endParaRPr lang="en-US" sz="1500" dirty="0">
              <a:solidFill>
                <a:srgbClr val="0000CC"/>
              </a:solidFill>
            </a:endParaRPr>
          </a:p>
        </p:txBody>
      </p:sp>
      <p:sp>
        <p:nvSpPr>
          <p:cNvPr id="83" name="TextBox 82"/>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sp>
        <p:nvSpPr>
          <p:cNvPr id="84" name="Oval 83"/>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7" name="Straight Connector 86"/>
          <p:cNvCxnSpPr>
            <a:stCxn id="88" idx="3"/>
            <a:endCxn id="84"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88" name="Rectangle 87"/>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90" name="Rectangle 89"/>
          <p:cNvSpPr/>
          <p:nvPr/>
        </p:nvSpPr>
        <p:spPr>
          <a:xfrm>
            <a:off x="5192032" y="5828145"/>
            <a:ext cx="2725148" cy="280847"/>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smtClean="0">
                <a:solidFill>
                  <a:schemeClr val="tx1"/>
                </a:solidFill>
              </a:rPr>
              <a:t>Navy Trident II*</a:t>
            </a:r>
            <a:endParaRPr lang="en-US" sz="1500" dirty="0">
              <a:solidFill>
                <a:schemeClr val="tx1"/>
              </a:solidFill>
            </a:endParaRPr>
          </a:p>
        </p:txBody>
      </p:sp>
    </p:spTree>
    <p:extLst>
      <p:ext uri="{BB962C8B-B14F-4D97-AF65-F5344CB8AC3E}">
        <p14:creationId xmlns:p14="http://schemas.microsoft.com/office/powerpoint/2010/main" val="1056232484"/>
      </p:ext>
    </p:extLst>
  </p:cSld>
  <p:clrMapOvr>
    <a:masterClrMapping/>
  </p:clrMapOvr>
  <p:transition spd="slow" advClick="0" advTm="2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Commercial Activity at CCAFS</a:t>
            </a:r>
          </a:p>
        </p:txBody>
      </p:sp>
      <p:sp>
        <p:nvSpPr>
          <p:cNvPr id="3" name="Content Placeholder 2"/>
          <p:cNvSpPr>
            <a:spLocks noGrp="1"/>
          </p:cNvSpPr>
          <p:nvPr>
            <p:ph idx="1"/>
          </p:nvPr>
        </p:nvSpPr>
        <p:spPr>
          <a:xfrm>
            <a:off x="381001" y="1557866"/>
            <a:ext cx="7467600" cy="4931833"/>
          </a:xfrm>
        </p:spPr>
        <p:txBody>
          <a:bodyPr>
            <a:normAutofit fontScale="92500" lnSpcReduction="10000"/>
          </a:bodyPr>
          <a:lstStyle/>
          <a:p>
            <a:r>
              <a:rPr lang="en-US" dirty="0" smtClean="0"/>
              <a:t>Commercial space operations thriving at CCAFS</a:t>
            </a:r>
          </a:p>
          <a:p>
            <a:pPr lvl="1"/>
            <a:r>
              <a:rPr lang="en-US" dirty="0" smtClean="0"/>
              <a:t>45 SW agreements with eight commercial companies</a:t>
            </a:r>
          </a:p>
          <a:p>
            <a:pPr lvl="1"/>
            <a:r>
              <a:rPr lang="en-US" dirty="0" smtClean="0"/>
              <a:t>Nine launch complexes leased/licensed to commercial/non-federal entities</a:t>
            </a:r>
          </a:p>
          <a:p>
            <a:pPr lvl="2"/>
            <a:r>
              <a:rPr lang="en-US" sz="2400" dirty="0" smtClean="0"/>
              <a:t>ULA – Complex 37 and 41</a:t>
            </a:r>
          </a:p>
          <a:p>
            <a:pPr lvl="2"/>
            <a:r>
              <a:rPr lang="en-US" sz="2400" dirty="0" smtClean="0"/>
              <a:t>SpaceX – Complex 40 and 13</a:t>
            </a:r>
          </a:p>
          <a:p>
            <a:pPr lvl="2"/>
            <a:r>
              <a:rPr lang="en-US" sz="2400" dirty="0" smtClean="0"/>
              <a:t>Blue Origin – Complex 11 and 36</a:t>
            </a:r>
          </a:p>
          <a:p>
            <a:pPr lvl="2"/>
            <a:r>
              <a:rPr lang="en-US" sz="2400" dirty="0" smtClean="0"/>
              <a:t>Moon Express – Complex 17 and 18</a:t>
            </a:r>
          </a:p>
          <a:p>
            <a:pPr lvl="2"/>
            <a:r>
              <a:rPr lang="en-US" sz="2400" dirty="0"/>
              <a:t>Space Florida - Complex 46 </a:t>
            </a:r>
            <a:endParaRPr lang="en-US" sz="2400" dirty="0" smtClean="0"/>
          </a:p>
          <a:p>
            <a:pPr lvl="1"/>
            <a:r>
              <a:rPr lang="en-US" dirty="0" smtClean="0"/>
              <a:t>Two more launch pads pending</a:t>
            </a:r>
          </a:p>
          <a:p>
            <a:pPr lvl="2"/>
            <a:r>
              <a:rPr lang="en-US" sz="2400" dirty="0" smtClean="0"/>
              <a:t>Firefly (Complex 20) and Relativity (Complex 16)</a:t>
            </a:r>
          </a:p>
          <a:p>
            <a:pPr lvl="1"/>
            <a:r>
              <a:rPr lang="en-US" dirty="0" smtClean="0"/>
              <a:t>In preliminary talks with five more companies</a:t>
            </a:r>
          </a:p>
          <a:p>
            <a:pPr lvl="1"/>
            <a:r>
              <a:rPr lang="en-US" dirty="0" smtClean="0"/>
              <a:t>Leased/licensed 102 facilities with over 930,000 square feet of space worth over $491M</a:t>
            </a:r>
          </a:p>
        </p:txBody>
      </p:sp>
      <p:grpSp>
        <p:nvGrpSpPr>
          <p:cNvPr id="21" name="Group 20"/>
          <p:cNvGrpSpPr/>
          <p:nvPr/>
        </p:nvGrpSpPr>
        <p:grpSpPr>
          <a:xfrm>
            <a:off x="8001000" y="1239941"/>
            <a:ext cx="4035490" cy="4925686"/>
            <a:chOff x="8001000" y="1239941"/>
            <a:chExt cx="4035490" cy="4925686"/>
          </a:xfrm>
        </p:grpSpPr>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24960" t="8403" r="28956"/>
            <a:stretch/>
          </p:blipFill>
          <p:spPr>
            <a:xfrm>
              <a:off x="8001000" y="1239941"/>
              <a:ext cx="4035490" cy="4925686"/>
            </a:xfrm>
            <a:prstGeom prst="rect">
              <a:avLst/>
            </a:prstGeom>
            <a:noFill/>
            <a:ln w="25400">
              <a:solidFill>
                <a:schemeClr val="bg1"/>
              </a:solidFill>
            </a:ln>
          </p:spPr>
        </p:pic>
        <p:sp>
          <p:nvSpPr>
            <p:cNvPr id="7" name="Oval 6"/>
            <p:cNvSpPr/>
            <p:nvPr/>
          </p:nvSpPr>
          <p:spPr>
            <a:xfrm>
              <a:off x="8748675" y="2318889"/>
              <a:ext cx="147238" cy="147238"/>
            </a:xfrm>
            <a:prstGeom prst="ellips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6" idx="1"/>
            </p:cNvCxnSpPr>
            <p:nvPr/>
          </p:nvCxnSpPr>
          <p:spPr>
            <a:xfrm flipV="1">
              <a:off x="8874350" y="1549627"/>
              <a:ext cx="706602" cy="790825"/>
            </a:xfrm>
            <a:prstGeom prst="line">
              <a:avLst/>
            </a:prstGeom>
            <a:solidFill>
              <a:schemeClr val="bg1"/>
            </a:solid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8871750" y="2769800"/>
              <a:ext cx="147238" cy="147238"/>
            </a:xfrm>
            <a:prstGeom prst="ellips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7"/>
              <a:endCxn id="17" idx="1"/>
            </p:cNvCxnSpPr>
            <p:nvPr/>
          </p:nvCxnSpPr>
          <p:spPr>
            <a:xfrm flipV="1">
              <a:off x="8997425" y="2053808"/>
              <a:ext cx="586040" cy="737555"/>
            </a:xfrm>
            <a:prstGeom prst="line">
              <a:avLst/>
            </a:prstGeom>
            <a:solidFill>
              <a:schemeClr val="bg1"/>
            </a:solid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12" name="Oval 11"/>
            <p:cNvSpPr/>
            <p:nvPr/>
          </p:nvSpPr>
          <p:spPr>
            <a:xfrm>
              <a:off x="9407335" y="4304107"/>
              <a:ext cx="147238" cy="147238"/>
            </a:xfrm>
            <a:prstGeom prst="ellips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3" name="Straight Connector 12"/>
            <p:cNvCxnSpPr>
              <a:stCxn id="56" idx="7"/>
              <a:endCxn id="52" idx="1"/>
            </p:cNvCxnSpPr>
            <p:nvPr/>
          </p:nvCxnSpPr>
          <p:spPr>
            <a:xfrm flipV="1">
              <a:off x="9411848" y="3613831"/>
              <a:ext cx="640271" cy="373327"/>
            </a:xfrm>
            <a:prstGeom prst="line">
              <a:avLst/>
            </a:prstGeom>
            <a:solidFill>
              <a:schemeClr val="bg1"/>
            </a:solid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9043823" y="3345682"/>
              <a:ext cx="147238" cy="147238"/>
            </a:xfrm>
            <a:prstGeom prst="ellips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5" name="Straight Connector 14"/>
            <p:cNvCxnSpPr>
              <a:stCxn id="14" idx="7"/>
              <a:endCxn id="16" idx="1"/>
            </p:cNvCxnSpPr>
            <p:nvPr/>
          </p:nvCxnSpPr>
          <p:spPr>
            <a:xfrm flipV="1">
              <a:off x="9169498" y="2598795"/>
              <a:ext cx="426712" cy="768450"/>
            </a:xfrm>
            <a:prstGeom prst="line">
              <a:avLst/>
            </a:prstGeom>
            <a:solidFill>
              <a:schemeClr val="bg1"/>
            </a:solid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26" name="Oval 25"/>
            <p:cNvSpPr/>
            <p:nvPr/>
          </p:nvSpPr>
          <p:spPr>
            <a:xfrm>
              <a:off x="9030996" y="5062994"/>
              <a:ext cx="147238" cy="147238"/>
            </a:xfrm>
            <a:prstGeom prst="ellips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27" name="Oval 26"/>
            <p:cNvSpPr/>
            <p:nvPr/>
          </p:nvSpPr>
          <p:spPr>
            <a:xfrm>
              <a:off x="9134407" y="5031113"/>
              <a:ext cx="147238" cy="147238"/>
            </a:xfrm>
            <a:prstGeom prst="ellips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29" name="Oval 28"/>
            <p:cNvSpPr/>
            <p:nvPr/>
          </p:nvSpPr>
          <p:spPr>
            <a:xfrm>
              <a:off x="9556622" y="4692883"/>
              <a:ext cx="147238" cy="147238"/>
            </a:xfrm>
            <a:prstGeom prst="ellips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30" name="Oval 29"/>
            <p:cNvSpPr/>
            <p:nvPr/>
          </p:nvSpPr>
          <p:spPr>
            <a:xfrm>
              <a:off x="9497524" y="4587916"/>
              <a:ext cx="147238" cy="147238"/>
            </a:xfrm>
            <a:prstGeom prst="ellips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4" name="Straight Connector 33"/>
            <p:cNvCxnSpPr>
              <a:stCxn id="30" idx="6"/>
              <a:endCxn id="31" idx="1"/>
            </p:cNvCxnSpPr>
            <p:nvPr/>
          </p:nvCxnSpPr>
          <p:spPr>
            <a:xfrm flipV="1">
              <a:off x="9644762" y="4640582"/>
              <a:ext cx="538823" cy="20953"/>
            </a:xfrm>
            <a:prstGeom prst="line">
              <a:avLst/>
            </a:prstGeom>
            <a:solidFill>
              <a:schemeClr val="bg1"/>
            </a:solid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40" name="Straight Connector 39"/>
            <p:cNvCxnSpPr>
              <a:stCxn id="27" idx="5"/>
              <a:endCxn id="28" idx="1"/>
            </p:cNvCxnSpPr>
            <p:nvPr/>
          </p:nvCxnSpPr>
          <p:spPr>
            <a:xfrm>
              <a:off x="9260082" y="5156788"/>
              <a:ext cx="656071" cy="692913"/>
            </a:xfrm>
            <a:prstGeom prst="line">
              <a:avLst/>
            </a:prstGeom>
            <a:solidFill>
              <a:schemeClr val="bg1"/>
            </a:solid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43" name="Straight Connector 42"/>
            <p:cNvCxnSpPr>
              <a:stCxn id="26" idx="5"/>
              <a:endCxn id="28" idx="1"/>
            </p:cNvCxnSpPr>
            <p:nvPr/>
          </p:nvCxnSpPr>
          <p:spPr>
            <a:xfrm>
              <a:off x="9156671" y="5188669"/>
              <a:ext cx="759482" cy="661032"/>
            </a:xfrm>
            <a:prstGeom prst="lin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grpSp>
          <p:nvGrpSpPr>
            <p:cNvPr id="18" name="Group 17"/>
            <p:cNvGrpSpPr/>
            <p:nvPr/>
          </p:nvGrpSpPr>
          <p:grpSpPr>
            <a:xfrm>
              <a:off x="9580952" y="1276820"/>
              <a:ext cx="1553319" cy="499819"/>
              <a:chOff x="9597281" y="1935406"/>
              <a:chExt cx="1553319" cy="499819"/>
            </a:xfrm>
          </p:grpSpPr>
          <p:sp>
            <p:nvSpPr>
              <p:cNvPr id="6" name="Rectangle 5"/>
              <p:cNvSpPr/>
              <p:nvPr/>
            </p:nvSpPr>
            <p:spPr>
              <a:xfrm>
                <a:off x="9597281" y="1981200"/>
                <a:ext cx="1553319" cy="454025"/>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000" b="1" dirty="0" smtClean="0">
                    <a:solidFill>
                      <a:schemeClr val="tx1"/>
                    </a:solidFill>
                  </a:rPr>
                  <a:t>Complex 41 – Atlas V  </a:t>
                </a:r>
                <a:endParaRPr lang="en-US" sz="1000" b="1" dirty="0">
                  <a:solidFill>
                    <a:schemeClr val="tx1"/>
                  </a:solidFill>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27113" y="1935406"/>
                <a:ext cx="660340" cy="362087"/>
              </a:xfrm>
              <a:prstGeom prst="rect">
                <a:avLst/>
              </a:prstGeom>
            </p:spPr>
          </p:pic>
        </p:grpSp>
        <p:grpSp>
          <p:nvGrpSpPr>
            <p:cNvPr id="20" name="Group 19"/>
            <p:cNvGrpSpPr/>
            <p:nvPr/>
          </p:nvGrpSpPr>
          <p:grpSpPr>
            <a:xfrm>
              <a:off x="9583465" y="1867390"/>
              <a:ext cx="1820228" cy="372836"/>
              <a:chOff x="9590722" y="2584451"/>
              <a:chExt cx="1820228" cy="372836"/>
            </a:xfrm>
          </p:grpSpPr>
          <p:sp>
            <p:nvSpPr>
              <p:cNvPr id="17" name="Rectangle 16"/>
              <p:cNvSpPr/>
              <p:nvPr/>
            </p:nvSpPr>
            <p:spPr>
              <a:xfrm>
                <a:off x="9590722" y="2584451"/>
                <a:ext cx="1820228" cy="37283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000" b="1" dirty="0" smtClean="0">
                    <a:solidFill>
                      <a:schemeClr val="tx1"/>
                    </a:solidFill>
                  </a:rPr>
                  <a:t>Complex 40 – Falcon 9</a:t>
                </a:r>
                <a:endParaRPr lang="en-US" sz="1000" b="1" dirty="0">
                  <a:solidFill>
                    <a:schemeClr val="tx1"/>
                  </a:solidFill>
                </a:endParaRPr>
              </a:p>
            </p:txBody>
          </p:sp>
          <p:pic>
            <p:nvPicPr>
              <p:cNvPr id="19" name="Picture 18"/>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6000" t="32849" b="33589"/>
              <a:stretch/>
            </p:blipFill>
            <p:spPr>
              <a:xfrm>
                <a:off x="9627658" y="2587341"/>
                <a:ext cx="1180042" cy="237350"/>
              </a:xfrm>
              <a:prstGeom prst="rect">
                <a:avLst/>
              </a:prstGeom>
            </p:spPr>
          </p:pic>
        </p:grpSp>
        <p:grpSp>
          <p:nvGrpSpPr>
            <p:cNvPr id="23" name="Group 22"/>
            <p:cNvGrpSpPr/>
            <p:nvPr/>
          </p:nvGrpSpPr>
          <p:grpSpPr>
            <a:xfrm>
              <a:off x="9596210" y="2330977"/>
              <a:ext cx="2212976" cy="502995"/>
              <a:chOff x="9598024" y="3138731"/>
              <a:chExt cx="2212976" cy="502995"/>
            </a:xfrm>
          </p:grpSpPr>
          <p:sp>
            <p:nvSpPr>
              <p:cNvPr id="16" name="Rectangle 15"/>
              <p:cNvSpPr/>
              <p:nvPr/>
            </p:nvSpPr>
            <p:spPr>
              <a:xfrm>
                <a:off x="9598024" y="3171372"/>
                <a:ext cx="2212976" cy="470354"/>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000" b="1" dirty="0" smtClean="0">
                    <a:solidFill>
                      <a:schemeClr val="tx1"/>
                    </a:solidFill>
                  </a:rPr>
                  <a:t>Complex 37</a:t>
                </a:r>
                <a:r>
                  <a:rPr lang="en-US" sz="1000" b="1" dirty="0">
                    <a:solidFill>
                      <a:schemeClr val="tx1"/>
                    </a:solidFill>
                  </a:rPr>
                  <a:t> </a:t>
                </a:r>
                <a:r>
                  <a:rPr lang="en-US" sz="1000" b="1" dirty="0" smtClean="0">
                    <a:solidFill>
                      <a:schemeClr val="tx1"/>
                    </a:solidFill>
                  </a:rPr>
                  <a:t>– Delta IV, Delta IV </a:t>
                </a:r>
                <a:r>
                  <a:rPr lang="en-US" sz="1000" b="1" dirty="0">
                    <a:solidFill>
                      <a:schemeClr val="tx1"/>
                    </a:solidFill>
                  </a:rPr>
                  <a:t>H</a:t>
                </a:r>
                <a:r>
                  <a:rPr lang="en-US" sz="1000" b="1" dirty="0" smtClean="0">
                    <a:solidFill>
                      <a:schemeClr val="tx1"/>
                    </a:solidFill>
                  </a:rPr>
                  <a:t>eavy</a:t>
                </a:r>
                <a:endParaRPr lang="en-US" sz="1000" b="1" dirty="0">
                  <a:solidFill>
                    <a:schemeClr val="tx1"/>
                  </a:solidFill>
                </a:endParaRPr>
              </a:p>
            </p:txBody>
          </p:sp>
          <p:pic>
            <p:nvPicPr>
              <p:cNvPr id="35" name="Picture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36185" y="3138731"/>
                <a:ext cx="660340" cy="362087"/>
              </a:xfrm>
              <a:prstGeom prst="rect">
                <a:avLst/>
              </a:prstGeom>
            </p:spPr>
          </p:pic>
        </p:grpSp>
        <p:cxnSp>
          <p:nvCxnSpPr>
            <p:cNvPr id="39" name="Straight Connector 38"/>
            <p:cNvCxnSpPr>
              <a:stCxn id="29" idx="6"/>
              <a:endCxn id="31" idx="1"/>
            </p:cNvCxnSpPr>
            <p:nvPr/>
          </p:nvCxnSpPr>
          <p:spPr>
            <a:xfrm flipV="1">
              <a:off x="9703860" y="4640582"/>
              <a:ext cx="479725" cy="125920"/>
            </a:xfrm>
            <a:prstGeom prst="line">
              <a:avLst/>
            </a:prstGeom>
            <a:solidFill>
              <a:schemeClr val="bg1"/>
            </a:solid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28" name="Rectangle 27"/>
            <p:cNvSpPr/>
            <p:nvPr/>
          </p:nvSpPr>
          <p:spPr>
            <a:xfrm>
              <a:off x="9916152" y="5594349"/>
              <a:ext cx="1866273" cy="51070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endParaRPr lang="en-US" sz="1000" b="1" dirty="0">
                <a:solidFill>
                  <a:schemeClr val="tx1"/>
                </a:solidFill>
              </a:endParaRPr>
            </a:p>
            <a:p>
              <a:endParaRPr lang="en-US" sz="1000" b="1" dirty="0" smtClean="0">
                <a:solidFill>
                  <a:schemeClr val="tx1"/>
                </a:solidFill>
              </a:endParaRPr>
            </a:p>
            <a:p>
              <a:r>
                <a:rPr lang="en-US" sz="1000" b="1" dirty="0" smtClean="0">
                  <a:solidFill>
                    <a:schemeClr val="tx1"/>
                  </a:solidFill>
                </a:rPr>
                <a:t>Complex 17/18 – Moon Express</a:t>
              </a:r>
              <a:endParaRPr lang="en-US" sz="1000" b="1" dirty="0">
                <a:solidFill>
                  <a:schemeClr val="tx1"/>
                </a:solidFill>
              </a:endParaRPr>
            </a:p>
          </p:txBody>
        </p:sp>
        <p:pic>
          <p:nvPicPr>
            <p:cNvPr id="41" name="Picture 4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08895" y="5642449"/>
              <a:ext cx="379705" cy="261505"/>
            </a:xfrm>
            <a:prstGeom prst="rect">
              <a:avLst/>
            </a:prstGeom>
          </p:spPr>
        </p:pic>
        <p:grpSp>
          <p:nvGrpSpPr>
            <p:cNvPr id="50" name="Group 49"/>
            <p:cNvGrpSpPr/>
            <p:nvPr/>
          </p:nvGrpSpPr>
          <p:grpSpPr>
            <a:xfrm>
              <a:off x="9802654" y="2924723"/>
              <a:ext cx="1337060" cy="402414"/>
              <a:chOff x="9853454" y="3336826"/>
              <a:chExt cx="1337060" cy="402414"/>
            </a:xfrm>
          </p:grpSpPr>
          <p:sp>
            <p:nvSpPr>
              <p:cNvPr id="44" name="Rectangle 43"/>
              <p:cNvSpPr/>
              <p:nvPr/>
            </p:nvSpPr>
            <p:spPr>
              <a:xfrm>
                <a:off x="9853454" y="3347355"/>
                <a:ext cx="1337060" cy="391885"/>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000" b="1" dirty="0">
                    <a:solidFill>
                      <a:schemeClr val="tx1"/>
                    </a:solidFill>
                  </a:rPr>
                  <a:t>Complex 20 – Alpha</a:t>
                </a:r>
              </a:p>
            </p:txBody>
          </p:sp>
          <p:pic>
            <p:nvPicPr>
              <p:cNvPr id="38" name="Picture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24491" y="3336826"/>
                <a:ext cx="923124" cy="235600"/>
              </a:xfrm>
              <a:prstGeom prst="rect">
                <a:avLst/>
              </a:prstGeom>
            </p:spPr>
          </p:pic>
        </p:grpSp>
        <p:sp>
          <p:nvSpPr>
            <p:cNvPr id="46" name="Oval 45"/>
            <p:cNvSpPr/>
            <p:nvPr/>
          </p:nvSpPr>
          <p:spPr>
            <a:xfrm>
              <a:off x="9196222" y="3770226"/>
              <a:ext cx="147238" cy="147238"/>
            </a:xfrm>
            <a:prstGeom prst="ellips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7" name="Straight Connector 46"/>
            <p:cNvCxnSpPr>
              <a:stCxn id="46" idx="7"/>
              <a:endCxn id="44" idx="1"/>
            </p:cNvCxnSpPr>
            <p:nvPr/>
          </p:nvCxnSpPr>
          <p:spPr>
            <a:xfrm flipV="1">
              <a:off x="9321897" y="3131195"/>
              <a:ext cx="480757" cy="660594"/>
            </a:xfrm>
            <a:prstGeom prst="line">
              <a:avLst/>
            </a:prstGeom>
            <a:solidFill>
              <a:schemeClr val="bg1"/>
            </a:solid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grpSp>
          <p:nvGrpSpPr>
            <p:cNvPr id="55" name="Group 54"/>
            <p:cNvGrpSpPr/>
            <p:nvPr/>
          </p:nvGrpSpPr>
          <p:grpSpPr>
            <a:xfrm>
              <a:off x="10052119" y="3417888"/>
              <a:ext cx="1337060" cy="391885"/>
              <a:chOff x="10109269" y="3820883"/>
              <a:chExt cx="1337060" cy="391885"/>
            </a:xfrm>
          </p:grpSpPr>
          <p:sp>
            <p:nvSpPr>
              <p:cNvPr id="52" name="Rectangle 51"/>
              <p:cNvSpPr/>
              <p:nvPr/>
            </p:nvSpPr>
            <p:spPr>
              <a:xfrm>
                <a:off x="10109269" y="3820883"/>
                <a:ext cx="1337060" cy="391885"/>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000" b="1" dirty="0">
                    <a:solidFill>
                      <a:schemeClr val="tx1"/>
                    </a:solidFill>
                  </a:rPr>
                  <a:t>Complex </a:t>
                </a:r>
                <a:r>
                  <a:rPr lang="en-US" sz="1000" b="1" dirty="0" smtClean="0">
                    <a:solidFill>
                      <a:schemeClr val="tx1"/>
                    </a:solidFill>
                  </a:rPr>
                  <a:t>16 </a:t>
                </a:r>
                <a:r>
                  <a:rPr lang="en-US" sz="1000" b="1" dirty="0">
                    <a:solidFill>
                      <a:schemeClr val="tx1"/>
                    </a:solidFill>
                  </a:rPr>
                  <a:t>– </a:t>
                </a:r>
                <a:r>
                  <a:rPr lang="en-US" sz="1000" b="1" dirty="0" err="1" smtClean="0">
                    <a:solidFill>
                      <a:schemeClr val="tx1"/>
                    </a:solidFill>
                  </a:rPr>
                  <a:t>Terran</a:t>
                </a:r>
                <a:endParaRPr lang="en-US" sz="1000" b="1" dirty="0">
                  <a:solidFill>
                    <a:schemeClr val="tx1"/>
                  </a:solidFill>
                </a:endParaRPr>
              </a:p>
            </p:txBody>
          </p:sp>
          <p:pic>
            <p:nvPicPr>
              <p:cNvPr id="54" name="Picture 53"/>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t="38218" b="38073"/>
              <a:stretch/>
            </p:blipFill>
            <p:spPr>
              <a:xfrm>
                <a:off x="10157114" y="3886192"/>
                <a:ext cx="669636" cy="158764"/>
              </a:xfrm>
              <a:prstGeom prst="rect">
                <a:avLst/>
              </a:prstGeom>
            </p:spPr>
          </p:pic>
        </p:grpSp>
        <p:sp>
          <p:nvSpPr>
            <p:cNvPr id="56" name="Oval 55"/>
            <p:cNvSpPr/>
            <p:nvPr/>
          </p:nvSpPr>
          <p:spPr>
            <a:xfrm>
              <a:off x="9286173" y="3965595"/>
              <a:ext cx="147238" cy="147238"/>
            </a:xfrm>
            <a:prstGeom prst="ellips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0" name="Straight Connector 59"/>
            <p:cNvCxnSpPr>
              <a:stCxn id="12" idx="7"/>
              <a:endCxn id="11" idx="1"/>
            </p:cNvCxnSpPr>
            <p:nvPr/>
          </p:nvCxnSpPr>
          <p:spPr>
            <a:xfrm flipV="1">
              <a:off x="9533010" y="4096467"/>
              <a:ext cx="526365" cy="229203"/>
            </a:xfrm>
            <a:prstGeom prst="line">
              <a:avLst/>
            </a:prstGeom>
            <a:solidFill>
              <a:schemeClr val="bg1"/>
            </a:solid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grpSp>
          <p:nvGrpSpPr>
            <p:cNvPr id="72" name="Group 71"/>
            <p:cNvGrpSpPr/>
            <p:nvPr/>
          </p:nvGrpSpPr>
          <p:grpSpPr>
            <a:xfrm>
              <a:off x="10183585" y="4383160"/>
              <a:ext cx="1774372" cy="514843"/>
              <a:chOff x="10145485" y="4918364"/>
              <a:chExt cx="1774372" cy="514843"/>
            </a:xfrm>
          </p:grpSpPr>
          <p:sp>
            <p:nvSpPr>
              <p:cNvPr id="31" name="Rectangle 30"/>
              <p:cNvSpPr/>
              <p:nvPr/>
            </p:nvSpPr>
            <p:spPr>
              <a:xfrm>
                <a:off x="10145485" y="4918364"/>
                <a:ext cx="1774372" cy="51484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endParaRPr lang="en-US" sz="1000" b="1" dirty="0" smtClean="0">
                  <a:solidFill>
                    <a:schemeClr val="tx1"/>
                  </a:solidFill>
                </a:endParaRPr>
              </a:p>
              <a:p>
                <a:r>
                  <a:rPr lang="en-US" sz="1000" b="1" dirty="0" smtClean="0">
                    <a:solidFill>
                      <a:schemeClr val="tx1"/>
                    </a:solidFill>
                  </a:rPr>
                  <a:t>Complex 36 &amp; 11:  New Glenn</a:t>
                </a:r>
                <a:endParaRPr lang="en-US" sz="1000" b="1" dirty="0">
                  <a:solidFill>
                    <a:schemeClr val="tx1"/>
                  </a:solidFill>
                </a:endParaRPr>
              </a:p>
            </p:txBody>
          </p:sp>
          <p:pic>
            <p:nvPicPr>
              <p:cNvPr id="24" name="Picture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258651" y="4958629"/>
                <a:ext cx="485549" cy="257316"/>
              </a:xfrm>
              <a:prstGeom prst="rect">
                <a:avLst/>
              </a:prstGeom>
            </p:spPr>
          </p:pic>
        </p:grpSp>
        <p:grpSp>
          <p:nvGrpSpPr>
            <p:cNvPr id="33" name="Group 32"/>
            <p:cNvGrpSpPr/>
            <p:nvPr/>
          </p:nvGrpSpPr>
          <p:grpSpPr>
            <a:xfrm>
              <a:off x="10059375" y="3900524"/>
              <a:ext cx="1793740" cy="391885"/>
              <a:chOff x="9962311" y="3766457"/>
              <a:chExt cx="1793740" cy="391885"/>
            </a:xfrm>
          </p:grpSpPr>
          <p:sp>
            <p:nvSpPr>
              <p:cNvPr id="11" name="Rectangle 10"/>
              <p:cNvSpPr/>
              <p:nvPr/>
            </p:nvSpPr>
            <p:spPr>
              <a:xfrm>
                <a:off x="9962311" y="3766457"/>
                <a:ext cx="1793740" cy="391885"/>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000" b="1" dirty="0" smtClean="0">
                    <a:solidFill>
                      <a:schemeClr val="tx1"/>
                    </a:solidFill>
                  </a:rPr>
                  <a:t>Complex 13 – Falcon Landing</a:t>
                </a:r>
                <a:endParaRPr lang="en-US" sz="1000" b="1" dirty="0">
                  <a:solidFill>
                    <a:schemeClr val="tx1"/>
                  </a:solidFill>
                </a:endParaRPr>
              </a:p>
            </p:txBody>
          </p:sp>
          <p:pic>
            <p:nvPicPr>
              <p:cNvPr id="36" name="Picture 35"/>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6000" t="32849" b="33589"/>
              <a:stretch/>
            </p:blipFill>
            <p:spPr>
              <a:xfrm>
                <a:off x="9992783" y="3774791"/>
                <a:ext cx="1180042" cy="237350"/>
              </a:xfrm>
              <a:prstGeom prst="rect">
                <a:avLst/>
              </a:prstGeom>
            </p:spPr>
          </p:pic>
        </p:grpSp>
        <p:grpSp>
          <p:nvGrpSpPr>
            <p:cNvPr id="81" name="Group 80"/>
            <p:cNvGrpSpPr/>
            <p:nvPr/>
          </p:nvGrpSpPr>
          <p:grpSpPr>
            <a:xfrm>
              <a:off x="10088335" y="4988754"/>
              <a:ext cx="1774372" cy="514843"/>
              <a:chOff x="10335985" y="4782228"/>
              <a:chExt cx="1774372" cy="514843"/>
            </a:xfrm>
          </p:grpSpPr>
          <p:sp>
            <p:nvSpPr>
              <p:cNvPr id="78" name="Rectangle 77"/>
              <p:cNvSpPr/>
              <p:nvPr/>
            </p:nvSpPr>
            <p:spPr>
              <a:xfrm>
                <a:off x="10335985" y="4782228"/>
                <a:ext cx="1774372" cy="514843"/>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endParaRPr lang="en-US" sz="1000" b="1" dirty="0" smtClean="0">
                  <a:solidFill>
                    <a:schemeClr val="tx1"/>
                  </a:solidFill>
                </a:endParaRPr>
              </a:p>
              <a:p>
                <a:r>
                  <a:rPr lang="en-US" sz="1000" b="1" dirty="0" smtClean="0">
                    <a:solidFill>
                      <a:schemeClr val="tx1"/>
                    </a:solidFill>
                  </a:rPr>
                  <a:t>Complex 46:  Space Florida</a:t>
                </a:r>
                <a:endParaRPr lang="en-US" sz="1000" b="1" dirty="0">
                  <a:solidFill>
                    <a:schemeClr val="tx1"/>
                  </a:solidFill>
                </a:endParaRPr>
              </a:p>
            </p:txBody>
          </p:sp>
          <p:pic>
            <p:nvPicPr>
              <p:cNvPr id="80" name="Picture 79"/>
              <p:cNvPicPr>
                <a:picLocks noChangeAspect="1"/>
              </p:cNvPicPr>
              <p:nvPr/>
            </p:nvPicPr>
            <p:blipFill rotWithShape="1">
              <a:blip r:embed="rId10" cstate="print">
                <a:clrChange>
                  <a:clrFrom>
                    <a:srgbClr val="FEFEFD"/>
                  </a:clrFrom>
                  <a:clrTo>
                    <a:srgbClr val="FEFEFD">
                      <a:alpha val="0"/>
                    </a:srgbClr>
                  </a:clrTo>
                </a:clrChange>
                <a:extLst>
                  <a:ext uri="{28A0092B-C50C-407E-A947-70E740481C1C}">
                    <a14:useLocalDpi xmlns:a14="http://schemas.microsoft.com/office/drawing/2010/main" val="0"/>
                  </a:ext>
                </a:extLst>
              </a:blip>
              <a:srcRect t="28667" b="31667"/>
              <a:stretch/>
            </p:blipFill>
            <p:spPr>
              <a:xfrm>
                <a:off x="10420350" y="4810590"/>
                <a:ext cx="711200" cy="282109"/>
              </a:xfrm>
              <a:prstGeom prst="rect">
                <a:avLst/>
              </a:prstGeom>
            </p:spPr>
          </p:pic>
        </p:grpSp>
        <p:sp>
          <p:nvSpPr>
            <p:cNvPr id="61" name="Oval 60"/>
            <p:cNvSpPr/>
            <p:nvPr/>
          </p:nvSpPr>
          <p:spPr>
            <a:xfrm>
              <a:off x="9681808" y="4856169"/>
              <a:ext cx="147238" cy="147238"/>
            </a:xfrm>
            <a:prstGeom prst="ellipse">
              <a:avLst/>
            </a:prstGeom>
            <a:no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2" name="Straight Connector 61"/>
            <p:cNvCxnSpPr>
              <a:stCxn id="61" idx="5"/>
              <a:endCxn id="78" idx="1"/>
            </p:cNvCxnSpPr>
            <p:nvPr/>
          </p:nvCxnSpPr>
          <p:spPr>
            <a:xfrm>
              <a:off x="9807483" y="4981844"/>
              <a:ext cx="280852" cy="264332"/>
            </a:xfrm>
            <a:prstGeom prst="line">
              <a:avLst/>
            </a:prstGeom>
            <a:solidFill>
              <a:schemeClr val="bg1"/>
            </a:solidFill>
            <a:ln w="254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33181991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 to 48</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62516517"/>
              </p:ext>
            </p:extLst>
          </p:nvPr>
        </p:nvGraphicFramePr>
        <p:xfrm>
          <a:off x="6578346" y="1438275"/>
          <a:ext cx="4971288" cy="4559999"/>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2"/>
          <p:cNvSpPr txBox="1">
            <a:spLocks/>
          </p:cNvSpPr>
          <p:nvPr/>
        </p:nvSpPr>
        <p:spPr>
          <a:xfrm>
            <a:off x="555172" y="1545771"/>
            <a:ext cx="6019799" cy="46311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Launch cadence climbing at steady rate</a:t>
            </a:r>
          </a:p>
          <a:p>
            <a:r>
              <a:rPr lang="en-US" dirty="0" smtClean="0"/>
              <a:t>Commercial represents an ever increasing percentage of launches</a:t>
            </a:r>
          </a:p>
          <a:p>
            <a:pPr lvl="1"/>
            <a:r>
              <a:rPr lang="en-US" dirty="0" smtClean="0"/>
              <a:t>2008 – 14%; 2018 – 54%</a:t>
            </a:r>
          </a:p>
          <a:p>
            <a:r>
              <a:rPr lang="en-US" dirty="0" smtClean="0"/>
              <a:t>Autonomous Flight Safety Systems allow for faster launch cadence</a:t>
            </a:r>
          </a:p>
          <a:p>
            <a:r>
              <a:rPr lang="en-US" dirty="0" smtClean="0"/>
              <a:t>New vehicles and large satellite constellations will push launch rates even higher</a:t>
            </a:r>
          </a:p>
          <a:p>
            <a:pPr lvl="1"/>
            <a:endParaRPr lang="en-US" dirty="0"/>
          </a:p>
        </p:txBody>
      </p:sp>
    </p:spTree>
    <p:extLst>
      <p:ext uri="{BB962C8B-B14F-4D97-AF65-F5344CB8AC3E}">
        <p14:creationId xmlns:p14="http://schemas.microsoft.com/office/powerpoint/2010/main" val="811374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 to 48</a:t>
            </a:r>
            <a:endParaRPr lang="en-US" dirty="0"/>
          </a:p>
        </p:txBody>
      </p:sp>
      <p:sp>
        <p:nvSpPr>
          <p:cNvPr id="8" name="Content Placeholder 2"/>
          <p:cNvSpPr txBox="1">
            <a:spLocks/>
          </p:cNvSpPr>
          <p:nvPr/>
        </p:nvSpPr>
        <p:spPr>
          <a:xfrm>
            <a:off x="555172" y="1545771"/>
            <a:ext cx="6019799" cy="46311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en-US" dirty="0"/>
          </a:p>
        </p:txBody>
      </p:sp>
      <p:sp>
        <p:nvSpPr>
          <p:cNvPr id="3" name="Content Placeholder 2"/>
          <p:cNvSpPr>
            <a:spLocks noGrp="1"/>
          </p:cNvSpPr>
          <p:nvPr>
            <p:ph idx="1"/>
          </p:nvPr>
        </p:nvSpPr>
        <p:spPr>
          <a:xfrm>
            <a:off x="838200" y="1825625"/>
            <a:ext cx="5838825" cy="4351338"/>
          </a:xfrm>
        </p:spPr>
        <p:txBody>
          <a:bodyPr>
            <a:normAutofit/>
          </a:bodyPr>
          <a:lstStyle/>
          <a:p>
            <a:r>
              <a:rPr lang="en-US" dirty="0"/>
              <a:t>Launch rate projected to continue climbing</a:t>
            </a:r>
          </a:p>
          <a:p>
            <a:pPr marL="457200" lvl="1"/>
            <a:r>
              <a:rPr lang="en-US" dirty="0" smtClean="0"/>
              <a:t>11 </a:t>
            </a:r>
            <a:r>
              <a:rPr lang="en-US" dirty="0"/>
              <a:t>potential new launch vehicles in </a:t>
            </a:r>
            <a:r>
              <a:rPr lang="en-US" dirty="0" smtClean="0"/>
              <a:t>the next </a:t>
            </a:r>
            <a:r>
              <a:rPr lang="en-US" dirty="0"/>
              <a:t>5 </a:t>
            </a:r>
            <a:r>
              <a:rPr lang="en-US" dirty="0" smtClean="0"/>
              <a:t>years</a:t>
            </a:r>
          </a:p>
          <a:p>
            <a:pPr marL="457200" lvl="1"/>
            <a:r>
              <a:rPr lang="en-US" dirty="0" smtClean="0"/>
              <a:t>Emerging satellite constellations from </a:t>
            </a:r>
            <a:r>
              <a:rPr lang="en-US" dirty="0" err="1" smtClean="0"/>
              <a:t>SpaceX</a:t>
            </a:r>
            <a:r>
              <a:rPr lang="en-US" dirty="0" smtClean="0"/>
              <a:t>, </a:t>
            </a:r>
            <a:r>
              <a:rPr lang="en-US" dirty="0" err="1" smtClean="0"/>
              <a:t>OneWeb</a:t>
            </a:r>
            <a:r>
              <a:rPr lang="en-US" dirty="0" smtClean="0"/>
              <a:t>, Kuiper (Amazon)</a:t>
            </a:r>
          </a:p>
          <a:p>
            <a:r>
              <a:rPr lang="en-US" dirty="0" smtClean="0"/>
              <a:t>Actual launch rates dependent on success of new companies </a:t>
            </a:r>
          </a:p>
          <a:p>
            <a:endParaRPr lang="en-US" dirty="0"/>
          </a:p>
        </p:txBody>
      </p:sp>
      <p:graphicFrame>
        <p:nvGraphicFramePr>
          <p:cNvPr id="9" name="Chart 8"/>
          <p:cNvGraphicFramePr/>
          <p:nvPr>
            <p:extLst>
              <p:ext uri="{D42A27DB-BD31-4B8C-83A1-F6EECF244321}">
                <p14:modId xmlns:p14="http://schemas.microsoft.com/office/powerpoint/2010/main" val="3905548958"/>
              </p:ext>
            </p:extLst>
          </p:nvPr>
        </p:nvGraphicFramePr>
        <p:xfrm>
          <a:off x="6429375" y="1319742"/>
          <a:ext cx="5334000" cy="476673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660600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p:cNvSpPr/>
          <p:nvPr/>
        </p:nvSpPr>
        <p:spPr>
          <a:xfrm>
            <a:off x="-4661" y="5760755"/>
            <a:ext cx="12192000" cy="644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normAutofit/>
          </a:bodyPr>
          <a:lstStyle/>
          <a:p>
            <a:r>
              <a:rPr lang="en-US" sz="4000" b="1" i="1" dirty="0" smtClean="0">
                <a:solidFill>
                  <a:srgbClr val="FFD912"/>
                </a:solidFill>
              </a:rPr>
              <a:t>On the Way to 48</a:t>
            </a:r>
            <a:endParaRPr lang="en-US" sz="4000" b="1" i="1" dirty="0">
              <a:solidFill>
                <a:srgbClr val="FFD912"/>
              </a:solidFill>
            </a:endParaRPr>
          </a:p>
        </p:txBody>
      </p:sp>
      <p:sp>
        <p:nvSpPr>
          <p:cNvPr id="76" name="Rounded Rectangle 75"/>
          <p:cNvSpPr/>
          <p:nvPr/>
        </p:nvSpPr>
        <p:spPr>
          <a:xfrm>
            <a:off x="6191250" y="6039683"/>
            <a:ext cx="5355015" cy="31703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solidFill>
                  <a:schemeClr val="tx1"/>
                </a:solidFill>
              </a:rPr>
              <a:t>Cargo/Crew Vehicles</a:t>
            </a:r>
            <a:endParaRPr lang="en-US" dirty="0">
              <a:solidFill>
                <a:schemeClr val="tx1"/>
              </a:solidFill>
            </a:endParaRPr>
          </a:p>
        </p:txBody>
      </p:sp>
      <p:sp>
        <p:nvSpPr>
          <p:cNvPr id="77" name="Rounded Rectangle 76"/>
          <p:cNvSpPr/>
          <p:nvPr/>
        </p:nvSpPr>
        <p:spPr>
          <a:xfrm>
            <a:off x="685800" y="6039683"/>
            <a:ext cx="5353050" cy="317036"/>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solidFill>
                  <a:schemeClr val="tx1"/>
                </a:solidFill>
              </a:rPr>
              <a:t>Future Sub-Orbital Test Vehicles</a:t>
            </a:r>
            <a:endParaRPr lang="en-US" dirty="0">
              <a:solidFill>
                <a:schemeClr val="tx1"/>
              </a:solidFill>
            </a:endParaRPr>
          </a:p>
        </p:txBody>
      </p:sp>
      <p:grpSp>
        <p:nvGrpSpPr>
          <p:cNvPr id="102" name="Group 101"/>
          <p:cNvGrpSpPr/>
          <p:nvPr/>
        </p:nvGrpSpPr>
        <p:grpSpPr>
          <a:xfrm>
            <a:off x="661030" y="1278547"/>
            <a:ext cx="1685897" cy="2455403"/>
            <a:chOff x="661030" y="1278547"/>
            <a:chExt cx="1685897" cy="2455403"/>
          </a:xfrm>
        </p:grpSpPr>
        <p:sp>
          <p:nvSpPr>
            <p:cNvPr id="35" name="Rounded Rectangle 34"/>
            <p:cNvSpPr/>
            <p:nvPr/>
          </p:nvSpPr>
          <p:spPr>
            <a:xfrm>
              <a:off x="665149" y="1300308"/>
              <a:ext cx="1677659" cy="2433642"/>
            </a:xfrm>
            <a:prstGeom prst="roundRect">
              <a:avLst/>
            </a:prstGeom>
            <a:noFill/>
            <a:ln w="76200">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284" y="1383447"/>
              <a:ext cx="1475388" cy="374649"/>
            </a:xfrm>
            <a:prstGeom prst="rect">
              <a:avLst/>
            </a:prstGeom>
          </p:spPr>
        </p:pic>
        <p:sp>
          <p:nvSpPr>
            <p:cNvPr id="10" name="Rounded Rectangle 9"/>
            <p:cNvSpPr/>
            <p:nvPr/>
          </p:nvSpPr>
          <p:spPr>
            <a:xfrm>
              <a:off x="665149" y="1278547"/>
              <a:ext cx="1677659" cy="2455402"/>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0" name="TextBox 19"/>
            <p:cNvSpPr txBox="1"/>
            <p:nvPr/>
          </p:nvSpPr>
          <p:spPr>
            <a:xfrm>
              <a:off x="661030" y="1844831"/>
              <a:ext cx="1685897" cy="461665"/>
            </a:xfrm>
            <a:prstGeom prst="rect">
              <a:avLst/>
            </a:prstGeom>
            <a:noFill/>
          </p:spPr>
          <p:txBody>
            <a:bodyPr wrap="square" rtlCol="0">
              <a:spAutoFit/>
            </a:bodyPr>
            <a:lstStyle/>
            <a:p>
              <a:pPr algn="ctr"/>
              <a:r>
                <a:rPr lang="en-US" sz="1200" b="1" dirty="0" smtClean="0"/>
                <a:t>Alpha &amp; Beta</a:t>
              </a:r>
            </a:p>
            <a:p>
              <a:pPr algn="ctr"/>
              <a:r>
                <a:rPr lang="en-US" sz="1200" b="1" dirty="0" smtClean="0"/>
                <a:t>CX-20, CY21 launch</a:t>
              </a:r>
            </a:p>
          </p:txBody>
        </p:sp>
        <p:cxnSp>
          <p:nvCxnSpPr>
            <p:cNvPr id="22" name="Straight Connector 21"/>
            <p:cNvCxnSpPr/>
            <p:nvPr/>
          </p:nvCxnSpPr>
          <p:spPr>
            <a:xfrm>
              <a:off x="661030" y="1844831"/>
              <a:ext cx="168589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61030" y="1844831"/>
              <a:ext cx="1685897"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65149" y="2335687"/>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33" name="TextBox 32"/>
            <p:cNvSpPr txBox="1"/>
            <p:nvPr/>
          </p:nvSpPr>
          <p:spPr>
            <a:xfrm>
              <a:off x="851011" y="2600527"/>
              <a:ext cx="1194558"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Launch pad</a:t>
              </a:r>
            </a:p>
            <a:p>
              <a:pPr marL="171450" indent="-171450">
                <a:buFont typeface="Arial" panose="020B0604020202020204" pitchFamily="34" charset="0"/>
                <a:buChar char="•"/>
              </a:pPr>
              <a:r>
                <a:rPr lang="en-US" sz="1400" dirty="0" smtClean="0"/>
                <a:t>Facilities </a:t>
              </a:r>
              <a:endParaRPr lang="en-US" sz="1400" dirty="0"/>
            </a:p>
            <a:p>
              <a:pPr marL="171450" indent="-171450">
                <a:buFont typeface="Arial" panose="020B0604020202020204" pitchFamily="34" charset="0"/>
                <a:buChar char="•"/>
              </a:pPr>
              <a:r>
                <a:rPr lang="en-US" sz="1400" dirty="0" smtClean="0"/>
                <a:t>Safety</a:t>
              </a:r>
              <a:endParaRPr lang="en-US" sz="1400" dirty="0"/>
            </a:p>
            <a:p>
              <a:pPr marL="171450" indent="-171450">
                <a:buFont typeface="Arial" panose="020B0604020202020204" pitchFamily="34" charset="0"/>
                <a:buChar char="•"/>
              </a:pPr>
              <a:r>
                <a:rPr lang="en-US" sz="1400" dirty="0" smtClean="0"/>
                <a:t>Range</a:t>
              </a:r>
              <a:endParaRPr lang="en-US" sz="1400" dirty="0"/>
            </a:p>
          </p:txBody>
        </p:sp>
      </p:grpSp>
      <p:grpSp>
        <p:nvGrpSpPr>
          <p:cNvPr id="103" name="Group 102"/>
          <p:cNvGrpSpPr/>
          <p:nvPr/>
        </p:nvGrpSpPr>
        <p:grpSpPr>
          <a:xfrm>
            <a:off x="2518938" y="1278546"/>
            <a:ext cx="1685897" cy="2455405"/>
            <a:chOff x="2518938" y="1278546"/>
            <a:chExt cx="1685897" cy="2455405"/>
          </a:xfrm>
        </p:grpSpPr>
        <p:sp>
          <p:nvSpPr>
            <p:cNvPr id="34" name="Rounded Rectangle 33"/>
            <p:cNvSpPr/>
            <p:nvPr/>
          </p:nvSpPr>
          <p:spPr>
            <a:xfrm>
              <a:off x="2523057" y="1300308"/>
              <a:ext cx="1677659" cy="2433642"/>
            </a:xfrm>
            <a:prstGeom prst="roundRect">
              <a:avLst/>
            </a:prstGeom>
            <a:noFill/>
            <a:ln w="76200">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77631" y="1411465"/>
              <a:ext cx="1368511" cy="391936"/>
            </a:xfrm>
            <a:prstGeom prst="rect">
              <a:avLst/>
            </a:prstGeom>
          </p:spPr>
        </p:pic>
        <p:sp>
          <p:nvSpPr>
            <p:cNvPr id="13" name="Rounded Rectangle 12"/>
            <p:cNvSpPr/>
            <p:nvPr/>
          </p:nvSpPr>
          <p:spPr>
            <a:xfrm>
              <a:off x="2523057" y="1278546"/>
              <a:ext cx="1677659" cy="245540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6" name="TextBox 25"/>
            <p:cNvSpPr txBox="1"/>
            <p:nvPr/>
          </p:nvSpPr>
          <p:spPr>
            <a:xfrm>
              <a:off x="2523057" y="2335687"/>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31" name="TextBox 30"/>
            <p:cNvSpPr txBox="1"/>
            <p:nvPr/>
          </p:nvSpPr>
          <p:spPr>
            <a:xfrm>
              <a:off x="2518938" y="1844831"/>
              <a:ext cx="1685897" cy="461665"/>
            </a:xfrm>
            <a:prstGeom prst="rect">
              <a:avLst/>
            </a:prstGeom>
            <a:noFill/>
          </p:spPr>
          <p:txBody>
            <a:bodyPr wrap="square" rtlCol="0">
              <a:spAutoFit/>
            </a:bodyPr>
            <a:lstStyle/>
            <a:p>
              <a:pPr algn="ctr"/>
              <a:r>
                <a:rPr lang="en-US" sz="1200" b="1" dirty="0" err="1" smtClean="0"/>
                <a:t>Terran</a:t>
              </a:r>
              <a:r>
                <a:rPr lang="en-US" sz="1200" b="1" dirty="0" smtClean="0"/>
                <a:t> 1  &amp; 2</a:t>
              </a:r>
            </a:p>
            <a:p>
              <a:pPr algn="ctr"/>
              <a:r>
                <a:rPr lang="en-US" sz="1200" b="1" dirty="0" smtClean="0"/>
                <a:t>CX-16, CY20 launch</a:t>
              </a:r>
            </a:p>
          </p:txBody>
        </p:sp>
        <p:sp>
          <p:nvSpPr>
            <p:cNvPr id="32" name="TextBox 31"/>
            <p:cNvSpPr txBox="1"/>
            <p:nvPr/>
          </p:nvSpPr>
          <p:spPr>
            <a:xfrm>
              <a:off x="2708919" y="2600527"/>
              <a:ext cx="1194558"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Launch pad</a:t>
              </a:r>
            </a:p>
            <a:p>
              <a:pPr marL="171450" indent="-171450">
                <a:buFont typeface="Arial" panose="020B0604020202020204" pitchFamily="34" charset="0"/>
                <a:buChar char="•"/>
              </a:pPr>
              <a:r>
                <a:rPr lang="en-US" sz="1400" dirty="0" smtClean="0"/>
                <a:t>Facilities </a:t>
              </a:r>
              <a:endParaRPr lang="en-US" sz="1400" dirty="0"/>
            </a:p>
            <a:p>
              <a:pPr marL="171450" indent="-171450">
                <a:buFont typeface="Arial" panose="020B0604020202020204" pitchFamily="34" charset="0"/>
                <a:buChar char="•"/>
              </a:pPr>
              <a:r>
                <a:rPr lang="en-US" sz="1400" dirty="0" smtClean="0"/>
                <a:t>Safety</a:t>
              </a:r>
              <a:endParaRPr lang="en-US" sz="1400" dirty="0"/>
            </a:p>
            <a:p>
              <a:pPr marL="171450" indent="-171450">
                <a:buFont typeface="Arial" panose="020B0604020202020204" pitchFamily="34" charset="0"/>
                <a:buChar char="•"/>
              </a:pPr>
              <a:r>
                <a:rPr lang="en-US" sz="1400" dirty="0" smtClean="0"/>
                <a:t>Range</a:t>
              </a:r>
              <a:endParaRPr lang="en-US" sz="1400" dirty="0"/>
            </a:p>
          </p:txBody>
        </p:sp>
        <p:cxnSp>
          <p:nvCxnSpPr>
            <p:cNvPr id="71" name="Straight Connector 70"/>
            <p:cNvCxnSpPr/>
            <p:nvPr/>
          </p:nvCxnSpPr>
          <p:spPr>
            <a:xfrm>
              <a:off x="2518938" y="1844831"/>
              <a:ext cx="1685897"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4354418" y="1278545"/>
            <a:ext cx="1685897" cy="2455405"/>
            <a:chOff x="4354418" y="1278545"/>
            <a:chExt cx="1685897" cy="2455405"/>
          </a:xfrm>
        </p:grpSpPr>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80192" y="1340325"/>
              <a:ext cx="834349" cy="440126"/>
            </a:xfrm>
            <a:prstGeom prst="rect">
              <a:avLst/>
            </a:prstGeom>
          </p:spPr>
        </p:pic>
        <p:sp>
          <p:nvSpPr>
            <p:cNvPr id="14" name="Rounded Rectangle 13"/>
            <p:cNvSpPr/>
            <p:nvPr/>
          </p:nvSpPr>
          <p:spPr>
            <a:xfrm>
              <a:off x="4358537" y="1278545"/>
              <a:ext cx="1677659" cy="245540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7" name="TextBox 26"/>
            <p:cNvSpPr txBox="1"/>
            <p:nvPr/>
          </p:nvSpPr>
          <p:spPr>
            <a:xfrm>
              <a:off x="4358537" y="2332130"/>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36" name="TextBox 35"/>
            <p:cNvSpPr txBox="1"/>
            <p:nvPr/>
          </p:nvSpPr>
          <p:spPr>
            <a:xfrm>
              <a:off x="4544399" y="2600527"/>
              <a:ext cx="1194558"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Launch pad</a:t>
              </a:r>
            </a:p>
            <a:p>
              <a:pPr marL="171450" indent="-171450">
                <a:buFont typeface="Arial" panose="020B0604020202020204" pitchFamily="34" charset="0"/>
                <a:buChar char="•"/>
              </a:pPr>
              <a:r>
                <a:rPr lang="en-US" sz="1400" dirty="0" smtClean="0"/>
                <a:t>Facilities </a:t>
              </a:r>
              <a:endParaRPr lang="en-US" sz="1400" dirty="0"/>
            </a:p>
            <a:p>
              <a:pPr marL="171450" indent="-171450">
                <a:buFont typeface="Arial" panose="020B0604020202020204" pitchFamily="34" charset="0"/>
                <a:buChar char="•"/>
              </a:pPr>
              <a:r>
                <a:rPr lang="en-US" sz="1400" dirty="0" smtClean="0"/>
                <a:t>Safety</a:t>
              </a:r>
              <a:endParaRPr lang="en-US" sz="1400" dirty="0"/>
            </a:p>
            <a:p>
              <a:pPr marL="171450" indent="-171450">
                <a:buFont typeface="Arial" panose="020B0604020202020204" pitchFamily="34" charset="0"/>
                <a:buChar char="•"/>
              </a:pPr>
              <a:r>
                <a:rPr lang="en-US" sz="1400" dirty="0" smtClean="0"/>
                <a:t>Range </a:t>
              </a:r>
              <a:endParaRPr lang="en-US" sz="1400" dirty="0"/>
            </a:p>
          </p:txBody>
        </p:sp>
        <p:sp>
          <p:nvSpPr>
            <p:cNvPr id="37" name="TextBox 36"/>
            <p:cNvSpPr txBox="1"/>
            <p:nvPr/>
          </p:nvSpPr>
          <p:spPr>
            <a:xfrm>
              <a:off x="4354418" y="1844831"/>
              <a:ext cx="1685897" cy="461665"/>
            </a:xfrm>
            <a:prstGeom prst="rect">
              <a:avLst/>
            </a:prstGeom>
            <a:noFill/>
          </p:spPr>
          <p:txBody>
            <a:bodyPr wrap="square" rtlCol="0">
              <a:spAutoFit/>
            </a:bodyPr>
            <a:lstStyle/>
            <a:p>
              <a:pPr algn="ctr"/>
              <a:r>
                <a:rPr lang="en-US" sz="1200" b="1" dirty="0" smtClean="0"/>
                <a:t>New Glenn</a:t>
              </a:r>
            </a:p>
            <a:p>
              <a:pPr algn="ctr"/>
              <a:r>
                <a:rPr lang="en-US" sz="1200" b="1" dirty="0" smtClean="0"/>
                <a:t>CX-36, CY21 launch</a:t>
              </a:r>
            </a:p>
          </p:txBody>
        </p:sp>
        <p:cxnSp>
          <p:nvCxnSpPr>
            <p:cNvPr id="75" name="Straight Connector 74"/>
            <p:cNvCxnSpPr/>
            <p:nvPr/>
          </p:nvCxnSpPr>
          <p:spPr>
            <a:xfrm>
              <a:off x="4354418" y="1844831"/>
              <a:ext cx="1685897"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6164702" y="1278544"/>
            <a:ext cx="1685897" cy="2455405"/>
            <a:chOff x="6164702" y="1278544"/>
            <a:chExt cx="1685897" cy="2455405"/>
          </a:xfrm>
        </p:grpSpPr>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2293" y="1348437"/>
              <a:ext cx="610714" cy="480364"/>
            </a:xfrm>
            <a:prstGeom prst="rect">
              <a:avLst/>
            </a:prstGeom>
          </p:spPr>
        </p:pic>
        <p:sp>
          <p:nvSpPr>
            <p:cNvPr id="15" name="Rounded Rectangle 14"/>
            <p:cNvSpPr/>
            <p:nvPr/>
          </p:nvSpPr>
          <p:spPr>
            <a:xfrm>
              <a:off x="6168821" y="1278544"/>
              <a:ext cx="1677659" cy="245540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8" name="TextBox 27"/>
            <p:cNvSpPr txBox="1"/>
            <p:nvPr/>
          </p:nvSpPr>
          <p:spPr>
            <a:xfrm>
              <a:off x="6168821" y="2322320"/>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38" name="TextBox 37"/>
            <p:cNvSpPr txBox="1"/>
            <p:nvPr/>
          </p:nvSpPr>
          <p:spPr>
            <a:xfrm>
              <a:off x="6186978" y="1844831"/>
              <a:ext cx="1641344" cy="461665"/>
            </a:xfrm>
            <a:prstGeom prst="rect">
              <a:avLst/>
            </a:prstGeom>
            <a:noFill/>
          </p:spPr>
          <p:txBody>
            <a:bodyPr wrap="square" rtlCol="0">
              <a:spAutoFit/>
            </a:bodyPr>
            <a:lstStyle/>
            <a:p>
              <a:pPr algn="ctr"/>
              <a:r>
                <a:rPr lang="en-US" sz="1200" b="1" dirty="0" smtClean="0"/>
                <a:t>SLS</a:t>
              </a:r>
            </a:p>
            <a:p>
              <a:pPr algn="ctr"/>
              <a:r>
                <a:rPr lang="en-US" sz="1200" b="1" dirty="0" smtClean="0"/>
                <a:t>CX-39B, CY20 launch</a:t>
              </a:r>
            </a:p>
          </p:txBody>
        </p:sp>
        <p:sp>
          <p:nvSpPr>
            <p:cNvPr id="39" name="TextBox 38"/>
            <p:cNvSpPr txBox="1"/>
            <p:nvPr/>
          </p:nvSpPr>
          <p:spPr>
            <a:xfrm>
              <a:off x="6402741" y="2616314"/>
              <a:ext cx="850041" cy="523220"/>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Safety</a:t>
              </a:r>
              <a:endParaRPr lang="en-US" sz="1400" dirty="0"/>
            </a:p>
            <a:p>
              <a:pPr marL="171450" indent="-171450">
                <a:buFont typeface="Arial" panose="020B0604020202020204" pitchFamily="34" charset="0"/>
                <a:buChar char="•"/>
              </a:pPr>
              <a:r>
                <a:rPr lang="en-US" sz="1400" dirty="0" smtClean="0"/>
                <a:t>Range </a:t>
              </a:r>
              <a:endParaRPr lang="en-US" sz="1400" dirty="0"/>
            </a:p>
          </p:txBody>
        </p:sp>
        <p:cxnSp>
          <p:nvCxnSpPr>
            <p:cNvPr id="85" name="Straight Connector 84"/>
            <p:cNvCxnSpPr/>
            <p:nvPr/>
          </p:nvCxnSpPr>
          <p:spPr>
            <a:xfrm>
              <a:off x="6164702" y="1844831"/>
              <a:ext cx="1685897"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6" name="Group 105"/>
          <p:cNvGrpSpPr/>
          <p:nvPr/>
        </p:nvGrpSpPr>
        <p:grpSpPr>
          <a:xfrm>
            <a:off x="8012036" y="1278544"/>
            <a:ext cx="1685897" cy="2455405"/>
            <a:chOff x="8012036" y="1278544"/>
            <a:chExt cx="1685897" cy="2455405"/>
          </a:xfrm>
        </p:grpSpPr>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94200" y="1477083"/>
              <a:ext cx="1521568" cy="426039"/>
            </a:xfrm>
            <a:prstGeom prst="rect">
              <a:avLst/>
            </a:prstGeom>
          </p:spPr>
        </p:pic>
        <p:sp>
          <p:nvSpPr>
            <p:cNvPr id="16" name="Rounded Rectangle 15"/>
            <p:cNvSpPr/>
            <p:nvPr/>
          </p:nvSpPr>
          <p:spPr>
            <a:xfrm>
              <a:off x="8016155" y="1278544"/>
              <a:ext cx="1677659" cy="245540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9" name="TextBox 28"/>
            <p:cNvSpPr txBox="1"/>
            <p:nvPr/>
          </p:nvSpPr>
          <p:spPr>
            <a:xfrm>
              <a:off x="8016155" y="2322320"/>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40" name="TextBox 39"/>
            <p:cNvSpPr txBox="1"/>
            <p:nvPr/>
          </p:nvSpPr>
          <p:spPr>
            <a:xfrm>
              <a:off x="8013621" y="1844831"/>
              <a:ext cx="1682727" cy="461665"/>
            </a:xfrm>
            <a:prstGeom prst="rect">
              <a:avLst/>
            </a:prstGeom>
            <a:noFill/>
          </p:spPr>
          <p:txBody>
            <a:bodyPr wrap="square" rtlCol="0">
              <a:spAutoFit/>
            </a:bodyPr>
            <a:lstStyle/>
            <a:p>
              <a:pPr algn="ctr"/>
              <a:r>
                <a:rPr lang="en-US" sz="1200" b="1" dirty="0" err="1" smtClean="0"/>
                <a:t>OmegA</a:t>
              </a:r>
              <a:endParaRPr lang="en-US" sz="1200" b="1" dirty="0" smtClean="0"/>
            </a:p>
            <a:p>
              <a:pPr algn="ctr"/>
              <a:r>
                <a:rPr lang="en-US" sz="1200" b="1" dirty="0" smtClean="0"/>
                <a:t>CX-39B, CY21 launch</a:t>
              </a:r>
            </a:p>
          </p:txBody>
        </p:sp>
        <p:sp>
          <p:nvSpPr>
            <p:cNvPr id="41" name="TextBox 40"/>
            <p:cNvSpPr txBox="1"/>
            <p:nvPr/>
          </p:nvSpPr>
          <p:spPr>
            <a:xfrm>
              <a:off x="8250075" y="2616314"/>
              <a:ext cx="809965" cy="523220"/>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Safety</a:t>
              </a:r>
              <a:endParaRPr lang="en-US" sz="1400" dirty="0"/>
            </a:p>
            <a:p>
              <a:pPr marL="171450" indent="-171450">
                <a:buFont typeface="Arial" panose="020B0604020202020204" pitchFamily="34" charset="0"/>
                <a:buChar char="•"/>
              </a:pPr>
              <a:r>
                <a:rPr lang="en-US" sz="1400" dirty="0" smtClean="0"/>
                <a:t>Range</a:t>
              </a:r>
              <a:endParaRPr lang="en-US" sz="1400" dirty="0"/>
            </a:p>
          </p:txBody>
        </p:sp>
        <p:cxnSp>
          <p:nvCxnSpPr>
            <p:cNvPr id="86" name="Straight Connector 85"/>
            <p:cNvCxnSpPr/>
            <p:nvPr/>
          </p:nvCxnSpPr>
          <p:spPr>
            <a:xfrm>
              <a:off x="8012036" y="1844831"/>
              <a:ext cx="1685897"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7" name="Group 106"/>
          <p:cNvGrpSpPr/>
          <p:nvPr/>
        </p:nvGrpSpPr>
        <p:grpSpPr>
          <a:xfrm>
            <a:off x="9852646" y="1278064"/>
            <a:ext cx="1685897" cy="2455885"/>
            <a:chOff x="9852646" y="1278064"/>
            <a:chExt cx="1685897" cy="2455885"/>
          </a:xfrm>
        </p:grpSpPr>
        <p:pic>
          <p:nvPicPr>
            <p:cNvPr id="18" name="Picture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140880" y="1278064"/>
              <a:ext cx="1109429" cy="607806"/>
            </a:xfrm>
            <a:prstGeom prst="rect">
              <a:avLst/>
            </a:prstGeom>
          </p:spPr>
        </p:pic>
        <p:sp>
          <p:nvSpPr>
            <p:cNvPr id="19" name="Rounded Rectangle 18"/>
            <p:cNvSpPr/>
            <p:nvPr/>
          </p:nvSpPr>
          <p:spPr>
            <a:xfrm>
              <a:off x="9856765" y="1278544"/>
              <a:ext cx="1677659" cy="245540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0" name="TextBox 29"/>
            <p:cNvSpPr txBox="1"/>
            <p:nvPr/>
          </p:nvSpPr>
          <p:spPr>
            <a:xfrm>
              <a:off x="9856765" y="2322320"/>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42" name="TextBox 41"/>
            <p:cNvSpPr txBox="1"/>
            <p:nvPr/>
          </p:nvSpPr>
          <p:spPr>
            <a:xfrm>
              <a:off x="9854496" y="1844831"/>
              <a:ext cx="1682196" cy="461665"/>
            </a:xfrm>
            <a:prstGeom prst="rect">
              <a:avLst/>
            </a:prstGeom>
            <a:noFill/>
          </p:spPr>
          <p:txBody>
            <a:bodyPr wrap="square" rtlCol="0">
              <a:spAutoFit/>
            </a:bodyPr>
            <a:lstStyle/>
            <a:p>
              <a:pPr algn="ctr"/>
              <a:r>
                <a:rPr lang="en-US" sz="1200" b="1" dirty="0" smtClean="0"/>
                <a:t>Vulcan</a:t>
              </a:r>
            </a:p>
            <a:p>
              <a:pPr algn="ctr"/>
              <a:r>
                <a:rPr lang="en-US" sz="1200" b="1" dirty="0" smtClean="0"/>
                <a:t>CX-41, CY21 launch</a:t>
              </a:r>
            </a:p>
          </p:txBody>
        </p:sp>
        <p:sp>
          <p:nvSpPr>
            <p:cNvPr id="43" name="TextBox 42"/>
            <p:cNvSpPr txBox="1"/>
            <p:nvPr/>
          </p:nvSpPr>
          <p:spPr>
            <a:xfrm>
              <a:off x="10042627" y="2571323"/>
              <a:ext cx="1194558"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Launch pad</a:t>
              </a:r>
            </a:p>
            <a:p>
              <a:pPr marL="171450" indent="-171450">
                <a:buFont typeface="Arial" panose="020B0604020202020204" pitchFamily="34" charset="0"/>
                <a:buChar char="•"/>
              </a:pPr>
              <a:r>
                <a:rPr lang="en-US" sz="1400" dirty="0" smtClean="0"/>
                <a:t>Facilities </a:t>
              </a:r>
              <a:endParaRPr lang="en-US" sz="1400" dirty="0"/>
            </a:p>
            <a:p>
              <a:pPr marL="171450" indent="-171450">
                <a:buFont typeface="Arial" panose="020B0604020202020204" pitchFamily="34" charset="0"/>
                <a:buChar char="•"/>
              </a:pPr>
              <a:r>
                <a:rPr lang="en-US" sz="1400" dirty="0" smtClean="0"/>
                <a:t>Safety</a:t>
              </a:r>
              <a:endParaRPr lang="en-US" sz="1400" dirty="0"/>
            </a:p>
            <a:p>
              <a:pPr marL="171450" indent="-171450">
                <a:buFont typeface="Arial" panose="020B0604020202020204" pitchFamily="34" charset="0"/>
                <a:buChar char="•"/>
              </a:pPr>
              <a:r>
                <a:rPr lang="en-US" sz="1400" dirty="0" smtClean="0"/>
                <a:t>Range </a:t>
              </a:r>
              <a:endParaRPr lang="en-US" sz="1400" dirty="0"/>
            </a:p>
          </p:txBody>
        </p:sp>
        <p:cxnSp>
          <p:nvCxnSpPr>
            <p:cNvPr id="87" name="Straight Connector 86"/>
            <p:cNvCxnSpPr/>
            <p:nvPr/>
          </p:nvCxnSpPr>
          <p:spPr>
            <a:xfrm>
              <a:off x="9852646" y="1844831"/>
              <a:ext cx="1685897"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17" name="Group 116"/>
          <p:cNvGrpSpPr/>
          <p:nvPr/>
        </p:nvGrpSpPr>
        <p:grpSpPr>
          <a:xfrm>
            <a:off x="641069" y="3950599"/>
            <a:ext cx="1725818" cy="2455405"/>
            <a:chOff x="641069" y="3950599"/>
            <a:chExt cx="1725818" cy="2455405"/>
          </a:xfrm>
        </p:grpSpPr>
        <p:sp>
          <p:nvSpPr>
            <p:cNvPr id="45" name="Rounded Rectangle 44"/>
            <p:cNvSpPr/>
            <p:nvPr/>
          </p:nvSpPr>
          <p:spPr>
            <a:xfrm>
              <a:off x="665149" y="3950599"/>
              <a:ext cx="1677659" cy="245540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54" name="Picture 5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44456" y="4047604"/>
              <a:ext cx="1319045" cy="335703"/>
            </a:xfrm>
            <a:prstGeom prst="rect">
              <a:avLst/>
            </a:prstGeom>
          </p:spPr>
        </p:pic>
        <p:sp>
          <p:nvSpPr>
            <p:cNvPr id="57" name="TextBox 56"/>
            <p:cNvSpPr txBox="1"/>
            <p:nvPr/>
          </p:nvSpPr>
          <p:spPr>
            <a:xfrm>
              <a:off x="665149" y="5055190"/>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78" name="TextBox 77"/>
            <p:cNvSpPr txBox="1"/>
            <p:nvPr/>
          </p:nvSpPr>
          <p:spPr>
            <a:xfrm>
              <a:off x="641069" y="4569398"/>
              <a:ext cx="1725818" cy="461665"/>
            </a:xfrm>
            <a:prstGeom prst="rect">
              <a:avLst/>
            </a:prstGeom>
            <a:noFill/>
          </p:spPr>
          <p:txBody>
            <a:bodyPr wrap="square" rtlCol="0">
              <a:spAutoFit/>
            </a:bodyPr>
            <a:lstStyle/>
            <a:p>
              <a:pPr algn="ctr"/>
              <a:r>
                <a:rPr lang="en-US" sz="1200" b="1" dirty="0" smtClean="0"/>
                <a:t>MRBM</a:t>
              </a:r>
            </a:p>
            <a:p>
              <a:pPr algn="ctr"/>
              <a:r>
                <a:rPr lang="en-US" sz="1200" b="1" dirty="0" smtClean="0"/>
                <a:t>Skid Strip, CY19 test</a:t>
              </a:r>
            </a:p>
          </p:txBody>
        </p:sp>
        <p:sp>
          <p:nvSpPr>
            <p:cNvPr id="82" name="TextBox 81"/>
            <p:cNvSpPr txBox="1"/>
            <p:nvPr/>
          </p:nvSpPr>
          <p:spPr>
            <a:xfrm>
              <a:off x="991659" y="5364121"/>
              <a:ext cx="1024639" cy="523220"/>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Facilities </a:t>
              </a:r>
              <a:endParaRPr lang="en-US" sz="1400" dirty="0"/>
            </a:p>
            <a:p>
              <a:pPr marL="171450" indent="-171450">
                <a:buFont typeface="Arial" panose="020B0604020202020204" pitchFamily="34" charset="0"/>
                <a:buChar char="•"/>
              </a:pPr>
              <a:r>
                <a:rPr lang="en-US" sz="1400" dirty="0" smtClean="0"/>
                <a:t>Runway</a:t>
              </a:r>
              <a:endParaRPr lang="en-US" sz="1400" dirty="0"/>
            </a:p>
          </p:txBody>
        </p:sp>
        <p:cxnSp>
          <p:nvCxnSpPr>
            <p:cNvPr id="89" name="Straight Connector 88"/>
            <p:cNvCxnSpPr/>
            <p:nvPr/>
          </p:nvCxnSpPr>
          <p:spPr>
            <a:xfrm>
              <a:off x="661030" y="4535643"/>
              <a:ext cx="1685897"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2473781" y="3931327"/>
            <a:ext cx="1776211" cy="2455405"/>
            <a:chOff x="2473781" y="3931327"/>
            <a:chExt cx="1776211" cy="2455405"/>
          </a:xfrm>
        </p:grpSpPr>
        <p:sp>
          <p:nvSpPr>
            <p:cNvPr id="49" name="Rounded Rectangle 48"/>
            <p:cNvSpPr/>
            <p:nvPr/>
          </p:nvSpPr>
          <p:spPr>
            <a:xfrm>
              <a:off x="2523057" y="3931327"/>
              <a:ext cx="1677659" cy="245540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8" name="TextBox 57"/>
            <p:cNvSpPr txBox="1"/>
            <p:nvPr/>
          </p:nvSpPr>
          <p:spPr>
            <a:xfrm>
              <a:off x="2523057" y="5055190"/>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79" name="TextBox 78"/>
            <p:cNvSpPr txBox="1"/>
            <p:nvPr/>
          </p:nvSpPr>
          <p:spPr>
            <a:xfrm>
              <a:off x="2473781" y="4568085"/>
              <a:ext cx="1776211" cy="461665"/>
            </a:xfrm>
            <a:prstGeom prst="rect">
              <a:avLst/>
            </a:prstGeom>
            <a:noFill/>
          </p:spPr>
          <p:txBody>
            <a:bodyPr wrap="square" rtlCol="0">
              <a:spAutoFit/>
            </a:bodyPr>
            <a:lstStyle/>
            <a:p>
              <a:pPr algn="ctr"/>
              <a:r>
                <a:rPr lang="en-US" sz="1200" b="1" dirty="0" smtClean="0"/>
                <a:t>MTV &amp; MX-1</a:t>
              </a:r>
            </a:p>
            <a:p>
              <a:pPr algn="ctr"/>
              <a:r>
                <a:rPr lang="en-US" sz="1200" b="1" dirty="0" smtClean="0"/>
                <a:t>CX 17/18; CY20 test</a:t>
              </a:r>
            </a:p>
          </p:txBody>
        </p:sp>
        <p:sp>
          <p:nvSpPr>
            <p:cNvPr id="83" name="TextBox 82"/>
            <p:cNvSpPr txBox="1"/>
            <p:nvPr/>
          </p:nvSpPr>
          <p:spPr>
            <a:xfrm>
              <a:off x="2849567" y="5334160"/>
              <a:ext cx="1024639" cy="523220"/>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Facilities </a:t>
              </a:r>
              <a:endParaRPr lang="en-US" sz="1400" dirty="0"/>
            </a:p>
            <a:p>
              <a:pPr marL="171450" indent="-171450">
                <a:buFont typeface="Arial" panose="020B0604020202020204" pitchFamily="34" charset="0"/>
                <a:buChar char="•"/>
              </a:pPr>
              <a:r>
                <a:rPr lang="en-US" sz="1400" dirty="0" smtClean="0"/>
                <a:t>Safety</a:t>
              </a:r>
              <a:endParaRPr lang="en-US" sz="1400" dirty="0"/>
            </a:p>
          </p:txBody>
        </p:sp>
        <p:pic>
          <p:nvPicPr>
            <p:cNvPr id="88" name="Picture 87"/>
            <p:cNvPicPr>
              <a:picLocks noChangeAspect="1"/>
            </p:cNvPicPr>
            <p:nvPr/>
          </p:nvPicPr>
          <p:blipFill>
            <a:blip r:embed="rId10"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020738" y="4006849"/>
              <a:ext cx="682296" cy="469901"/>
            </a:xfrm>
            <a:prstGeom prst="rect">
              <a:avLst/>
            </a:prstGeom>
            <a:ln>
              <a:noFill/>
            </a:ln>
            <a:effectLst/>
          </p:spPr>
        </p:pic>
        <p:cxnSp>
          <p:nvCxnSpPr>
            <p:cNvPr id="90" name="Straight Connector 89"/>
            <p:cNvCxnSpPr/>
            <p:nvPr/>
          </p:nvCxnSpPr>
          <p:spPr>
            <a:xfrm>
              <a:off x="2518938" y="4535643"/>
              <a:ext cx="1685897"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a:off x="4309261" y="3931329"/>
            <a:ext cx="1776211" cy="2455405"/>
            <a:chOff x="4309261" y="3931329"/>
            <a:chExt cx="1776211" cy="2455405"/>
          </a:xfrm>
        </p:grpSpPr>
        <p:sp>
          <p:nvSpPr>
            <p:cNvPr id="50" name="Rounded Rectangle 49"/>
            <p:cNvSpPr/>
            <p:nvPr/>
          </p:nvSpPr>
          <p:spPr>
            <a:xfrm>
              <a:off x="4358537" y="3931329"/>
              <a:ext cx="1677659" cy="245540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56" name="Picture 5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71344" y="3986258"/>
              <a:ext cx="652045" cy="512873"/>
            </a:xfrm>
            <a:prstGeom prst="rect">
              <a:avLst/>
            </a:prstGeom>
          </p:spPr>
        </p:pic>
        <p:sp>
          <p:nvSpPr>
            <p:cNvPr id="59" name="TextBox 58"/>
            <p:cNvSpPr txBox="1"/>
            <p:nvPr/>
          </p:nvSpPr>
          <p:spPr>
            <a:xfrm>
              <a:off x="4358537" y="5051633"/>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80" name="TextBox 79"/>
            <p:cNvSpPr txBox="1"/>
            <p:nvPr/>
          </p:nvSpPr>
          <p:spPr>
            <a:xfrm>
              <a:off x="4309261" y="4558560"/>
              <a:ext cx="1776211" cy="461665"/>
            </a:xfrm>
            <a:prstGeom prst="rect">
              <a:avLst/>
            </a:prstGeom>
            <a:noFill/>
          </p:spPr>
          <p:txBody>
            <a:bodyPr wrap="square" rtlCol="0">
              <a:spAutoFit/>
            </a:bodyPr>
            <a:lstStyle/>
            <a:p>
              <a:pPr algn="ctr"/>
              <a:r>
                <a:rPr lang="en-US" sz="1200" b="1" dirty="0" smtClean="0"/>
                <a:t>Ascent Abort 2</a:t>
              </a:r>
            </a:p>
            <a:p>
              <a:pPr algn="ctr"/>
              <a:r>
                <a:rPr lang="en-US" sz="1200" b="1" dirty="0" smtClean="0"/>
                <a:t>CX 46; 19 launch</a:t>
              </a:r>
            </a:p>
          </p:txBody>
        </p:sp>
        <p:sp>
          <p:nvSpPr>
            <p:cNvPr id="81" name="TextBox 80"/>
            <p:cNvSpPr txBox="1"/>
            <p:nvPr/>
          </p:nvSpPr>
          <p:spPr>
            <a:xfrm>
              <a:off x="4585276" y="5297303"/>
              <a:ext cx="1224181" cy="738664"/>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Launch pad</a:t>
              </a:r>
            </a:p>
            <a:p>
              <a:pPr marL="171450" indent="-171450">
                <a:buFont typeface="Arial" panose="020B0604020202020204" pitchFamily="34" charset="0"/>
                <a:buChar char="•"/>
              </a:pPr>
              <a:r>
                <a:rPr lang="en-US" sz="1400" dirty="0" smtClean="0"/>
                <a:t>Safety</a:t>
              </a:r>
              <a:endParaRPr lang="en-US" sz="1400" dirty="0"/>
            </a:p>
            <a:p>
              <a:pPr marL="171450" indent="-171450">
                <a:buFont typeface="Arial" panose="020B0604020202020204" pitchFamily="34" charset="0"/>
                <a:buChar char="•"/>
              </a:pPr>
              <a:r>
                <a:rPr lang="en-US" sz="1400" dirty="0" smtClean="0"/>
                <a:t>Range</a:t>
              </a:r>
              <a:endParaRPr lang="en-US" sz="1400" dirty="0"/>
            </a:p>
          </p:txBody>
        </p:sp>
        <p:cxnSp>
          <p:nvCxnSpPr>
            <p:cNvPr id="91" name="Straight Connector 90"/>
            <p:cNvCxnSpPr/>
            <p:nvPr/>
          </p:nvCxnSpPr>
          <p:spPr>
            <a:xfrm>
              <a:off x="4354418" y="4535643"/>
              <a:ext cx="1685897"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16" name="Group 115"/>
          <p:cNvGrpSpPr/>
          <p:nvPr/>
        </p:nvGrpSpPr>
        <p:grpSpPr>
          <a:xfrm>
            <a:off x="6144741" y="3902605"/>
            <a:ext cx="1725818" cy="2484128"/>
            <a:chOff x="6144741" y="3902605"/>
            <a:chExt cx="1725818" cy="2484128"/>
          </a:xfrm>
        </p:grpSpPr>
        <p:pic>
          <p:nvPicPr>
            <p:cNvPr id="63" name="Picture 6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63724" y="3902605"/>
              <a:ext cx="1687853" cy="636404"/>
            </a:xfrm>
            <a:prstGeom prst="rect">
              <a:avLst/>
            </a:prstGeom>
          </p:spPr>
        </p:pic>
        <p:sp>
          <p:nvSpPr>
            <p:cNvPr id="51" name="Rounded Rectangle 50"/>
            <p:cNvSpPr/>
            <p:nvPr/>
          </p:nvSpPr>
          <p:spPr>
            <a:xfrm>
              <a:off x="6168821" y="3931328"/>
              <a:ext cx="1677659" cy="245540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0" name="TextBox 59"/>
            <p:cNvSpPr txBox="1"/>
            <p:nvPr/>
          </p:nvSpPr>
          <p:spPr>
            <a:xfrm>
              <a:off x="6168821" y="5041823"/>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66" name="TextBox 65"/>
            <p:cNvSpPr txBox="1"/>
            <p:nvPr/>
          </p:nvSpPr>
          <p:spPr>
            <a:xfrm>
              <a:off x="6144741" y="4539510"/>
              <a:ext cx="1725818" cy="461665"/>
            </a:xfrm>
            <a:prstGeom prst="rect">
              <a:avLst/>
            </a:prstGeom>
            <a:noFill/>
          </p:spPr>
          <p:txBody>
            <a:bodyPr wrap="square" rtlCol="0">
              <a:spAutoFit/>
            </a:bodyPr>
            <a:lstStyle/>
            <a:p>
              <a:pPr algn="ctr"/>
              <a:r>
                <a:rPr lang="en-US" sz="1200" b="1" dirty="0" smtClean="0"/>
                <a:t>CST-100</a:t>
              </a:r>
              <a:endParaRPr lang="en-US" sz="1200" b="1" dirty="0"/>
            </a:p>
            <a:p>
              <a:pPr algn="ctr"/>
              <a:r>
                <a:rPr lang="en-US" sz="1200" b="1" dirty="0" smtClean="0"/>
                <a:t>CX-41, CY19 launch</a:t>
              </a:r>
            </a:p>
          </p:txBody>
        </p:sp>
        <p:sp>
          <p:nvSpPr>
            <p:cNvPr id="74" name="TextBox 73"/>
            <p:cNvSpPr txBox="1"/>
            <p:nvPr/>
          </p:nvSpPr>
          <p:spPr>
            <a:xfrm>
              <a:off x="6379850" y="5318173"/>
              <a:ext cx="809965" cy="523220"/>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Safety</a:t>
              </a:r>
              <a:endParaRPr lang="en-US" sz="1400" dirty="0"/>
            </a:p>
            <a:p>
              <a:pPr marL="171450" indent="-171450">
                <a:buFont typeface="Arial" panose="020B0604020202020204" pitchFamily="34" charset="0"/>
                <a:buChar char="•"/>
              </a:pPr>
              <a:r>
                <a:rPr lang="en-US" sz="1400" dirty="0" smtClean="0"/>
                <a:t>Range</a:t>
              </a:r>
              <a:endParaRPr lang="en-US" sz="1400" dirty="0"/>
            </a:p>
          </p:txBody>
        </p:sp>
        <p:cxnSp>
          <p:nvCxnSpPr>
            <p:cNvPr id="92" name="Straight Connector 91"/>
            <p:cNvCxnSpPr/>
            <p:nvPr/>
          </p:nvCxnSpPr>
          <p:spPr>
            <a:xfrm>
              <a:off x="6164702" y="4535643"/>
              <a:ext cx="1685897"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14" name="Group 113"/>
          <p:cNvGrpSpPr/>
          <p:nvPr/>
        </p:nvGrpSpPr>
        <p:grpSpPr>
          <a:xfrm>
            <a:off x="7917894" y="3931328"/>
            <a:ext cx="1874180" cy="2455405"/>
            <a:chOff x="7917894" y="3931328"/>
            <a:chExt cx="1874180" cy="2455405"/>
          </a:xfrm>
        </p:grpSpPr>
        <p:pic>
          <p:nvPicPr>
            <p:cNvPr id="65" name="Picture 64"/>
            <p:cNvPicPr>
              <a:picLocks noChangeAspect="1"/>
            </p:cNvPicPr>
            <p:nvPr/>
          </p:nvPicPr>
          <p:blipFill rotWithShape="1">
            <a:blip r:embed="rId12">
              <a:extLst>
                <a:ext uri="{28A0092B-C50C-407E-A947-70E740481C1C}">
                  <a14:useLocalDpi xmlns:a14="http://schemas.microsoft.com/office/drawing/2010/main" val="0"/>
                </a:ext>
              </a:extLst>
            </a:blip>
            <a:srcRect t="32742" b="37034"/>
            <a:stretch/>
          </p:blipFill>
          <p:spPr>
            <a:xfrm>
              <a:off x="7978387" y="4109364"/>
              <a:ext cx="1753195" cy="297731"/>
            </a:xfrm>
            <a:prstGeom prst="rect">
              <a:avLst/>
            </a:prstGeom>
          </p:spPr>
        </p:pic>
        <p:sp>
          <p:nvSpPr>
            <p:cNvPr id="52" name="Rounded Rectangle 51"/>
            <p:cNvSpPr/>
            <p:nvPr/>
          </p:nvSpPr>
          <p:spPr>
            <a:xfrm>
              <a:off x="8016155" y="3931328"/>
              <a:ext cx="1677659" cy="245540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1" name="TextBox 60"/>
            <p:cNvSpPr txBox="1"/>
            <p:nvPr/>
          </p:nvSpPr>
          <p:spPr>
            <a:xfrm>
              <a:off x="8016155" y="5041823"/>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67" name="TextBox 66"/>
            <p:cNvSpPr txBox="1"/>
            <p:nvPr/>
          </p:nvSpPr>
          <p:spPr>
            <a:xfrm>
              <a:off x="7917894" y="4549035"/>
              <a:ext cx="1874180" cy="461665"/>
            </a:xfrm>
            <a:prstGeom prst="rect">
              <a:avLst/>
            </a:prstGeom>
            <a:noFill/>
          </p:spPr>
          <p:txBody>
            <a:bodyPr wrap="square" rtlCol="0">
              <a:spAutoFit/>
            </a:bodyPr>
            <a:lstStyle/>
            <a:p>
              <a:pPr algn="ctr"/>
              <a:r>
                <a:rPr lang="en-US" sz="1200" b="1" dirty="0" smtClean="0"/>
                <a:t>Dragon-2</a:t>
              </a:r>
              <a:endParaRPr lang="en-US" sz="1200" b="1" dirty="0"/>
            </a:p>
            <a:p>
              <a:pPr algn="ctr"/>
              <a:r>
                <a:rPr lang="en-US" sz="1200" b="1" dirty="0" smtClean="0"/>
                <a:t>CX-39A, CY19 launch</a:t>
              </a:r>
            </a:p>
          </p:txBody>
        </p:sp>
        <p:sp>
          <p:nvSpPr>
            <p:cNvPr id="73" name="TextBox 72"/>
            <p:cNvSpPr txBox="1"/>
            <p:nvPr/>
          </p:nvSpPr>
          <p:spPr>
            <a:xfrm>
              <a:off x="8342665" y="5285244"/>
              <a:ext cx="1024639" cy="738664"/>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Facilities </a:t>
              </a:r>
              <a:endParaRPr lang="en-US" sz="1400" dirty="0"/>
            </a:p>
            <a:p>
              <a:pPr marL="171450" indent="-171450">
                <a:buFont typeface="Arial" panose="020B0604020202020204" pitchFamily="34" charset="0"/>
                <a:buChar char="•"/>
              </a:pPr>
              <a:r>
                <a:rPr lang="en-US" sz="1400" dirty="0" smtClean="0"/>
                <a:t>Safety</a:t>
              </a:r>
              <a:endParaRPr lang="en-US" sz="1400" dirty="0"/>
            </a:p>
            <a:p>
              <a:pPr marL="171450" indent="-171450">
                <a:buFont typeface="Arial" panose="020B0604020202020204" pitchFamily="34" charset="0"/>
                <a:buChar char="•"/>
              </a:pPr>
              <a:r>
                <a:rPr lang="en-US" sz="1400" dirty="0" smtClean="0"/>
                <a:t>Range</a:t>
              </a:r>
              <a:endParaRPr lang="en-US" sz="1400" dirty="0"/>
            </a:p>
          </p:txBody>
        </p:sp>
        <p:cxnSp>
          <p:nvCxnSpPr>
            <p:cNvPr id="93" name="Straight Connector 92"/>
            <p:cNvCxnSpPr/>
            <p:nvPr/>
          </p:nvCxnSpPr>
          <p:spPr>
            <a:xfrm>
              <a:off x="8012036" y="4535643"/>
              <a:ext cx="1685897"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68" name="TextBox 67"/>
          <p:cNvSpPr txBox="1"/>
          <p:nvPr/>
        </p:nvSpPr>
        <p:spPr>
          <a:xfrm>
            <a:off x="9758504" y="4475752"/>
            <a:ext cx="1874180" cy="646331"/>
          </a:xfrm>
          <a:prstGeom prst="rect">
            <a:avLst/>
          </a:prstGeom>
          <a:noFill/>
        </p:spPr>
        <p:txBody>
          <a:bodyPr wrap="square" rtlCol="0">
            <a:spAutoFit/>
          </a:bodyPr>
          <a:lstStyle/>
          <a:p>
            <a:pPr algn="ctr"/>
            <a:r>
              <a:rPr lang="en-US" sz="1200" b="1" dirty="0" smtClean="0"/>
              <a:t>Dream Chaser</a:t>
            </a:r>
          </a:p>
          <a:p>
            <a:pPr algn="ctr"/>
            <a:r>
              <a:rPr lang="en-US" sz="1200" b="1" dirty="0" smtClean="0"/>
              <a:t>CX-41, CY20 launch</a:t>
            </a:r>
          </a:p>
          <a:p>
            <a:pPr algn="ctr"/>
            <a:r>
              <a:rPr lang="en-US" sz="1200" b="1" i="1" dirty="0" smtClean="0"/>
              <a:t>KSC SLF Landing</a:t>
            </a:r>
          </a:p>
        </p:txBody>
      </p:sp>
      <p:grpSp>
        <p:nvGrpSpPr>
          <p:cNvPr id="115" name="Group 114"/>
          <p:cNvGrpSpPr/>
          <p:nvPr/>
        </p:nvGrpSpPr>
        <p:grpSpPr>
          <a:xfrm>
            <a:off x="9852646" y="3931328"/>
            <a:ext cx="1685897" cy="2455405"/>
            <a:chOff x="9852646" y="3931328"/>
            <a:chExt cx="1685897" cy="2455405"/>
          </a:xfrm>
        </p:grpSpPr>
        <p:pic>
          <p:nvPicPr>
            <p:cNvPr id="64" name="Picture 6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013100" y="4135431"/>
              <a:ext cx="1364988" cy="259745"/>
            </a:xfrm>
            <a:prstGeom prst="rect">
              <a:avLst/>
            </a:prstGeom>
          </p:spPr>
        </p:pic>
        <p:sp>
          <p:nvSpPr>
            <p:cNvPr id="53" name="Rounded Rectangle 52"/>
            <p:cNvSpPr/>
            <p:nvPr/>
          </p:nvSpPr>
          <p:spPr>
            <a:xfrm>
              <a:off x="9856765" y="3931328"/>
              <a:ext cx="1677659" cy="245540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2" name="TextBox 61"/>
            <p:cNvSpPr txBox="1"/>
            <p:nvPr/>
          </p:nvSpPr>
          <p:spPr>
            <a:xfrm>
              <a:off x="9856765" y="5047845"/>
              <a:ext cx="1677659" cy="246221"/>
            </a:xfrm>
            <a:prstGeom prst="rect">
              <a:avLst/>
            </a:prstGeom>
            <a:solidFill>
              <a:srgbClr val="0D2C87"/>
            </a:solidFill>
          </p:spPr>
          <p:txBody>
            <a:bodyPr wrap="square" rtlCol="0">
              <a:spAutoFit/>
            </a:bodyPr>
            <a:lstStyle/>
            <a:p>
              <a:pPr algn="ctr"/>
              <a:r>
                <a:rPr lang="en-US" sz="1000" dirty="0" smtClean="0">
                  <a:solidFill>
                    <a:srgbClr val="FFD912"/>
                  </a:solidFill>
                </a:rPr>
                <a:t>45 SW Support:</a:t>
              </a:r>
              <a:endParaRPr lang="en-US" sz="1000" dirty="0">
                <a:solidFill>
                  <a:srgbClr val="FFD912"/>
                </a:solidFill>
              </a:endParaRPr>
            </a:p>
          </p:txBody>
        </p:sp>
        <p:sp>
          <p:nvSpPr>
            <p:cNvPr id="72" name="TextBox 71"/>
            <p:cNvSpPr txBox="1"/>
            <p:nvPr/>
          </p:nvSpPr>
          <p:spPr>
            <a:xfrm>
              <a:off x="10067794" y="5278843"/>
              <a:ext cx="809965" cy="523220"/>
            </a:xfrm>
            <a:prstGeom prst="rect">
              <a:avLst/>
            </a:prstGeom>
            <a:noFill/>
          </p:spPr>
          <p:txBody>
            <a:bodyPr wrap="none" rtlCol="0">
              <a:spAutoFit/>
            </a:bodyPr>
            <a:lstStyle/>
            <a:p>
              <a:pPr marL="171450" indent="-171450">
                <a:buFont typeface="Arial" panose="020B0604020202020204" pitchFamily="34" charset="0"/>
                <a:buChar char="•"/>
              </a:pPr>
              <a:r>
                <a:rPr lang="en-US" sz="1400" dirty="0" smtClean="0"/>
                <a:t>Safety</a:t>
              </a:r>
              <a:endParaRPr lang="en-US" sz="1400" dirty="0"/>
            </a:p>
            <a:p>
              <a:pPr marL="171450" indent="-171450">
                <a:buFont typeface="Arial" panose="020B0604020202020204" pitchFamily="34" charset="0"/>
                <a:buChar char="•"/>
              </a:pPr>
              <a:r>
                <a:rPr lang="en-US" sz="1400" dirty="0" smtClean="0"/>
                <a:t>Range</a:t>
              </a:r>
              <a:endParaRPr lang="en-US" sz="1400" dirty="0"/>
            </a:p>
          </p:txBody>
        </p:sp>
        <p:cxnSp>
          <p:nvCxnSpPr>
            <p:cNvPr id="94" name="Straight Connector 93"/>
            <p:cNvCxnSpPr/>
            <p:nvPr/>
          </p:nvCxnSpPr>
          <p:spPr>
            <a:xfrm>
              <a:off x="9852646" y="4535643"/>
              <a:ext cx="1685897"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84" name="Rounded Rectangle 83"/>
          <p:cNvSpPr/>
          <p:nvPr/>
        </p:nvSpPr>
        <p:spPr>
          <a:xfrm>
            <a:off x="671737" y="3525910"/>
            <a:ext cx="10863038" cy="317036"/>
          </a:xfrm>
          <a:prstGeom prst="round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Future Launch Vehicles</a:t>
            </a:r>
            <a:endParaRPr lang="en-US" dirty="0"/>
          </a:p>
        </p:txBody>
      </p:sp>
    </p:spTree>
    <p:extLst>
      <p:ext uri="{BB962C8B-B14F-4D97-AF65-F5344CB8AC3E}">
        <p14:creationId xmlns:p14="http://schemas.microsoft.com/office/powerpoint/2010/main" val="3729685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2013</a:t>
            </a:r>
            <a:endParaRPr lang="en-US"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8" name="Rectangle 27"/>
            <p:cNvSpPr/>
            <p:nvPr/>
          </p:nvSpPr>
          <p:spPr>
            <a:xfrm>
              <a:off x="6121780" y="4867564"/>
              <a:ext cx="2994511" cy="28355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a:t>
              </a:r>
              <a:r>
                <a:rPr lang="en-US" sz="1500" dirty="0" smtClean="0">
                  <a:solidFill>
                    <a:schemeClr val="tx1"/>
                  </a:solidFill>
                </a:rPr>
                <a:t> Space Florida</a:t>
              </a:r>
              <a:r>
                <a:rPr lang="en-US" sz="1500" dirty="0" smtClean="0">
                  <a:solidFill>
                    <a:srgbClr val="0000CC"/>
                  </a:solidFill>
                </a:rPr>
                <a:t>, </a:t>
              </a:r>
              <a:r>
                <a:rPr lang="en-US" sz="1500" dirty="0" smtClean="0">
                  <a:solidFill>
                    <a:schemeClr val="tx1"/>
                  </a:solidFill>
                </a:rPr>
                <a:t>Navy*</a:t>
              </a:r>
              <a:endParaRPr lang="en-US" sz="1500" dirty="0">
                <a:solidFill>
                  <a:schemeClr val="tx1"/>
                </a:solidFill>
              </a:endParaRPr>
            </a:p>
          </p:txBody>
        </p: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sp>
          <p:nvSpPr>
            <p:cNvPr id="60" name="Rectangle 59"/>
            <p:cNvSpPr/>
            <p:nvPr/>
          </p:nvSpPr>
          <p:spPr>
            <a:xfrm>
              <a:off x="5192032" y="5828145"/>
              <a:ext cx="2725148" cy="280847"/>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smtClean="0">
                  <a:solidFill>
                    <a:schemeClr val="tx1"/>
                  </a:solidFill>
                </a:rPr>
                <a:t>Navy Trident II*</a:t>
              </a:r>
              <a:endParaRPr lang="en-US" sz="1500" dirty="0">
                <a:solidFill>
                  <a:schemeClr val="tx1"/>
                </a:solidFill>
              </a:endParaRPr>
            </a:p>
          </p:txBody>
        </p:sp>
      </p:grpSp>
      <p:sp>
        <p:nvSpPr>
          <p:cNvPr id="22" name="Rectangle 21"/>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Complex 39B:  NASA </a:t>
            </a:r>
            <a:r>
              <a:rPr lang="en-US" sz="1500" b="1" dirty="0" smtClean="0">
                <a:solidFill>
                  <a:srgbClr val="FF0000"/>
                </a:solidFill>
              </a:rPr>
              <a:t>SLS</a:t>
            </a:r>
            <a:endParaRPr lang="en-US" sz="1500" b="1" dirty="0">
              <a:solidFill>
                <a:srgbClr val="FF0000"/>
              </a:solidFill>
            </a:endParaRPr>
          </a:p>
        </p:txBody>
      </p:sp>
      <p:sp>
        <p:nvSpPr>
          <p:cNvPr id="23" name="Oval 22"/>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5384347" y="2248393"/>
            <a:ext cx="2921453"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endParaRPr lang="en-US" sz="1500" dirty="0">
              <a:solidFill>
                <a:srgbClr val="0000CC"/>
              </a:solidFill>
            </a:endParaRPr>
          </a:p>
        </p:txBody>
      </p:sp>
      <p:sp>
        <p:nvSpPr>
          <p:cNvPr id="33" name="TextBox 32"/>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sp>
        <p:nvSpPr>
          <p:cNvPr id="34" name="Oval 33"/>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5" name="Straight Connector 34"/>
          <p:cNvCxnSpPr>
            <a:stCxn id="36" idx="3"/>
            <a:endCxn id="34"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6" name="Rectangle 35"/>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grpSp>
        <p:nvGrpSpPr>
          <p:cNvPr id="13" name="Group 12"/>
          <p:cNvGrpSpPr/>
          <p:nvPr/>
        </p:nvGrpSpPr>
        <p:grpSpPr>
          <a:xfrm>
            <a:off x="-24887" y="2686461"/>
            <a:ext cx="3985599" cy="1485079"/>
            <a:chOff x="117988" y="2576052"/>
            <a:chExt cx="3985599" cy="1485079"/>
          </a:xfrm>
        </p:grpSpPr>
        <p:sp>
          <p:nvSpPr>
            <p:cNvPr id="27" name="Rectangle 26"/>
            <p:cNvSpPr/>
            <p:nvPr/>
          </p:nvSpPr>
          <p:spPr>
            <a:xfrm>
              <a:off x="379204" y="2576052"/>
              <a:ext cx="3724383" cy="1464876"/>
            </a:xfrm>
            <a:prstGeom prst="rect">
              <a:avLst/>
            </a:prstGeom>
            <a:solidFill>
              <a:schemeClr val="bg1"/>
            </a:solidFill>
            <a:ln>
              <a:solidFill>
                <a:schemeClr val="tx1"/>
              </a:solidFill>
            </a:ln>
            <a:effectLst>
              <a:glow rad="101600">
                <a:schemeClr val="bg1">
                  <a:alpha val="6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smtClean="0">
                  <a:solidFill>
                    <a:schemeClr val="tx1"/>
                  </a:solidFill>
                </a:rPr>
                <a:t>NASA Space Launch System</a:t>
              </a:r>
            </a:p>
            <a:p>
              <a:r>
                <a:rPr lang="en-US" sz="1600" b="1" dirty="0" smtClean="0">
                  <a:solidFill>
                    <a:schemeClr val="tx1"/>
                  </a:solidFill>
                </a:rPr>
                <a:t>Launch Complex 39B</a:t>
              </a:r>
            </a:p>
            <a:p>
              <a:r>
                <a:rPr lang="en-US" sz="1600" b="1" dirty="0" smtClean="0">
                  <a:solidFill>
                    <a:schemeClr val="tx1"/>
                  </a:solidFill>
                </a:rPr>
                <a:t>February 4, 2013</a:t>
              </a:r>
              <a:endParaRPr lang="en-US" sz="1600" b="1" dirty="0">
                <a:solidFill>
                  <a:schemeClr val="tx1"/>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988" y="2588342"/>
              <a:ext cx="1474839" cy="73742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18974" y="2585883"/>
              <a:ext cx="981076" cy="1475248"/>
            </a:xfrm>
            <a:prstGeom prst="rect">
              <a:avLst/>
            </a:prstGeom>
          </p:spPr>
        </p:pic>
      </p:grpSp>
    </p:spTree>
    <p:extLst>
      <p:ext uri="{BB962C8B-B14F-4D97-AF65-F5344CB8AC3E}">
        <p14:creationId xmlns:p14="http://schemas.microsoft.com/office/powerpoint/2010/main" val="1399000637"/>
      </p:ext>
    </p:extLst>
  </p:cSld>
  <p:clrMapOvr>
    <a:masterClrMapping/>
  </p:clrMapOvr>
  <p:transition spd="slow" advClick="0" advTm="2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2014</a:t>
            </a:r>
            <a:endParaRPr lang="en-US" dirty="0"/>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8" name="Rectangle 27"/>
          <p:cNvSpPr/>
          <p:nvPr/>
        </p:nvSpPr>
        <p:spPr>
          <a:xfrm>
            <a:off x="6121780" y="4867564"/>
            <a:ext cx="2994511" cy="28355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a:t>
            </a:r>
            <a:r>
              <a:rPr lang="en-US" sz="1500" dirty="0" smtClean="0">
                <a:solidFill>
                  <a:schemeClr val="tx1"/>
                </a:solidFill>
              </a:rPr>
              <a:t> Space Florida, Navy*</a:t>
            </a:r>
            <a:endParaRPr lang="en-US" sz="1500" dirty="0">
              <a:solidFill>
                <a:schemeClr val="tx1"/>
              </a:solidFill>
            </a:endParaRPr>
          </a:p>
        </p:txBody>
      </p: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Landing Zone 1:  </a:t>
            </a:r>
            <a:r>
              <a:rPr lang="en-US" sz="1500" b="1" dirty="0" err="1" smtClean="0">
                <a:solidFill>
                  <a:srgbClr val="FF0000"/>
                </a:solidFill>
              </a:rPr>
              <a:t>SpaceX</a:t>
            </a:r>
            <a:r>
              <a:rPr lang="en-US" sz="1500" b="1" dirty="0">
                <a:solidFill>
                  <a:srgbClr val="FF0000"/>
                </a:solidFill>
              </a:rPr>
              <a:t> </a:t>
            </a:r>
            <a:r>
              <a:rPr lang="en-US" sz="1500" b="1" dirty="0" smtClean="0">
                <a:solidFill>
                  <a:srgbClr val="FF0000"/>
                </a:solidFill>
              </a:rPr>
              <a:t>landing</a:t>
            </a:r>
            <a:endParaRPr lang="en-US" sz="1500" b="1" dirty="0">
              <a:solidFill>
                <a:srgbClr val="FF0000"/>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4" name="Rectangle 33"/>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0" name="Rectangle 39"/>
          <p:cNvSpPr/>
          <p:nvPr/>
        </p:nvSpPr>
        <p:spPr>
          <a:xfrm>
            <a:off x="5384347" y="2248393"/>
            <a:ext cx="2921453"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endParaRPr lang="en-US" sz="1500" dirty="0">
              <a:solidFill>
                <a:srgbClr val="0000CC"/>
              </a:solidFill>
            </a:endParaRPr>
          </a:p>
        </p:txBody>
      </p:sp>
      <p:sp>
        <p:nvSpPr>
          <p:cNvPr id="41" name="TextBox 40"/>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sp>
        <p:nvSpPr>
          <p:cNvPr id="42" name="Oval 41"/>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3" name="Straight Connector 42"/>
          <p:cNvCxnSpPr>
            <a:stCxn id="44" idx="3"/>
            <a:endCxn id="42"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4" name="Rectangle 43"/>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grpSp>
        <p:nvGrpSpPr>
          <p:cNvPr id="6" name="Group 5"/>
          <p:cNvGrpSpPr/>
          <p:nvPr/>
        </p:nvGrpSpPr>
        <p:grpSpPr>
          <a:xfrm>
            <a:off x="236329" y="2817007"/>
            <a:ext cx="3724383" cy="1223986"/>
            <a:chOff x="379204" y="2817072"/>
            <a:chExt cx="3724383" cy="1223986"/>
          </a:xfrm>
          <a:effectLst>
            <a:glow rad="101600">
              <a:schemeClr val="bg1">
                <a:alpha val="60000"/>
              </a:schemeClr>
            </a:glow>
          </a:effectLst>
        </p:grpSpPr>
        <p:grpSp>
          <p:nvGrpSpPr>
            <p:cNvPr id="31" name="Group 30"/>
            <p:cNvGrpSpPr/>
            <p:nvPr/>
          </p:nvGrpSpPr>
          <p:grpSpPr>
            <a:xfrm>
              <a:off x="379204" y="2817072"/>
              <a:ext cx="3724383" cy="1223856"/>
              <a:chOff x="9590722" y="2584451"/>
              <a:chExt cx="1820228" cy="500232"/>
            </a:xfrm>
          </p:grpSpPr>
          <p:sp>
            <p:nvSpPr>
              <p:cNvPr id="32" name="Rectangle 31"/>
              <p:cNvSpPr/>
              <p:nvPr/>
            </p:nvSpPr>
            <p:spPr>
              <a:xfrm>
                <a:off x="9590722" y="2584451"/>
                <a:ext cx="1820228" cy="500232"/>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err="1" smtClean="0">
                    <a:solidFill>
                      <a:schemeClr val="tx1"/>
                    </a:solidFill>
                  </a:rPr>
                  <a:t>SpaceX</a:t>
                </a:r>
                <a:r>
                  <a:rPr lang="en-US" sz="1600" b="1" dirty="0" smtClean="0">
                    <a:solidFill>
                      <a:schemeClr val="tx1"/>
                    </a:solidFill>
                  </a:rPr>
                  <a:t> Landing </a:t>
                </a:r>
              </a:p>
              <a:p>
                <a:r>
                  <a:rPr lang="en-US" sz="1600" b="1" dirty="0" smtClean="0">
                    <a:solidFill>
                      <a:schemeClr val="tx1"/>
                    </a:solidFill>
                  </a:rPr>
                  <a:t>Launch Complex 13/BOA</a:t>
                </a:r>
              </a:p>
              <a:p>
                <a:r>
                  <a:rPr lang="en-US" sz="1600" b="1" dirty="0" smtClean="0">
                    <a:solidFill>
                      <a:schemeClr val="tx1"/>
                    </a:solidFill>
                  </a:rPr>
                  <a:t>May 6, 2014</a:t>
                </a:r>
                <a:endParaRPr lang="en-US" sz="1600" b="1" dirty="0">
                  <a:solidFill>
                    <a:schemeClr val="tx1"/>
                  </a:solidFill>
                </a:endParaRPr>
              </a:p>
            </p:txBody>
          </p:sp>
          <p:pic>
            <p:nvPicPr>
              <p:cNvPr id="33" name="Picture 32"/>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l="6000" t="32849" b="33589"/>
              <a:stretch/>
            </p:blipFill>
            <p:spPr>
              <a:xfrm>
                <a:off x="9598828" y="2587341"/>
                <a:ext cx="1180042" cy="237350"/>
              </a:xfrm>
              <a:prstGeom prst="rect">
                <a:avLst/>
              </a:prstGeom>
              <a:ln>
                <a:noFill/>
              </a:ln>
            </p:spPr>
          </p:pic>
        </p:grpSp>
        <p:pic>
          <p:nvPicPr>
            <p:cNvPr id="37" name="Picture 36"/>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l="37374" t="28324" r="33055" b="9142"/>
            <a:stretch/>
          </p:blipFill>
          <p:spPr>
            <a:xfrm>
              <a:off x="3127271" y="2817651"/>
              <a:ext cx="974374" cy="1223407"/>
            </a:xfrm>
            <a:prstGeom prst="rect">
              <a:avLst/>
            </a:prstGeom>
          </p:spPr>
        </p:pic>
      </p:grpSp>
      <p:sp>
        <p:nvSpPr>
          <p:cNvPr id="45" name="Rectangle 44"/>
          <p:cNvSpPr/>
          <p:nvPr/>
        </p:nvSpPr>
        <p:spPr>
          <a:xfrm>
            <a:off x="5192032" y="5832424"/>
            <a:ext cx="4063337"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b="1" dirty="0" err="1">
                <a:solidFill>
                  <a:srgbClr val="FF0000"/>
                </a:solidFill>
              </a:rPr>
              <a:t>SpaceX</a:t>
            </a:r>
            <a:r>
              <a:rPr lang="en-US" sz="1500" b="1" dirty="0">
                <a:solidFill>
                  <a:srgbClr val="FF0000"/>
                </a:solidFill>
              </a:rPr>
              <a:t> </a:t>
            </a:r>
            <a:r>
              <a:rPr lang="en-US" sz="1500" b="1" dirty="0" smtClean="0">
                <a:solidFill>
                  <a:srgbClr val="FF0000"/>
                </a:solidFill>
              </a:rPr>
              <a:t>Landings</a:t>
            </a:r>
            <a:r>
              <a:rPr lang="en-US" sz="1500" dirty="0" smtClean="0">
                <a:solidFill>
                  <a:schemeClr val="tx1"/>
                </a:solidFill>
              </a:rPr>
              <a:t>; Navy Trident II*</a:t>
            </a:r>
            <a:endParaRPr lang="en-US" sz="1500" dirty="0">
              <a:solidFill>
                <a:schemeClr val="tx1"/>
              </a:solidFill>
            </a:endParaRPr>
          </a:p>
        </p:txBody>
      </p:sp>
    </p:spTree>
    <p:extLst>
      <p:ext uri="{BB962C8B-B14F-4D97-AF65-F5344CB8AC3E}">
        <p14:creationId xmlns:p14="http://schemas.microsoft.com/office/powerpoint/2010/main" val="340468545"/>
      </p:ext>
    </p:extLst>
  </p:cSld>
  <p:clrMapOvr>
    <a:masterClrMapping/>
  </p:clrMapOvr>
  <p:transition spd="slow" advClick="0" advTm="2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2014</a:t>
            </a:r>
            <a:endParaRPr lang="en-US"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8" name="Rectangle 27"/>
            <p:cNvSpPr/>
            <p:nvPr/>
          </p:nvSpPr>
          <p:spPr>
            <a:xfrm>
              <a:off x="6121780" y="4867564"/>
              <a:ext cx="2994511" cy="28355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a:t>
              </a:r>
              <a:r>
                <a:rPr lang="en-US" sz="1500" dirty="0" smtClean="0">
                  <a:solidFill>
                    <a:schemeClr val="tx1"/>
                  </a:solidFill>
                </a:rPr>
                <a:t> Space Florida, Navy*</a:t>
              </a:r>
              <a:endParaRPr lang="en-US" sz="1500" dirty="0">
                <a:solidFill>
                  <a:schemeClr val="tx1"/>
                </a:solidFill>
              </a:endParaRPr>
            </a:p>
          </p:txBody>
        </p: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a:solidFill>
                  <a:srgbClr val="0000CC"/>
                </a:solidFill>
              </a:rPr>
              <a:t>SpaceX</a:t>
            </a:r>
            <a:r>
              <a:rPr lang="en-US" sz="1500" dirty="0">
                <a:solidFill>
                  <a:srgbClr val="0000CC"/>
                </a:solidFill>
              </a:rPr>
              <a:t> landing</a:t>
            </a: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grpSp>
        <p:nvGrpSpPr>
          <p:cNvPr id="12" name="Group 11"/>
          <p:cNvGrpSpPr/>
          <p:nvPr/>
        </p:nvGrpSpPr>
        <p:grpSpPr>
          <a:xfrm>
            <a:off x="236329" y="2770239"/>
            <a:ext cx="3724383" cy="1317523"/>
            <a:chOff x="379204" y="2723535"/>
            <a:chExt cx="3724383" cy="1317523"/>
          </a:xfrm>
          <a:effectLst>
            <a:glow rad="101600">
              <a:schemeClr val="bg1">
                <a:alpha val="60000"/>
              </a:schemeClr>
            </a:glow>
          </a:effectLst>
        </p:grpSpPr>
        <p:sp>
          <p:nvSpPr>
            <p:cNvPr id="32" name="Rectangle 31"/>
            <p:cNvSpPr/>
            <p:nvPr/>
          </p:nvSpPr>
          <p:spPr>
            <a:xfrm>
              <a:off x="379204" y="2723535"/>
              <a:ext cx="3724383" cy="1317318"/>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smtClean="0">
                  <a:solidFill>
                    <a:schemeClr val="tx1"/>
                  </a:solidFill>
                </a:rPr>
                <a:t>Moon Express</a:t>
              </a:r>
            </a:p>
            <a:p>
              <a:r>
                <a:rPr lang="en-US" sz="1600" b="1" dirty="0" smtClean="0">
                  <a:solidFill>
                    <a:schemeClr val="tx1"/>
                  </a:solidFill>
                </a:rPr>
                <a:t>Launch Complex 36</a:t>
              </a:r>
            </a:p>
            <a:p>
              <a:r>
                <a:rPr lang="en-US" sz="1600" b="1" dirty="0" smtClean="0">
                  <a:solidFill>
                    <a:schemeClr val="tx1"/>
                  </a:solidFill>
                </a:rPr>
                <a:t>August 11, 2014</a:t>
              </a:r>
              <a:endParaRPr lang="en-US" sz="1600" b="1" dirty="0">
                <a:solidFill>
                  <a:schemeClr val="tx1"/>
                </a:solidFill>
              </a:endParaRPr>
            </a:p>
          </p:txBody>
        </p:sp>
        <p:pic>
          <p:nvPicPr>
            <p:cNvPr id="38" name="Picture 3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2794" y="2814196"/>
              <a:ext cx="704881" cy="485456"/>
            </a:xfrm>
            <a:prstGeom prst="rect">
              <a:avLst/>
            </a:prstGeom>
          </p:spPr>
        </p:pic>
        <p:pic>
          <p:nvPicPr>
            <p:cNvPr id="11" name="Picture 10"/>
            <p:cNvPicPr>
              <a:picLocks noChangeAspect="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635414" y="2737311"/>
              <a:ext cx="1462464" cy="1303747"/>
            </a:xfrm>
            <a:prstGeom prst="rect">
              <a:avLst/>
            </a:prstGeom>
          </p:spPr>
        </p:pic>
      </p:grpSp>
      <p:sp>
        <p:nvSpPr>
          <p:cNvPr id="39" name="Oval 38"/>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0" name="Rectangle 39"/>
          <p:cNvSpPr/>
          <p:nvPr/>
        </p:nvSpPr>
        <p:spPr>
          <a:xfrm>
            <a:off x="6297427" y="4522838"/>
            <a:ext cx="2482779" cy="277139"/>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Complex </a:t>
            </a:r>
            <a:r>
              <a:rPr lang="en-US" sz="1500" b="1" dirty="0" smtClean="0">
                <a:solidFill>
                  <a:srgbClr val="FF0000"/>
                </a:solidFill>
              </a:rPr>
              <a:t>36:  Moon Express</a:t>
            </a:r>
            <a:endParaRPr lang="en-US" sz="1500" b="1" dirty="0">
              <a:solidFill>
                <a:srgbClr val="FF0000"/>
              </a:solidFill>
            </a:endParaRPr>
          </a:p>
        </p:txBody>
      </p:sp>
      <p:cxnSp>
        <p:nvCxnSpPr>
          <p:cNvPr id="41" name="Straight Connector 40"/>
          <p:cNvCxnSpPr>
            <a:stCxn id="39" idx="6"/>
            <a:endCxn id="40" idx="1"/>
          </p:cNvCxnSpPr>
          <p:nvPr/>
        </p:nvCxnSpPr>
        <p:spPr>
          <a:xfrm flipV="1">
            <a:off x="5642392" y="4661408"/>
            <a:ext cx="655035" cy="17522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3" name="Rectangle 42"/>
          <p:cNvSpPr/>
          <p:nvPr/>
        </p:nvSpPr>
        <p:spPr>
          <a:xfrm>
            <a:off x="5384347" y="2248393"/>
            <a:ext cx="2921453"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endParaRPr lang="en-US" sz="1500" dirty="0">
              <a:solidFill>
                <a:srgbClr val="0000CC"/>
              </a:solidFill>
            </a:endParaRPr>
          </a:p>
        </p:txBody>
      </p:sp>
      <p:sp>
        <p:nvSpPr>
          <p:cNvPr id="44" name="TextBox 43"/>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sp>
        <p:nvSpPr>
          <p:cNvPr id="45" name="Oval 44"/>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46" name="Straight Connector 45"/>
          <p:cNvCxnSpPr>
            <a:stCxn id="47" idx="3"/>
            <a:endCxn id="45"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7" name="Rectangle 46"/>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48" name="Rectangle 47"/>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49" name="Rectangle 48"/>
          <p:cNvSpPr/>
          <p:nvPr/>
        </p:nvSpPr>
        <p:spPr>
          <a:xfrm>
            <a:off x="5192032" y="5832424"/>
            <a:ext cx="4063337"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rgbClr val="0000CC"/>
                </a:solidFill>
              </a:rPr>
              <a:t>SpaceX</a:t>
            </a:r>
            <a:r>
              <a:rPr lang="en-US" sz="1500" dirty="0">
                <a:solidFill>
                  <a:srgbClr val="0000CC"/>
                </a:solidFill>
              </a:rPr>
              <a:t> </a:t>
            </a:r>
            <a:r>
              <a:rPr lang="en-US" sz="1500" dirty="0" smtClean="0">
                <a:solidFill>
                  <a:srgbClr val="0000CC"/>
                </a:solidFill>
              </a:rPr>
              <a:t>Landings</a:t>
            </a:r>
            <a:r>
              <a:rPr lang="en-US" sz="1500" dirty="0" smtClean="0">
                <a:solidFill>
                  <a:schemeClr val="tx1"/>
                </a:solidFill>
              </a:rPr>
              <a:t>; Navy Trident II*</a:t>
            </a:r>
            <a:endParaRPr lang="en-US" sz="1500" dirty="0">
              <a:solidFill>
                <a:schemeClr val="tx1"/>
              </a:solidFill>
            </a:endParaRPr>
          </a:p>
        </p:txBody>
      </p:sp>
    </p:spTree>
    <p:extLst>
      <p:ext uri="{BB962C8B-B14F-4D97-AF65-F5344CB8AC3E}">
        <p14:creationId xmlns:p14="http://schemas.microsoft.com/office/powerpoint/2010/main" val="1588626771"/>
      </p:ext>
    </p:extLst>
  </p:cSld>
  <p:clrMapOvr>
    <a:masterClrMapping/>
  </p:clrMapOvr>
  <p:transition spd="slow" advClick="0" advTm="2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2015</a:t>
            </a:r>
            <a:endParaRPr lang="en-US"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8" name="Rectangle 27"/>
            <p:cNvSpPr/>
            <p:nvPr/>
          </p:nvSpPr>
          <p:spPr>
            <a:xfrm>
              <a:off x="6121780" y="4867564"/>
              <a:ext cx="2994511" cy="28355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a:t>
              </a:r>
              <a:r>
                <a:rPr lang="en-US" sz="1500" dirty="0" smtClean="0">
                  <a:solidFill>
                    <a:schemeClr val="tx1"/>
                  </a:solidFill>
                </a:rPr>
                <a:t> Space Florida, Navy*</a:t>
              </a:r>
              <a:endParaRPr lang="en-US" sz="1500" dirty="0">
                <a:solidFill>
                  <a:schemeClr val="tx1"/>
                </a:solidFill>
              </a:endParaRPr>
            </a:p>
          </p:txBody>
        </p: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3" name="Oval 42"/>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4" name="Rectangle 43"/>
          <p:cNvSpPr/>
          <p:nvPr/>
        </p:nvSpPr>
        <p:spPr>
          <a:xfrm>
            <a:off x="6297427" y="4508938"/>
            <a:ext cx="3320706"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Complex </a:t>
            </a:r>
            <a:r>
              <a:rPr lang="en-US" sz="1500" b="1" dirty="0" smtClean="0">
                <a:solidFill>
                  <a:srgbClr val="FF0000"/>
                </a:solidFill>
              </a:rPr>
              <a:t>36/11:  </a:t>
            </a:r>
            <a:r>
              <a:rPr lang="en-US" sz="1500" b="1" dirty="0">
                <a:solidFill>
                  <a:srgbClr val="FF0000"/>
                </a:solidFill>
              </a:rPr>
              <a:t>Blue Origin </a:t>
            </a:r>
            <a:r>
              <a:rPr lang="en-US" sz="1500" b="1" dirty="0" smtClean="0">
                <a:solidFill>
                  <a:srgbClr val="FF0000"/>
                </a:solidFill>
              </a:rPr>
              <a:t>New </a:t>
            </a:r>
            <a:r>
              <a:rPr lang="en-US" sz="1500" b="1" dirty="0">
                <a:solidFill>
                  <a:srgbClr val="FF0000"/>
                </a:solidFill>
              </a:rPr>
              <a:t>Glenn</a:t>
            </a:r>
          </a:p>
        </p:txBody>
      </p:sp>
      <p:cxnSp>
        <p:nvCxnSpPr>
          <p:cNvPr id="45" name="Straight Connector 44"/>
          <p:cNvCxnSpPr>
            <a:stCxn id="43" idx="6"/>
            <a:endCxn id="44"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7" name="Rectangle 46"/>
          <p:cNvSpPr/>
          <p:nvPr/>
        </p:nvSpPr>
        <p:spPr>
          <a:xfrm>
            <a:off x="5384347" y="2248393"/>
            <a:ext cx="2921453"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endParaRPr lang="en-US" sz="1500" dirty="0">
              <a:solidFill>
                <a:srgbClr val="0000CC"/>
              </a:solidFill>
            </a:endParaRPr>
          </a:p>
        </p:txBody>
      </p:sp>
      <p:sp>
        <p:nvSpPr>
          <p:cNvPr id="48" name="TextBox 47"/>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sp>
        <p:nvSpPr>
          <p:cNvPr id="49" name="Oval 48"/>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50" name="Straight Connector 49"/>
          <p:cNvCxnSpPr>
            <a:stCxn id="52" idx="3"/>
            <a:endCxn id="49"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2" name="Rectangle 51"/>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53" name="Rectangle 52"/>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54" name="Rectangle 53"/>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rgbClr val="0000CC"/>
                </a:solidFill>
              </a:rPr>
              <a:t>SpaceX</a:t>
            </a:r>
            <a:r>
              <a:rPr lang="en-US" sz="1500" dirty="0">
                <a:solidFill>
                  <a:schemeClr val="tx1"/>
                </a:solidFill>
              </a:rPr>
              <a:t>/</a:t>
            </a:r>
            <a:r>
              <a:rPr lang="en-US" sz="1500" b="1" dirty="0">
                <a:solidFill>
                  <a:srgbClr val="FF0000"/>
                </a:solidFill>
              </a:rPr>
              <a:t>Blue</a:t>
            </a:r>
            <a:r>
              <a:rPr lang="en-US" sz="1500" dirty="0">
                <a:solidFill>
                  <a:srgbClr val="0000CC"/>
                </a:solidFill>
              </a:rPr>
              <a:t> </a:t>
            </a:r>
            <a:r>
              <a:rPr lang="en-US" sz="1500" b="1" dirty="0">
                <a:solidFill>
                  <a:srgbClr val="FF0000"/>
                </a:solidFill>
              </a:rPr>
              <a:t>Origin Landings</a:t>
            </a:r>
            <a:r>
              <a:rPr lang="en-US" sz="1500" dirty="0" smtClean="0">
                <a:solidFill>
                  <a:schemeClr val="tx1"/>
                </a:solidFill>
              </a:rPr>
              <a:t>; Navy Trident II*</a:t>
            </a:r>
            <a:endParaRPr lang="en-US" sz="1500" dirty="0">
              <a:solidFill>
                <a:schemeClr val="tx1"/>
              </a:solidFill>
            </a:endParaRPr>
          </a:p>
        </p:txBody>
      </p:sp>
      <p:sp>
        <p:nvSpPr>
          <p:cNvPr id="32" name="Rectangle 31"/>
          <p:cNvSpPr/>
          <p:nvPr/>
        </p:nvSpPr>
        <p:spPr>
          <a:xfrm>
            <a:off x="236329" y="2673248"/>
            <a:ext cx="3724383" cy="1511505"/>
          </a:xfrm>
          <a:prstGeom prst="rect">
            <a:avLst/>
          </a:prstGeom>
          <a:solidFill>
            <a:schemeClr val="bg1"/>
          </a:solidFill>
          <a:ln>
            <a:solidFill>
              <a:schemeClr val="tx1"/>
            </a:solidFill>
          </a:ln>
          <a:effectLst>
            <a:glow rad="101600">
              <a:schemeClr val="bg1">
                <a:alpha val="6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smtClean="0">
                <a:solidFill>
                  <a:schemeClr val="tx1"/>
                </a:solidFill>
              </a:rPr>
              <a:t>Blue Origin New Glenn</a:t>
            </a:r>
          </a:p>
          <a:p>
            <a:r>
              <a:rPr lang="en-US" sz="1600" b="1" dirty="0" smtClean="0">
                <a:solidFill>
                  <a:schemeClr val="tx1"/>
                </a:solidFill>
              </a:rPr>
              <a:t>Launch Complex 36/11</a:t>
            </a:r>
          </a:p>
          <a:p>
            <a:r>
              <a:rPr lang="en-US" sz="1600" b="1" dirty="0" smtClean="0">
                <a:solidFill>
                  <a:schemeClr val="tx1"/>
                </a:solidFill>
              </a:rPr>
              <a:t>April 23, 2015</a:t>
            </a:r>
            <a:endParaRPr lang="en-US" sz="1600" b="1" dirty="0">
              <a:solidFill>
                <a:schemeClr val="tx1"/>
              </a:solidFill>
            </a:endParaRPr>
          </a:p>
        </p:txBody>
      </p:sp>
      <p:pic>
        <p:nvPicPr>
          <p:cNvPr id="37" name="Picture 3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8913" y="2776194"/>
            <a:ext cx="884728" cy="591647"/>
          </a:xfrm>
          <a:prstGeom prst="rect">
            <a:avLst/>
          </a:prstGeom>
        </p:spPr>
      </p:pic>
      <p:pic>
        <p:nvPicPr>
          <p:cNvPr id="21" name="Picture 20"/>
          <p:cNvPicPr>
            <a:picLocks noChangeAspect="1"/>
          </p:cNvPicPr>
          <p:nvPr/>
        </p:nvPicPr>
        <p:blipFill rotWithShape="1">
          <a:blip r:embed="rId5">
            <a:extLst>
              <a:ext uri="{28A0092B-C50C-407E-A947-70E740481C1C}">
                <a14:useLocalDpi xmlns:a14="http://schemas.microsoft.com/office/drawing/2010/main" val="0"/>
              </a:ext>
            </a:extLst>
          </a:blip>
          <a:srcRect l="17046" r="28007"/>
          <a:stretch/>
        </p:blipFill>
        <p:spPr>
          <a:xfrm>
            <a:off x="2503724" y="2686050"/>
            <a:ext cx="1458676" cy="1495426"/>
          </a:xfrm>
          <a:prstGeom prst="rect">
            <a:avLst/>
          </a:prstGeom>
        </p:spPr>
      </p:pic>
    </p:spTree>
    <p:extLst>
      <p:ext uri="{BB962C8B-B14F-4D97-AF65-F5344CB8AC3E}">
        <p14:creationId xmlns:p14="http://schemas.microsoft.com/office/powerpoint/2010/main" val="2094864584"/>
      </p:ext>
    </p:extLst>
  </p:cSld>
  <p:clrMapOvr>
    <a:masterClrMapping/>
  </p:clrMapOvr>
  <p:transition spd="slow" advClick="0" advTm="2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2015</a:t>
            </a:r>
            <a:endParaRPr lang="en-US"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8" name="Rectangle 27"/>
            <p:cNvSpPr/>
            <p:nvPr/>
          </p:nvSpPr>
          <p:spPr>
            <a:xfrm>
              <a:off x="6121780" y="4867564"/>
              <a:ext cx="2994511" cy="28355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46: </a:t>
              </a:r>
              <a:r>
                <a:rPr lang="en-US" sz="1500" dirty="0" smtClean="0">
                  <a:solidFill>
                    <a:schemeClr val="tx1"/>
                  </a:solidFill>
                </a:rPr>
                <a:t> Space Florida, Navy*</a:t>
              </a:r>
              <a:endParaRPr lang="en-US" sz="1500" dirty="0">
                <a:solidFill>
                  <a:schemeClr val="tx1"/>
                </a:solidFill>
              </a:endParaRPr>
            </a:p>
          </p:txBody>
        </p: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3" name="Oval 42"/>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4" name="Rectangle 43"/>
          <p:cNvSpPr/>
          <p:nvPr/>
        </p:nvSpPr>
        <p:spPr>
          <a:xfrm>
            <a:off x="6297427" y="4508938"/>
            <a:ext cx="3320706"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5" name="Straight Connector 44"/>
          <p:cNvCxnSpPr>
            <a:stCxn id="43" idx="6"/>
            <a:endCxn id="44"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7" name="Rectangle 46"/>
          <p:cNvSpPr/>
          <p:nvPr/>
        </p:nvSpPr>
        <p:spPr>
          <a:xfrm>
            <a:off x="5384347" y="2248393"/>
            <a:ext cx="2921453"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endParaRPr lang="en-US" sz="1500" dirty="0">
              <a:solidFill>
                <a:srgbClr val="0000CC"/>
              </a:solidFill>
            </a:endParaRPr>
          </a:p>
        </p:txBody>
      </p:sp>
      <p:sp>
        <p:nvSpPr>
          <p:cNvPr id="48" name="TextBox 47"/>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sp>
        <p:nvSpPr>
          <p:cNvPr id="49" name="Oval 48"/>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50" name="Straight Connector 49"/>
          <p:cNvCxnSpPr>
            <a:stCxn id="52" idx="3"/>
            <a:endCxn id="49"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2" name="Rectangle 51"/>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53" name="Rectangle 52"/>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54" name="Rectangle 53"/>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rgbClr val="0000CC"/>
                </a:solidFill>
              </a:rPr>
              <a:t>SpaceX</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grpSp>
        <p:nvGrpSpPr>
          <p:cNvPr id="5" name="Group 4"/>
          <p:cNvGrpSpPr/>
          <p:nvPr/>
        </p:nvGrpSpPr>
        <p:grpSpPr>
          <a:xfrm>
            <a:off x="236329" y="2673248"/>
            <a:ext cx="3724383" cy="1511505"/>
            <a:chOff x="236329" y="2673248"/>
            <a:chExt cx="3724383" cy="1511505"/>
          </a:xfrm>
        </p:grpSpPr>
        <p:sp>
          <p:nvSpPr>
            <p:cNvPr id="32" name="Rectangle 31"/>
            <p:cNvSpPr/>
            <p:nvPr/>
          </p:nvSpPr>
          <p:spPr>
            <a:xfrm>
              <a:off x="236329" y="2673248"/>
              <a:ext cx="3724383" cy="1511505"/>
            </a:xfrm>
            <a:prstGeom prst="rect">
              <a:avLst/>
            </a:prstGeom>
            <a:solidFill>
              <a:schemeClr val="bg1"/>
            </a:solidFill>
            <a:ln>
              <a:solidFill>
                <a:schemeClr val="tx1"/>
              </a:solidFill>
            </a:ln>
            <a:effectLst>
              <a:glow rad="101600">
                <a:schemeClr val="bg1">
                  <a:alpha val="6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smtClean="0">
                  <a:solidFill>
                    <a:schemeClr val="tx1"/>
                  </a:solidFill>
                </a:rPr>
                <a:t>Air Force X-37/OTV</a:t>
              </a:r>
            </a:p>
            <a:p>
              <a:r>
                <a:rPr lang="en-US" sz="1600" b="1" dirty="0" smtClean="0">
                  <a:solidFill>
                    <a:schemeClr val="tx1"/>
                  </a:solidFill>
                </a:rPr>
                <a:t>Shuttle Landing Facility</a:t>
              </a:r>
            </a:p>
            <a:p>
              <a:r>
                <a:rPr lang="en-US" sz="1600" b="1" dirty="0" smtClean="0">
                  <a:solidFill>
                    <a:schemeClr val="tx1"/>
                  </a:solidFill>
                </a:rPr>
                <a:t>May 20, 2015</a:t>
              </a:r>
              <a:endParaRPr lang="en-US" sz="1600" b="1" dirty="0">
                <a:solidFill>
                  <a:schemeClr val="tx1"/>
                </a:solidFill>
              </a:endParaRPr>
            </a:p>
          </p:txBody>
        </p:sp>
        <p:pic>
          <p:nvPicPr>
            <p:cNvPr id="2050" name="Picture 2" descr="Image result for air force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1150" y="2749621"/>
              <a:ext cx="708025" cy="676204"/>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Oval 37"/>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9" name="Straight Connector 38"/>
          <p:cNvCxnSpPr>
            <a:stCxn id="38"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0" name="Rectangle 39"/>
          <p:cNvSpPr/>
          <p:nvPr/>
        </p:nvSpPr>
        <p:spPr>
          <a:xfrm>
            <a:off x="4831028" y="1277341"/>
            <a:ext cx="1687003"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SLF:  </a:t>
            </a:r>
            <a:r>
              <a:rPr lang="en-US" sz="1500" b="1" dirty="0" smtClean="0">
                <a:solidFill>
                  <a:srgbClr val="FF0000"/>
                </a:solidFill>
              </a:rPr>
              <a:t>X-37</a:t>
            </a:r>
            <a:r>
              <a:rPr lang="en-US" sz="1500" b="1" dirty="0">
                <a:solidFill>
                  <a:srgbClr val="FF0000"/>
                </a:solidFill>
              </a:rPr>
              <a:t> </a:t>
            </a:r>
            <a:r>
              <a:rPr lang="en-US" sz="1500" b="1" dirty="0" smtClean="0">
                <a:solidFill>
                  <a:srgbClr val="FF0000"/>
                </a:solidFill>
              </a:rPr>
              <a:t>Landings</a:t>
            </a:r>
            <a:endParaRPr lang="en-US" sz="1500" b="1" dirty="0">
              <a:solidFill>
                <a:srgbClr val="FF0000"/>
              </a:solidFill>
            </a:endParaRP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66698" y="2686050"/>
            <a:ext cx="995476" cy="1495426"/>
          </a:xfrm>
          <a:prstGeom prst="rect">
            <a:avLst/>
          </a:prstGeom>
        </p:spPr>
      </p:pic>
    </p:spTree>
    <p:extLst>
      <p:ext uri="{BB962C8B-B14F-4D97-AF65-F5344CB8AC3E}">
        <p14:creationId xmlns:p14="http://schemas.microsoft.com/office/powerpoint/2010/main" val="61709345"/>
      </p:ext>
    </p:extLst>
  </p:cSld>
  <p:clrMapOvr>
    <a:masterClrMapping/>
  </p:clrMapOvr>
  <p:transition spd="slow" advClick="0" advTm="2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2015</a:t>
            </a:r>
            <a:endParaRPr lang="en-US"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8" name="Rectangle 27"/>
            <p:cNvSpPr/>
            <p:nvPr/>
          </p:nvSpPr>
          <p:spPr>
            <a:xfrm>
              <a:off x="6121780" y="4867564"/>
              <a:ext cx="2994511" cy="28355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Complex 46: </a:t>
              </a:r>
              <a:r>
                <a:rPr lang="en-US" sz="1500" b="1" dirty="0" smtClean="0">
                  <a:solidFill>
                    <a:srgbClr val="FF0000"/>
                  </a:solidFill>
                </a:rPr>
                <a:t> NASA AA-2*</a:t>
              </a:r>
              <a:r>
                <a:rPr lang="en-US" sz="1500" dirty="0" smtClean="0">
                  <a:solidFill>
                    <a:schemeClr val="tx1"/>
                  </a:solidFill>
                </a:rPr>
                <a:t>, Navy*</a:t>
              </a:r>
              <a:endParaRPr lang="en-US" sz="1500" dirty="0">
                <a:solidFill>
                  <a:schemeClr val="tx1"/>
                </a:solidFill>
              </a:endParaRPr>
            </a:p>
          </p:txBody>
        </p: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grpSp>
        <p:nvGrpSpPr>
          <p:cNvPr id="18" name="Group 17"/>
          <p:cNvGrpSpPr/>
          <p:nvPr/>
        </p:nvGrpSpPr>
        <p:grpSpPr>
          <a:xfrm>
            <a:off x="236329" y="2696562"/>
            <a:ext cx="3724383" cy="1464876"/>
            <a:chOff x="236329" y="2696562"/>
            <a:chExt cx="3724383" cy="1464876"/>
          </a:xfrm>
        </p:grpSpPr>
        <p:grpSp>
          <p:nvGrpSpPr>
            <p:cNvPr id="37" name="Group 36"/>
            <p:cNvGrpSpPr/>
            <p:nvPr/>
          </p:nvGrpSpPr>
          <p:grpSpPr>
            <a:xfrm>
              <a:off x="236329" y="2696562"/>
              <a:ext cx="3724383" cy="1464876"/>
              <a:chOff x="236329" y="2576052"/>
              <a:chExt cx="3724383" cy="1464876"/>
            </a:xfrm>
            <a:effectLst>
              <a:glow rad="101600">
                <a:schemeClr val="bg1">
                  <a:alpha val="60000"/>
                </a:schemeClr>
              </a:glow>
            </a:effectLst>
          </p:grpSpPr>
          <p:sp>
            <p:nvSpPr>
              <p:cNvPr id="42" name="Rectangle 41"/>
              <p:cNvSpPr/>
              <p:nvPr/>
            </p:nvSpPr>
            <p:spPr>
              <a:xfrm>
                <a:off x="236329" y="2576052"/>
                <a:ext cx="3724383" cy="1464876"/>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smtClean="0">
                    <a:solidFill>
                      <a:schemeClr val="tx1"/>
                    </a:solidFill>
                  </a:rPr>
                  <a:t>NASA Ascent Abort (AA-2)</a:t>
                </a:r>
              </a:p>
              <a:p>
                <a:r>
                  <a:rPr lang="en-US" sz="1600" b="1" dirty="0" smtClean="0">
                    <a:solidFill>
                      <a:schemeClr val="tx1"/>
                    </a:solidFill>
                  </a:rPr>
                  <a:t>Launch Complex 46</a:t>
                </a:r>
              </a:p>
              <a:p>
                <a:r>
                  <a:rPr lang="en-US" sz="1600" b="1" dirty="0" smtClean="0">
                    <a:solidFill>
                      <a:schemeClr val="tx1"/>
                    </a:solidFill>
                  </a:rPr>
                  <a:t>July 27, 2015</a:t>
                </a:r>
                <a:endParaRPr lang="en-US" sz="1600" b="1" dirty="0">
                  <a:solidFill>
                    <a:schemeClr val="tx1"/>
                  </a:solidFill>
                </a:endParaRPr>
              </a:p>
            </p:txBody>
          </p:sp>
          <p:pic>
            <p:nvPicPr>
              <p:cNvPr id="43" name="Picture 42"/>
              <p:cNvPicPr>
                <a:picLocks noChangeAspect="1"/>
              </p:cNvPicPr>
              <p:nvPr/>
            </p:nvPicPr>
            <p:blipFill rotWithShape="1">
              <a:blip r:embed="rId4" cstate="print">
                <a:extLst>
                  <a:ext uri="{28A0092B-C50C-407E-A947-70E740481C1C}">
                    <a14:useLocalDpi xmlns:a14="http://schemas.microsoft.com/office/drawing/2010/main" val="0"/>
                  </a:ext>
                </a:extLst>
              </a:blip>
              <a:srcRect l="19770" r="18875"/>
              <a:stretch/>
            </p:blipFill>
            <p:spPr>
              <a:xfrm>
                <a:off x="266700" y="2588342"/>
                <a:ext cx="904875" cy="737420"/>
              </a:xfrm>
              <a:prstGeom prst="rect">
                <a:avLst/>
              </a:prstGeom>
            </p:spPr>
          </p:pic>
        </p:grpSp>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l="8274" r="12996"/>
            <a:stretch/>
          </p:blipFill>
          <p:spPr>
            <a:xfrm>
              <a:off x="2767473" y="2697966"/>
              <a:ext cx="1189704" cy="1462068"/>
            </a:xfrm>
            <a:prstGeom prst="rect">
              <a:avLst/>
            </a:prstGeom>
          </p:spPr>
        </p:pic>
      </p:grp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0" name="Rectangle 49"/>
          <p:cNvSpPr/>
          <p:nvPr/>
        </p:nvSpPr>
        <p:spPr>
          <a:xfrm>
            <a:off x="5384347" y="2248393"/>
            <a:ext cx="2921453"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endParaRPr lang="en-US" sz="1500" dirty="0">
              <a:solidFill>
                <a:srgbClr val="0000CC"/>
              </a:solidFill>
            </a:endParaRPr>
          </a:p>
        </p:txBody>
      </p:sp>
      <p:sp>
        <p:nvSpPr>
          <p:cNvPr id="52" name="TextBox 51"/>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sp>
        <p:nvSpPr>
          <p:cNvPr id="53" name="Oval 52"/>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54" name="Straight Connector 53"/>
          <p:cNvCxnSpPr>
            <a:stCxn id="55" idx="3"/>
            <a:endCxn id="53"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5" name="Rectangle 54"/>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56" name="Rectangle 55"/>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59" name="Rectangle 58"/>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rgbClr val="0000CC"/>
                </a:solidFill>
              </a:rPr>
              <a:t>SpaceX</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sp>
        <p:nvSpPr>
          <p:cNvPr id="61" name="Oval 60"/>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2" name="Straight Connector 61"/>
          <p:cNvCxnSpPr>
            <a:stCxn id="61"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3" name="Rectangle 62"/>
          <p:cNvSpPr/>
          <p:nvPr/>
        </p:nvSpPr>
        <p:spPr>
          <a:xfrm>
            <a:off x="4831028" y="1277341"/>
            <a:ext cx="1687003"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 </a:t>
            </a:r>
            <a:r>
              <a:rPr lang="en-US" sz="1500" dirty="0" smtClean="0">
                <a:solidFill>
                  <a:schemeClr val="tx1"/>
                </a:solidFill>
              </a:rPr>
              <a:t>Landings</a:t>
            </a:r>
            <a:endParaRPr lang="en-US" sz="1500" dirty="0">
              <a:solidFill>
                <a:schemeClr val="tx1"/>
              </a:solidFill>
            </a:endParaRPr>
          </a:p>
        </p:txBody>
      </p:sp>
    </p:spTree>
    <p:extLst>
      <p:ext uri="{BB962C8B-B14F-4D97-AF65-F5344CB8AC3E}">
        <p14:creationId xmlns:p14="http://schemas.microsoft.com/office/powerpoint/2010/main" val="3518701948"/>
      </p:ext>
    </p:extLst>
  </p:cSld>
  <p:clrMapOvr>
    <a:masterClrMapping/>
  </p:clrMapOvr>
  <p:transition spd="slow" advClick="0" advTm="2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CCAFS </a:t>
            </a:r>
            <a:r>
              <a:rPr lang="en-US" dirty="0"/>
              <a:t>Launch </a:t>
            </a:r>
            <a:r>
              <a:rPr lang="en-US" dirty="0" smtClean="0"/>
              <a:t>Customers: 2016</a:t>
            </a:r>
            <a:endParaRPr lang="en-US" dirty="0"/>
          </a:p>
        </p:txBody>
      </p:sp>
      <p:grpSp>
        <p:nvGrpSpPr>
          <p:cNvPr id="3" name="Group 2"/>
          <p:cNvGrpSpPr/>
          <p:nvPr/>
        </p:nvGrpSpPr>
        <p:grpSpPr>
          <a:xfrm>
            <a:off x="2066892" y="1217045"/>
            <a:ext cx="8058219" cy="4948582"/>
            <a:chOff x="2066892" y="1217045"/>
            <a:chExt cx="8058219" cy="4948582"/>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066892" y="1217045"/>
              <a:ext cx="8058219" cy="4948582"/>
            </a:xfrm>
            <a:prstGeom prst="rect">
              <a:avLst/>
            </a:prstGeom>
            <a:noFill/>
            <a:ln w="25400">
              <a:solidFill>
                <a:schemeClr val="bg1"/>
              </a:solidFill>
            </a:ln>
          </p:spPr>
        </p:pic>
        <p:sp>
          <p:nvSpPr>
            <p:cNvPr id="7" name="Oval 6"/>
            <p:cNvSpPr/>
            <p:nvPr/>
          </p:nvSpPr>
          <p:spPr>
            <a:xfrm>
              <a:off x="4781081" y="2651398"/>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8" name="Straight Connector 7"/>
            <p:cNvCxnSpPr>
              <a:stCxn id="7" idx="7"/>
              <a:endCxn id="5" idx="1"/>
            </p:cNvCxnSpPr>
            <p:nvPr/>
          </p:nvCxnSpPr>
          <p:spPr>
            <a:xfrm flipV="1">
              <a:off x="4906756" y="2371869"/>
              <a:ext cx="477591" cy="30109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9" name="Oval 8"/>
            <p:cNvSpPr/>
            <p:nvPr/>
          </p:nvSpPr>
          <p:spPr>
            <a:xfrm>
              <a:off x="4871994" y="303650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0" name="Straight Connector 9"/>
            <p:cNvCxnSpPr>
              <a:stCxn id="9" idx="6"/>
              <a:endCxn id="51" idx="1"/>
            </p:cNvCxnSpPr>
            <p:nvPr/>
          </p:nvCxnSpPr>
          <p:spPr>
            <a:xfrm flipV="1">
              <a:off x="5019232" y="2986181"/>
              <a:ext cx="725037" cy="123938"/>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4" name="Oval 13"/>
            <p:cNvSpPr/>
            <p:nvPr/>
          </p:nvSpPr>
          <p:spPr>
            <a:xfrm>
              <a:off x="4973309" y="356884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16" name="Straight Connector 15"/>
            <p:cNvCxnSpPr>
              <a:stCxn id="14" idx="6"/>
              <a:endCxn id="57" idx="1"/>
            </p:cNvCxnSpPr>
            <p:nvPr/>
          </p:nvCxnSpPr>
          <p:spPr>
            <a:xfrm flipV="1">
              <a:off x="5120547" y="3309762"/>
              <a:ext cx="791981" cy="332697"/>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9" name="Oval 28"/>
            <p:cNvSpPr/>
            <p:nvPr/>
          </p:nvSpPr>
          <p:spPr>
            <a:xfrm>
              <a:off x="5581602" y="4999437"/>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0" name="Straight Connector 29"/>
            <p:cNvCxnSpPr>
              <a:stCxn id="29" idx="6"/>
              <a:endCxn id="28" idx="1"/>
            </p:cNvCxnSpPr>
            <p:nvPr/>
          </p:nvCxnSpPr>
          <p:spPr>
            <a:xfrm flipV="1">
              <a:off x="5728840" y="5009474"/>
              <a:ext cx="392940" cy="6358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5912528" y="3174841"/>
              <a:ext cx="3437861" cy="26984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37:  ULA Delta </a:t>
              </a:r>
              <a:r>
                <a:rPr lang="en-US" sz="1500" dirty="0" smtClean="0">
                  <a:solidFill>
                    <a:schemeClr val="tx1"/>
                  </a:solidFill>
                </a:rPr>
                <a:t>IV; </a:t>
              </a:r>
              <a:r>
                <a:rPr lang="en-US" sz="1500" dirty="0">
                  <a:solidFill>
                    <a:schemeClr val="tx1"/>
                  </a:solidFill>
                </a:rPr>
                <a:t>Delta IV Heavy</a:t>
              </a:r>
            </a:p>
          </p:txBody>
        </p:sp>
        <p:sp>
          <p:nvSpPr>
            <p:cNvPr id="51" name="Rectangle 50"/>
            <p:cNvSpPr/>
            <p:nvPr/>
          </p:nvSpPr>
          <p:spPr>
            <a:xfrm>
              <a:off x="5744269" y="2865371"/>
              <a:ext cx="2633923" cy="24162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40:  SpaceX Falcon 9</a:t>
              </a:r>
            </a:p>
          </p:txBody>
        </p:sp>
      </p:grpSp>
      <p:sp>
        <p:nvSpPr>
          <p:cNvPr id="22" name="Rectangle 21"/>
          <p:cNvSpPr/>
          <p:nvPr/>
        </p:nvSpPr>
        <p:spPr>
          <a:xfrm>
            <a:off x="6195389" y="4167022"/>
            <a:ext cx="2704771" cy="28305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Landing Zone 1:  </a:t>
            </a:r>
            <a:r>
              <a:rPr lang="en-US" sz="1500" dirty="0" err="1" smtClean="0">
                <a:solidFill>
                  <a:schemeClr val="tx1"/>
                </a:solidFill>
              </a:rPr>
              <a:t>SpaceX</a:t>
            </a:r>
            <a:r>
              <a:rPr lang="en-US" sz="1500" dirty="0">
                <a:solidFill>
                  <a:schemeClr val="tx1"/>
                </a:solidFill>
              </a:rPr>
              <a:t> </a:t>
            </a:r>
            <a:r>
              <a:rPr lang="en-US" sz="1500" dirty="0" smtClean="0">
                <a:solidFill>
                  <a:schemeClr val="tx1"/>
                </a:solidFill>
              </a:rPr>
              <a:t>landing</a:t>
            </a:r>
            <a:endParaRPr lang="en-US" sz="1500" dirty="0">
              <a:solidFill>
                <a:schemeClr val="tx1"/>
              </a:solidFill>
            </a:endParaRPr>
          </a:p>
        </p:txBody>
      </p:sp>
      <p:sp>
        <p:nvSpPr>
          <p:cNvPr id="23" name="Oval 22"/>
          <p:cNvSpPr/>
          <p:nvPr/>
        </p:nvSpPr>
        <p:spPr>
          <a:xfrm>
            <a:off x="5369479" y="4496423"/>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24" name="Straight Connector 23"/>
          <p:cNvCxnSpPr>
            <a:stCxn id="23" idx="6"/>
            <a:endCxn id="22" idx="1"/>
          </p:cNvCxnSpPr>
          <p:nvPr/>
        </p:nvCxnSpPr>
        <p:spPr>
          <a:xfrm flipV="1">
            <a:off x="5516717" y="4308551"/>
            <a:ext cx="678672" cy="261491"/>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p:cNvSpPr/>
          <p:nvPr/>
        </p:nvSpPr>
        <p:spPr>
          <a:xfrm>
            <a:off x="4126689" y="183437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36" name="Straight Connector 35"/>
          <p:cNvCxnSpPr>
            <a:stCxn id="35" idx="6"/>
            <a:endCxn id="34" idx="1"/>
          </p:cNvCxnSpPr>
          <p:nvPr/>
        </p:nvCxnSpPr>
        <p:spPr>
          <a:xfrm flipV="1">
            <a:off x="4273927" y="1739759"/>
            <a:ext cx="573530" cy="168232"/>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5" name="Oval 44"/>
          <p:cNvSpPr/>
          <p:nvPr/>
        </p:nvSpPr>
        <p:spPr>
          <a:xfrm>
            <a:off x="5495154" y="4763012"/>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sp>
        <p:nvSpPr>
          <p:cNvPr id="46" name="Rectangle 45"/>
          <p:cNvSpPr/>
          <p:nvPr/>
        </p:nvSpPr>
        <p:spPr>
          <a:xfrm>
            <a:off x="6297427" y="4508938"/>
            <a:ext cx="3277498" cy="2910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a:t>
            </a:r>
            <a:r>
              <a:rPr lang="en-US" sz="1500" dirty="0" smtClean="0">
                <a:solidFill>
                  <a:schemeClr val="tx1"/>
                </a:solidFill>
              </a:rPr>
              <a:t>36/11:  </a:t>
            </a:r>
            <a:r>
              <a:rPr lang="en-US" sz="1500" dirty="0">
                <a:solidFill>
                  <a:srgbClr val="0000CC"/>
                </a:solidFill>
              </a:rPr>
              <a:t>Blue Origin </a:t>
            </a:r>
            <a:r>
              <a:rPr lang="en-US" sz="1500" dirty="0" smtClean="0">
                <a:solidFill>
                  <a:srgbClr val="0000CC"/>
                </a:solidFill>
              </a:rPr>
              <a:t>New </a:t>
            </a:r>
            <a:r>
              <a:rPr lang="en-US" sz="1500" dirty="0">
                <a:solidFill>
                  <a:srgbClr val="0000CC"/>
                </a:solidFill>
              </a:rPr>
              <a:t>Glenn</a:t>
            </a:r>
          </a:p>
        </p:txBody>
      </p:sp>
      <p:cxnSp>
        <p:nvCxnSpPr>
          <p:cNvPr id="47" name="Straight Connector 46"/>
          <p:cNvCxnSpPr>
            <a:stCxn id="45" idx="6"/>
            <a:endCxn id="46" idx="1"/>
          </p:cNvCxnSpPr>
          <p:nvPr/>
        </p:nvCxnSpPr>
        <p:spPr>
          <a:xfrm flipV="1">
            <a:off x="5642392" y="4654458"/>
            <a:ext cx="655035" cy="18217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6121780" y="4867828"/>
            <a:ext cx="3875660" cy="2832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rgbClr val="FF0000"/>
                </a:solidFill>
              </a:rPr>
              <a:t>Complex 46: Minotaur </a:t>
            </a:r>
            <a:r>
              <a:rPr lang="en-US" sz="1500" b="1" dirty="0" smtClean="0">
                <a:solidFill>
                  <a:srgbClr val="FF0000"/>
                </a:solidFill>
              </a:rPr>
              <a:t>IV</a:t>
            </a:r>
            <a:r>
              <a:rPr lang="en-US" sz="1500" dirty="0" smtClean="0">
                <a:solidFill>
                  <a:schemeClr val="tx1"/>
                </a:solidFill>
              </a:rPr>
              <a:t>, </a:t>
            </a:r>
            <a:r>
              <a:rPr lang="en-US" sz="1500" dirty="0">
                <a:solidFill>
                  <a:srgbClr val="0000CC"/>
                </a:solidFill>
              </a:rPr>
              <a:t>NASA AA-2*</a:t>
            </a:r>
            <a:r>
              <a:rPr lang="en-US" sz="1500" dirty="0">
                <a:solidFill>
                  <a:schemeClr val="tx1"/>
                </a:solidFill>
              </a:rPr>
              <a:t>; </a:t>
            </a:r>
            <a:r>
              <a:rPr lang="en-US" sz="1500" dirty="0" smtClean="0">
                <a:solidFill>
                  <a:schemeClr val="tx1"/>
                </a:solidFill>
              </a:rPr>
              <a:t>Navy*</a:t>
            </a:r>
            <a:endParaRPr lang="en-US" sz="1500" dirty="0">
              <a:solidFill>
                <a:schemeClr val="tx1"/>
              </a:solidFill>
            </a:endParaRPr>
          </a:p>
        </p:txBody>
      </p:sp>
      <p:sp>
        <p:nvSpPr>
          <p:cNvPr id="48" name="Rectangle 47"/>
          <p:cNvSpPr/>
          <p:nvPr/>
        </p:nvSpPr>
        <p:spPr>
          <a:xfrm>
            <a:off x="5384347" y="2248393"/>
            <a:ext cx="2921453" cy="24695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41:  ULA Atlas V </a:t>
            </a:r>
            <a:r>
              <a:rPr lang="en-US" sz="1500" dirty="0">
                <a:solidFill>
                  <a:srgbClr val="0000CC"/>
                </a:solidFill>
              </a:rPr>
              <a:t>(</a:t>
            </a:r>
            <a:r>
              <a:rPr lang="en-US" sz="1500" dirty="0" smtClean="0">
                <a:solidFill>
                  <a:srgbClr val="0000CC"/>
                </a:solidFill>
              </a:rPr>
              <a:t>CST-100) </a:t>
            </a:r>
            <a:endParaRPr lang="en-US" sz="1500" dirty="0">
              <a:solidFill>
                <a:srgbClr val="0000CC"/>
              </a:solidFill>
            </a:endParaRPr>
          </a:p>
        </p:txBody>
      </p:sp>
      <p:sp>
        <p:nvSpPr>
          <p:cNvPr id="49" name="TextBox 48"/>
          <p:cNvSpPr txBox="1"/>
          <p:nvPr/>
        </p:nvSpPr>
        <p:spPr>
          <a:xfrm>
            <a:off x="3532734" y="6150432"/>
            <a:ext cx="5126532" cy="307777"/>
          </a:xfrm>
          <a:prstGeom prst="rect">
            <a:avLst/>
          </a:prstGeom>
          <a:noFill/>
        </p:spPr>
        <p:txBody>
          <a:bodyPr wrap="none" rtlCol="0">
            <a:spAutoFit/>
          </a:bodyPr>
          <a:lstStyle/>
          <a:p>
            <a:r>
              <a:rPr lang="en-US" sz="1400" dirty="0"/>
              <a:t>Black text – current programs;  </a:t>
            </a:r>
            <a:r>
              <a:rPr lang="en-US" sz="1400" dirty="0">
                <a:solidFill>
                  <a:srgbClr val="0000CC"/>
                </a:solidFill>
              </a:rPr>
              <a:t>Blue text – in work</a:t>
            </a:r>
            <a:r>
              <a:rPr lang="en-US" sz="1400" dirty="0"/>
              <a:t>; </a:t>
            </a:r>
            <a:r>
              <a:rPr lang="en-US" sz="1400" dirty="0" smtClean="0">
                <a:solidFill>
                  <a:srgbClr val="C00000"/>
                </a:solidFill>
              </a:rPr>
              <a:t> </a:t>
            </a:r>
            <a:r>
              <a:rPr lang="en-US" sz="1400" dirty="0"/>
              <a:t>*</a:t>
            </a:r>
            <a:r>
              <a:rPr lang="en-US" sz="1400" dirty="0">
                <a:solidFill>
                  <a:srgbClr val="C00000"/>
                </a:solidFill>
              </a:rPr>
              <a:t> </a:t>
            </a:r>
            <a:r>
              <a:rPr lang="en-US" sz="1400" dirty="0"/>
              <a:t>– </a:t>
            </a:r>
            <a:r>
              <a:rPr lang="en-US" sz="1400" dirty="0" smtClean="0"/>
              <a:t>sub-orbital </a:t>
            </a:r>
            <a:endParaRPr lang="en-US" sz="1400" dirty="0"/>
          </a:p>
        </p:txBody>
      </p:sp>
      <p:sp>
        <p:nvSpPr>
          <p:cNvPr id="50" name="Oval 49"/>
          <p:cNvSpPr/>
          <p:nvPr/>
        </p:nvSpPr>
        <p:spPr>
          <a:xfrm>
            <a:off x="5150111" y="487573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52" name="Straight Connector 51"/>
          <p:cNvCxnSpPr>
            <a:stCxn id="53" idx="3"/>
            <a:endCxn id="50" idx="3"/>
          </p:cNvCxnSpPr>
          <p:nvPr/>
        </p:nvCxnSpPr>
        <p:spPr>
          <a:xfrm flipV="1">
            <a:off x="4255303" y="5001405"/>
            <a:ext cx="916371" cy="981930"/>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3" name="Rectangle 52"/>
          <p:cNvSpPr/>
          <p:nvPr/>
        </p:nvSpPr>
        <p:spPr>
          <a:xfrm>
            <a:off x="2133568" y="5851139"/>
            <a:ext cx="2121735" cy="26439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Skid Strip: </a:t>
            </a:r>
            <a:r>
              <a:rPr lang="en-US" sz="1500" dirty="0" smtClean="0">
                <a:solidFill>
                  <a:schemeClr val="tx1"/>
                </a:solidFill>
              </a:rPr>
              <a:t>NGIS Pegasus</a:t>
            </a:r>
            <a:endParaRPr lang="en-US" sz="1500" dirty="0">
              <a:solidFill>
                <a:schemeClr val="tx1"/>
              </a:solidFill>
            </a:endParaRPr>
          </a:p>
        </p:txBody>
      </p:sp>
      <p:sp>
        <p:nvSpPr>
          <p:cNvPr id="54" name="Rectangle 53"/>
          <p:cNvSpPr/>
          <p:nvPr/>
        </p:nvSpPr>
        <p:spPr>
          <a:xfrm>
            <a:off x="4847457" y="1621221"/>
            <a:ext cx="2123614" cy="23707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Complex 39B:  </a:t>
            </a:r>
            <a:r>
              <a:rPr lang="en-US" sz="1500" dirty="0">
                <a:solidFill>
                  <a:srgbClr val="0000CC"/>
                </a:solidFill>
              </a:rPr>
              <a:t>NASA SLS</a:t>
            </a:r>
          </a:p>
        </p:txBody>
      </p:sp>
      <p:sp>
        <p:nvSpPr>
          <p:cNvPr id="55" name="Rectangle 54"/>
          <p:cNvSpPr/>
          <p:nvPr/>
        </p:nvSpPr>
        <p:spPr>
          <a:xfrm>
            <a:off x="5036820" y="5832424"/>
            <a:ext cx="5029200" cy="276568"/>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Atlantic Ocean:  </a:t>
            </a:r>
            <a:r>
              <a:rPr lang="en-US" sz="1500" dirty="0" err="1">
                <a:solidFill>
                  <a:schemeClr val="tx1"/>
                </a:solidFill>
              </a:rPr>
              <a:t>SpaceX</a:t>
            </a:r>
            <a:r>
              <a:rPr lang="en-US" sz="1500" dirty="0">
                <a:solidFill>
                  <a:schemeClr val="tx1"/>
                </a:solidFill>
              </a:rPr>
              <a:t>/</a:t>
            </a:r>
            <a:r>
              <a:rPr lang="en-US" sz="1500" dirty="0">
                <a:solidFill>
                  <a:srgbClr val="0000CC"/>
                </a:solidFill>
              </a:rPr>
              <a:t>Blue Origin Landings</a:t>
            </a:r>
            <a:r>
              <a:rPr lang="en-US" sz="1500" dirty="0" smtClean="0">
                <a:solidFill>
                  <a:schemeClr val="tx1"/>
                </a:solidFill>
              </a:rPr>
              <a:t>; Navy Trident II*</a:t>
            </a:r>
            <a:endParaRPr lang="en-US" sz="1500" dirty="0">
              <a:solidFill>
                <a:schemeClr val="tx1"/>
              </a:solidFill>
            </a:endParaRPr>
          </a:p>
        </p:txBody>
      </p:sp>
      <p:grpSp>
        <p:nvGrpSpPr>
          <p:cNvPr id="17" name="Group 16"/>
          <p:cNvGrpSpPr/>
          <p:nvPr/>
        </p:nvGrpSpPr>
        <p:grpSpPr>
          <a:xfrm>
            <a:off x="236329" y="2815619"/>
            <a:ext cx="3724383" cy="1226763"/>
            <a:chOff x="379204" y="2811837"/>
            <a:chExt cx="3724383" cy="1226763"/>
          </a:xfrm>
        </p:grpSpPr>
        <p:grpSp>
          <p:nvGrpSpPr>
            <p:cNvPr id="59" name="Group 58"/>
            <p:cNvGrpSpPr/>
            <p:nvPr/>
          </p:nvGrpSpPr>
          <p:grpSpPr>
            <a:xfrm>
              <a:off x="379204" y="2811837"/>
              <a:ext cx="3724383" cy="1223856"/>
              <a:chOff x="379204" y="2811837"/>
              <a:chExt cx="3724383" cy="1223856"/>
            </a:xfrm>
            <a:effectLst>
              <a:glow rad="101600">
                <a:schemeClr val="bg1">
                  <a:alpha val="60000"/>
                </a:schemeClr>
              </a:glow>
            </a:effectLst>
          </p:grpSpPr>
          <p:sp>
            <p:nvSpPr>
              <p:cNvPr id="61" name="Rectangle 60"/>
              <p:cNvSpPr/>
              <p:nvPr/>
            </p:nvSpPr>
            <p:spPr>
              <a:xfrm>
                <a:off x="379204" y="2811837"/>
                <a:ext cx="3724383" cy="1223856"/>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000" b="1" dirty="0" smtClean="0">
                  <a:solidFill>
                    <a:schemeClr val="tx1"/>
                  </a:solidFill>
                </a:endParaRPr>
              </a:p>
              <a:p>
                <a:r>
                  <a:rPr lang="en-US" sz="1600" b="1" dirty="0">
                    <a:solidFill>
                      <a:schemeClr val="tx1"/>
                    </a:solidFill>
                  </a:rPr>
                  <a:t>Orbital ATK Minotaur IV</a:t>
                </a:r>
              </a:p>
              <a:p>
                <a:r>
                  <a:rPr lang="en-US" sz="1600" b="1" dirty="0">
                    <a:solidFill>
                      <a:schemeClr val="tx1"/>
                    </a:solidFill>
                  </a:rPr>
                  <a:t>Launch Complex 46</a:t>
                </a:r>
              </a:p>
              <a:p>
                <a:r>
                  <a:rPr lang="en-US" sz="1600" b="1" dirty="0">
                    <a:solidFill>
                      <a:schemeClr val="tx1"/>
                    </a:solidFill>
                  </a:rPr>
                  <a:t>January 11, 2016</a:t>
                </a:r>
              </a:p>
            </p:txBody>
          </p:sp>
          <p:pic>
            <p:nvPicPr>
              <p:cNvPr id="62" name="Picture 61"/>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4340" t="41751" r="5382" b="24074"/>
              <a:stretch/>
            </p:blipFill>
            <p:spPr>
              <a:xfrm>
                <a:off x="448735" y="2887133"/>
                <a:ext cx="2472450" cy="482603"/>
              </a:xfrm>
              <a:prstGeom prst="rect">
                <a:avLst/>
              </a:prstGeom>
            </p:spPr>
          </p:pic>
        </p:grpSp>
        <p:pic>
          <p:nvPicPr>
            <p:cNvPr id="12" name="Picture 11"/>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l="29167" r="29167"/>
            <a:stretch/>
          </p:blipFill>
          <p:spPr>
            <a:xfrm>
              <a:off x="3194411" y="2815987"/>
              <a:ext cx="905640" cy="1222613"/>
            </a:xfrm>
            <a:prstGeom prst="rect">
              <a:avLst/>
            </a:prstGeom>
          </p:spPr>
        </p:pic>
      </p:grpSp>
      <p:sp>
        <p:nvSpPr>
          <p:cNvPr id="64" name="Oval 63"/>
          <p:cNvSpPr/>
          <p:nvPr/>
        </p:nvSpPr>
        <p:spPr>
          <a:xfrm>
            <a:off x="2952685" y="2043570"/>
            <a:ext cx="147238" cy="14723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0000"/>
              </a:solidFill>
            </a:endParaRPr>
          </a:p>
        </p:txBody>
      </p:sp>
      <p:cxnSp>
        <p:nvCxnSpPr>
          <p:cNvPr id="65" name="Straight Connector 64"/>
          <p:cNvCxnSpPr>
            <a:stCxn id="64" idx="6"/>
          </p:cNvCxnSpPr>
          <p:nvPr/>
        </p:nvCxnSpPr>
        <p:spPr>
          <a:xfrm flipV="1">
            <a:off x="3099923" y="1415356"/>
            <a:ext cx="1731105" cy="701833"/>
          </a:xfrm>
          <a:prstGeom prst="lin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6" name="Rectangle 65"/>
          <p:cNvSpPr/>
          <p:nvPr/>
        </p:nvSpPr>
        <p:spPr>
          <a:xfrm>
            <a:off x="4831028" y="1277341"/>
            <a:ext cx="1687003" cy="27603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SLF:  </a:t>
            </a:r>
            <a:r>
              <a:rPr lang="en-US" sz="1500" dirty="0" smtClean="0">
                <a:solidFill>
                  <a:schemeClr val="tx1"/>
                </a:solidFill>
              </a:rPr>
              <a:t>X-37</a:t>
            </a:r>
            <a:r>
              <a:rPr lang="en-US" sz="1500" dirty="0">
                <a:solidFill>
                  <a:srgbClr val="0000CC"/>
                </a:solidFill>
              </a:rPr>
              <a:t> </a:t>
            </a:r>
            <a:r>
              <a:rPr lang="en-US" sz="1500" dirty="0" smtClean="0">
                <a:solidFill>
                  <a:schemeClr val="tx1"/>
                </a:solidFill>
              </a:rPr>
              <a:t>Landings</a:t>
            </a:r>
            <a:endParaRPr lang="en-US" sz="1500" dirty="0">
              <a:solidFill>
                <a:schemeClr val="tx1"/>
              </a:solidFill>
            </a:endParaRPr>
          </a:p>
        </p:txBody>
      </p:sp>
    </p:spTree>
    <p:extLst>
      <p:ext uri="{BB962C8B-B14F-4D97-AF65-F5344CB8AC3E}">
        <p14:creationId xmlns:p14="http://schemas.microsoft.com/office/powerpoint/2010/main" val="2233267803"/>
      </p:ext>
    </p:extLst>
  </p:cSld>
  <p:clrMapOvr>
    <a:masterClrMapping/>
  </p:clrMapOvr>
  <p:transition spd="slow" advClick="0" advTm="2000"/>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solidFill>
          <a:schemeClr val="bg1"/>
        </a:solidFill>
        <a:ln w="25400">
          <a:solidFill>
            <a:schemeClr val="bg1"/>
          </a:solidFill>
        </a:ln>
      </a:spPr>
      <a:bodyPr/>
      <a:lstStyle/>
      <a:style>
        <a:lnRef idx="2">
          <a:schemeClr val="accent1">
            <a:shade val="50000"/>
          </a:schemeClr>
        </a:lnRef>
        <a:fillRef idx="1">
          <a:schemeClr val="accent1"/>
        </a:fillRef>
        <a:effectRef idx="0">
          <a:schemeClr val="accent1"/>
        </a:effectRef>
        <a:fontRef idx="minor">
          <a:schemeClr val="lt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5ADFD1DAF4A824CAE06E7A73A06E54E" ma:contentTypeVersion="3" ma:contentTypeDescription="Create a new document." ma:contentTypeScope="" ma:versionID="35c68af48372e3cb861c262d67c2a06f">
  <xsd:schema xmlns:xsd="http://www.w3.org/2001/XMLSchema" xmlns:xs="http://www.w3.org/2001/XMLSchema" xmlns:p="http://schemas.microsoft.com/office/2006/metadata/properties" targetNamespace="http://schemas.microsoft.com/office/2006/metadata/properties" ma:root="true" ma:fieldsID="d7e1f43ebed5d78fff7f4615dbc6b38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2EAF9BD-52BB-4152-9A57-AA4CD6734F50}">
  <ds:schemaRefs>
    <ds:schemaRef ds:uri="http://schemas.microsoft.com/sharepoint/v3/contenttype/forms"/>
  </ds:schemaRefs>
</ds:datastoreItem>
</file>

<file path=customXml/itemProps2.xml><?xml version="1.0" encoding="utf-8"?>
<ds:datastoreItem xmlns:ds="http://schemas.openxmlformats.org/officeDocument/2006/customXml" ds:itemID="{06035162-7D3A-4656-8DC1-34A2A685A5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E823578F-8BB2-4D89-978A-AF2E874A104B}">
  <ds:schemaRefs>
    <ds:schemaRef ds:uri="http://schemas.microsoft.com/office/2006/documentManagement/types"/>
    <ds:schemaRef ds:uri="http://purl.org/dc/elements/1.1/"/>
    <ds:schemaRef ds:uri="http://schemas.openxmlformats.org/package/2006/metadata/core-properties"/>
    <ds:schemaRef ds:uri="http://schemas.microsoft.com/office/2006/metadata/properties"/>
    <ds:schemaRef ds:uri="http://www.w3.org/XML/1998/namespace"/>
    <ds:schemaRef ds:uri="http://purl.org/dc/terms/"/>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7107</TotalTime>
  <Words>3337</Words>
  <Application>Microsoft Office PowerPoint</Application>
  <PresentationFormat>Widescreen</PresentationFormat>
  <Paragraphs>500</Paragraphs>
  <Slides>23</Slides>
  <Notes>21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8" baseType="lpstr">
      <vt:lpstr>Arial</vt:lpstr>
      <vt:lpstr>Calibri</vt:lpstr>
      <vt:lpstr>Calibri Light</vt:lpstr>
      <vt:lpstr>Custom Design</vt:lpstr>
      <vt:lpstr>Worksheet</vt:lpstr>
      <vt:lpstr>Cape Canaveral Air Force Station Support to Commercial Space Launch</vt:lpstr>
      <vt:lpstr>CCAFS Launch Customers: 2013</vt:lpstr>
      <vt:lpstr>CCAFS Launch Customers: 2013</vt:lpstr>
      <vt:lpstr>CCAFS Launch Customers: 2014</vt:lpstr>
      <vt:lpstr>CCAFS Launch Customers: 2014</vt:lpstr>
      <vt:lpstr>CCAFS Launch Customers: 2015</vt:lpstr>
      <vt:lpstr>CCAFS Launch Customers: 2015</vt:lpstr>
      <vt:lpstr>CCAFS Launch Customers: 2015</vt:lpstr>
      <vt:lpstr>CCAFS Launch Customers: 2016</vt:lpstr>
      <vt:lpstr>CCAFS Launch Customers: 2016</vt:lpstr>
      <vt:lpstr>CCAFS Launch Customers: 2016</vt:lpstr>
      <vt:lpstr>CCAFS Launch Customers: 2016</vt:lpstr>
      <vt:lpstr>CCAFS Launch Customers: 2016</vt:lpstr>
      <vt:lpstr>CCAFS Launch Customers: 2016</vt:lpstr>
      <vt:lpstr>CCAFS Launch Customers: 2017</vt:lpstr>
      <vt:lpstr>CCAFS Launch Customers: 2018</vt:lpstr>
      <vt:lpstr>CCAFS Launch Customers: 2019</vt:lpstr>
      <vt:lpstr>CCAFS Launch Customers: 2019</vt:lpstr>
      <vt:lpstr>CCAFS Launch Customers: 2019</vt:lpstr>
      <vt:lpstr>Commercial Activity at CCAFS</vt:lpstr>
      <vt:lpstr>Drive to 48</vt:lpstr>
      <vt:lpstr>Drive to 48</vt:lpstr>
      <vt:lpstr>On the Way to 48</vt:lpstr>
    </vt:vector>
  </TitlesOfParts>
  <Company>U.S. Department of Defense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JURGENS, MATTHEW S CTR USAF AFSPC 45 SW/PA-BMM</dc:creator>
  <cp:lastModifiedBy>Cunningham, Suzanne R. (KSC-PX000)</cp:lastModifiedBy>
  <cp:revision>169</cp:revision>
  <cp:lastPrinted>2019-05-21T17:00:29Z</cp:lastPrinted>
  <dcterms:created xsi:type="dcterms:W3CDTF">2018-01-09T16:09:04Z</dcterms:created>
  <dcterms:modified xsi:type="dcterms:W3CDTF">2019-05-30T16:09:05Z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0x01010025ADFD1DAF4A824CAE06E7A73A06E54E</vt:lpwstr>
  </property>
</Properties>
</file>