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60" r:id="rId5"/>
    <p:sldMasterId id="2147483674" r:id="rId6"/>
  </p:sldMasterIdLst>
  <p:notesMasterIdLst>
    <p:notesMasterId r:id="rId17"/>
  </p:notesMasterIdLst>
  <p:sldIdLst>
    <p:sldId id="256" r:id="rId7"/>
    <p:sldId id="324" r:id="rId8"/>
    <p:sldId id="325" r:id="rId9"/>
    <p:sldId id="327" r:id="rId10"/>
    <p:sldId id="328" r:id="rId11"/>
    <p:sldId id="330" r:id="rId12"/>
    <p:sldId id="326" r:id="rId13"/>
    <p:sldId id="329" r:id="rId14"/>
    <p:sldId id="331" r:id="rId15"/>
    <p:sldId id="332" r:id="rId1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ngela Anderson" initials="AA [7]" lastIdx="1" clrIdx="6">
    <p:extLst/>
  </p:cmAuthor>
  <p:cmAuthor id="1" name="Angela Anderson" initials="AA" lastIdx="4" clrIdx="0">
    <p:extLst/>
  </p:cmAuthor>
  <p:cmAuthor id="2" name="Angela Anderson" initials="AA [2]" lastIdx="1" clrIdx="1">
    <p:extLst/>
  </p:cmAuthor>
  <p:cmAuthor id="3" name="Angela Anderson" initials="AA [3]" lastIdx="1" clrIdx="2">
    <p:extLst/>
  </p:cmAuthor>
  <p:cmAuthor id="4" name="Angela Anderson" initials="AA [4]" lastIdx="1" clrIdx="3">
    <p:extLst/>
  </p:cmAuthor>
  <p:cmAuthor id="5" name="Angela Anderson" initials="AA [5]" lastIdx="1" clrIdx="4">
    <p:extLst/>
  </p:cmAuthor>
  <p:cmAuthor id="6" name="Angela Anderson" initials="AA [6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1F374E"/>
    <a:srgbClr val="579CCF"/>
    <a:srgbClr val="697D90"/>
    <a:srgbClr val="B3D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55" autoAdjust="0"/>
    <p:restoredTop sz="94627" autoAdjust="0"/>
  </p:normalViewPr>
  <p:slideViewPr>
    <p:cSldViewPr snapToGrid="0" snapToObjects="1">
      <p:cViewPr>
        <p:scale>
          <a:sx n="100" d="100"/>
          <a:sy n="100" d="100"/>
        </p:scale>
        <p:origin x="666" y="-12"/>
      </p:cViewPr>
      <p:guideLst/>
    </p:cSldViewPr>
  </p:slideViewPr>
  <p:outlineViewPr>
    <p:cViewPr>
      <p:scale>
        <a:sx n="33" d="100"/>
        <a:sy n="33" d="100"/>
      </p:scale>
      <p:origin x="0" y="-39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FCFDF-4186-E748-AAE7-4CECD70DB142}" type="datetimeFigureOut">
              <a:rPr lang="en-US" smtClean="0"/>
              <a:t>8/4/2017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88C19-A382-E945-BF6D-CE0835461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6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88C19-A382-E945-BF6D-CE0835461E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71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88C19-A382-E945-BF6D-CE0835461E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02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9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751" y="1306285"/>
            <a:ext cx="2350498" cy="253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9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/>
          <p:cNvSpPr txBox="1">
            <a:spLocks/>
          </p:cNvSpPr>
          <p:nvPr userDrawn="1"/>
        </p:nvSpPr>
        <p:spPr>
          <a:xfrm>
            <a:off x="6322460" y="4689276"/>
            <a:ext cx="214486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i="0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Proprietary &amp; Confidential</a:t>
            </a:r>
            <a:endParaRPr lang="en-US" sz="900" b="1" i="0" dirty="0">
              <a:solidFill>
                <a:schemeClr val="bg1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8495312" y="4732679"/>
            <a:ext cx="0" cy="18703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67" y="4590805"/>
            <a:ext cx="1728452" cy="43335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275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048372D7-B567-624A-B332-0F3E689D92A2}" type="datetime1">
              <a:rPr lang="en-US" smtClean="0"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69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C0D01C19-4A1B-5541-BCED-F17134E0A8BA}" type="datetime1">
              <a:rPr lang="en-US" smtClean="0"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51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AE2948D-7C98-0B47-938C-841B278E5931}" type="datetime1">
              <a:rPr lang="en-US" smtClean="0"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68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26D62102-2D3C-EF49-B1CB-EC09F868C42A}" type="datetime1">
              <a:rPr lang="en-US" smtClean="0"/>
              <a:t>8/4/2017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9773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B3DF692-8D20-3B48-A07B-5E77D08CE01D}" type="datetime1">
              <a:rPr lang="en-US" smtClean="0"/>
              <a:t>8/4/2017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6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BDCA145A-74D4-1E4F-84EE-51B52ED0669C}" type="datetime1">
              <a:rPr lang="en-US" smtClean="0"/>
              <a:t>8/4/2017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0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F884879-28AC-EF49-94CF-D8F19B507C24}" type="datetime1">
              <a:rPr lang="en-US" smtClean="0"/>
              <a:t>8/4/2017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07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9C2F5AA8-B3C8-C64F-8231-3016ACF257DA}" type="datetime1">
              <a:rPr lang="en-US" smtClean="0"/>
              <a:t>8/4/2017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54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6CF60FA0-A9B3-1C4B-BC48-FD053F18CDA4}" type="datetime1">
              <a:rPr lang="en-US" smtClean="0"/>
              <a:t>8/4/2017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541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7BFAB3-5521-174E-ADC5-3751CB08B512}" type="datetime1">
              <a:rPr lang="en-US" smtClean="0"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629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EC38265B-E414-F045-9A02-4961CDD62751}" type="datetime1">
              <a:rPr lang="en-US" smtClean="0"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F349002-9241-C045-8C89-F79B1C56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97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0184" y="4685487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C6E05-6DF9-B746-A3BA-56CC1DD00377}" type="datetime1">
              <a:rPr lang="en-US" smtClean="0"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4CAEA-F760-D04E-A398-F5E9704871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495800"/>
            <a:ext cx="9144000" cy="647700"/>
          </a:xfrm>
          <a:prstGeom prst="rect">
            <a:avLst/>
          </a:prstGeom>
          <a:solidFill>
            <a:srgbClr val="1F3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6322460" y="4689276"/>
            <a:ext cx="214486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i="0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Proprietary &amp; Confidential</a:t>
            </a:r>
            <a:endParaRPr lang="en-US" sz="900" b="1" i="0" dirty="0">
              <a:solidFill>
                <a:schemeClr val="bg1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495312" y="4732679"/>
            <a:ext cx="0" cy="18703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67" y="4590805"/>
            <a:ext cx="1728452" cy="43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4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92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gif"/><Relationship Id="rId3" Type="http://schemas.openxmlformats.org/officeDocument/2006/relationships/image" Target="../media/image16.tif"/><Relationship Id="rId21" Type="http://schemas.openxmlformats.org/officeDocument/2006/relationships/image" Target="../media/image34.png"/><Relationship Id="rId7" Type="http://schemas.openxmlformats.org/officeDocument/2006/relationships/image" Target="../media/image20.jpeg"/><Relationship Id="rId12" Type="http://schemas.openxmlformats.org/officeDocument/2006/relationships/image" Target="../media/image25.gif"/><Relationship Id="rId17" Type="http://schemas.openxmlformats.org/officeDocument/2006/relationships/image" Target="../media/image30.png"/><Relationship Id="rId25" Type="http://schemas.openxmlformats.org/officeDocument/2006/relationships/image" Target="../media/image38.jpeg"/><Relationship Id="rId2" Type="http://schemas.openxmlformats.org/officeDocument/2006/relationships/image" Target="../media/image15.tif"/><Relationship Id="rId16" Type="http://schemas.openxmlformats.org/officeDocument/2006/relationships/image" Target="../media/image29.jpeg"/><Relationship Id="rId20" Type="http://schemas.openxmlformats.org/officeDocument/2006/relationships/image" Target="../media/image33.png"/><Relationship Id="rId29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tif"/><Relationship Id="rId24" Type="http://schemas.openxmlformats.org/officeDocument/2006/relationships/image" Target="../media/image37.jpeg"/><Relationship Id="rId5" Type="http://schemas.openxmlformats.org/officeDocument/2006/relationships/image" Target="../media/image18.png"/><Relationship Id="rId15" Type="http://schemas.openxmlformats.org/officeDocument/2006/relationships/image" Target="../media/image28.tif"/><Relationship Id="rId23" Type="http://schemas.openxmlformats.org/officeDocument/2006/relationships/image" Target="../media/image36.png"/><Relationship Id="rId28" Type="http://schemas.openxmlformats.org/officeDocument/2006/relationships/image" Target="../media/image41.png"/><Relationship Id="rId10" Type="http://schemas.openxmlformats.org/officeDocument/2006/relationships/image" Target="../media/image23.tif"/><Relationship Id="rId19" Type="http://schemas.openxmlformats.org/officeDocument/2006/relationships/image" Target="../media/image32.png"/><Relationship Id="rId4" Type="http://schemas.openxmlformats.org/officeDocument/2006/relationships/image" Target="../media/image17.tif"/><Relationship Id="rId9" Type="http://schemas.openxmlformats.org/officeDocument/2006/relationships/image" Target="../media/image22.jpe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99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47826" y="1286108"/>
            <a:ext cx="61817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Gesta" charset="0"/>
                <a:ea typeface="Gesta" charset="0"/>
                <a:cs typeface="Gesta" charset="0"/>
              </a:rPr>
              <a:t>Thank You</a:t>
            </a:r>
          </a:p>
          <a:p>
            <a:pPr algn="ctr"/>
            <a:endParaRPr lang="en-US" sz="4000" b="1" dirty="0">
              <a:solidFill>
                <a:schemeClr val="bg1"/>
              </a:solidFill>
              <a:latin typeface="Gesta" charset="0"/>
              <a:ea typeface="Gesta" charset="0"/>
              <a:cs typeface="Gesta" charset="0"/>
            </a:endParaRPr>
          </a:p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Gesta" charset="0"/>
                <a:ea typeface="Gesta" charset="0"/>
                <a:cs typeface="Gesta" charset="0"/>
              </a:rPr>
              <a:t>Trever@ForeFlight.com</a:t>
            </a:r>
            <a:endParaRPr lang="en-US" sz="4000" b="1" dirty="0">
              <a:solidFill>
                <a:schemeClr val="bg1"/>
              </a:solidFill>
              <a:latin typeface="Gesta" charset="0"/>
              <a:ea typeface="Gesta" charset="0"/>
              <a:cs typeface="Gest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67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55024" y="51897"/>
            <a:ext cx="5271836" cy="99417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1F374E"/>
                </a:solidFill>
                <a:latin typeface="Gesta" charset="0"/>
                <a:ea typeface="Gesta" charset="0"/>
                <a:cs typeface="Gesta" charset="0"/>
              </a:rPr>
              <a:t>Aviation Through the Years </a:t>
            </a:r>
            <a:endParaRPr lang="en-US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2617" y="1596227"/>
            <a:ext cx="1286956" cy="447914"/>
            <a:chOff x="5263978" y="2036092"/>
            <a:chExt cx="1664044" cy="447914"/>
          </a:xfrm>
        </p:grpSpPr>
        <p:sp>
          <p:nvSpPr>
            <p:cNvPr id="19" name="Rectangle 18"/>
            <p:cNvSpPr/>
            <p:nvPr/>
          </p:nvSpPr>
          <p:spPr>
            <a:xfrm>
              <a:off x="5263978" y="2036092"/>
              <a:ext cx="1664044" cy="294234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4008" rIns="0" rtlCol="0" anchor="ctr"/>
            <a:lstStyle/>
            <a:p>
              <a:pPr algn="ctr"/>
              <a:r>
                <a:rPr lang="en-US" sz="1300" b="1" dirty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1903 </a:t>
              </a:r>
              <a:r>
                <a:rPr lang="mr-IN" sz="1300" b="1" dirty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–</a:t>
              </a:r>
              <a:r>
                <a:rPr lang="en-US" sz="1300" b="1" dirty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 </a:t>
              </a:r>
              <a:r>
                <a:rPr lang="en-US" sz="1300" b="1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1920's</a:t>
              </a:r>
              <a:endParaRPr lang="en-US" sz="1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20" name="Right Triangle 19"/>
            <p:cNvSpPr/>
            <p:nvPr/>
          </p:nvSpPr>
          <p:spPr>
            <a:xfrm flipV="1">
              <a:off x="6096000" y="2330326"/>
              <a:ext cx="153680" cy="153680"/>
            </a:xfrm>
            <a:prstGeom prst="rtTriangle">
              <a:avLst/>
            </a:prstGeom>
            <a:solidFill>
              <a:srgbClr val="1F3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2199518" y="2566239"/>
            <a:ext cx="112208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Start of Aeronautical charts</a:t>
            </a:r>
            <a:endParaRPr lang="en-US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978792" y="2083456"/>
            <a:ext cx="0" cy="27958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21524" y="2363736"/>
            <a:ext cx="8202544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21524" y="2566239"/>
            <a:ext cx="148280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Visual, Pilotage, </a:t>
            </a:r>
          </a:p>
          <a:p>
            <a:r>
              <a:rPr lang="en-US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&amp; Dead Reckoning</a:t>
            </a:r>
            <a:endParaRPr lang="en-US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850287" y="2566239"/>
            <a:ext cx="13515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Instrument Approaches &amp; Procedures</a:t>
            </a:r>
            <a:endParaRPr lang="en-US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730528" y="2566239"/>
            <a:ext cx="75039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GNSS</a:t>
            </a:r>
            <a:endParaRPr lang="en-US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061696" y="2566239"/>
            <a:ext cx="144404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Electronic Flight Bag Generation</a:t>
            </a:r>
            <a:endParaRPr lang="en-US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2034650" y="1596662"/>
            <a:ext cx="1286956" cy="447914"/>
            <a:chOff x="5263978" y="2036092"/>
            <a:chExt cx="1664044" cy="447914"/>
          </a:xfrm>
        </p:grpSpPr>
        <p:sp>
          <p:nvSpPr>
            <p:cNvPr id="41" name="Rectangle 40"/>
            <p:cNvSpPr/>
            <p:nvPr/>
          </p:nvSpPr>
          <p:spPr>
            <a:xfrm>
              <a:off x="5263978" y="2036092"/>
              <a:ext cx="1664044" cy="294234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4008" rIns="0" rtlCol="0" anchor="ctr"/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1930's</a:t>
              </a:r>
              <a:endParaRPr lang="en-US" sz="1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42" name="Right Triangle 41"/>
            <p:cNvSpPr/>
            <p:nvPr/>
          </p:nvSpPr>
          <p:spPr>
            <a:xfrm flipV="1">
              <a:off x="6096000" y="2330326"/>
              <a:ext cx="153680" cy="153680"/>
            </a:xfrm>
            <a:prstGeom prst="rtTriangle">
              <a:avLst/>
            </a:prstGeom>
            <a:solidFill>
              <a:srgbClr val="1F3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36683" y="1588623"/>
            <a:ext cx="1286956" cy="447914"/>
            <a:chOff x="5263978" y="2036092"/>
            <a:chExt cx="1664044" cy="447914"/>
          </a:xfrm>
        </p:grpSpPr>
        <p:sp>
          <p:nvSpPr>
            <p:cNvPr id="44" name="Rectangle 43"/>
            <p:cNvSpPr/>
            <p:nvPr/>
          </p:nvSpPr>
          <p:spPr>
            <a:xfrm>
              <a:off x="5263978" y="2036092"/>
              <a:ext cx="1664044" cy="294234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4008" rIns="0" rtlCol="0" anchor="ctr"/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1940's</a:t>
              </a:r>
              <a:endParaRPr lang="en-US" sz="1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45" name="Right Triangle 44"/>
            <p:cNvSpPr/>
            <p:nvPr/>
          </p:nvSpPr>
          <p:spPr>
            <a:xfrm flipV="1">
              <a:off x="6096000" y="2330326"/>
              <a:ext cx="153680" cy="153680"/>
            </a:xfrm>
            <a:prstGeom prst="rtTriangle">
              <a:avLst/>
            </a:prstGeom>
            <a:solidFill>
              <a:srgbClr val="1F3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438553" y="1596227"/>
            <a:ext cx="1286956" cy="447914"/>
            <a:chOff x="5263978" y="2036092"/>
            <a:chExt cx="1664044" cy="447914"/>
          </a:xfrm>
        </p:grpSpPr>
        <p:sp>
          <p:nvSpPr>
            <p:cNvPr id="47" name="Rectangle 46"/>
            <p:cNvSpPr/>
            <p:nvPr/>
          </p:nvSpPr>
          <p:spPr>
            <a:xfrm>
              <a:off x="5263978" y="2036092"/>
              <a:ext cx="1664044" cy="294234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4008" rIns="0" rtlCol="0" anchor="ctr"/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1990's</a:t>
              </a:r>
              <a:endParaRPr lang="en-US" sz="1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48" name="Right Triangle 47"/>
            <p:cNvSpPr/>
            <p:nvPr/>
          </p:nvSpPr>
          <p:spPr>
            <a:xfrm flipV="1">
              <a:off x="6096000" y="2330326"/>
              <a:ext cx="153680" cy="153680"/>
            </a:xfrm>
            <a:prstGeom prst="rtTriangle">
              <a:avLst/>
            </a:prstGeom>
            <a:solidFill>
              <a:srgbClr val="1F3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140423" y="1588623"/>
            <a:ext cx="1286956" cy="447914"/>
            <a:chOff x="5263978" y="2036092"/>
            <a:chExt cx="1664044" cy="447914"/>
          </a:xfrm>
        </p:grpSpPr>
        <p:sp>
          <p:nvSpPr>
            <p:cNvPr id="61" name="Rectangle 60"/>
            <p:cNvSpPr/>
            <p:nvPr/>
          </p:nvSpPr>
          <p:spPr>
            <a:xfrm>
              <a:off x="5263978" y="2036092"/>
              <a:ext cx="1664044" cy="294234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4008" rIns="0" rtlCol="0" anchor="ctr"/>
            <a:lstStyle/>
            <a:p>
              <a:pPr algn="ctr"/>
              <a:r>
                <a:rPr lang="en-US" sz="1300" b="1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21</a:t>
              </a:r>
              <a:r>
                <a:rPr lang="en-US" sz="1300" b="1" baseline="30000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st</a:t>
              </a:r>
              <a:r>
                <a:rPr lang="en-US" sz="1300" b="1" dirty="0" smtClean="0">
                  <a:solidFill>
                    <a:schemeClr val="bg1"/>
                  </a:solidFill>
                  <a:latin typeface="Proxima Nova" charset="0"/>
                  <a:ea typeface="Proxima Nova" charset="0"/>
                  <a:cs typeface="Proxima Nova" charset="0"/>
                </a:rPr>
                <a:t> Century</a:t>
              </a:r>
              <a:endParaRPr lang="en-US" sz="1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62" name="Right Triangle 61"/>
            <p:cNvSpPr/>
            <p:nvPr/>
          </p:nvSpPr>
          <p:spPr>
            <a:xfrm flipV="1">
              <a:off x="6096000" y="2330326"/>
              <a:ext cx="153680" cy="153680"/>
            </a:xfrm>
            <a:prstGeom prst="rtTriangle">
              <a:avLst/>
            </a:prstGeom>
            <a:solidFill>
              <a:srgbClr val="1F3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>
            <a:off x="2678128" y="2083455"/>
            <a:ext cx="0" cy="27958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380161" y="2083455"/>
            <a:ext cx="0" cy="27958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082031" y="2083455"/>
            <a:ext cx="0" cy="27958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7783717" y="2083454"/>
            <a:ext cx="0" cy="279581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9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3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79400" y="210543"/>
            <a:ext cx="7846122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1F374E"/>
                </a:solidFill>
                <a:latin typeface="Gesta" charset="0"/>
                <a:ea typeface="Gesta" charset="0"/>
                <a:cs typeface="Gesta" charset="0"/>
              </a:rPr>
              <a:t>The Electronic Flight Bag Generation</a:t>
            </a:r>
            <a:endParaRPr lang="en-US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9400" y="1204715"/>
            <a:ext cx="5145719" cy="214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500" dirty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EFB’s serves all segments of aviation, including personal, business, commercial, military, and </a:t>
            </a:r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education</a:t>
            </a:r>
          </a:p>
          <a:p>
            <a:pPr marL="285750" indent="-285750">
              <a:buFont typeface="Arial" charset="0"/>
              <a:buChar char="•"/>
            </a:pPr>
            <a:endParaRPr lang="en-US" sz="15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Low-cost alternative</a:t>
            </a:r>
          </a:p>
          <a:p>
            <a:pPr marL="285750" indent="-285750">
              <a:buFont typeface="Arial" charset="0"/>
              <a:buChar char="•"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500" dirty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Consolidated </a:t>
            </a:r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toolset </a:t>
            </a:r>
          </a:p>
          <a:p>
            <a:pPr marL="285750" indent="-285750">
              <a:buFont typeface="Arial" charset="0"/>
              <a:buChar char="•"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Up-to-date Weather</a:t>
            </a: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954" y="364274"/>
            <a:ext cx="3176130" cy="44153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262" y="1621863"/>
            <a:ext cx="1749384" cy="306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5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4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388962" y="1057870"/>
            <a:ext cx="4861803" cy="3161243"/>
          </a:xfrm>
        </p:spPr>
        <p:txBody>
          <a:bodyPr>
            <a:normAutofit/>
          </a:bodyPr>
          <a:lstStyle/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Advanced Flight Planning Engine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Global Aeronautical Maps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Own-Ship</a:t>
            </a:r>
          </a:p>
          <a:p>
            <a:endParaRPr lang="en-US" sz="6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Procedure Advisor</a:t>
            </a:r>
          </a:p>
          <a:p>
            <a:endParaRPr lang="en-US" sz="6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ADS-B In</a:t>
            </a:r>
            <a:endParaRPr lang="en-US" sz="6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0" indent="0">
              <a:buNone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388962" y="149945"/>
            <a:ext cx="7886700" cy="993775"/>
          </a:xfrm>
        </p:spPr>
        <p:txBody>
          <a:bodyPr/>
          <a:lstStyle/>
          <a:p>
            <a:r>
              <a:rPr lang="en-US" sz="3300" b="1" dirty="0" smtClean="0">
                <a:solidFill>
                  <a:srgbClr val="1F374E"/>
                </a:solidFill>
                <a:latin typeface="Gesta" charset="0"/>
                <a:ea typeface="Gesta" charset="0"/>
                <a:cs typeface="Gesta" charset="0"/>
              </a:rPr>
              <a:t>Advances in Electronic Flight Bags</a:t>
            </a:r>
            <a:endParaRPr lang="en-US" sz="3300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pic>
        <p:nvPicPr>
          <p:cNvPr id="11" name="Triple Chrome.png" descr="Triple Chrom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32312" y="984533"/>
            <a:ext cx="4559096" cy="339376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3002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5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388963" y="1057870"/>
            <a:ext cx="4217178" cy="3161243"/>
          </a:xfrm>
        </p:spPr>
        <p:txBody>
          <a:bodyPr>
            <a:normAutofit/>
          </a:bodyPr>
          <a:lstStyle/>
          <a:p>
            <a:endParaRPr lang="en-US" sz="15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View Jeppesen's global charts, terrain, obstacles, and NavData on ForeFlight Mobile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FMS-Grade Navigational Data 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Global Hazard Awareness </a:t>
            </a:r>
          </a:p>
          <a:p>
            <a:endParaRPr lang="en-US" sz="6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Geo-Referenced departures, arrival, or approach plates</a:t>
            </a: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endParaRPr lang="en-US" sz="6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0" indent="0">
              <a:buNone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0" indent="0">
              <a:buNone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388962" y="149945"/>
            <a:ext cx="7886700" cy="993775"/>
          </a:xfrm>
        </p:spPr>
        <p:txBody>
          <a:bodyPr/>
          <a:lstStyle/>
          <a:p>
            <a:r>
              <a:rPr lang="en-US" sz="3300" b="1" dirty="0" smtClean="0">
                <a:solidFill>
                  <a:srgbClr val="1F374E"/>
                </a:solidFill>
                <a:latin typeface="Gesta" charset="0"/>
                <a:ea typeface="Gesta" charset="0"/>
                <a:cs typeface="Gesta" charset="0"/>
              </a:rPr>
              <a:t>ForeFlight +       Jeppesen</a:t>
            </a:r>
            <a:endParaRPr lang="en-US" sz="3300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73717" b="17398"/>
          <a:stretch/>
        </p:blipFill>
        <p:spPr>
          <a:xfrm>
            <a:off x="2781837" y="518156"/>
            <a:ext cx="637871" cy="25735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30" y="1248456"/>
            <a:ext cx="4537860" cy="304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84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6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79400" y="210543"/>
            <a:ext cx="7846122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395"/>
            <a:ext cx="3195383" cy="44421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151" y="157103"/>
            <a:ext cx="3195383" cy="4442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023" y="913841"/>
            <a:ext cx="2185640" cy="29286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359" y="144394"/>
            <a:ext cx="3195383" cy="44421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8455" y="888420"/>
            <a:ext cx="2185416" cy="295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7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388962" y="1057870"/>
            <a:ext cx="4861803" cy="3161243"/>
          </a:xfrm>
        </p:spPr>
        <p:txBody>
          <a:bodyPr>
            <a:normAutofit/>
          </a:bodyPr>
          <a:lstStyle/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Situational Awareness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Enhanced Practice Areas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Custom Content </a:t>
            </a: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Removal of Paper</a:t>
            </a:r>
          </a:p>
          <a:p>
            <a:endParaRPr lang="en-US" sz="6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r>
              <a:rPr lang="en-US" sz="1500" dirty="0" smtClean="0">
                <a:solidFill>
                  <a:srgbClr val="1F374E"/>
                </a:solidFill>
                <a:latin typeface="Proxima Nova" charset="0"/>
                <a:ea typeface="Proxima Nova" charset="0"/>
                <a:cs typeface="Proxima Nova" charset="0"/>
              </a:rPr>
              <a:t>Track Logs </a:t>
            </a:r>
          </a:p>
          <a:p>
            <a:endParaRPr lang="en-US" sz="15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endParaRPr lang="en-US" sz="15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endParaRPr lang="en-US" sz="600" dirty="0" smtClean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0" indent="0">
              <a:buNone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  <a:p>
            <a:pPr marL="0" indent="0">
              <a:buNone/>
            </a:pPr>
            <a:endParaRPr lang="en-US" sz="1500" dirty="0">
              <a:solidFill>
                <a:srgbClr val="1F374E"/>
              </a:solidFill>
              <a:latin typeface="Proxima Nova" charset="0"/>
              <a:ea typeface="Proxima Nova" charset="0"/>
              <a:cs typeface="Proxima Nova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388962" y="149945"/>
            <a:ext cx="7886700" cy="993775"/>
          </a:xfrm>
        </p:spPr>
        <p:txBody>
          <a:bodyPr/>
          <a:lstStyle/>
          <a:p>
            <a:r>
              <a:rPr lang="en-US" sz="3300" b="1" dirty="0" smtClean="0">
                <a:solidFill>
                  <a:srgbClr val="1F374E"/>
                </a:solidFill>
                <a:latin typeface="Gesta" charset="0"/>
                <a:ea typeface="Gesta" charset="0"/>
                <a:cs typeface="Gesta" charset="0"/>
              </a:rPr>
              <a:t>Flight Training</a:t>
            </a:r>
            <a:endParaRPr lang="en-US" sz="3300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862504" y="249749"/>
            <a:ext cx="2767297" cy="4090655"/>
            <a:chOff x="3369531" y="373735"/>
            <a:chExt cx="2767297" cy="4090655"/>
          </a:xfrm>
        </p:grpSpPr>
        <p:pic>
          <p:nvPicPr>
            <p:cNvPr id="12" name="ipad-landscape.png" descr="ipad-landscape.png"/>
            <p:cNvPicPr>
              <a:picLocks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6200000">
              <a:off x="2707852" y="1035414"/>
              <a:ext cx="4090655" cy="27672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3589" y="779608"/>
              <a:ext cx="2459180" cy="3278907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562" y="661385"/>
            <a:ext cx="2459180" cy="3278907"/>
          </a:xfrm>
          <a:prstGeom prst="rect">
            <a:avLst/>
          </a:prstGeom>
        </p:spPr>
      </p:pic>
      <p:grpSp>
        <p:nvGrpSpPr>
          <p:cNvPr id="7" name="Group"/>
          <p:cNvGrpSpPr/>
          <p:nvPr/>
        </p:nvGrpSpPr>
        <p:grpSpPr>
          <a:xfrm>
            <a:off x="2877031" y="1987084"/>
            <a:ext cx="3473315" cy="2387435"/>
            <a:chOff x="0" y="0"/>
            <a:chExt cx="8251107" cy="5581811"/>
          </a:xfrm>
          <a:effectLst/>
        </p:grpSpPr>
        <p:pic>
          <p:nvPicPr>
            <p:cNvPr id="8" name="ipad-landscape.png" descr="ipad-landscape.png"/>
            <p:cNvPicPr>
              <a:picLocks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8251107" cy="5581811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reflection stA="5000" endPos="40000" dir="5400000" sy="-100000" algn="bl" rotWithShape="0"/>
            </a:effectLst>
          </p:spPr>
        </p:pic>
        <p:pic>
          <p:nvPicPr>
            <p:cNvPr id="9" name="pasted-image.jpg" descr="pasted-image.jpg"/>
            <p:cNvPicPr>
              <a:picLocks noChangeAspect="1"/>
            </p:cNvPicPr>
            <p:nvPr/>
          </p:nvPicPr>
          <p:blipFill>
            <a:blip r:embed="rId5">
              <a:extLst/>
            </a:blip>
            <a:srcRect t="44" b="44"/>
            <a:stretch>
              <a:fillRect/>
            </a:stretch>
          </p:blipFill>
          <p:spPr>
            <a:xfrm>
              <a:off x="799541" y="298728"/>
              <a:ext cx="6651915" cy="4984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338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8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388962" y="149945"/>
            <a:ext cx="7886700" cy="993775"/>
          </a:xfrm>
        </p:spPr>
        <p:txBody>
          <a:bodyPr/>
          <a:lstStyle/>
          <a:p>
            <a:r>
              <a:rPr lang="en-US" sz="3300" b="1" dirty="0" smtClean="0">
                <a:solidFill>
                  <a:srgbClr val="1F374E"/>
                </a:solidFill>
                <a:latin typeface="Gesta" charset="0"/>
                <a:ea typeface="Gesta" charset="0"/>
                <a:cs typeface="Gesta" charset="0"/>
              </a:rPr>
              <a:t>Trusted. Proven. Approved.</a:t>
            </a:r>
            <a:endParaRPr lang="en-US" sz="3300" b="1" dirty="0">
              <a:solidFill>
                <a:srgbClr val="1F374E"/>
              </a:solidFill>
              <a:latin typeface="Gesta" charset="0"/>
              <a:ea typeface="Gesta" charset="0"/>
              <a:cs typeface="Gesta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88962" y="1007390"/>
            <a:ext cx="8415552" cy="827673"/>
            <a:chOff x="460801" y="2237035"/>
            <a:chExt cx="23253436" cy="2286984"/>
          </a:xfrm>
        </p:grpSpPr>
        <p:pic>
          <p:nvPicPr>
            <p:cNvPr id="36" name="pasted-image.tif" descr="pasted-image.tif"/>
            <p:cNvPicPr>
              <a:picLocks noChangeAspect="1"/>
            </p:cNvPicPr>
            <p:nvPr/>
          </p:nvPicPr>
          <p:blipFill>
            <a:blip r:embed="rId2">
              <a:extLst/>
            </a:blip>
            <a:srcRect b="18304"/>
            <a:stretch>
              <a:fillRect/>
            </a:stretch>
          </p:blipFill>
          <p:spPr>
            <a:xfrm>
              <a:off x="4564428" y="2493151"/>
              <a:ext cx="2485885" cy="203086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37" name="pasted-image.tif" descr="pasted-image.ti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828241" y="2368952"/>
              <a:ext cx="3107693" cy="1397925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38" name="pasted-image.tif" descr="pasted-image.ti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460801" y="2667746"/>
              <a:ext cx="4352698" cy="127098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39" name="FlexJet.png" descr="FlexJet.png"/>
            <p:cNvPicPr>
              <a:picLocks noChangeAspect="1"/>
            </p:cNvPicPr>
            <p:nvPr/>
          </p:nvPicPr>
          <p:blipFill>
            <a:blip r:embed="rId5">
              <a:extLst/>
            </a:blip>
            <a:srcRect t="30429" b="30429"/>
            <a:stretch>
              <a:fillRect/>
            </a:stretch>
          </p:blipFill>
          <p:spPr>
            <a:xfrm>
              <a:off x="7405989" y="2365821"/>
              <a:ext cx="3954909" cy="1547977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0" name="Skyservice.png" descr="Skyservic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5785557" y="2680564"/>
              <a:ext cx="4508501" cy="77470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1" name="WestWind.jpg" descr="WestWind.jpg"/>
            <p:cNvPicPr>
              <a:picLocks noChangeAspect="1"/>
            </p:cNvPicPr>
            <p:nvPr/>
          </p:nvPicPr>
          <p:blipFill>
            <a:blip r:embed="rId7">
              <a:extLst/>
            </a:blip>
            <a:srcRect r="73926" b="22609"/>
            <a:stretch>
              <a:fillRect/>
            </a:stretch>
          </p:blipFill>
          <p:spPr>
            <a:xfrm>
              <a:off x="20772437" y="2237035"/>
              <a:ext cx="2941800" cy="1703765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2" name="Group"/>
          <p:cNvGrpSpPr/>
          <p:nvPr/>
        </p:nvGrpSpPr>
        <p:grpSpPr>
          <a:xfrm>
            <a:off x="388962" y="1657676"/>
            <a:ext cx="8282340" cy="1062968"/>
            <a:chOff x="0" y="0"/>
            <a:chExt cx="23381043" cy="3000755"/>
          </a:xfrm>
        </p:grpSpPr>
        <p:pic>
          <p:nvPicPr>
            <p:cNvPr id="43" name="pasted-image.tif" descr="pasted-image.tif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0962083" y="709470"/>
              <a:ext cx="1805270" cy="18052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" name="chevronlogo300dpi.jpg" descr="chevronlogo300dpi.jp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3700814" y="0"/>
              <a:ext cx="2806437" cy="30007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" name="pasted-image.tif" descr="pasted-image.tif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16917607" y="765359"/>
              <a:ext cx="2806437" cy="14700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6" name="pasted-image.tif" descr="pasted-image.tif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20393407" y="623567"/>
              <a:ext cx="2987637" cy="16118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" name="de_logo.gif" descr="de_logo.gif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0" y="1022314"/>
              <a:ext cx="3680289" cy="11795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" name="GE.png" descr="GE.pn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4164034" y="796468"/>
              <a:ext cx="1805270" cy="18052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" name="verizon-logo.png" descr="verizon-logo.png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6453049" y="1144208"/>
              <a:ext cx="3575572" cy="9357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0" name="Group"/>
          <p:cNvGrpSpPr/>
          <p:nvPr/>
        </p:nvGrpSpPr>
        <p:grpSpPr>
          <a:xfrm>
            <a:off x="388962" y="2735512"/>
            <a:ext cx="8357589" cy="651207"/>
            <a:chOff x="0" y="0"/>
            <a:chExt cx="22710465" cy="1769553"/>
          </a:xfrm>
        </p:grpSpPr>
        <p:pic>
          <p:nvPicPr>
            <p:cNvPr id="52" name="pasted-image.tif" descr="pasted-image.tif"/>
            <p:cNvPicPr>
              <a:picLocks noChangeAspect="1"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7754199" y="228196"/>
              <a:ext cx="3793900" cy="10401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3" name="metro.jpg" descr="metro.jpg"/>
            <p:cNvPicPr>
              <a:picLocks noChangeAspect="1"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0" y="230571"/>
              <a:ext cx="2306866" cy="1337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" name="AMRG.png" descr="AMRG.png"/>
            <p:cNvPicPr>
              <a:picLocks noChangeAspect="1"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3120438" y="378273"/>
              <a:ext cx="3966808" cy="11133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" name="LifeFlight.png" descr="LifeFlight.png"/>
            <p:cNvPicPr>
              <a:picLocks noChangeAspect="1"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12028820" y="0"/>
              <a:ext cx="3229970" cy="17695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6" name="PHI.png" descr="PHI.png"/>
            <p:cNvPicPr>
              <a:picLocks noChangeAspect="1"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16071912" y="195050"/>
              <a:ext cx="2987636" cy="14797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" name="Cougar_helicopters_logo_300.png" descr="Cougar_helicopters_logo_300.png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19872672" y="381213"/>
              <a:ext cx="2837794" cy="1371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8" name="Group"/>
          <p:cNvGrpSpPr/>
          <p:nvPr/>
        </p:nvGrpSpPr>
        <p:grpSpPr>
          <a:xfrm>
            <a:off x="285754" y="3463568"/>
            <a:ext cx="8385548" cy="848896"/>
            <a:chOff x="0" y="0"/>
            <a:chExt cx="23593732" cy="2388470"/>
          </a:xfrm>
        </p:grpSpPr>
        <p:pic>
          <p:nvPicPr>
            <p:cNvPr id="59" name="FBI.png" descr="FBI.png"/>
            <p:cNvPicPr>
              <a:picLocks noChangeAspect="1"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13712321" y="9034"/>
              <a:ext cx="2209801" cy="2276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0" name="USFS_Logo.svg.png" descr="USFS_Logo.svg.png"/>
            <p:cNvPicPr>
              <a:picLocks noChangeAspect="1"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21482541" y="148201"/>
              <a:ext cx="2111192" cy="22402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1" name="logo.png" descr="logo.png"/>
            <p:cNvPicPr>
              <a:picLocks noChangeAspect="1"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16396699" y="42181"/>
              <a:ext cx="2209801" cy="22098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2" name="US Air Force .jpg" descr="US Air Force .jpg"/>
            <p:cNvPicPr>
              <a:picLocks noChangeAspect="1"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0" y="0"/>
              <a:ext cx="2706160" cy="2210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3" name="US Coast Guard.jpg" descr="US Coast Guard.jpg"/>
            <p:cNvPicPr>
              <a:picLocks noChangeAspect="1"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11027940" y="42181"/>
              <a:ext cx="2209801" cy="22098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" name="NASA.gif" descr="NASA.gif"/>
            <p:cNvPicPr>
              <a:picLocks noChangeAspect="1"/>
            </p:cNvPicPr>
            <p:nvPr/>
          </p:nvPicPr>
          <p:blipFill>
            <a:blip r:embed="rId26">
              <a:extLst/>
            </a:blip>
            <a:stretch>
              <a:fillRect/>
            </a:stretch>
          </p:blipFill>
          <p:spPr>
            <a:xfrm>
              <a:off x="19036628" y="163064"/>
              <a:ext cx="2298701" cy="19680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5" name="d895f185e740e67033a91bc52ded0376.jpg" descr="d895f185e740e67033a91bc52ded0376.jpg"/>
            <p:cNvPicPr>
              <a:picLocks noChangeAspect="1"/>
            </p:cNvPicPr>
            <p:nvPr/>
          </p:nvPicPr>
          <p:blipFill>
            <a:blip r:embed="rId27">
              <a:extLst/>
            </a:blip>
            <a:stretch>
              <a:fillRect/>
            </a:stretch>
          </p:blipFill>
          <p:spPr>
            <a:xfrm>
              <a:off x="8343562" y="42181"/>
              <a:ext cx="2209801" cy="22098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6" name="U.S. Army [Emblem][Military Insignia 3D][1.5].png" descr="U.S. Army [Emblem][Military Insignia 3D][1.5].png"/>
            <p:cNvPicPr>
              <a:picLocks noChangeAspect="1"/>
            </p:cNvPicPr>
            <p:nvPr/>
          </p:nvPicPr>
          <p:blipFill>
            <a:blip r:embed="rId28">
              <a:extLst/>
            </a:blip>
            <a:stretch>
              <a:fillRect/>
            </a:stretch>
          </p:blipFill>
          <p:spPr>
            <a:xfrm>
              <a:off x="2974570" y="41947"/>
              <a:ext cx="2210268" cy="22102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" name="NavyEmblem.gif" descr="NavyEmblem.gif"/>
            <p:cNvPicPr>
              <a:picLocks noChangeAspect="1"/>
            </p:cNvPicPr>
            <p:nvPr/>
          </p:nvPicPr>
          <p:blipFill>
            <a:blip r:embed="rId29">
              <a:extLst/>
            </a:blip>
            <a:stretch>
              <a:fillRect/>
            </a:stretch>
          </p:blipFill>
          <p:spPr>
            <a:xfrm>
              <a:off x="5658949" y="41947"/>
              <a:ext cx="2210268" cy="22102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41834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1385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Gesta" charset="0"/>
                <a:ea typeface="Gesta" charset="0"/>
                <a:cs typeface="Gesta" charset="0"/>
              </a:rPr>
              <a:t>Student Pilots fly with 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Gesta" charset="0"/>
                <a:ea typeface="Gesta" charset="0"/>
                <a:cs typeface="Gesta" charset="0"/>
              </a:rPr>
              <a:t>professional tools</a:t>
            </a:r>
            <a:endParaRPr lang="en-US" sz="4000" b="1" dirty="0">
              <a:solidFill>
                <a:schemeClr val="bg1"/>
              </a:solidFill>
              <a:latin typeface="Gesta" charset="0"/>
              <a:ea typeface="Gesta" charset="0"/>
              <a:cs typeface="Gesta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1406" y="4689276"/>
            <a:ext cx="518632" cy="27384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38009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D44812FF314440A30713FF468CF0C0" ma:contentTypeVersion="6" ma:contentTypeDescription="Create a new document." ma:contentTypeScope="" ma:versionID="78835bff4060288f1adb3fdbd001be7d">
  <xsd:schema xmlns:xsd="http://www.w3.org/2001/XMLSchema" xmlns:xs="http://www.w3.org/2001/XMLSchema" xmlns:p="http://schemas.microsoft.com/office/2006/metadata/properties" xmlns:ns2="584859f9-e04d-4b0e-a1f9-b1f19fe731fd" xmlns:ns3="8016b80d-d924-4ddc-8931-e65448ec5ff8" targetNamespace="http://schemas.microsoft.com/office/2006/metadata/properties" ma:root="true" ma:fieldsID="c5440b5dcef7a25559f1c597f6ce3bfe" ns2:_="" ns3:_="">
    <xsd:import namespace="584859f9-e04d-4b0e-a1f9-b1f19fe731fd"/>
    <xsd:import namespace="8016b80d-d924-4ddc-8931-e65448ec5ff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16b80d-d924-4ddc-8931-e65448ec5f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11D5BD6-05B0-4D0F-91FB-A538615CBC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4859f9-e04d-4b0e-a1f9-b1f19fe731fd"/>
    <ds:schemaRef ds:uri="8016b80d-d924-4ddc-8931-e65448ec5f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07ED35-95A3-4E73-A695-07AD976F3A9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5FA5078-114A-43E4-8DDD-E320E918DD8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9CDF794-D5A8-43C6-A2B4-B4B3AF9767CC}">
  <ds:schemaRefs>
    <ds:schemaRef ds:uri="http://schemas.microsoft.com/office/2006/documentManagement/types"/>
    <ds:schemaRef ds:uri="http://www.w3.org/XML/1998/namespace"/>
    <ds:schemaRef ds:uri="http://purl.org/dc/elements/1.1/"/>
    <ds:schemaRef ds:uri="8016b80d-d924-4ddc-8931-e65448ec5ff8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84859f9-e04d-4b0e-a1f9-b1f19fe731f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21760</TotalTime>
  <Words>149</Words>
  <Application>Microsoft Office PowerPoint</Application>
  <PresentationFormat>On-screen Show (16:9)</PresentationFormat>
  <Paragraphs>72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Gesta</vt:lpstr>
      <vt:lpstr>Montserrat</vt:lpstr>
      <vt:lpstr>Proxima Nova</vt:lpstr>
      <vt:lpstr>Office Theme</vt:lpstr>
      <vt:lpstr>Custom Design</vt:lpstr>
      <vt:lpstr>PowerPoint Presentation</vt:lpstr>
      <vt:lpstr>Aviation Through the Years </vt:lpstr>
      <vt:lpstr>PowerPoint Presentation</vt:lpstr>
      <vt:lpstr>Advances in Electronic Flight Bags</vt:lpstr>
      <vt:lpstr>ForeFlight +       Jeppesen</vt:lpstr>
      <vt:lpstr>PowerPoint Presentation</vt:lpstr>
      <vt:lpstr>Flight Training</vt:lpstr>
      <vt:lpstr>Trusted. Proven. Approved.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Travis Root</dc:creator>
  <cp:lastModifiedBy>Riedel, Nancy J.</cp:lastModifiedBy>
  <cp:revision>242</cp:revision>
  <cp:lastPrinted>2017-02-20T23:21:43Z</cp:lastPrinted>
  <dcterms:created xsi:type="dcterms:W3CDTF">2016-12-28T15:54:23Z</dcterms:created>
  <dcterms:modified xsi:type="dcterms:W3CDTF">2017-08-04T12:51:36Z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0x010100AFD44812FF314440A30713FF468CF0C0</vt:lpwstr>
  </property>
</Properties>
</file>