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8" r:id="rId2"/>
    <p:sldId id="312" r:id="rId3"/>
    <p:sldId id="293" r:id="rId4"/>
    <p:sldId id="264" r:id="rId5"/>
    <p:sldId id="326" r:id="rId6"/>
    <p:sldId id="327" r:id="rId7"/>
    <p:sldId id="328" r:id="rId8"/>
    <p:sldId id="329" r:id="rId9"/>
    <p:sldId id="330" r:id="rId10"/>
    <p:sldId id="296" r:id="rId11"/>
    <p:sldId id="268" r:id="rId12"/>
    <p:sldId id="269" r:id="rId13"/>
    <p:sldId id="270" r:id="rId14"/>
    <p:sldId id="271" r:id="rId15"/>
    <p:sldId id="313" r:id="rId16"/>
    <p:sldId id="314" r:id="rId17"/>
    <p:sldId id="332" r:id="rId18"/>
    <p:sldId id="316" r:id="rId19"/>
  </p:sldIdLst>
  <p:sldSz cx="9144000" cy="6858000" type="screen4x3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CCC8B0-32C6-4762-B453-11CD51DF9443}" type="datetimeFigureOut">
              <a:rPr lang="en-US" smtClean="0"/>
              <a:t>1/8/2018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4913" y="704850"/>
            <a:ext cx="4692650" cy="35194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459288"/>
            <a:ext cx="5683250" cy="4224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6988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2725" y="8916988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C641B-53CF-4D62-A3FE-5F57DD658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4267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7065F-85C9-4BC4-8C12-48CE5D58DA13}" type="datetime1">
              <a:rPr lang="en-US" smtClean="0"/>
              <a:t>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ASE Confidential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F5A9-617A-4DF8-ABA0-C887BB1D182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52400"/>
            <a:ext cx="6400800" cy="1088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751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B4598-B949-48A9-8AB2-489A786217A9}" type="datetime1">
              <a:rPr lang="en-US" smtClean="0"/>
              <a:t>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ASE Confidential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F5A9-617A-4DF8-ABA0-C887BB1D18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560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88257-FD3B-4DB8-9E25-080C8D500FBA}" type="datetime1">
              <a:rPr lang="en-US" smtClean="0"/>
              <a:t>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ASE Confidential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F5A9-617A-4DF8-ABA0-C887BB1D18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960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96AE7-8D9F-4B29-9EDA-F520420ACA3E}" type="datetime1">
              <a:rPr lang="en-US" smtClean="0"/>
              <a:t>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ASE Confidential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F5A9-617A-4DF8-ABA0-C887BB1D182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logo"/>
          <p:cNvPicPr/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467600" y="76200"/>
            <a:ext cx="1600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58803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E0D71-CF66-4555-A0AF-57282E27A1EA}" type="datetime1">
              <a:rPr lang="en-US" smtClean="0"/>
              <a:t>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ASE Confidential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F5A9-617A-4DF8-ABA0-C887BB1D18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281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7627C-4653-48B5-B2F5-4AB4AEE9CAE9}" type="datetime1">
              <a:rPr lang="en-US" smtClean="0"/>
              <a:t>1/8/2018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ASE Confidential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F5A9-617A-4DF8-ABA0-C887BB1D18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23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5B52C-5205-4372-8061-4647CE9FAF66}" type="datetime1">
              <a:rPr lang="en-US" smtClean="0"/>
              <a:t>1/8/2018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ASE Confidential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F5A9-617A-4DF8-ABA0-C887BB1D18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002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A60BF-67B0-4205-97E0-AF8E489B6EC5}" type="datetime1">
              <a:rPr lang="en-US" smtClean="0"/>
              <a:t>1/8/2018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ASE Confidential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F5A9-617A-4DF8-ABA0-C887BB1D18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888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1F3FA-9D5A-4BB4-A1BD-3D323DBC31D8}" type="datetime1">
              <a:rPr lang="en-US" smtClean="0"/>
              <a:t>1/8/2018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ASE Confidential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F5A9-617A-4DF8-ABA0-C887BB1D18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514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4D1F3-4520-4852-AC08-7C64A732CBF1}" type="datetime1">
              <a:rPr lang="en-US" smtClean="0"/>
              <a:t>1/8/2018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ASE Confidential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F5A9-617A-4DF8-ABA0-C887BB1D18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478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722B0-1908-428C-820B-40CD3AA66AE5}" type="datetime1">
              <a:rPr lang="en-US" smtClean="0"/>
              <a:t>1/8/2018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ASE Confidential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F5A9-617A-4DF8-ABA0-C887BB1D18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137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58BA6-9BDD-472C-B3E2-CEABE01B75E5}" type="datetime1">
              <a:rPr lang="en-US" smtClean="0"/>
              <a:t>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ASE Confidential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07F5A9-617A-4DF8-ABA0-C887BB1D18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212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5800" y="264477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Space Traffic </a:t>
            </a:r>
            <a:r>
              <a:rPr lang="en-US" b="1" dirty="0"/>
              <a:t>Management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and </a:t>
            </a:r>
            <a:br>
              <a:rPr lang="en-US" b="1" dirty="0" smtClean="0"/>
            </a:br>
            <a:r>
              <a:rPr lang="en-US" b="1" dirty="0" smtClean="0"/>
              <a:t>Orbital Debris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3600" b="1" dirty="0" smtClean="0"/>
              <a:t>  </a:t>
            </a:r>
            <a:r>
              <a:rPr lang="en-US" b="1" dirty="0"/>
              <a:t/>
            </a:r>
            <a:br>
              <a:rPr lang="en-US" b="1" dirty="0"/>
            </a:br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</a:rPr>
              <a:t>A </a:t>
            </a:r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</a:rPr>
              <a:t>Path Forward to Ensure Safe and Uninterrupted Space Operations</a:t>
            </a:r>
            <a:endParaRPr lang="en-US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371600" y="5410200"/>
            <a:ext cx="6400800" cy="762000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Mark Brown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ASE STM&amp;OD Committee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A2A7B-D8E2-43B0-80B4-260A2FD10D06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810000" y="6366165"/>
            <a:ext cx="1429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January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639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34200" cy="1143000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US" b="1" dirty="0"/>
              <a:t>Current </a:t>
            </a:r>
            <a:r>
              <a:rPr lang="en-US" b="1" dirty="0" smtClean="0"/>
              <a:t>Providers </a:t>
            </a:r>
            <a:r>
              <a:rPr lang="en-US" b="1" dirty="0"/>
              <a:t>of </a:t>
            </a:r>
            <a:r>
              <a:rPr lang="en-US" b="1" dirty="0" smtClean="0"/>
              <a:t>US STM </a:t>
            </a:r>
            <a:r>
              <a:rPr lang="en-US" b="1" dirty="0"/>
              <a:t>Services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787111" cy="4525963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00000"/>
              </a:lnSpc>
            </a:pPr>
            <a:r>
              <a:rPr lang="en-US" b="1" dirty="0"/>
              <a:t>NASA: </a:t>
            </a:r>
            <a:r>
              <a:rPr lang="en-US" dirty="0"/>
              <a:t>human spaceflight, active STM </a:t>
            </a:r>
            <a:r>
              <a:rPr lang="en-US" dirty="0" smtClean="0"/>
              <a:t>only for </a:t>
            </a:r>
            <a:r>
              <a:rPr lang="en-US" dirty="0"/>
              <a:t>their own assets</a:t>
            </a:r>
          </a:p>
          <a:p>
            <a:pPr>
              <a:lnSpc>
                <a:spcPct val="100000"/>
              </a:lnSpc>
            </a:pPr>
            <a:r>
              <a:rPr lang="en-US" b="1" dirty="0"/>
              <a:t>FAA: </a:t>
            </a:r>
            <a:r>
              <a:rPr lang="en-US" dirty="0"/>
              <a:t>Space launch and re-entry </a:t>
            </a:r>
            <a:r>
              <a:rPr lang="en-US" dirty="0" smtClean="0"/>
              <a:t>licensing only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en-US" b="1" dirty="0"/>
              <a:t>FCC: </a:t>
            </a:r>
            <a:r>
              <a:rPr lang="en-US" dirty="0"/>
              <a:t>communication </a:t>
            </a:r>
            <a:r>
              <a:rPr lang="en-US" dirty="0" smtClean="0"/>
              <a:t>licensing only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en-US" b="1" dirty="0"/>
              <a:t>NOAA: </a:t>
            </a:r>
            <a:r>
              <a:rPr lang="en-US" dirty="0"/>
              <a:t>remote sensing </a:t>
            </a:r>
            <a:r>
              <a:rPr lang="en-US" dirty="0" smtClean="0"/>
              <a:t>licensing only</a:t>
            </a:r>
          </a:p>
          <a:p>
            <a:pPr>
              <a:lnSpc>
                <a:spcPct val="100000"/>
              </a:lnSpc>
            </a:pPr>
            <a:r>
              <a:rPr lang="en-US" b="1" dirty="0" smtClean="0"/>
              <a:t>US Department of Defense: </a:t>
            </a:r>
            <a:r>
              <a:rPr lang="en-US" dirty="0" smtClean="0"/>
              <a:t>Not their responsibility</a:t>
            </a:r>
          </a:p>
          <a:p>
            <a:pPr>
              <a:lnSpc>
                <a:spcPct val="100000"/>
              </a:lnSpc>
            </a:pPr>
            <a:r>
              <a:rPr lang="en-US" b="1" dirty="0" smtClean="0">
                <a:solidFill>
                  <a:srgbClr val="FF0000"/>
                </a:solidFill>
              </a:rPr>
              <a:t>No real STM for Civil and Commercial satellite operations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E5470-6780-463C-9A89-8E844AA9DEE4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3501" t="9163" r="35927" b="10287"/>
          <a:stretch/>
        </p:blipFill>
        <p:spPr>
          <a:xfrm>
            <a:off x="6244311" y="1676400"/>
            <a:ext cx="2721649" cy="243840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5788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2238"/>
            <a:ext cx="7315200" cy="868362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cs typeface="Times New Roman" panose="02020603050405020304" pitchFamily="18" charset="0"/>
              </a:rPr>
              <a:t>The “Earth Orbit Police”</a:t>
            </a:r>
            <a:endParaRPr lang="en-US" sz="4000" b="1" dirty="0"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41437"/>
            <a:ext cx="5791200" cy="4754563"/>
          </a:xfrm>
        </p:spPr>
        <p:txBody>
          <a:bodyPr>
            <a:normAutofit fontScale="40000" lnSpcReduction="20000"/>
          </a:bodyPr>
          <a:lstStyle/>
          <a:p>
            <a:r>
              <a:rPr lang="en-US" sz="5100" b="1" dirty="0" smtClean="0">
                <a:cs typeface="Times New Roman" panose="02020603050405020304" pitchFamily="18" charset="0"/>
              </a:rPr>
              <a:t>Obvious need for de-confliction</a:t>
            </a:r>
            <a:endParaRPr lang="en-US" sz="5100" dirty="0" smtClean="0">
              <a:cs typeface="Times New Roman" panose="02020603050405020304" pitchFamily="18" charset="0"/>
            </a:endParaRPr>
          </a:p>
          <a:p>
            <a:pPr lvl="1"/>
            <a:r>
              <a:rPr lang="en-US" sz="4200" dirty="0" smtClean="0">
                <a:cs typeface="Times New Roman" panose="02020603050405020304" pitchFamily="18" charset="0"/>
              </a:rPr>
              <a:t>1,674 satellites and growing!</a:t>
            </a:r>
          </a:p>
          <a:p>
            <a:pPr lvl="1"/>
            <a:r>
              <a:rPr lang="en-US" sz="4200" dirty="0">
                <a:cs typeface="Times New Roman" panose="02020603050405020304" pitchFamily="18" charset="0"/>
              </a:rPr>
              <a:t>O</a:t>
            </a:r>
            <a:r>
              <a:rPr lang="en-US" sz="4200" dirty="0" smtClean="0">
                <a:cs typeface="Times New Roman" panose="02020603050405020304" pitchFamily="18" charset="0"/>
              </a:rPr>
              <a:t>ver </a:t>
            </a:r>
            <a:r>
              <a:rPr lang="en-US" sz="4200" dirty="0">
                <a:cs typeface="Times New Roman" panose="02020603050405020304" pitchFamily="18" charset="0"/>
              </a:rPr>
              <a:t>500,000 pieces of space </a:t>
            </a:r>
            <a:r>
              <a:rPr lang="en-US" sz="4200" dirty="0" smtClean="0">
                <a:cs typeface="Times New Roman" panose="02020603050405020304" pitchFamily="18" charset="0"/>
              </a:rPr>
              <a:t>junk</a:t>
            </a:r>
          </a:p>
          <a:p>
            <a:pPr lvl="1"/>
            <a:r>
              <a:rPr lang="en-US" sz="4200" dirty="0" smtClean="0">
                <a:cs typeface="Times New Roman" panose="02020603050405020304" pitchFamily="18" charset="0"/>
              </a:rPr>
              <a:t>Risk of collisions increasing (conjunctions)</a:t>
            </a:r>
          </a:p>
          <a:p>
            <a:pPr lvl="1"/>
            <a:r>
              <a:rPr lang="en-US" sz="4200" dirty="0" smtClean="0">
                <a:cs typeface="Times New Roman" panose="02020603050405020304" pitchFamily="18" charset="0"/>
              </a:rPr>
              <a:t>Other interference (RF, etc.)</a:t>
            </a:r>
          </a:p>
          <a:p>
            <a:pPr lvl="1"/>
            <a:r>
              <a:rPr lang="en-US" sz="4300" b="1" dirty="0">
                <a:solidFill>
                  <a:srgbClr val="FF0000"/>
                </a:solidFill>
                <a:cs typeface="Times New Roman" panose="02020603050405020304" pitchFamily="18" charset="0"/>
              </a:rPr>
              <a:t>671,727 JSpOC warnings of possible collisions in </a:t>
            </a:r>
            <a:r>
              <a:rPr lang="en-US" sz="43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2014</a:t>
            </a:r>
          </a:p>
          <a:p>
            <a:r>
              <a:rPr lang="en-US" sz="5100" b="1" dirty="0">
                <a:cs typeface="Times New Roman" panose="02020603050405020304" pitchFamily="18" charset="0"/>
              </a:rPr>
              <a:t>Government </a:t>
            </a:r>
            <a:r>
              <a:rPr lang="en-US" sz="5100" b="1" dirty="0" smtClean="0">
                <a:cs typeface="Times New Roman" panose="02020603050405020304" pitchFamily="18" charset="0"/>
              </a:rPr>
              <a:t>resources not </a:t>
            </a:r>
            <a:r>
              <a:rPr lang="en-US" sz="5100" b="1" dirty="0">
                <a:cs typeface="Times New Roman" panose="02020603050405020304" pitchFamily="18" charset="0"/>
              </a:rPr>
              <a:t>able to </a:t>
            </a:r>
            <a:r>
              <a:rPr lang="en-US" sz="5100" b="1" dirty="0" smtClean="0">
                <a:cs typeface="Times New Roman" panose="02020603050405020304" pitchFamily="18" charset="0"/>
              </a:rPr>
              <a:t>play </a:t>
            </a:r>
            <a:r>
              <a:rPr lang="en-US" sz="5100" b="1" dirty="0">
                <a:cs typeface="Times New Roman" panose="02020603050405020304" pitchFamily="18" charset="0"/>
              </a:rPr>
              <a:t>the role of “Earth Orbit Police” </a:t>
            </a:r>
            <a:r>
              <a:rPr lang="en-US" sz="5100" b="1" dirty="0" smtClean="0">
                <a:cs typeface="Times New Roman" panose="02020603050405020304" pitchFamily="18" charset="0"/>
              </a:rPr>
              <a:t>nor </a:t>
            </a:r>
            <a:r>
              <a:rPr lang="en-US" sz="5100" b="1" dirty="0">
                <a:cs typeface="Times New Roman" panose="02020603050405020304" pitchFamily="18" charset="0"/>
              </a:rPr>
              <a:t>satisfy commercial data demands</a:t>
            </a:r>
          </a:p>
          <a:p>
            <a:pPr lvl="1"/>
            <a:r>
              <a:rPr lang="en-US" sz="4200" dirty="0" smtClean="0">
                <a:cs typeface="Times New Roman" panose="02020603050405020304" pitchFamily="18" charset="0"/>
              </a:rPr>
              <a:t>Suggests the need for an International Gold Standard Catalog</a:t>
            </a:r>
          </a:p>
          <a:p>
            <a:pPr lvl="1"/>
            <a:r>
              <a:rPr lang="en-US" sz="4200" dirty="0" smtClean="0">
                <a:cs typeface="Times New Roman" panose="02020603050405020304" pitchFamily="18" charset="0"/>
              </a:rPr>
              <a:t>Observational data from “all” sources</a:t>
            </a:r>
          </a:p>
          <a:p>
            <a:pPr lvl="1"/>
            <a:r>
              <a:rPr lang="en-US" sz="4200" dirty="0" smtClean="0">
                <a:cs typeface="Times New Roman" panose="02020603050405020304" pitchFamily="18" charset="0"/>
              </a:rPr>
              <a:t>Probably maintained by the United Nations</a:t>
            </a:r>
          </a:p>
          <a:p>
            <a:pPr lvl="1"/>
            <a:r>
              <a:rPr lang="en-US" sz="4200" dirty="0" smtClean="0">
                <a:cs typeface="Times New Roman" panose="02020603050405020304" pitchFamily="18" charset="0"/>
              </a:rPr>
              <a:t>Provided as a subscription service to defray costs</a:t>
            </a:r>
          </a:p>
          <a:p>
            <a:r>
              <a:rPr lang="en-US" sz="5100" b="1" dirty="0" smtClean="0">
                <a:cs typeface="Times New Roman" panose="02020603050405020304" pitchFamily="18" charset="0"/>
              </a:rPr>
              <a:t>If government sources can’t or shouldn’t satisfy this need, then who can?</a:t>
            </a:r>
            <a:endParaRPr lang="en-US" sz="5100" b="1" dirty="0">
              <a:cs typeface="Times New Roman" panose="02020603050405020304" pitchFamily="18" charset="0"/>
            </a:endParaRP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08471E-C255-43B2-9901-F52083E5455D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704" y="1734670"/>
            <a:ext cx="2608730" cy="26087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2870" y="4403129"/>
            <a:ext cx="2610564" cy="1692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83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"/>
            <a:ext cx="7315200" cy="1143000"/>
          </a:xfrm>
        </p:spPr>
        <p:txBody>
          <a:bodyPr>
            <a:normAutofit/>
          </a:bodyPr>
          <a:lstStyle/>
          <a:p>
            <a:r>
              <a:rPr lang="en-US" sz="4000" b="1" dirty="0"/>
              <a:t>Regulatory Needs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A2A7B-D8E2-43B0-80B4-260A2FD10D06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4900245" cy="4525963"/>
          </a:xfrm>
        </p:spPr>
        <p:txBody>
          <a:bodyPr>
            <a:normAutofit fontScale="55000" lnSpcReduction="20000"/>
          </a:bodyPr>
          <a:lstStyle/>
          <a:p>
            <a:r>
              <a:rPr lang="en-US" sz="4400" b="1" dirty="0" smtClean="0"/>
              <a:t>Government Agencies, launch providers, satellite operators, and insurance companies need to work together</a:t>
            </a:r>
          </a:p>
          <a:p>
            <a:pPr lvl="1"/>
            <a:r>
              <a:rPr lang="en-US" sz="2900" dirty="0" smtClean="0"/>
              <a:t>Manage access and transitions in earth orbit</a:t>
            </a:r>
          </a:p>
          <a:p>
            <a:pPr lvl="1"/>
            <a:r>
              <a:rPr lang="en-US" sz="2900" dirty="0" smtClean="0"/>
              <a:t>Establish an international “Code of Conduct”</a:t>
            </a:r>
          </a:p>
          <a:p>
            <a:pPr lvl="1"/>
            <a:r>
              <a:rPr lang="en-US" sz="2900" dirty="0" smtClean="0"/>
              <a:t>Enforce the rules (“Earth Orbit Police”)</a:t>
            </a:r>
          </a:p>
          <a:p>
            <a:r>
              <a:rPr lang="en-US" sz="4400" b="1" dirty="0" smtClean="0"/>
              <a:t>Not just a U.S. problem…</a:t>
            </a:r>
          </a:p>
          <a:p>
            <a:pPr lvl="1"/>
            <a:r>
              <a:rPr lang="en-US" sz="2900" dirty="0" smtClean="0"/>
              <a:t>The entire international community must be involved</a:t>
            </a:r>
          </a:p>
          <a:p>
            <a:pPr lvl="1"/>
            <a:r>
              <a:rPr lang="en-US" sz="2900" dirty="0" smtClean="0"/>
              <a:t>Trusting to luck is not acceptable</a:t>
            </a:r>
          </a:p>
          <a:p>
            <a:pPr lvl="1"/>
            <a:r>
              <a:rPr lang="en-US" sz="2900" dirty="0" smtClean="0"/>
              <a:t>To ensure open sharing of data, the DoD must no longer be sole source or the driving element</a:t>
            </a:r>
          </a:p>
          <a:p>
            <a:pPr lvl="1"/>
            <a:r>
              <a:rPr lang="en-US" sz="2900" dirty="0" smtClean="0"/>
              <a:t>Shifts the observational burden to civil and commercial assets</a:t>
            </a:r>
          </a:p>
          <a:p>
            <a:pPr lvl="1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7445" y="1600200"/>
            <a:ext cx="3595979" cy="245416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143" y="4054363"/>
            <a:ext cx="3605281" cy="1989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95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"/>
            <a:ext cx="7315200" cy="1143000"/>
          </a:xfrm>
        </p:spPr>
        <p:txBody>
          <a:bodyPr>
            <a:normAutofit/>
          </a:bodyPr>
          <a:lstStyle/>
          <a:p>
            <a:r>
              <a:rPr lang="en-US" sz="4000" b="1" dirty="0"/>
              <a:t>It’s all about the data…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A2A7B-D8E2-43B0-80B4-260A2FD10D06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6194417" cy="4953000"/>
          </a:xfrm>
        </p:spPr>
        <p:txBody>
          <a:bodyPr>
            <a:normAutofit fontScale="40000" lnSpcReduction="20000"/>
          </a:bodyPr>
          <a:lstStyle/>
          <a:p>
            <a:pPr marL="0" indent="0" algn="ctr">
              <a:buNone/>
            </a:pPr>
            <a:r>
              <a:rPr lang="en-US" sz="4500" b="1" dirty="0" smtClean="0">
                <a:solidFill>
                  <a:srgbClr val="FF0000"/>
                </a:solidFill>
              </a:rPr>
              <a:t>Without an accurate catalog containing both satellites and debris there can be no coordination or de-confliction</a:t>
            </a:r>
          </a:p>
          <a:p>
            <a:endParaRPr lang="en-US" b="1" dirty="0" smtClean="0">
              <a:solidFill>
                <a:srgbClr val="0070C0"/>
              </a:solidFill>
            </a:endParaRPr>
          </a:p>
          <a:p>
            <a:r>
              <a:rPr lang="en-US" sz="4500" b="1" dirty="0" smtClean="0"/>
              <a:t>Necessary Actions:</a:t>
            </a:r>
          </a:p>
          <a:p>
            <a:pPr lvl="1"/>
            <a:r>
              <a:rPr lang="en-US" sz="3500" b="1" dirty="0" smtClean="0"/>
              <a:t>For the launch providers:</a:t>
            </a:r>
          </a:p>
          <a:p>
            <a:pPr lvl="2"/>
            <a:r>
              <a:rPr lang="en-US" sz="3000" dirty="0" smtClean="0"/>
              <a:t>Periodic conjunction analyses before launch, not just the day before</a:t>
            </a:r>
          </a:p>
          <a:p>
            <a:pPr lvl="2"/>
            <a:r>
              <a:rPr lang="en-US" sz="3000" dirty="0" smtClean="0"/>
              <a:t>Better monitoring of launch and post insertion</a:t>
            </a:r>
          </a:p>
          <a:p>
            <a:pPr lvl="2"/>
            <a:r>
              <a:rPr lang="en-US" sz="3000" dirty="0" smtClean="0"/>
              <a:t>Updated conjunction analysis after orbit insertion</a:t>
            </a:r>
          </a:p>
          <a:p>
            <a:pPr lvl="2"/>
            <a:r>
              <a:rPr lang="en-US" sz="3000" dirty="0" smtClean="0"/>
              <a:t>Observation and cataloging of all debris from booster and satellite deployments</a:t>
            </a:r>
            <a:endParaRPr lang="en-US" sz="3000" dirty="0"/>
          </a:p>
          <a:p>
            <a:pPr lvl="1"/>
            <a:r>
              <a:rPr lang="en-US" sz="4000" b="1" dirty="0" smtClean="0"/>
              <a:t>For satellite operators:</a:t>
            </a:r>
          </a:p>
          <a:p>
            <a:pPr lvl="2"/>
            <a:r>
              <a:rPr lang="en-US" sz="3000" dirty="0" smtClean="0"/>
              <a:t>Improve observation and tracking during deployment and on-orbit</a:t>
            </a:r>
          </a:p>
          <a:p>
            <a:pPr lvl="2"/>
            <a:r>
              <a:rPr lang="en-US" sz="3000" dirty="0" smtClean="0"/>
              <a:t>Equip all new satellites with optical retroreflectors</a:t>
            </a:r>
          </a:p>
          <a:p>
            <a:pPr lvl="2"/>
            <a:r>
              <a:rPr lang="en-US" sz="3000" dirty="0" smtClean="0"/>
              <a:t>Develop a backup plan in case GPS is denied</a:t>
            </a:r>
          </a:p>
          <a:p>
            <a:pPr lvl="2"/>
            <a:r>
              <a:rPr lang="en-US" sz="3000" dirty="0" smtClean="0"/>
              <a:t>Enforce end of mission disposal requirements</a:t>
            </a:r>
          </a:p>
          <a:p>
            <a:pPr lvl="1"/>
            <a:r>
              <a:rPr lang="en-US" sz="4000" b="1" dirty="0" smtClean="0"/>
              <a:t>For debris:</a:t>
            </a:r>
          </a:p>
          <a:p>
            <a:pPr lvl="2"/>
            <a:r>
              <a:rPr lang="en-US" sz="2800" dirty="0" smtClean="0"/>
              <a:t>Initiate a program to expand the debris catalog to include everything greater than 2 cm</a:t>
            </a:r>
          </a:p>
          <a:p>
            <a:pPr lvl="2"/>
            <a:r>
              <a:rPr lang="en-US" sz="2800" dirty="0" smtClean="0"/>
              <a:t>Continue to study ways to clean up earth orbit</a:t>
            </a:r>
          </a:p>
          <a:p>
            <a:pPr lvl="2"/>
            <a:r>
              <a:rPr lang="en-US" sz="2800" dirty="0" smtClean="0"/>
              <a:t>Improve efforts to understand risk to satellite operators</a:t>
            </a:r>
          </a:p>
          <a:p>
            <a:r>
              <a:rPr lang="en-US" sz="4500" b="1" dirty="0" smtClean="0"/>
              <a:t>Provide this “gold standard” catalog as a public service</a:t>
            </a:r>
          </a:p>
          <a:p>
            <a:pPr lvl="1"/>
            <a:r>
              <a:rPr lang="en-US" sz="3500" dirty="0" smtClean="0"/>
              <a:t>Seek international agreement on a cooperative solution</a:t>
            </a:r>
          </a:p>
          <a:p>
            <a:pPr lvl="1"/>
            <a:r>
              <a:rPr lang="en-US" sz="3500" dirty="0" smtClean="0"/>
              <a:t>Accept data from all sources</a:t>
            </a:r>
          </a:p>
          <a:p>
            <a:pPr lvl="1"/>
            <a:r>
              <a:rPr lang="en-US" sz="3500" dirty="0" smtClean="0"/>
              <a:t>Vet for accuracy prior to incorporation</a:t>
            </a:r>
            <a:endParaRPr lang="en-US" sz="35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1617" y="1975046"/>
            <a:ext cx="2359639" cy="153015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1616" y="3563470"/>
            <a:ext cx="2341817" cy="2341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51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6858000" cy="1143000"/>
          </a:xfrm>
        </p:spPr>
        <p:txBody>
          <a:bodyPr>
            <a:normAutofit/>
          </a:bodyPr>
          <a:lstStyle/>
          <a:p>
            <a:r>
              <a:rPr lang="en-US" sz="4000" b="1" dirty="0"/>
              <a:t>Major Pieces of the Solution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A2A7B-D8E2-43B0-80B4-260A2FD10D06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609600" y="1295400"/>
            <a:ext cx="8229600" cy="4983163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De-conflicting satellites and constellations</a:t>
            </a:r>
          </a:p>
          <a:p>
            <a:pPr lvl="1"/>
            <a:r>
              <a:rPr lang="en-US" dirty="0" smtClean="0"/>
              <a:t>During the planning stage</a:t>
            </a:r>
          </a:p>
          <a:p>
            <a:pPr lvl="1"/>
            <a:r>
              <a:rPr lang="en-US" dirty="0" smtClean="0"/>
              <a:t>Prior to launch</a:t>
            </a:r>
          </a:p>
          <a:p>
            <a:pPr lvl="1"/>
            <a:r>
              <a:rPr lang="en-US" dirty="0" smtClean="0"/>
              <a:t>On orbit</a:t>
            </a:r>
          </a:p>
          <a:p>
            <a:r>
              <a:rPr lang="en-US" b="1" dirty="0" smtClean="0"/>
              <a:t>Monitoring launches and deployments to identify new debris</a:t>
            </a:r>
          </a:p>
          <a:p>
            <a:r>
              <a:rPr lang="en-US" b="1" dirty="0" smtClean="0"/>
              <a:t>Improving our understanding of existing debris (2+cm)</a:t>
            </a:r>
          </a:p>
          <a:p>
            <a:r>
              <a:rPr lang="en-US" b="1" dirty="0" smtClean="0"/>
              <a:t>Someone must play the role of “Earth Orbit Police”</a:t>
            </a:r>
          </a:p>
          <a:p>
            <a:r>
              <a:rPr lang="en-US" b="1" dirty="0" smtClean="0"/>
              <a:t>A “Satellite Operators Code of Conduct” is needed</a:t>
            </a:r>
          </a:p>
          <a:p>
            <a:pPr lvl="1"/>
            <a:r>
              <a:rPr lang="en-US" dirty="0" smtClean="0"/>
              <a:t>Definition of “nominal” behavior</a:t>
            </a:r>
          </a:p>
          <a:p>
            <a:pPr lvl="1"/>
            <a:r>
              <a:rPr lang="en-US" dirty="0" smtClean="0"/>
              <a:t>Conjunction avoidance</a:t>
            </a:r>
          </a:p>
          <a:p>
            <a:pPr lvl="1"/>
            <a:r>
              <a:rPr lang="en-US" dirty="0" smtClean="0"/>
              <a:t>Guidelines to determine who moves out of the way</a:t>
            </a:r>
          </a:p>
          <a:p>
            <a:pPr lvl="1"/>
            <a:r>
              <a:rPr lang="en-US" dirty="0" smtClean="0"/>
              <a:t>End of mission cleanup</a:t>
            </a:r>
          </a:p>
          <a:p>
            <a:r>
              <a:rPr lang="en-US" b="1" dirty="0" smtClean="0"/>
              <a:t>A catalog of satellites and debris that is accurate and available to all</a:t>
            </a:r>
          </a:p>
          <a:p>
            <a:pPr lvl="1"/>
            <a:r>
              <a:rPr lang="en-US" dirty="0" smtClean="0"/>
              <a:t>Updated with best data from around the world</a:t>
            </a:r>
          </a:p>
          <a:p>
            <a:pPr lvl="1"/>
            <a:r>
              <a:rPr lang="en-US" dirty="0" smtClean="0"/>
              <a:t>Suitable for conjunction and RF interference analyses (Alerts and Warnings)</a:t>
            </a:r>
          </a:p>
          <a:p>
            <a:pPr lvl="1"/>
            <a:r>
              <a:rPr lang="en-US" dirty="0" smtClean="0"/>
              <a:t>Maintained and provided in an open, but secure environment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And eventually, debris removal…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72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ASE STM&amp;OD Conclusions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Orbital Debris is a real issue and getting worse</a:t>
            </a:r>
          </a:p>
          <a:p>
            <a:pPr lvl="1"/>
            <a:r>
              <a:rPr lang="en-US" dirty="0" smtClean="0"/>
              <a:t>Internationally accepted standards do not exist covering spacecraft design and operations to limit debris generation</a:t>
            </a:r>
          </a:p>
          <a:p>
            <a:pPr lvl="1"/>
            <a:r>
              <a:rPr lang="en-US" dirty="0" smtClean="0"/>
              <a:t>Debris generated as a result of a conjunction multiplies risk (cascading events)</a:t>
            </a:r>
          </a:p>
          <a:p>
            <a:pPr lvl="1"/>
            <a:r>
              <a:rPr lang="en-US" dirty="0" smtClean="0"/>
              <a:t>“Lethal” debris is now understood to be measured in millimeters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Space Traffic Management does not exist</a:t>
            </a:r>
          </a:p>
          <a:p>
            <a:pPr lvl="1"/>
            <a:r>
              <a:rPr lang="en-US" dirty="0" smtClean="0"/>
              <a:t>There is no </a:t>
            </a:r>
            <a:r>
              <a:rPr lang="en-US" dirty="0"/>
              <a:t>i</a:t>
            </a:r>
            <a:r>
              <a:rPr lang="en-US" dirty="0" smtClean="0"/>
              <a:t>nternationally accepted </a:t>
            </a:r>
            <a:r>
              <a:rPr lang="en-US" b="1" dirty="0" smtClean="0"/>
              <a:t>Spacecraft Operator’s Code of Conduct</a:t>
            </a:r>
          </a:p>
          <a:p>
            <a:pPr lvl="1"/>
            <a:r>
              <a:rPr lang="en-US" dirty="0" smtClean="0"/>
              <a:t>There is inadequate coordination of satellite operations before, during, and after launch</a:t>
            </a:r>
          </a:p>
          <a:p>
            <a:pPr lvl="1"/>
            <a:r>
              <a:rPr lang="en-US" dirty="0" smtClean="0"/>
              <a:t>There is inadequate information to accurately predict with sufficient reaction time when conjunctions could occur</a:t>
            </a:r>
          </a:p>
          <a:p>
            <a:pPr lvl="1"/>
            <a:r>
              <a:rPr lang="en-US" dirty="0" smtClean="0"/>
              <a:t>There is no behavior enforcement mechanism: “Earth Orbit Police”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An international effort will be required to address these issues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F5A9-617A-4DF8-ABA0-C887BB1D182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433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dirty="0" smtClean="0"/>
              <a:t>      ASE STM&amp;OD Recommendations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/>
              <a:t>Agree as an international community that:</a:t>
            </a:r>
          </a:p>
          <a:p>
            <a:pPr lvl="1"/>
            <a:r>
              <a:rPr lang="en-US" b="1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A coordinated international effort is required to collect tracking information on all orbiting objects</a:t>
            </a:r>
          </a:p>
          <a:p>
            <a:pPr lvl="2"/>
            <a:r>
              <a:rPr lang="en-US" dirty="0" smtClean="0"/>
              <a:t>This “data lake” must be accurate enough to support timely and accurate conjunction screenings, warnings, and avoidance maneuvers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Internationally accepted standards are required for:</a:t>
            </a:r>
          </a:p>
          <a:p>
            <a:pPr lvl="2"/>
            <a:r>
              <a:rPr lang="en-US" dirty="0" smtClean="0"/>
              <a:t>Spacecraft </a:t>
            </a:r>
            <a:r>
              <a:rPr lang="en-US" dirty="0"/>
              <a:t>design and operations to limit debris </a:t>
            </a:r>
            <a:r>
              <a:rPr lang="en-US" dirty="0" smtClean="0"/>
              <a:t>generation</a:t>
            </a:r>
          </a:p>
          <a:p>
            <a:pPr lvl="2"/>
            <a:r>
              <a:rPr lang="en-US" dirty="0" smtClean="0"/>
              <a:t>A </a:t>
            </a:r>
            <a:r>
              <a:rPr lang="en-US" b="1" dirty="0" smtClean="0"/>
              <a:t>Satellite Operator’s Code of Conduct </a:t>
            </a:r>
            <a:r>
              <a:rPr lang="en-US" dirty="0" smtClean="0"/>
              <a:t>to govern nominal and contingency operations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An international  organization is needed to coordinate, develop, operate, and enforce all of the above</a:t>
            </a:r>
          </a:p>
          <a:p>
            <a:r>
              <a:rPr lang="en-US" b="1" dirty="0" smtClean="0"/>
              <a:t>Start in the US and migrate to an international solution (</a:t>
            </a:r>
            <a:r>
              <a:rPr lang="en-US" b="1" dirty="0" smtClean="0"/>
              <a:t>FAA, Congress, and the NSC)</a:t>
            </a:r>
            <a:endParaRPr lang="en-US" b="1" dirty="0" smtClean="0"/>
          </a:p>
          <a:p>
            <a:pPr lvl="2"/>
            <a:endParaRPr lang="en-US" dirty="0"/>
          </a:p>
          <a:p>
            <a:pPr lvl="2"/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F5A9-617A-4DF8-ABA0-C887BB1D182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33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86600" cy="1143000"/>
          </a:xfrm>
        </p:spPr>
        <p:txBody>
          <a:bodyPr/>
          <a:lstStyle/>
          <a:p>
            <a:r>
              <a:rPr lang="en-US" b="1" dirty="0" smtClean="0"/>
              <a:t>      Desired End State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Mission Planning (months-years)</a:t>
            </a:r>
          </a:p>
          <a:p>
            <a:pPr lvl="1"/>
            <a:r>
              <a:rPr lang="en-US" dirty="0" smtClean="0"/>
              <a:t>De-conflicting of planned launch, orbit insertion, and operational orbit</a:t>
            </a:r>
          </a:p>
          <a:p>
            <a:r>
              <a:rPr lang="en-US" b="1" dirty="0" smtClean="0"/>
              <a:t>Pre-Launch (days-weeks)</a:t>
            </a:r>
          </a:p>
          <a:p>
            <a:pPr lvl="1"/>
            <a:r>
              <a:rPr lang="en-US" dirty="0" smtClean="0"/>
              <a:t>Verify no conflicts with planned </a:t>
            </a:r>
            <a:r>
              <a:rPr lang="en-US" dirty="0"/>
              <a:t>launch, orbit insertion, and operational </a:t>
            </a:r>
            <a:r>
              <a:rPr lang="en-US" dirty="0" smtClean="0"/>
              <a:t>orbit</a:t>
            </a:r>
          </a:p>
          <a:p>
            <a:r>
              <a:rPr lang="en-US" b="1" dirty="0" smtClean="0"/>
              <a:t>Launch &amp; Orbit Insertion (hours-days)</a:t>
            </a:r>
          </a:p>
          <a:p>
            <a:pPr lvl="1"/>
            <a:r>
              <a:rPr lang="en-US" dirty="0" smtClean="0"/>
              <a:t>Real-time monitoring of planned vs actual</a:t>
            </a:r>
          </a:p>
          <a:p>
            <a:r>
              <a:rPr lang="en-US" b="1" dirty="0" smtClean="0"/>
              <a:t>On Orbit (continuous monitoring)</a:t>
            </a:r>
          </a:p>
          <a:p>
            <a:pPr lvl="1"/>
            <a:r>
              <a:rPr lang="en-US" dirty="0" smtClean="0"/>
              <a:t>Cooperative space traffic management</a:t>
            </a:r>
          </a:p>
          <a:p>
            <a:r>
              <a:rPr lang="en-US" b="1" dirty="0" smtClean="0"/>
              <a:t>Retirement (Parking &amp; Deorbit)</a:t>
            </a:r>
          </a:p>
          <a:p>
            <a:pPr lvl="1"/>
            <a:r>
              <a:rPr lang="en-US" dirty="0"/>
              <a:t>Verify no conflicts with planned </a:t>
            </a:r>
            <a:r>
              <a:rPr lang="en-US" dirty="0" smtClean="0"/>
              <a:t>parking orbit or deorbit plan</a:t>
            </a:r>
          </a:p>
          <a:p>
            <a:pPr lvl="1"/>
            <a:r>
              <a:rPr lang="en-US" dirty="0"/>
              <a:t>Cooperative space traffic </a:t>
            </a:r>
            <a:r>
              <a:rPr lang="en-US" dirty="0" smtClean="0"/>
              <a:t>management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F5A9-617A-4DF8-ABA0-C887BB1D182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00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Questions?</a:t>
            </a:r>
            <a:endParaRPr lang="en-US" sz="36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435207"/>
            <a:ext cx="6762352" cy="521819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F5A9-617A-4DF8-ABA0-C887BB1D182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96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dirty="0" smtClean="0"/>
              <a:t>   The Association of Space Explorers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Founded in 1985 by small group of US, Russian and international fliers</a:t>
            </a:r>
            <a:r>
              <a:rPr lang="en-US" dirty="0" smtClean="0"/>
              <a:t>, the </a:t>
            </a:r>
            <a:r>
              <a:rPr lang="en-US" dirty="0"/>
              <a:t>Association of Space Explorers (ASE) is an international nonprofit professional and educational organization of over 400 flown astronauts and cosmonauts from 37 nations. </a:t>
            </a:r>
            <a:endParaRPr lang="en-US" dirty="0" smtClean="0"/>
          </a:p>
          <a:p>
            <a:r>
              <a:rPr lang="en-US" dirty="0" smtClean="0"/>
              <a:t>ASE-USA </a:t>
            </a:r>
            <a:r>
              <a:rPr lang="en-US" dirty="0"/>
              <a:t>applies the unique perspective of its members to promote the global benefits of space science, exploration and international cooperation; to educate and inspire future generations; and to foster better stewardship of our home planet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In addition to serving as individual subject matter experts offering a broad array of views, ASE-USA </a:t>
            </a:r>
            <a:r>
              <a:rPr lang="en-US" dirty="0" smtClean="0"/>
              <a:t>identifies </a:t>
            </a:r>
            <a:r>
              <a:rPr lang="en-US" dirty="0"/>
              <a:t>subjects of interest for advocacy on behalf of the space faring community.  </a:t>
            </a:r>
            <a:endParaRPr lang="en-US" dirty="0" smtClean="0"/>
          </a:p>
          <a:p>
            <a:r>
              <a:rPr lang="en-US" dirty="0" smtClean="0"/>
              <a:t>Topics include: </a:t>
            </a:r>
            <a:endParaRPr lang="en-US" dirty="0"/>
          </a:p>
          <a:p>
            <a:pPr lvl="2"/>
            <a:r>
              <a:rPr lang="en-US" dirty="0"/>
              <a:t>Importance of International </a:t>
            </a:r>
            <a:r>
              <a:rPr lang="en-US" dirty="0" smtClean="0"/>
              <a:t>Cooperation </a:t>
            </a:r>
            <a:r>
              <a:rPr lang="en-US" dirty="0"/>
              <a:t>in </a:t>
            </a:r>
            <a:r>
              <a:rPr lang="en-US" dirty="0" smtClean="0"/>
              <a:t>Space </a:t>
            </a:r>
            <a:r>
              <a:rPr lang="en-US" dirty="0"/>
              <a:t>E</a:t>
            </a:r>
            <a:r>
              <a:rPr lang="en-US" dirty="0" smtClean="0"/>
              <a:t>xploration</a:t>
            </a:r>
            <a:endParaRPr lang="en-US" dirty="0"/>
          </a:p>
          <a:p>
            <a:pPr lvl="2"/>
            <a:r>
              <a:rPr lang="en-US" dirty="0" smtClean="0"/>
              <a:t>Near Earth Objects and Planetary </a:t>
            </a:r>
            <a:r>
              <a:rPr lang="en-US" dirty="0"/>
              <a:t>Defense</a:t>
            </a:r>
          </a:p>
          <a:p>
            <a:pPr lvl="2"/>
            <a:r>
              <a:rPr lang="en-US" dirty="0"/>
              <a:t>Astronaut Health</a:t>
            </a:r>
          </a:p>
          <a:p>
            <a:pPr lvl="2"/>
            <a:r>
              <a:rPr lang="en-US" dirty="0"/>
              <a:t>Space Traffic </a:t>
            </a:r>
            <a:r>
              <a:rPr lang="en-US" dirty="0" smtClean="0"/>
              <a:t>Management and Orbital Debris</a:t>
            </a:r>
          </a:p>
          <a:p>
            <a:r>
              <a:rPr lang="en-US" b="1" dirty="0"/>
              <a:t>ASE </a:t>
            </a:r>
            <a:r>
              <a:rPr lang="en-US" b="1" dirty="0" smtClean="0"/>
              <a:t>created the Space </a:t>
            </a:r>
            <a:r>
              <a:rPr lang="en-US" b="1" dirty="0"/>
              <a:t>Traffic Management &amp; Orbital Debris Committee </a:t>
            </a:r>
            <a:r>
              <a:rPr lang="en-US" b="1" dirty="0" smtClean="0"/>
              <a:t>to </a:t>
            </a:r>
            <a:r>
              <a:rPr lang="en-US" b="1" dirty="0"/>
              <a:t>provide </a:t>
            </a:r>
            <a:r>
              <a:rPr lang="en-US" b="1" dirty="0" smtClean="0"/>
              <a:t>input to </a:t>
            </a:r>
            <a:r>
              <a:rPr lang="en-US" b="1" dirty="0"/>
              <a:t>policy </a:t>
            </a:r>
            <a:r>
              <a:rPr lang="en-US" b="1" dirty="0" smtClean="0"/>
              <a:t>makers, organizations, and corporations interested in safe and uninterrupted operations in earth orbit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F5A9-617A-4DF8-ABA0-C887BB1D182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085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7162800" cy="11430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4000" b="1" dirty="0" smtClean="0"/>
              <a:t>Introduction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088380" cy="5121275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Why ASE is Concerned:</a:t>
            </a:r>
            <a:endParaRPr lang="en-US" sz="2400" b="1" dirty="0"/>
          </a:p>
          <a:p>
            <a:pPr lvl="1"/>
            <a:r>
              <a:rPr lang="en-US" sz="2000" dirty="0"/>
              <a:t>The number of spacecraft and pieces of debris in earth orbit </a:t>
            </a:r>
            <a:r>
              <a:rPr lang="en-US" sz="2000" dirty="0" smtClean="0"/>
              <a:t>are </a:t>
            </a:r>
            <a:r>
              <a:rPr lang="en-US" sz="2000" dirty="0"/>
              <a:t>increasing dramatically</a:t>
            </a:r>
          </a:p>
          <a:p>
            <a:pPr lvl="1"/>
            <a:r>
              <a:rPr lang="en-US" sz="2000" dirty="0" smtClean="0"/>
              <a:t>671,000 </a:t>
            </a:r>
            <a:r>
              <a:rPr lang="en-US" sz="2000" dirty="0"/>
              <a:t>conjunction warnings in 2014 for 1,500 active satellites (largely ignored)</a:t>
            </a:r>
          </a:p>
          <a:p>
            <a:pPr lvl="1"/>
            <a:r>
              <a:rPr lang="en-US" sz="2000" dirty="0"/>
              <a:t>Conjunctions result in large numbers of “lethal” debris</a:t>
            </a:r>
          </a:p>
          <a:p>
            <a:pPr lvl="1"/>
            <a:r>
              <a:rPr lang="en-US" sz="2000" dirty="0"/>
              <a:t>The potential for collisions (conjunctions) is increasing</a:t>
            </a:r>
          </a:p>
          <a:p>
            <a:pPr lvl="1"/>
            <a:r>
              <a:rPr lang="en-US" sz="2000" dirty="0" smtClean="0"/>
              <a:t>There </a:t>
            </a:r>
            <a:r>
              <a:rPr lang="en-US" sz="2000" dirty="0"/>
              <a:t>is currently no formal entity coordinating operations for the international community</a:t>
            </a:r>
          </a:p>
          <a:p>
            <a:pPr lvl="1"/>
            <a:r>
              <a:rPr lang="en-US" sz="2000" b="1" dirty="0">
                <a:solidFill>
                  <a:srgbClr val="FF0000"/>
                </a:solidFill>
              </a:rPr>
              <a:t>Uninterrupted space operations and safety are at </a:t>
            </a:r>
            <a:r>
              <a:rPr lang="en-US" sz="2000" b="1" dirty="0" smtClean="0">
                <a:solidFill>
                  <a:srgbClr val="FF0000"/>
                </a:solidFill>
              </a:rPr>
              <a:t>risk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E5470-6780-463C-9A89-8E844AA9DEE4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2590800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035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A2A7B-D8E2-43B0-80B4-260A2FD10D06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533400"/>
            <a:ext cx="7162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Spacecraft Going to Orbit</a:t>
            </a:r>
            <a:endParaRPr lang="en-US" sz="4000" b="1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6064889"/>
            <a:ext cx="1447800" cy="488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https://www.seradata.com/wp-content/uploads/2017/12/SatellitelaunchattemptsSpaceTra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905000"/>
            <a:ext cx="7949473" cy="4083689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43000" y="2042279"/>
            <a:ext cx="609599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According to the </a:t>
            </a:r>
            <a:r>
              <a:rPr lang="en-US" b="1" dirty="0" err="1"/>
              <a:t>Seradata</a:t>
            </a:r>
            <a:r>
              <a:rPr lang="en-US" b="1" dirty="0"/>
              <a:t> </a:t>
            </a:r>
            <a:r>
              <a:rPr lang="en-US" b="1" dirty="0" err="1"/>
              <a:t>SpaceTrak</a:t>
            </a:r>
            <a:r>
              <a:rPr lang="en-US" b="1" dirty="0"/>
              <a:t> database </a:t>
            </a:r>
            <a:r>
              <a:rPr lang="en-US" b="1" dirty="0" smtClean="0"/>
              <a:t>– </a:t>
            </a:r>
            <a:r>
              <a:rPr lang="en-US" b="1" dirty="0"/>
              <a:t>there were 91 launch attempts to orbit during 2017 – up from 85 in 2016. </a:t>
            </a:r>
            <a:endParaRPr lang="en-US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The </a:t>
            </a:r>
            <a:r>
              <a:rPr lang="en-US" b="1" dirty="0"/>
              <a:t>standout figure of 2017 was how many satellites were actually launched on the 91 flights attempted: 463 which is a new record. </a:t>
            </a:r>
            <a:endParaRPr lang="en-US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This </a:t>
            </a:r>
            <a:r>
              <a:rPr lang="en-US" b="1" dirty="0"/>
              <a:t>is the most ever spacecraft attempted to be orbited since orbital spaceflight began in 1957. </a:t>
            </a:r>
            <a:endParaRPr lang="en-US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The </a:t>
            </a:r>
            <a:r>
              <a:rPr lang="en-US" b="1" dirty="0"/>
              <a:t>overall total was more than double the 223 spacecraft attempted to be launched in 2016 and over 150 more than the previous high of 302 in 2014.</a:t>
            </a:r>
          </a:p>
        </p:txBody>
      </p:sp>
      <p:sp>
        <p:nvSpPr>
          <p:cNvPr id="3" name="Left Arrow 2"/>
          <p:cNvSpPr/>
          <p:nvPr/>
        </p:nvSpPr>
        <p:spPr>
          <a:xfrm>
            <a:off x="8482873" y="2286000"/>
            <a:ext cx="280127" cy="228600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801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Orbital Debris is Directly Tied to Launch Activity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A2A7B-D8E2-43B0-80B4-260A2FD10D06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411303"/>
            <a:ext cx="6781800" cy="52467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370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"/>
            <a:ext cx="6560427" cy="1143000"/>
          </a:xfrm>
        </p:spPr>
        <p:txBody>
          <a:bodyPr>
            <a:normAutofit/>
          </a:bodyPr>
          <a:lstStyle/>
          <a:p>
            <a:r>
              <a:rPr lang="en-US" sz="4000" b="1" dirty="0"/>
              <a:t>The Nature of Orbital Debris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A2A7B-D8E2-43B0-80B4-260A2FD10D06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95400"/>
            <a:ext cx="6636627" cy="51271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705600" y="2743200"/>
            <a:ext cx="1931939" cy="30777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The trend is obvious</a:t>
            </a:r>
            <a:endParaRPr lang="en-US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628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"/>
            <a:ext cx="6934200" cy="1143000"/>
          </a:xfrm>
        </p:spPr>
        <p:txBody>
          <a:bodyPr>
            <a:normAutofit fontScale="90000"/>
          </a:bodyPr>
          <a:lstStyle/>
          <a:p>
            <a:r>
              <a:rPr lang="en-US" sz="4000" b="1" dirty="0"/>
              <a:t>Conjunctions are Occurring Today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A2A7B-D8E2-43B0-80B4-260A2FD10D06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81545"/>
            <a:ext cx="6764150" cy="52248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Right Arrow 6"/>
          <p:cNvSpPr/>
          <p:nvPr/>
        </p:nvSpPr>
        <p:spPr>
          <a:xfrm>
            <a:off x="228600" y="4256838"/>
            <a:ext cx="1129553" cy="333487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63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73152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Risk Applies to All Who Operate in Earth Orbit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A2A7B-D8E2-43B0-80B4-260A2FD10D06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728" y="1309099"/>
            <a:ext cx="6835108" cy="52441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9333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"/>
            <a:ext cx="7342094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Impact Risk is a Factor of Mass and Relative Velocity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A2A7B-D8E2-43B0-80B4-260A2FD10D06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369401"/>
            <a:ext cx="6835590" cy="532839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Right Arrow 6"/>
          <p:cNvSpPr/>
          <p:nvPr/>
        </p:nvSpPr>
        <p:spPr>
          <a:xfrm>
            <a:off x="152400" y="5677506"/>
            <a:ext cx="762000" cy="16674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 rot="10800000">
            <a:off x="6553200" y="2514600"/>
            <a:ext cx="762000" cy="16674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 rot="10800000">
            <a:off x="7391400" y="3234546"/>
            <a:ext cx="762000" cy="16674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43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5591</TotalTime>
  <Words>1168</Words>
  <Application>Microsoft Office PowerPoint</Application>
  <PresentationFormat>On-screen Show (4:3)</PresentationFormat>
  <Paragraphs>154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Space Traffic Management  and  Orbital Debris    A Path Forward to Ensure Safe and Uninterrupted Space Operations</vt:lpstr>
      <vt:lpstr>   The Association of Space Explorers</vt:lpstr>
      <vt:lpstr>Introduction</vt:lpstr>
      <vt:lpstr>PowerPoint Presentation</vt:lpstr>
      <vt:lpstr>Orbital Debris is Directly Tied to Launch Activity</vt:lpstr>
      <vt:lpstr>The Nature of Orbital Debris</vt:lpstr>
      <vt:lpstr>Conjunctions are Occurring Today</vt:lpstr>
      <vt:lpstr>Risk Applies to All Who Operate in Earth Orbit</vt:lpstr>
      <vt:lpstr>Impact Risk is a Factor of Mass and Relative Velocity </vt:lpstr>
      <vt:lpstr>Current Providers of US STM Services</vt:lpstr>
      <vt:lpstr>The “Earth Orbit Police”</vt:lpstr>
      <vt:lpstr>Regulatory Needs</vt:lpstr>
      <vt:lpstr>It’s all about the data…</vt:lpstr>
      <vt:lpstr>Major Pieces of the Solution</vt:lpstr>
      <vt:lpstr>ASE STM&amp;OD Conclusions</vt:lpstr>
      <vt:lpstr>      ASE STM&amp;OD Recommendations</vt:lpstr>
      <vt:lpstr>      Desired End State</vt:lpstr>
      <vt:lpstr>Questions?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Brown's</dc:creator>
  <cp:lastModifiedBy>Mark Brown</cp:lastModifiedBy>
  <cp:revision>129</cp:revision>
  <cp:lastPrinted>2017-08-29T16:54:04Z</cp:lastPrinted>
  <dcterms:created xsi:type="dcterms:W3CDTF">2016-03-13T14:04:57Z</dcterms:created>
  <dcterms:modified xsi:type="dcterms:W3CDTF">2018-01-09T03:14:02Z</dcterms:modified>
</cp:coreProperties>
</file>