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17"/>
  </p:notesMasterIdLst>
  <p:sldIdLst>
    <p:sldId id="373" r:id="rId2"/>
    <p:sldId id="293" r:id="rId3"/>
    <p:sldId id="374" r:id="rId4"/>
    <p:sldId id="377" r:id="rId5"/>
    <p:sldId id="376" r:id="rId6"/>
    <p:sldId id="378" r:id="rId7"/>
    <p:sldId id="379" r:id="rId8"/>
    <p:sldId id="380" r:id="rId9"/>
    <p:sldId id="381" r:id="rId10"/>
    <p:sldId id="382" r:id="rId11"/>
    <p:sldId id="302" r:id="rId12"/>
    <p:sldId id="321" r:id="rId13"/>
    <p:sldId id="375" r:id="rId14"/>
    <p:sldId id="322" r:id="rId15"/>
    <p:sldId id="383" r:id="rId16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bsteven" initials="mbs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4F4B"/>
    <a:srgbClr val="0000FF"/>
    <a:srgbClr val="CCFFFF"/>
    <a:srgbClr val="DDFFFF"/>
    <a:srgbClr val="CCECFF"/>
    <a:srgbClr val="0688EA"/>
    <a:srgbClr val="FFCCCC"/>
    <a:srgbClr val="E8BCB6"/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26" autoAdjust="0"/>
    <p:restoredTop sz="94621" autoAdjust="0"/>
  </p:normalViewPr>
  <p:slideViewPr>
    <p:cSldViewPr>
      <p:cViewPr varScale="1">
        <p:scale>
          <a:sx n="48" d="100"/>
          <a:sy n="48" d="100"/>
        </p:scale>
        <p:origin x="1085" y="16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9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7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9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fld id="{32BFC4F6-EBAF-4705-B788-B732666B9B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1EB8C7-4917-4A85-AFBC-5F351FBC7D7D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8317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454ADD-14BA-4FF3-B393-14CB83B7D9F0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849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39CC2B-A270-4037-B2F0-EC9E942EBE0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77233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D3E790-CDBD-4615-921C-AB9C7A8826B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003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D3E790-CDBD-4615-921C-AB9C7A8826B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706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D3E790-CDBD-4615-921C-AB9C7A8826B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438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D3E790-CDBD-4615-921C-AB9C7A8826B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8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D3E790-CDBD-4615-921C-AB9C7A8826B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221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013181-5D6A-43F4-92C9-1BB60D98E78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51209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71DFD5-7080-45CD-902F-DD44EC481BAC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448707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570B7F-61CE-426F-893B-880078DE87DC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14550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511449-D129-4052-A27C-677B98068082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4BEA3E-AC7E-46AB-B84A-4C67500B42F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" name="Picture 8" descr="NASA meatbal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0"/>
            <a:ext cx="11049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107950" y="838200"/>
            <a:ext cx="2357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200" b="1">
                <a:latin typeface="Helvetica" pitchFamily="34" charset="0"/>
              </a:rPr>
              <a:t>Kennedy Space Center </a:t>
            </a:r>
          </a:p>
          <a:p>
            <a:pPr eaLnBrk="0" hangingPunct="0">
              <a:defRPr/>
            </a:pPr>
            <a:r>
              <a:rPr lang="en-US" sz="1200" b="1">
                <a:latin typeface="Helvetica" pitchFamily="34" charset="0"/>
              </a:rPr>
              <a:t>Center Operations Directorate</a:t>
            </a:r>
          </a:p>
        </p:txBody>
      </p:sp>
      <p:sp>
        <p:nvSpPr>
          <p:cNvPr id="9" name="Line 16"/>
          <p:cNvSpPr>
            <a:spLocks noChangeShapeType="1"/>
          </p:cNvSpPr>
          <p:nvPr userDrawn="1"/>
        </p:nvSpPr>
        <p:spPr bwMode="auto">
          <a:xfrm>
            <a:off x="2438400" y="1193800"/>
            <a:ext cx="44958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Box 17"/>
          <p:cNvSpPr txBox="1">
            <a:spLocks noChangeArrowheads="1"/>
          </p:cNvSpPr>
          <p:nvPr userDrawn="1"/>
        </p:nvSpPr>
        <p:spPr bwMode="auto">
          <a:xfrm>
            <a:off x="6945313" y="1049338"/>
            <a:ext cx="1741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000" b="1" i="1"/>
              <a:t>Protective Services Office</a:t>
            </a:r>
          </a:p>
        </p:txBody>
      </p:sp>
    </p:spTree>
    <p:extLst>
      <p:ext uri="{BB962C8B-B14F-4D97-AF65-F5344CB8AC3E}">
        <p14:creationId xmlns:p14="http://schemas.microsoft.com/office/powerpoint/2010/main" val="102738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58FA9F-1174-46B8-9DD3-5634D8BF9FAC}" type="datetime1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51F1C-C406-4632-A6CD-D6FF740317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705131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58FA9F-1174-46B8-9DD3-5634D8BF9FAC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51F1C-C406-4632-A6CD-D6FF740317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37282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58FA9F-1174-46B8-9DD3-5634D8BF9FAC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51F1C-C406-4632-A6CD-D6FF740317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4247825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58FA9F-1174-46B8-9DD3-5634D8BF9FAC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51F1C-C406-4632-A6CD-D6FF740317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74565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58FA9F-1174-46B8-9DD3-5634D8BF9FAC}" type="datetime1">
              <a:rPr lang="en-US" smtClean="0"/>
              <a:t>5/28/2019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51F1C-C406-4632-A6CD-D6FF740317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3199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58FA9F-1174-46B8-9DD3-5634D8BF9FAC}" type="datetime1">
              <a:rPr lang="en-US" smtClean="0"/>
              <a:t>5/28/2019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51F1C-C406-4632-A6CD-D6FF740317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56664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7E3F8F-B6D0-4CEA-9D85-19A055EDE67E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C9A420-ADC8-407B-BC9A-314D5975C60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715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AED8C7-D039-4C8D-A7C6-B9A10AB228CD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6D1052-5485-4E31-9DB8-0FC780AA7FF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167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52400"/>
            <a:ext cx="6477000" cy="944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71600"/>
            <a:ext cx="4038600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BA237-CA3B-46A8-96C7-10CD266B1A6E}" type="datetime1">
              <a:rPr lang="en-US" smtClean="0"/>
              <a:t>5/28/2019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9A068-1B95-4C55-8361-D7ED5C2880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036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52400"/>
            <a:ext cx="6477000" cy="944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71600"/>
            <a:ext cx="4038600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71600"/>
            <a:ext cx="4038600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D4C83-8F8B-4B5E-9471-2AC9EC11DDC3}" type="datetime1">
              <a:rPr lang="en-US" smtClean="0"/>
              <a:t>5/28/2019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8D167-C446-4A52-B6D7-67612E3E80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199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1D7F26-C357-49DB-B9E6-6693EBF28E0C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AB616C-47A3-48D5-A92E-AC2A17BBC6B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959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2C028B-E7A6-4F89-9DC1-0DF1C35908E0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85291-E464-4B09-9DE3-AEE3EAEC3C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791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6E8B8A-5FED-4C3B-89FD-F1481A197256}" type="datetime1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138BCD-1167-4E59-8AC8-2802610F4C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481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B6F26F-E9FB-4268-83F1-BABD58DE8124}" type="datetime1">
              <a:rPr lang="en-US" smtClean="0"/>
              <a:t>5/28/2019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050552-EDAA-4CCE-A104-00040EBA09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678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C96B5B-C6B0-4A55-ABCB-9DDAF99EE19B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1CCD88-6770-492A-B252-06CBD88568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7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7B0B30-97F8-4ACA-AE9E-2B4B2067D597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70390F-9ACF-41F2-907A-97AFCA655A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58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9B03A2-A38C-4D03-B203-7A996AFCEF17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8925D-9533-450F-A194-8B15FCAA5B9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9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DC41F4-E543-48D9-8C66-4FB2B01335DB}" type="datetime1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44573D-FED5-4A76-BDB9-33FBD5B2013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57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5358FA9F-1174-46B8-9DD3-5634D8BF9FAC}" type="datetime1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CE51F1C-C406-4632-A6CD-D6FF740317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8230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  <p:sldLayoutId id="2147483762" r:id="rId18"/>
    <p:sldLayoutId id="2147483765" r:id="rId19"/>
  </p:sldLayoutIdLst>
  <p:hf sldNum="0" hdr="0" dt="0"/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.png"/><Relationship Id="rId7" Type="http://schemas.microsoft.com/office/2007/relationships/hdphoto" Target="../media/hdphoto4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G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HTtj3m5hIwE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KSC Protective Services Office</a:t>
            </a:r>
            <a:endParaRPr lang="en-US"/>
          </a:p>
        </p:txBody>
      </p:sp>
      <p:pic>
        <p:nvPicPr>
          <p:cNvPr id="5" name="Picture 6" descr="KSC_48%20(SGS%20Group%20Photo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30468"/>
            <a:ext cx="8534400" cy="5727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 Box 27"/>
          <p:cNvSpPr txBox="1">
            <a:spLocks noChangeArrowheads="1"/>
          </p:cNvSpPr>
          <p:nvPr/>
        </p:nvSpPr>
        <p:spPr bwMode="auto">
          <a:xfrm>
            <a:off x="2247900" y="1264920"/>
            <a:ext cx="46482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FF"/>
                </a:solidFill>
              </a:rPr>
              <a:t>Protecting The Nation’s Spaceport</a:t>
            </a:r>
            <a:br>
              <a:rPr lang="en-US" sz="2000" dirty="0">
                <a:solidFill>
                  <a:srgbClr val="0000FF"/>
                </a:solidFill>
              </a:rPr>
            </a:br>
            <a:r>
              <a:rPr lang="en-US" sz="2000" dirty="0" smtClean="0">
                <a:solidFill>
                  <a:srgbClr val="0000FF"/>
                </a:solidFill>
              </a:rPr>
              <a:t>Kennedy </a:t>
            </a:r>
            <a:r>
              <a:rPr lang="en-US" sz="2000" dirty="0">
                <a:solidFill>
                  <a:srgbClr val="0000FF"/>
                </a:solidFill>
              </a:rPr>
              <a:t>Space </a:t>
            </a:r>
            <a:r>
              <a:rPr lang="en-US" sz="2000" dirty="0" smtClean="0">
                <a:solidFill>
                  <a:srgbClr val="0000FF"/>
                </a:solidFill>
              </a:rPr>
              <a:t>Center</a:t>
            </a:r>
          </a:p>
          <a:p>
            <a:pPr algn="ctr"/>
            <a:endParaRPr lang="en-US" sz="2000" dirty="0" smtClean="0">
              <a:solidFill>
                <a:srgbClr val="0000FF"/>
              </a:solidFill>
            </a:endParaRPr>
          </a:p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Presented </a:t>
            </a:r>
            <a:r>
              <a:rPr lang="en-US" sz="2000" dirty="0">
                <a:solidFill>
                  <a:srgbClr val="0000FF"/>
                </a:solidFill>
              </a:rPr>
              <a:t>to:</a:t>
            </a:r>
          </a:p>
          <a:p>
            <a:pPr algn="ctr"/>
            <a:r>
              <a:rPr lang="en-US" sz="2000" b="1" dirty="0">
                <a:solidFill>
                  <a:srgbClr val="0000FF"/>
                </a:solidFill>
              </a:rPr>
              <a:t>The 2019 Space </a:t>
            </a:r>
            <a:r>
              <a:rPr lang="en-US" sz="2000" b="1" dirty="0" smtClean="0">
                <a:solidFill>
                  <a:srgbClr val="0000FF"/>
                </a:solidFill>
              </a:rPr>
              <a:t>Congress</a:t>
            </a:r>
            <a:endParaRPr lang="en-US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9" descr="Recycled paper"/>
          <p:cNvSpPr txBox="1">
            <a:spLocks noChangeArrowheads="1"/>
          </p:cNvSpPr>
          <p:nvPr/>
        </p:nvSpPr>
        <p:spPr bwMode="auto">
          <a:xfrm>
            <a:off x="1721964" y="257607"/>
            <a:ext cx="5562600" cy="584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Aft>
                <a:spcPct val="25000"/>
              </a:spcAft>
            </a:pPr>
            <a:r>
              <a:rPr lang="en-US" sz="3200" b="1" dirty="0" smtClean="0">
                <a:latin typeface="+mj-lt"/>
              </a:rPr>
              <a:t>Protective </a:t>
            </a:r>
            <a:r>
              <a:rPr lang="en-US" sz="3200" b="1" dirty="0">
                <a:latin typeface="+mj-lt"/>
              </a:rPr>
              <a:t>Services Office</a:t>
            </a:r>
          </a:p>
        </p:txBody>
      </p:sp>
      <p:sp>
        <p:nvSpPr>
          <p:cNvPr id="8" name="Text Box 28"/>
          <p:cNvSpPr txBox="1">
            <a:spLocks noChangeArrowheads="1"/>
          </p:cNvSpPr>
          <p:nvPr/>
        </p:nvSpPr>
        <p:spPr bwMode="auto">
          <a:xfrm>
            <a:off x="2362200" y="5828015"/>
            <a:ext cx="46482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Wayne Kee </a:t>
            </a:r>
          </a:p>
          <a:p>
            <a:r>
              <a:rPr lang="en-US" sz="1600" dirty="0"/>
              <a:t>NASA Emergency Management Officer (NEMO)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53663" y="6468547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June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67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7"/>
            <a:ext cx="6477000" cy="944563"/>
          </a:xfrm>
        </p:spPr>
        <p:txBody>
          <a:bodyPr>
            <a:normAutofit/>
          </a:bodyPr>
          <a:lstStyle/>
          <a:p>
            <a:r>
              <a:rPr lang="en-US" sz="3600" dirty="0">
                <a:cs typeface="Arial" panose="020B0604020202020204" pitchFamily="34" charset="0"/>
              </a:rPr>
              <a:t>Fire Rescue Services</a:t>
            </a:r>
          </a:p>
        </p:txBody>
      </p:sp>
      <p:sp>
        <p:nvSpPr>
          <p:cNvPr id="3789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792" y="1257300"/>
            <a:ext cx="6014008" cy="2438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SzPct val="83000"/>
            </a:pPr>
            <a:r>
              <a:rPr lang="en-US" sz="2000" dirty="0" smtClean="0"/>
              <a:t>Hazardous Material Response </a:t>
            </a:r>
          </a:p>
          <a:p>
            <a:pPr lvl="1" eaLnBrk="1" hangingPunct="1">
              <a:lnSpc>
                <a:spcPct val="90000"/>
              </a:lnSpc>
              <a:buSzPct val="83000"/>
            </a:pPr>
            <a:r>
              <a:rPr lang="en-US" sz="1600" dirty="0" smtClean="0"/>
              <a:t>Hazmat Technician Level Team respond fully Mission Capable 24/7</a:t>
            </a:r>
          </a:p>
          <a:p>
            <a:pPr lvl="2">
              <a:lnSpc>
                <a:spcPct val="90000"/>
              </a:lnSpc>
              <a:buSzPct val="83000"/>
            </a:pPr>
            <a:r>
              <a:rPr lang="en-US" sz="1600" dirty="0" smtClean="0"/>
              <a:t>Domestic and Launch Related Hazardous Materials</a:t>
            </a:r>
          </a:p>
          <a:p>
            <a:pPr lvl="2">
              <a:lnSpc>
                <a:spcPct val="90000"/>
              </a:lnSpc>
              <a:buSzPct val="83000"/>
            </a:pPr>
            <a:r>
              <a:rPr lang="en-US" sz="1600" dirty="0" smtClean="0"/>
              <a:t>Chemical, Biological, Radiological/Nuclear, and Explosive agents (CBRNE)</a:t>
            </a:r>
          </a:p>
          <a:p>
            <a:pPr eaLnBrk="1" hangingPunct="1">
              <a:lnSpc>
                <a:spcPct val="90000"/>
              </a:lnSpc>
              <a:buSzPct val="83000"/>
              <a:buFont typeface="Arial" charset="0"/>
              <a:buNone/>
            </a:pPr>
            <a:r>
              <a:rPr lang="en-US" sz="1600" dirty="0" smtClean="0"/>
              <a:t>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sz="1600" dirty="0" smtClean="0"/>
          </a:p>
        </p:txBody>
      </p:sp>
      <p:sp>
        <p:nvSpPr>
          <p:cNvPr id="37890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514600" y="6544737"/>
            <a:ext cx="3859795" cy="228660"/>
          </a:xfrm>
          <a:noFill/>
        </p:spPr>
        <p:txBody>
          <a:bodyPr/>
          <a:lstStyle/>
          <a:p>
            <a:r>
              <a:rPr lang="en-US" dirty="0" smtClean="0"/>
              <a:t>KSC Protective Services Office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28600" y="3489935"/>
            <a:ext cx="5562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defTabSz="457207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Technical Rescue</a:t>
            </a:r>
          </a:p>
          <a:p>
            <a:pPr marL="800100" lvl="1" indent="-342900" defTabSz="457207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Technician Level response</a:t>
            </a:r>
          </a:p>
          <a:p>
            <a:pPr marL="1257300" lvl="2" indent="-342900" defTabSz="457207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77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High Angle/Rope Rescue</a:t>
            </a:r>
          </a:p>
          <a:p>
            <a:pPr marL="1257300" lvl="2" indent="-342900" defTabSz="457207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77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Vehicle Machinery Rescue </a:t>
            </a:r>
          </a:p>
          <a:p>
            <a:pPr marL="1257300" lvl="2" indent="-342900" defTabSz="457207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77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Confined Space Rescue</a:t>
            </a:r>
          </a:p>
          <a:p>
            <a:pPr marL="1257300" lvl="2" indent="-342900" defTabSz="457207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77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Trench Rescue</a:t>
            </a:r>
          </a:p>
          <a:p>
            <a:pPr marL="1257300" lvl="2" indent="-342900" defTabSz="457207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77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Casualty Rescue Training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25000"/>
          <a:stretch/>
        </p:blipFill>
        <p:spPr>
          <a:xfrm rot="5400000">
            <a:off x="4772554" y="4683405"/>
            <a:ext cx="2482907" cy="174579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2"/>
          <a:stretch/>
        </p:blipFill>
        <p:spPr>
          <a:xfrm rot="5400000">
            <a:off x="5466644" y="830089"/>
            <a:ext cx="2173111" cy="1676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16" t="17187"/>
          <a:stretch/>
        </p:blipFill>
        <p:spPr>
          <a:xfrm>
            <a:off x="6553200" y="2678059"/>
            <a:ext cx="2432830" cy="17991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47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287" y="4922733"/>
            <a:ext cx="1417890" cy="142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25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50836"/>
            <a:ext cx="6477000" cy="944563"/>
          </a:xfrm>
        </p:spPr>
        <p:txBody>
          <a:bodyPr/>
          <a:lstStyle/>
          <a:p>
            <a:pPr eaLnBrk="1" hangingPunct="1"/>
            <a:r>
              <a:rPr lang="en-US" sz="3600" dirty="0" smtClean="0">
                <a:cs typeface="Arial" panose="020B0604020202020204" pitchFamily="34" charset="0"/>
              </a:rPr>
              <a:t>Fire Operations</a:t>
            </a:r>
            <a:r>
              <a:rPr lang="en-US" sz="3600" dirty="0">
                <a:cs typeface="Arial" panose="020B0604020202020204" pitchFamily="34" charset="0"/>
              </a:rPr>
              <a:t/>
            </a:r>
            <a:br>
              <a:rPr lang="en-US" sz="3600" dirty="0">
                <a:cs typeface="Arial" panose="020B0604020202020204" pitchFamily="34" charset="0"/>
              </a:rPr>
            </a:br>
            <a:r>
              <a:rPr lang="en-US" sz="2400" dirty="0" smtClean="0"/>
              <a:t>Fire Response</a:t>
            </a:r>
          </a:p>
        </p:txBody>
      </p:sp>
      <p:sp>
        <p:nvSpPr>
          <p:cNvPr id="2355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168" y="1676400"/>
            <a:ext cx="4191000" cy="41910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000" dirty="0" smtClean="0"/>
              <a:t>KSC has 3, 24/7/365 Fire Stations</a:t>
            </a:r>
          </a:p>
          <a:p>
            <a:pPr eaLnBrk="1" hangingPunct="1">
              <a:lnSpc>
                <a:spcPct val="120000"/>
              </a:lnSpc>
            </a:pPr>
            <a:r>
              <a:rPr lang="en-US" sz="2000" dirty="0" smtClean="0"/>
              <a:t>Fire Crews are trained and combat skilled in the following: </a:t>
            </a:r>
          </a:p>
          <a:p>
            <a:pPr lvl="1">
              <a:lnSpc>
                <a:spcPct val="120000"/>
              </a:lnSpc>
            </a:pPr>
            <a:r>
              <a:rPr lang="en-US" sz="1600" dirty="0" smtClean="0"/>
              <a:t>Structural Firefighting</a:t>
            </a:r>
          </a:p>
          <a:p>
            <a:pPr lvl="1">
              <a:lnSpc>
                <a:spcPct val="120000"/>
              </a:lnSpc>
            </a:pPr>
            <a:r>
              <a:rPr lang="en-US" sz="1600" dirty="0" smtClean="0"/>
              <a:t>Aircraft Rescue Firefighting</a:t>
            </a:r>
          </a:p>
          <a:p>
            <a:pPr lvl="1">
              <a:lnSpc>
                <a:spcPct val="120000"/>
              </a:lnSpc>
            </a:pPr>
            <a:r>
              <a:rPr lang="en-US" sz="1600" dirty="0" smtClean="0"/>
              <a:t>Urban Rural Interface Firefighting</a:t>
            </a:r>
          </a:p>
          <a:p>
            <a:pPr lvl="1">
              <a:lnSpc>
                <a:spcPct val="120000"/>
              </a:lnSpc>
            </a:pPr>
            <a:r>
              <a:rPr lang="en-US" sz="1600" dirty="0" smtClean="0"/>
              <a:t>Exotic Fuels Firefighting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600" dirty="0" smtClean="0"/>
              <a:t> </a:t>
            </a:r>
          </a:p>
        </p:txBody>
      </p:sp>
      <p:sp>
        <p:nvSpPr>
          <p:cNvPr id="23554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971800" y="6479292"/>
            <a:ext cx="3859795" cy="228660"/>
          </a:xfrm>
          <a:noFill/>
        </p:spPr>
        <p:txBody>
          <a:bodyPr/>
          <a:lstStyle/>
          <a:p>
            <a:r>
              <a:rPr lang="en-US" dirty="0" smtClean="0"/>
              <a:t>KSC Protective Services Office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755" y="1273875"/>
            <a:ext cx="3701533" cy="27647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0" t="9851" r="7500" b="18632"/>
          <a:stretch/>
        </p:blipFill>
        <p:spPr>
          <a:xfrm>
            <a:off x="4836755" y="4125389"/>
            <a:ext cx="3737689" cy="236720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>
          <a:xfrm>
            <a:off x="239023" y="245312"/>
            <a:ext cx="6477000" cy="944563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Protective Services Communications Center</a:t>
            </a:r>
          </a:p>
        </p:txBody>
      </p:sp>
      <p:sp>
        <p:nvSpPr>
          <p:cNvPr id="4301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9022" y="1562040"/>
            <a:ext cx="5171178" cy="4686300"/>
          </a:xfrm>
        </p:spPr>
        <p:txBody>
          <a:bodyPr>
            <a:noAutofit/>
          </a:bodyPr>
          <a:lstStyle/>
          <a:p>
            <a:pPr marL="457200" indent="-457200" eaLnBrk="1" hangingPunct="1"/>
            <a:r>
              <a:rPr lang="en-US" dirty="0" smtClean="0"/>
              <a:t>KSC PSCC is the central communication point for all Protective Services - 24/7/365</a:t>
            </a:r>
          </a:p>
          <a:p>
            <a:pPr marL="857250" lvl="1" indent="-457200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sz="2000" dirty="0" smtClean="0"/>
              <a:t>911 Service </a:t>
            </a:r>
          </a:p>
          <a:p>
            <a:pPr marL="857250" lvl="1" indent="-457200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sz="2000" dirty="0" smtClean="0"/>
              <a:t>Fire</a:t>
            </a:r>
          </a:p>
          <a:p>
            <a:pPr marL="857250" lvl="1" indent="-457200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sz="2000" dirty="0" smtClean="0"/>
              <a:t>Medical</a:t>
            </a:r>
          </a:p>
          <a:p>
            <a:pPr marL="857250" lvl="1" indent="-457200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sz="2000" dirty="0" smtClean="0"/>
              <a:t>Security</a:t>
            </a:r>
          </a:p>
          <a:p>
            <a:pPr marL="457200" indent="-457200" eaLnBrk="1" hangingPunct="1"/>
            <a:r>
              <a:rPr lang="en-US" dirty="0" smtClean="0"/>
              <a:t>The PSCC monitors all fire, and security alarm systems</a:t>
            </a:r>
          </a:p>
          <a:p>
            <a:pPr marL="457200" indent="-457200" eaLnBrk="1" hangingPunct="1"/>
            <a:r>
              <a:rPr lang="en-US" dirty="0" smtClean="0"/>
              <a:t>Area Warning and Notification System Activation Site </a:t>
            </a:r>
          </a:p>
          <a:p>
            <a:pPr marL="457200" indent="-457200" eaLnBrk="1" hangingPunct="1"/>
            <a:r>
              <a:rPr lang="en-US" dirty="0" smtClean="0"/>
              <a:t>Alternate in Kennedy Data Center</a:t>
            </a:r>
          </a:p>
          <a:p>
            <a:pPr marL="457200" indent="-457200" eaLnBrk="1" hangingPunct="1">
              <a:buFont typeface="Arial" charset="0"/>
              <a:buNone/>
            </a:pPr>
            <a:endParaRPr lang="en-US" b="1" dirty="0" smtClean="0"/>
          </a:p>
          <a:p>
            <a:pPr marL="457200" indent="-457200" eaLnBrk="1" hangingPunct="1">
              <a:buFont typeface="Arial" charset="0"/>
              <a:buNone/>
            </a:pPr>
            <a:endParaRPr lang="en-US" b="1" dirty="0" smtClean="0"/>
          </a:p>
        </p:txBody>
      </p:sp>
      <p:sp>
        <p:nvSpPr>
          <p:cNvPr id="430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67000" y="6506175"/>
            <a:ext cx="3859795" cy="228660"/>
          </a:xfrm>
          <a:noFill/>
        </p:spPr>
        <p:txBody>
          <a:bodyPr/>
          <a:lstStyle/>
          <a:p>
            <a:r>
              <a:rPr lang="en-US" dirty="0" smtClean="0"/>
              <a:t>KSC Protective Services Office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05" b="8136"/>
          <a:stretch/>
        </p:blipFill>
        <p:spPr>
          <a:xfrm>
            <a:off x="5181600" y="2133600"/>
            <a:ext cx="3769448" cy="2683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6477000" cy="944563"/>
          </a:xfrm>
        </p:spPr>
        <p:txBody>
          <a:bodyPr/>
          <a:lstStyle/>
          <a:p>
            <a:r>
              <a:rPr lang="en-US" sz="3200" dirty="0"/>
              <a:t>National Incident Management System Compliance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396" y="-42850"/>
            <a:ext cx="1243692" cy="129856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200" y="1600200"/>
            <a:ext cx="4572000" cy="444737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/>
              <a:t>NIMS Nationwide System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/>
              <a:t>Contingency </a:t>
            </a:r>
            <a:r>
              <a:rPr lang="en-US" sz="2000" dirty="0" smtClean="0"/>
              <a:t>Planning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/>
              <a:t>Communication </a:t>
            </a:r>
            <a:r>
              <a:rPr lang="en-US" sz="2000" dirty="0"/>
              <a:t>and </a:t>
            </a:r>
            <a:r>
              <a:rPr lang="en-US" sz="2000" dirty="0" smtClean="0"/>
              <a:t>Response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/>
              <a:t>Emergency </a:t>
            </a:r>
            <a:r>
              <a:rPr lang="en-US" sz="2000" dirty="0"/>
              <a:t>Support </a:t>
            </a:r>
            <a:r>
              <a:rPr lang="en-US" sz="2000" dirty="0" smtClean="0"/>
              <a:t>Functions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/>
              <a:t>Incident Command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/>
              <a:t>Unified Command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/>
              <a:t>Mutual </a:t>
            </a:r>
            <a:r>
              <a:rPr lang="en-US" sz="2000" dirty="0"/>
              <a:t>Aid </a:t>
            </a:r>
            <a:r>
              <a:rPr lang="en-US" sz="2000" dirty="0" smtClean="0"/>
              <a:t>Response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/>
              <a:t>Transition </a:t>
            </a:r>
            <a:r>
              <a:rPr lang="en-US" sz="2000" dirty="0"/>
              <a:t>to Damage Assessment and </a:t>
            </a:r>
            <a:r>
              <a:rPr lang="en-US" sz="2000" dirty="0" smtClean="0"/>
              <a:t>Recovery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/>
              <a:t>Mitigation</a:t>
            </a:r>
            <a:r>
              <a:rPr lang="en-US" sz="2000" dirty="0"/>
              <a:t>, Lessons Learned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725" y="5332537"/>
            <a:ext cx="3572363" cy="14300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197870"/>
            <a:ext cx="2749811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0400" y="2817426"/>
            <a:ext cx="1862381" cy="24111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276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277019"/>
            <a:ext cx="6477000" cy="944563"/>
          </a:xfrm>
        </p:spPr>
        <p:txBody>
          <a:bodyPr/>
          <a:lstStyle/>
          <a:p>
            <a:pPr eaLnBrk="1" hangingPunct="1"/>
            <a:r>
              <a:rPr lang="en-US" sz="3600" dirty="0">
                <a:cs typeface="Arial" panose="020B0604020202020204" pitchFamily="34" charset="0"/>
              </a:rPr>
              <a:t>Emergency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>
                <a:cs typeface="Arial" panose="020B0604020202020204" pitchFamily="34" charset="0"/>
              </a:rPr>
              <a:t>Management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679" y="1217868"/>
            <a:ext cx="5346700" cy="5105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dirty="0" smtClean="0">
                <a:cs typeface="Arial" panose="020B0604020202020204" pitchFamily="34" charset="0"/>
              </a:rPr>
              <a:t>Comprehensive Emergency Management Plan (CEMP):</a:t>
            </a:r>
            <a:br>
              <a:rPr lang="en-US" dirty="0" smtClean="0">
                <a:cs typeface="Arial" panose="020B0604020202020204" pitchFamily="34" charset="0"/>
              </a:rPr>
            </a:br>
            <a:endParaRPr lang="en-US" dirty="0" smtClean="0">
              <a:cs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cs typeface="Arial" panose="020B0604020202020204" pitchFamily="34" charset="0"/>
              </a:rPr>
              <a:t>Launch Event Preparedness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cs typeface="Arial" panose="020B0604020202020204" pitchFamily="34" charset="0"/>
              </a:rPr>
              <a:t>Special Event Preparedness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cs typeface="Arial" panose="020B0604020202020204" pitchFamily="34" charset="0"/>
              </a:rPr>
              <a:t>Terrorism Preparedness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cs typeface="Arial" panose="020B0604020202020204" pitchFamily="34" charset="0"/>
              </a:rPr>
              <a:t>Emergency Operations Centers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cs typeface="Arial" panose="020B0604020202020204" pitchFamily="34" charset="0"/>
              </a:rPr>
              <a:t>Communications &amp; Warning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cs typeface="Arial" panose="020B0604020202020204" pitchFamily="34" charset="0"/>
              </a:rPr>
              <a:t>Evacuation Planning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cs typeface="Arial" panose="020B0604020202020204" pitchFamily="34" charset="0"/>
              </a:rPr>
              <a:t>Hurricane Planning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cs typeface="Arial" panose="020B0604020202020204" pitchFamily="34" charset="0"/>
              </a:rPr>
              <a:t>Workforce Training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cs typeface="Arial" panose="020B0604020202020204" pitchFamily="34" charset="0"/>
              </a:rPr>
              <a:t>Mutual Aid Coordination</a:t>
            </a:r>
          </a:p>
          <a:p>
            <a:pPr marL="457207" lvl="1" indent="0" eaLnBrk="1" hangingPunct="1">
              <a:lnSpc>
                <a:spcPct val="80000"/>
              </a:lnSpc>
              <a:buNone/>
            </a:pPr>
            <a:endParaRPr lang="en-US" sz="2000" dirty="0" smtClean="0"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b="1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b="1" dirty="0" smtClean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703832"/>
            <a:ext cx="4060940" cy="2284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4" b="25791"/>
          <a:stretch/>
        </p:blipFill>
        <p:spPr>
          <a:xfrm>
            <a:off x="4975340" y="4267200"/>
            <a:ext cx="3962400" cy="2268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HTtj3m5hIwE"/>
          <p:cNvPicPr>
            <a:picLocks noRot="1" noChangeAspect="1"/>
          </p:cNvPicPr>
          <p:nvPr>
            <a:videoFile r:link="rId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4122"/>
            <a:ext cx="9144000" cy="47293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7589" y="0"/>
            <a:ext cx="1243692" cy="1298561"/>
          </a:xfrm>
          <a:prstGeom prst="rect">
            <a:avLst/>
          </a:prstGeom>
        </p:spPr>
      </p:pic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44938"/>
            <a:ext cx="6477000" cy="944563"/>
          </a:xfrm>
        </p:spPr>
        <p:txBody>
          <a:bodyPr/>
          <a:lstStyle/>
          <a:p>
            <a:pPr algn="ctr"/>
            <a:r>
              <a:rPr lang="en-US" sz="2800" b="1" dirty="0" smtClean="0">
                <a:cs typeface="Arial" panose="020B0604020202020204" pitchFamily="34" charset="0"/>
              </a:rPr>
              <a:t>Protective Services </a:t>
            </a:r>
            <a:r>
              <a:rPr lang="en-US" sz="2800" dirty="0" smtClean="0">
                <a:cs typeface="Arial" panose="020B0604020202020204" pitchFamily="34" charset="0"/>
              </a:rPr>
              <a:t/>
            </a:r>
            <a:br>
              <a:rPr lang="en-US" sz="2800" dirty="0" smtClean="0">
                <a:cs typeface="Arial" panose="020B0604020202020204" pitchFamily="34" charset="0"/>
              </a:rPr>
            </a:br>
            <a:r>
              <a:rPr lang="en-US" sz="2800" dirty="0" smtClean="0">
                <a:cs typeface="Arial" panose="020B0604020202020204" pitchFamily="34" charset="0"/>
              </a:rPr>
              <a:t>Thank You for the Opportunity!</a:t>
            </a:r>
            <a:r>
              <a:rPr lang="en-US" sz="3600" dirty="0" smtClean="0">
                <a:cs typeface="Arial" panose="020B0604020202020204" pitchFamily="34" charset="0"/>
              </a:rPr>
              <a:t/>
            </a:r>
            <a:br>
              <a:rPr lang="en-US" sz="3600" dirty="0" smtClean="0">
                <a:cs typeface="Arial" panose="020B0604020202020204" pitchFamily="34" charset="0"/>
              </a:rPr>
            </a:br>
            <a:r>
              <a:rPr lang="en-US" sz="3600" dirty="0" smtClean="0">
                <a:cs typeface="Arial" panose="020B0604020202020204" pitchFamily="34" charset="0"/>
              </a:rPr>
              <a:t> </a:t>
            </a:r>
            <a:endParaRPr lang="en-US" sz="36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63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44938"/>
            <a:ext cx="6477000" cy="944563"/>
          </a:xfrm>
        </p:spPr>
        <p:txBody>
          <a:bodyPr/>
          <a:lstStyle/>
          <a:p>
            <a:r>
              <a:rPr lang="en-US" sz="3600" dirty="0">
                <a:cs typeface="Arial" panose="020B0604020202020204" pitchFamily="34" charset="0"/>
              </a:rPr>
              <a:t>Kennedy Space Center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1752" y="762000"/>
            <a:ext cx="5334000" cy="5791200"/>
          </a:xfrm>
        </p:spPr>
        <p:txBody>
          <a:bodyPr>
            <a:noAutofit/>
          </a:bodyPr>
          <a:lstStyle/>
          <a:p>
            <a:pPr eaLnBrk="1" hangingPunct="1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b="1" dirty="0" smtClean="0">
                <a:cs typeface="Arial" panose="020B0604020202020204" pitchFamily="34" charset="0"/>
              </a:rPr>
              <a:t>Current Replacement Value  $4.2 Billion</a:t>
            </a:r>
          </a:p>
          <a:p>
            <a:pPr eaLnBrk="1" hangingPunct="1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b="1" dirty="0" smtClean="0">
                <a:cs typeface="Arial" panose="020B0604020202020204" pitchFamily="34" charset="0"/>
              </a:rPr>
              <a:t>Land</a:t>
            </a:r>
          </a:p>
          <a:p>
            <a:pPr marL="517525" lvl="1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mtClean="0">
                <a:cs typeface="Arial" panose="020B0604020202020204" pitchFamily="34" charset="0"/>
              </a:rPr>
              <a:t>140,000 </a:t>
            </a:r>
            <a:r>
              <a:rPr lang="en-US" dirty="0" smtClean="0">
                <a:cs typeface="Arial" panose="020B0604020202020204" pitchFamily="34" charset="0"/>
              </a:rPr>
              <a:t>acres (218 square miles)</a:t>
            </a:r>
          </a:p>
          <a:p>
            <a:pPr marL="736596" lvl="2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dirty="0" smtClean="0">
                <a:cs typeface="Arial" panose="020B0604020202020204" pitchFamily="34" charset="0"/>
              </a:rPr>
              <a:t>70,000 acres of estuary deemed a system of National Importance</a:t>
            </a:r>
          </a:p>
          <a:p>
            <a:pPr eaLnBrk="1" hangingPunct="1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b="1" dirty="0" smtClean="0">
                <a:cs typeface="Arial" panose="020B0604020202020204" pitchFamily="34" charset="0"/>
              </a:rPr>
              <a:t>Infrastructure</a:t>
            </a:r>
          </a:p>
          <a:p>
            <a:pPr marL="511175" lvl="1" eaLnBrk="1" hangingPunct="1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Over 900 Facilities/ 7.6 million square feet of Building Area</a:t>
            </a:r>
          </a:p>
          <a:p>
            <a:pPr marL="1193803" lvl="3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2 Launch Pads </a:t>
            </a:r>
          </a:p>
          <a:p>
            <a:pPr marL="1193803" lvl="3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3 Fire Stations</a:t>
            </a:r>
          </a:p>
          <a:p>
            <a:pPr marL="1193803" lvl="3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2 Medical Facilities</a:t>
            </a:r>
          </a:p>
          <a:p>
            <a:pPr marL="1193803" lvl="3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213 Miles of Roadway</a:t>
            </a:r>
          </a:p>
          <a:p>
            <a:pPr marL="1193803" lvl="3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5 Major Bridges  </a:t>
            </a:r>
          </a:p>
          <a:p>
            <a:pPr marL="530225" lvl="1" indent="-285750" eaLnBrk="1" hangingPunct="1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Energy and Gases</a:t>
            </a:r>
          </a:p>
          <a:p>
            <a:pPr marL="1193803" lvl="3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2 Central Cooling/Heating Plants</a:t>
            </a:r>
          </a:p>
          <a:p>
            <a:pPr marL="1193803" lvl="3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2 Primary Substations</a:t>
            </a:r>
          </a:p>
          <a:p>
            <a:pPr marL="1193803" lvl="3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High Pressure Natural Gas Pipeline </a:t>
            </a:r>
          </a:p>
          <a:p>
            <a:pPr marL="1193803" lvl="3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270 miles of Electrical Distribution Lines </a:t>
            </a:r>
          </a:p>
          <a:p>
            <a:pPr marL="1193803" lvl="3" indent="-285750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60 miles of high pressure Helium/Nitrogen Pipelines</a:t>
            </a:r>
          </a:p>
          <a:p>
            <a:pPr eaLnBrk="1" hangingPunct="1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b="1" dirty="0" smtClean="0">
                <a:cs typeface="Arial" panose="020B0604020202020204" pitchFamily="34" charset="0"/>
              </a:rPr>
              <a:t>People</a:t>
            </a:r>
          </a:p>
          <a:p>
            <a:pPr marL="517525" lvl="1" indent="-285750" eaLnBrk="1" hangingPunct="1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10 K employees per day; three shifts</a:t>
            </a:r>
          </a:p>
          <a:p>
            <a:pPr marL="517525" lvl="1" indent="-285750" eaLnBrk="1" hangingPunct="1">
              <a:spcBef>
                <a:spcPts val="0"/>
              </a:spcBef>
              <a:buClr>
                <a:srgbClr val="00B0F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sz="1600" dirty="0" smtClean="0">
                <a:cs typeface="Arial" panose="020B0604020202020204" pitchFamily="34" charset="0"/>
              </a:rPr>
              <a:t>Approximately 1.6 million visitors per year</a:t>
            </a: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61694249"/>
              </p:ext>
            </p:extLst>
          </p:nvPr>
        </p:nvGraphicFramePr>
        <p:xfrm>
          <a:off x="5638800" y="1482725"/>
          <a:ext cx="3336925" cy="477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" name="Photo Editor Photo" r:id="rId4" imgW="6980952" imgH="10000000" progId="">
                  <p:embed/>
                </p:oleObj>
              </mc:Choice>
              <mc:Fallback>
                <p:oleObj name="Photo Editor Photo" r:id="rId4" imgW="6980952" imgH="1000000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482725"/>
                        <a:ext cx="3336925" cy="4779963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KSC Protective Services Office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589" y="0"/>
            <a:ext cx="1243692" cy="1298561"/>
          </a:xfrm>
          <a:prstGeom prst="rect">
            <a:avLst/>
          </a:prstGeom>
        </p:spPr>
      </p:pic>
      <p:sp>
        <p:nvSpPr>
          <p:cNvPr id="7" name="Freeform 6"/>
          <p:cNvSpPr/>
          <p:nvPr/>
        </p:nvSpPr>
        <p:spPr>
          <a:xfrm>
            <a:off x="337110" y="1327706"/>
            <a:ext cx="2067423" cy="5062047"/>
          </a:xfrm>
          <a:custGeom>
            <a:avLst/>
            <a:gdLst>
              <a:gd name="connsiteX0" fmla="*/ 0 w 1696640"/>
              <a:gd name="connsiteY0" fmla="*/ 169664 h 5029199"/>
              <a:gd name="connsiteX1" fmla="*/ 169664 w 1696640"/>
              <a:gd name="connsiteY1" fmla="*/ 0 h 5029199"/>
              <a:gd name="connsiteX2" fmla="*/ 1526976 w 1696640"/>
              <a:gd name="connsiteY2" fmla="*/ 0 h 5029199"/>
              <a:gd name="connsiteX3" fmla="*/ 1696640 w 1696640"/>
              <a:gd name="connsiteY3" fmla="*/ 169664 h 5029199"/>
              <a:gd name="connsiteX4" fmla="*/ 1696640 w 1696640"/>
              <a:gd name="connsiteY4" fmla="*/ 4859535 h 5029199"/>
              <a:gd name="connsiteX5" fmla="*/ 1526976 w 1696640"/>
              <a:gd name="connsiteY5" fmla="*/ 5029199 h 5029199"/>
              <a:gd name="connsiteX6" fmla="*/ 169664 w 1696640"/>
              <a:gd name="connsiteY6" fmla="*/ 5029199 h 5029199"/>
              <a:gd name="connsiteX7" fmla="*/ 0 w 1696640"/>
              <a:gd name="connsiteY7" fmla="*/ 4859535 h 5029199"/>
              <a:gd name="connsiteX8" fmla="*/ 0 w 1696640"/>
              <a:gd name="connsiteY8" fmla="*/ 169664 h 502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6640" h="5029199">
                <a:moveTo>
                  <a:pt x="0" y="169664"/>
                </a:moveTo>
                <a:cubicBezTo>
                  <a:pt x="0" y="75961"/>
                  <a:pt x="75961" y="0"/>
                  <a:pt x="169664" y="0"/>
                </a:cubicBezTo>
                <a:lnTo>
                  <a:pt x="1526976" y="0"/>
                </a:lnTo>
                <a:cubicBezTo>
                  <a:pt x="1620679" y="0"/>
                  <a:pt x="1696640" y="75961"/>
                  <a:pt x="1696640" y="169664"/>
                </a:cubicBezTo>
                <a:lnTo>
                  <a:pt x="1696640" y="4859535"/>
                </a:lnTo>
                <a:cubicBezTo>
                  <a:pt x="1696640" y="4953238"/>
                  <a:pt x="1620679" y="5029199"/>
                  <a:pt x="1526976" y="5029199"/>
                </a:cubicBezTo>
                <a:lnTo>
                  <a:pt x="169664" y="5029199"/>
                </a:lnTo>
                <a:cubicBezTo>
                  <a:pt x="75961" y="5029199"/>
                  <a:pt x="0" y="4953238"/>
                  <a:pt x="0" y="4859535"/>
                </a:cubicBezTo>
                <a:lnTo>
                  <a:pt x="0" y="169664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2146808" rIns="135128" bIns="114096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Aft>
                <a:spcPct val="350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Security</a:t>
            </a:r>
          </a:p>
          <a:p>
            <a:pPr lvl="0" algn="ctr" defTabSz="844550">
              <a:lnSpc>
                <a:spcPct val="90000"/>
              </a:lnSpc>
              <a:spcAft>
                <a:spcPct val="350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Operations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2466555" y="1327706"/>
            <a:ext cx="2067423" cy="5062047"/>
          </a:xfrm>
          <a:custGeom>
            <a:avLst/>
            <a:gdLst>
              <a:gd name="connsiteX0" fmla="*/ 0 w 1696640"/>
              <a:gd name="connsiteY0" fmla="*/ 169664 h 5029199"/>
              <a:gd name="connsiteX1" fmla="*/ 169664 w 1696640"/>
              <a:gd name="connsiteY1" fmla="*/ 0 h 5029199"/>
              <a:gd name="connsiteX2" fmla="*/ 1526976 w 1696640"/>
              <a:gd name="connsiteY2" fmla="*/ 0 h 5029199"/>
              <a:gd name="connsiteX3" fmla="*/ 1696640 w 1696640"/>
              <a:gd name="connsiteY3" fmla="*/ 169664 h 5029199"/>
              <a:gd name="connsiteX4" fmla="*/ 1696640 w 1696640"/>
              <a:gd name="connsiteY4" fmla="*/ 4859535 h 5029199"/>
              <a:gd name="connsiteX5" fmla="*/ 1526976 w 1696640"/>
              <a:gd name="connsiteY5" fmla="*/ 5029199 h 5029199"/>
              <a:gd name="connsiteX6" fmla="*/ 169664 w 1696640"/>
              <a:gd name="connsiteY6" fmla="*/ 5029199 h 5029199"/>
              <a:gd name="connsiteX7" fmla="*/ 0 w 1696640"/>
              <a:gd name="connsiteY7" fmla="*/ 4859535 h 5029199"/>
              <a:gd name="connsiteX8" fmla="*/ 0 w 1696640"/>
              <a:gd name="connsiteY8" fmla="*/ 169664 h 502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6640" h="5029199">
                <a:moveTo>
                  <a:pt x="0" y="169664"/>
                </a:moveTo>
                <a:cubicBezTo>
                  <a:pt x="0" y="75961"/>
                  <a:pt x="75961" y="0"/>
                  <a:pt x="169664" y="0"/>
                </a:cubicBezTo>
                <a:lnTo>
                  <a:pt x="1526976" y="0"/>
                </a:lnTo>
                <a:cubicBezTo>
                  <a:pt x="1620679" y="0"/>
                  <a:pt x="1696640" y="75961"/>
                  <a:pt x="1696640" y="169664"/>
                </a:cubicBezTo>
                <a:lnTo>
                  <a:pt x="1696640" y="4859535"/>
                </a:lnTo>
                <a:cubicBezTo>
                  <a:pt x="1696640" y="4953238"/>
                  <a:pt x="1620679" y="5029199"/>
                  <a:pt x="1526976" y="5029199"/>
                </a:cubicBezTo>
                <a:lnTo>
                  <a:pt x="169664" y="5029199"/>
                </a:lnTo>
                <a:cubicBezTo>
                  <a:pt x="75961" y="5029199"/>
                  <a:pt x="0" y="4953238"/>
                  <a:pt x="0" y="4859535"/>
                </a:cubicBezTo>
                <a:lnTo>
                  <a:pt x="0" y="169664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shade val="80000"/>
              <a:hueOff val="0"/>
              <a:satOff val="-7005"/>
              <a:lumOff val="7938"/>
              <a:alphaOff val="0"/>
            </a:schemeClr>
          </a:fillRef>
          <a:effectRef idx="2">
            <a:schemeClr val="accent2">
              <a:shade val="80000"/>
              <a:hueOff val="0"/>
              <a:satOff val="-7005"/>
              <a:lumOff val="793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2146808" rIns="135128" bIns="1140967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Aft>
                <a:spcPct val="35000"/>
              </a:spcAft>
            </a:pPr>
            <a:r>
              <a:rPr lang="en-US" sz="2000" b="1" dirty="0">
                <a:solidFill>
                  <a:srgbClr val="002060"/>
                </a:solidFill>
              </a:rPr>
              <a:t>Fire Rescue Services</a:t>
            </a:r>
          </a:p>
        </p:txBody>
      </p:sp>
      <p:sp>
        <p:nvSpPr>
          <p:cNvPr id="9" name="Freeform 8"/>
          <p:cNvSpPr/>
          <p:nvPr/>
        </p:nvSpPr>
        <p:spPr>
          <a:xfrm>
            <a:off x="4596001" y="1327706"/>
            <a:ext cx="2067423" cy="5062047"/>
          </a:xfrm>
          <a:custGeom>
            <a:avLst/>
            <a:gdLst>
              <a:gd name="connsiteX0" fmla="*/ 0 w 1696640"/>
              <a:gd name="connsiteY0" fmla="*/ 169664 h 5029199"/>
              <a:gd name="connsiteX1" fmla="*/ 169664 w 1696640"/>
              <a:gd name="connsiteY1" fmla="*/ 0 h 5029199"/>
              <a:gd name="connsiteX2" fmla="*/ 1526976 w 1696640"/>
              <a:gd name="connsiteY2" fmla="*/ 0 h 5029199"/>
              <a:gd name="connsiteX3" fmla="*/ 1696640 w 1696640"/>
              <a:gd name="connsiteY3" fmla="*/ 169664 h 5029199"/>
              <a:gd name="connsiteX4" fmla="*/ 1696640 w 1696640"/>
              <a:gd name="connsiteY4" fmla="*/ 4859535 h 5029199"/>
              <a:gd name="connsiteX5" fmla="*/ 1526976 w 1696640"/>
              <a:gd name="connsiteY5" fmla="*/ 5029199 h 5029199"/>
              <a:gd name="connsiteX6" fmla="*/ 169664 w 1696640"/>
              <a:gd name="connsiteY6" fmla="*/ 5029199 h 5029199"/>
              <a:gd name="connsiteX7" fmla="*/ 0 w 1696640"/>
              <a:gd name="connsiteY7" fmla="*/ 4859535 h 5029199"/>
              <a:gd name="connsiteX8" fmla="*/ 0 w 1696640"/>
              <a:gd name="connsiteY8" fmla="*/ 169664 h 502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6640" h="5029199">
                <a:moveTo>
                  <a:pt x="0" y="169664"/>
                </a:moveTo>
                <a:cubicBezTo>
                  <a:pt x="0" y="75961"/>
                  <a:pt x="75961" y="0"/>
                  <a:pt x="169664" y="0"/>
                </a:cubicBezTo>
                <a:lnTo>
                  <a:pt x="1526976" y="0"/>
                </a:lnTo>
                <a:cubicBezTo>
                  <a:pt x="1620679" y="0"/>
                  <a:pt x="1696640" y="75961"/>
                  <a:pt x="1696640" y="169664"/>
                </a:cubicBezTo>
                <a:lnTo>
                  <a:pt x="1696640" y="4859535"/>
                </a:lnTo>
                <a:cubicBezTo>
                  <a:pt x="1696640" y="4953238"/>
                  <a:pt x="1620679" y="5029199"/>
                  <a:pt x="1526976" y="5029199"/>
                </a:cubicBezTo>
                <a:lnTo>
                  <a:pt x="169664" y="5029199"/>
                </a:lnTo>
                <a:cubicBezTo>
                  <a:pt x="75961" y="5029199"/>
                  <a:pt x="0" y="4953238"/>
                  <a:pt x="0" y="4859535"/>
                </a:cubicBezTo>
                <a:lnTo>
                  <a:pt x="0" y="169664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shade val="80000"/>
              <a:hueOff val="0"/>
              <a:satOff val="-14010"/>
              <a:lumOff val="15876"/>
              <a:alphaOff val="0"/>
            </a:schemeClr>
          </a:fillRef>
          <a:effectRef idx="2">
            <a:schemeClr val="accent2">
              <a:shade val="80000"/>
              <a:hueOff val="0"/>
              <a:satOff val="-14010"/>
              <a:lumOff val="1587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2146808" rIns="135128" bIns="114096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Aft>
                <a:spcPct val="35000"/>
              </a:spcAft>
            </a:pPr>
            <a:r>
              <a:rPr lang="en-US" sz="2000" b="1" dirty="0">
                <a:solidFill>
                  <a:srgbClr val="002060"/>
                </a:solidFill>
              </a:rPr>
              <a:t>Emergency Management</a:t>
            </a:r>
          </a:p>
        </p:txBody>
      </p:sp>
      <p:sp>
        <p:nvSpPr>
          <p:cNvPr id="10" name="Freeform 9"/>
          <p:cNvSpPr/>
          <p:nvPr/>
        </p:nvSpPr>
        <p:spPr>
          <a:xfrm>
            <a:off x="6727887" y="1338753"/>
            <a:ext cx="2067423" cy="5062047"/>
          </a:xfrm>
          <a:custGeom>
            <a:avLst/>
            <a:gdLst>
              <a:gd name="connsiteX0" fmla="*/ 0 w 1696640"/>
              <a:gd name="connsiteY0" fmla="*/ 169664 h 5029199"/>
              <a:gd name="connsiteX1" fmla="*/ 169664 w 1696640"/>
              <a:gd name="connsiteY1" fmla="*/ 0 h 5029199"/>
              <a:gd name="connsiteX2" fmla="*/ 1526976 w 1696640"/>
              <a:gd name="connsiteY2" fmla="*/ 0 h 5029199"/>
              <a:gd name="connsiteX3" fmla="*/ 1696640 w 1696640"/>
              <a:gd name="connsiteY3" fmla="*/ 169664 h 5029199"/>
              <a:gd name="connsiteX4" fmla="*/ 1696640 w 1696640"/>
              <a:gd name="connsiteY4" fmla="*/ 4859535 h 5029199"/>
              <a:gd name="connsiteX5" fmla="*/ 1526976 w 1696640"/>
              <a:gd name="connsiteY5" fmla="*/ 5029199 h 5029199"/>
              <a:gd name="connsiteX6" fmla="*/ 169664 w 1696640"/>
              <a:gd name="connsiteY6" fmla="*/ 5029199 h 5029199"/>
              <a:gd name="connsiteX7" fmla="*/ 0 w 1696640"/>
              <a:gd name="connsiteY7" fmla="*/ 4859535 h 5029199"/>
              <a:gd name="connsiteX8" fmla="*/ 0 w 1696640"/>
              <a:gd name="connsiteY8" fmla="*/ 169664 h 502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6640" h="5029199">
                <a:moveTo>
                  <a:pt x="0" y="169664"/>
                </a:moveTo>
                <a:cubicBezTo>
                  <a:pt x="0" y="75961"/>
                  <a:pt x="75961" y="0"/>
                  <a:pt x="169664" y="0"/>
                </a:cubicBezTo>
                <a:lnTo>
                  <a:pt x="1526976" y="0"/>
                </a:lnTo>
                <a:cubicBezTo>
                  <a:pt x="1620679" y="0"/>
                  <a:pt x="1696640" y="75961"/>
                  <a:pt x="1696640" y="169664"/>
                </a:cubicBezTo>
                <a:lnTo>
                  <a:pt x="1696640" y="4859535"/>
                </a:lnTo>
                <a:cubicBezTo>
                  <a:pt x="1696640" y="4953238"/>
                  <a:pt x="1620679" y="5029199"/>
                  <a:pt x="1526976" y="5029199"/>
                </a:cubicBezTo>
                <a:lnTo>
                  <a:pt x="169664" y="5029199"/>
                </a:lnTo>
                <a:cubicBezTo>
                  <a:pt x="75961" y="5029199"/>
                  <a:pt x="0" y="4953238"/>
                  <a:pt x="0" y="4859535"/>
                </a:cubicBezTo>
                <a:lnTo>
                  <a:pt x="0" y="169664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shade val="80000"/>
              <a:hueOff val="0"/>
              <a:satOff val="-28019"/>
              <a:lumOff val="31752"/>
              <a:alphaOff val="0"/>
            </a:schemeClr>
          </a:fillRef>
          <a:effectRef idx="2">
            <a:schemeClr val="accent2">
              <a:shade val="80000"/>
              <a:hueOff val="0"/>
              <a:satOff val="-28019"/>
              <a:lumOff val="3175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2146808" rIns="135128" bIns="1140967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Aft>
                <a:spcPct val="35000"/>
              </a:spcAft>
            </a:pPr>
            <a:r>
              <a:rPr lang="en-US" sz="2000" b="1" dirty="0">
                <a:solidFill>
                  <a:srgbClr val="002060"/>
                </a:solidFill>
              </a:rPr>
              <a:t>Counter Intelligence Program</a:t>
            </a:r>
          </a:p>
        </p:txBody>
      </p:sp>
      <p:sp>
        <p:nvSpPr>
          <p:cNvPr id="12" name="Left-Right Arrow 11"/>
          <p:cNvSpPr/>
          <p:nvPr/>
        </p:nvSpPr>
        <p:spPr>
          <a:xfrm>
            <a:off x="337111" y="5486400"/>
            <a:ext cx="8384170" cy="838200"/>
          </a:xfrm>
          <a:prstGeom prst="leftRightArrow">
            <a:avLst/>
          </a:prstGeom>
          <a:solidFill>
            <a:srgbClr val="EB4F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b="1" dirty="0">
                <a:solidFill>
                  <a:schemeClr val="tx1"/>
                </a:solidFill>
              </a:rPr>
              <a:t>PSO touches the lives of EVERY KSC employee/visitor everyday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19" y="1524000"/>
            <a:ext cx="1513857" cy="157713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3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524000"/>
            <a:ext cx="1421211" cy="1432860"/>
          </a:xfrm>
          <a:prstGeom prst="rect">
            <a:avLst/>
          </a:prstGeom>
        </p:spPr>
      </p:pic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44938"/>
            <a:ext cx="6477000" cy="944563"/>
          </a:xfrm>
        </p:spPr>
        <p:txBody>
          <a:bodyPr/>
          <a:lstStyle/>
          <a:p>
            <a:r>
              <a:rPr lang="en-US" sz="3600" dirty="0" smtClean="0">
                <a:cs typeface="Arial" panose="020B0604020202020204" pitchFamily="34" charset="0"/>
              </a:rPr>
              <a:t>Protective Services Office</a:t>
            </a:r>
            <a:endParaRPr lang="en-US" sz="3600" dirty="0"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118" b="86029" l="0" r="990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473" y="1676400"/>
            <a:ext cx="1964195" cy="10537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33" b="98750" l="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962" y="1905000"/>
            <a:ext cx="2062923" cy="825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30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>
          <a:xfrm>
            <a:off x="455535" y="217170"/>
            <a:ext cx="8229600" cy="11430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Security Operations</a:t>
            </a:r>
            <a:br>
              <a:rPr lang="en-US" sz="2400" dirty="0" smtClean="0"/>
            </a:br>
            <a:r>
              <a:rPr lang="en-US" sz="1400" dirty="0" smtClean="0"/>
              <a:t>Law Enforcement Function</a:t>
            </a:r>
          </a:p>
        </p:txBody>
      </p:sp>
      <p:sp>
        <p:nvSpPr>
          <p:cNvPr id="5120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343400" y="1676400"/>
            <a:ext cx="4495800" cy="39624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sz="2400" dirty="0" smtClean="0"/>
              <a:t>Protect human life </a:t>
            </a:r>
          </a:p>
          <a:p>
            <a:pPr eaLnBrk="1" hangingPunct="1"/>
            <a:r>
              <a:rPr lang="en-US" sz="2400" dirty="0" smtClean="0"/>
              <a:t>Protect government assets</a:t>
            </a:r>
          </a:p>
          <a:p>
            <a:pPr eaLnBrk="1" hangingPunct="1"/>
            <a:r>
              <a:rPr lang="en-US" sz="2400" dirty="0" smtClean="0"/>
              <a:t>Protect critical missions</a:t>
            </a:r>
          </a:p>
          <a:p>
            <a:pPr eaLnBrk="1" hangingPunct="1"/>
            <a:r>
              <a:rPr lang="en-US" sz="2400" dirty="0" smtClean="0"/>
              <a:t>Conduct vehicle inspections</a:t>
            </a:r>
          </a:p>
          <a:p>
            <a:pPr eaLnBrk="1" hangingPunct="1"/>
            <a:r>
              <a:rPr lang="en-US" sz="2400" dirty="0" smtClean="0"/>
              <a:t>Conduct motor vehicle traffic management enforcement</a:t>
            </a:r>
          </a:p>
          <a:p>
            <a:pPr eaLnBrk="1" hangingPunct="1"/>
            <a:r>
              <a:rPr lang="en-US" sz="2400" dirty="0" smtClean="0"/>
              <a:t>Issue District Court Violation Notices, KSC citations, arrest if required. 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5120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99673" y="6504432"/>
            <a:ext cx="2362200" cy="288066"/>
          </a:xfrm>
          <a:noFill/>
        </p:spPr>
        <p:txBody>
          <a:bodyPr/>
          <a:lstStyle/>
          <a:p>
            <a:r>
              <a:rPr lang="en-US" dirty="0" smtClean="0"/>
              <a:t>KSC Protective Services Office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35" y="1066800"/>
            <a:ext cx="3324434" cy="2164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7" r="28977"/>
          <a:stretch/>
        </p:blipFill>
        <p:spPr>
          <a:xfrm rot="5400000">
            <a:off x="714530" y="3138735"/>
            <a:ext cx="2806442" cy="3386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097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208918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Security Operations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Emergency Response Team</a:t>
            </a:r>
          </a:p>
        </p:txBody>
      </p:sp>
      <p:sp>
        <p:nvSpPr>
          <p:cNvPr id="5222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0" y="1443358"/>
            <a:ext cx="4724400" cy="3013710"/>
          </a:xfrm>
        </p:spPr>
        <p:txBody>
          <a:bodyPr/>
          <a:lstStyle/>
          <a:p>
            <a:pPr eaLnBrk="1" hangingPunct="1"/>
            <a:r>
              <a:rPr lang="en-US" sz="2000" dirty="0" smtClean="0"/>
              <a:t>Provide special weapons and tactical response to rescue or protect personnel</a:t>
            </a:r>
          </a:p>
          <a:p>
            <a:pPr eaLnBrk="1" hangingPunct="1"/>
            <a:r>
              <a:rPr lang="en-US" sz="2000" dirty="0" smtClean="0"/>
              <a:t>Protect critical assets and neutralize immediate threats</a:t>
            </a:r>
          </a:p>
          <a:p>
            <a:pPr eaLnBrk="1" hangingPunct="1"/>
            <a:r>
              <a:rPr lang="en-US" sz="2000" dirty="0" smtClean="0"/>
              <a:t>Security surveillance and response via helicopter patrols</a:t>
            </a:r>
          </a:p>
          <a:p>
            <a:pPr eaLnBrk="1" hangingPunct="1"/>
            <a:r>
              <a:rPr lang="en-US" sz="2000" dirty="0" smtClean="0"/>
              <a:t>24/7 Mobile Patrols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3" t="10016" r="16666" b="33709"/>
          <a:stretch/>
        </p:blipFill>
        <p:spPr>
          <a:xfrm>
            <a:off x="4800600" y="4548508"/>
            <a:ext cx="3753853" cy="2067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11111" r="19166" b="14445"/>
          <a:stretch/>
        </p:blipFill>
        <p:spPr>
          <a:xfrm>
            <a:off x="304800" y="2167890"/>
            <a:ext cx="4094328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853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295656" y="388620"/>
            <a:ext cx="5190744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Security Operations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K-9 Units</a:t>
            </a:r>
          </a:p>
        </p:txBody>
      </p:sp>
      <p:sp>
        <p:nvSpPr>
          <p:cNvPr id="5325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76200" y="1706120"/>
            <a:ext cx="5800344" cy="3963924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Conduct area &amp; building clears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Narcotics detection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Explosive detection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Tracking and apprehension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Certified National Narcotics Detector Dog Association &amp; North American Police Working Dog Association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K-9 Facility on Center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Golan 15 storage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Selective Enforcement</a:t>
            </a:r>
          </a:p>
        </p:txBody>
      </p:sp>
      <p:pic>
        <p:nvPicPr>
          <p:cNvPr id="26626" name="Picture 2" descr="C:\Users\mbsteven\AppData\Local\Microsoft\Windows\Temporary Internet Files\Content.Outlook\YBGR80OV\DSC03587.JPG"/>
          <p:cNvPicPr>
            <a:picLocks noChangeAspect="1" noChangeArrowheads="1"/>
          </p:cNvPicPr>
          <p:nvPr/>
        </p:nvPicPr>
        <p:blipFill>
          <a:blip r:embed="rId3" cstate="print"/>
          <a:srcRect l="11413" r="29891"/>
          <a:stretch>
            <a:fillRect/>
          </a:stretch>
        </p:blipFill>
        <p:spPr bwMode="auto">
          <a:xfrm>
            <a:off x="6248400" y="1465263"/>
            <a:ext cx="1737282" cy="22198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1600" y="3810000"/>
            <a:ext cx="3606620" cy="262128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52044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>
          <a:xfrm>
            <a:off x="265176" y="182882"/>
            <a:ext cx="4992624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Security Operations</a:t>
            </a:r>
            <a:br>
              <a:rPr lang="en-US" sz="3600" dirty="0" smtClean="0"/>
            </a:br>
            <a:r>
              <a:rPr lang="en-US" sz="2400" dirty="0" smtClean="0"/>
              <a:t>Marine Units</a:t>
            </a:r>
          </a:p>
        </p:txBody>
      </p:sp>
      <p:sp>
        <p:nvSpPr>
          <p:cNvPr id="5837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066800" y="1358586"/>
            <a:ext cx="4800600" cy="16764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000" dirty="0" smtClean="0"/>
              <a:t>Patrol of all KSC waterways</a:t>
            </a:r>
          </a:p>
          <a:p>
            <a:pPr eaLnBrk="1" hangingPunct="1"/>
            <a:r>
              <a:rPr lang="en-US" sz="2000" dirty="0" smtClean="0"/>
              <a:t>Respond to waterway alarms and intrusions</a:t>
            </a:r>
          </a:p>
          <a:p>
            <a:pPr eaLnBrk="1" hangingPunct="1"/>
            <a:r>
              <a:rPr lang="en-US" sz="2000" dirty="0" smtClean="0"/>
              <a:t>Respond to watercraft mishaps</a:t>
            </a:r>
          </a:p>
        </p:txBody>
      </p:sp>
      <p:sp>
        <p:nvSpPr>
          <p:cNvPr id="5837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559217"/>
            <a:ext cx="3859795" cy="228660"/>
          </a:xfrm>
          <a:noFill/>
        </p:spPr>
        <p:txBody>
          <a:bodyPr/>
          <a:lstStyle/>
          <a:p>
            <a:r>
              <a:rPr lang="en-US" dirty="0" smtClean="0"/>
              <a:t>KSC Protective Services Office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 t="25260" r="8985" b="13542"/>
          <a:stretch/>
        </p:blipFill>
        <p:spPr>
          <a:xfrm>
            <a:off x="4724400" y="3083673"/>
            <a:ext cx="4121285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" b="14286"/>
          <a:stretch/>
        </p:blipFill>
        <p:spPr>
          <a:xfrm>
            <a:off x="381000" y="3604447"/>
            <a:ext cx="3810000" cy="2491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431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494830" y="391698"/>
            <a:ext cx="529637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Security Operations</a:t>
            </a:r>
            <a:br>
              <a:rPr lang="en-US" sz="3600" dirty="0" smtClean="0"/>
            </a:br>
            <a:r>
              <a:rPr lang="en-US" sz="2000" dirty="0" smtClean="0"/>
              <a:t>Helicopter Support</a:t>
            </a:r>
          </a:p>
        </p:txBody>
      </p:sp>
      <p:sp>
        <p:nvSpPr>
          <p:cNvPr id="5632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789462" y="1421971"/>
            <a:ext cx="4191000" cy="4419600"/>
          </a:xfrm>
        </p:spPr>
        <p:txBody>
          <a:bodyPr/>
          <a:lstStyle/>
          <a:p>
            <a:pPr eaLnBrk="1" hangingPunct="1"/>
            <a:r>
              <a:rPr lang="en-US" sz="2000" dirty="0" smtClean="0"/>
              <a:t>Surveillance of all KSC areas</a:t>
            </a:r>
          </a:p>
          <a:p>
            <a:pPr eaLnBrk="1" hangingPunct="1"/>
            <a:r>
              <a:rPr lang="en-US" sz="2000" dirty="0" smtClean="0"/>
              <a:t>Day &amp; Night search &amp; rescue capabilities</a:t>
            </a:r>
          </a:p>
          <a:p>
            <a:pPr eaLnBrk="1" hangingPunct="1"/>
            <a:r>
              <a:rPr lang="en-US" sz="2000" dirty="0" smtClean="0"/>
              <a:t>Aircraft intrusion defense (historical)</a:t>
            </a:r>
          </a:p>
          <a:p>
            <a:pPr eaLnBrk="1" hangingPunct="1"/>
            <a:r>
              <a:rPr lang="en-US" sz="2000" dirty="0" smtClean="0"/>
              <a:t>Contingency Response in support of all protective services</a:t>
            </a:r>
          </a:p>
          <a:p>
            <a:pPr eaLnBrk="1" hangingPunct="1"/>
            <a:r>
              <a:rPr lang="en-US" sz="2000" dirty="0" smtClean="0"/>
              <a:t>Helicopters, pilots and crew  provided by Aircraft Operations</a:t>
            </a:r>
          </a:p>
        </p:txBody>
      </p:sp>
      <p:sp>
        <p:nvSpPr>
          <p:cNvPr id="5632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00400" y="6629340"/>
            <a:ext cx="3859795" cy="228660"/>
          </a:xfrm>
          <a:noFill/>
        </p:spPr>
        <p:txBody>
          <a:bodyPr/>
          <a:lstStyle/>
          <a:p>
            <a:r>
              <a:rPr lang="en-US" dirty="0" smtClean="0"/>
              <a:t>KSC Protective Services Office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77" y="4360542"/>
            <a:ext cx="2745624" cy="2061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2" t="13465" r="17187" b="17683"/>
          <a:stretch/>
        </p:blipFill>
        <p:spPr>
          <a:xfrm>
            <a:off x="386513" y="1611272"/>
            <a:ext cx="4150810" cy="254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65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>
          <a:xfrm>
            <a:off x="374826" y="320357"/>
            <a:ext cx="7696200" cy="944563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cs typeface="Arial" panose="020B0604020202020204" pitchFamily="34" charset="0"/>
              </a:rPr>
              <a:t>Fire Rescue Services</a:t>
            </a:r>
            <a:br>
              <a:rPr lang="en-US" sz="4000" dirty="0">
                <a:cs typeface="Arial" panose="020B0604020202020204" pitchFamily="34" charset="0"/>
              </a:rPr>
            </a:br>
            <a:r>
              <a:rPr lang="en-US" sz="2700" dirty="0" smtClean="0"/>
              <a:t>Emergency Medical Response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4826" y="1585276"/>
            <a:ext cx="8153400" cy="2016927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000" dirty="0" smtClean="0"/>
              <a:t>Advanced Life Support (ALS)</a:t>
            </a:r>
          </a:p>
          <a:p>
            <a:pPr eaLnBrk="1" hangingPunct="1"/>
            <a:r>
              <a:rPr lang="en-US" sz="2000" dirty="0" smtClean="0"/>
              <a:t>Firefighter/Paramedics</a:t>
            </a:r>
          </a:p>
          <a:p>
            <a:pPr eaLnBrk="1" hangingPunct="1"/>
            <a:r>
              <a:rPr lang="en-US" sz="2000" dirty="0" smtClean="0"/>
              <a:t>ALS Transport is provided to all area hospitals via Fire Rescue Services Ambulances </a:t>
            </a:r>
          </a:p>
        </p:txBody>
      </p:sp>
      <p:sp>
        <p:nvSpPr>
          <p:cNvPr id="24578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048000" y="6477000"/>
            <a:ext cx="3859795" cy="228660"/>
          </a:xfrm>
          <a:noFill/>
        </p:spPr>
        <p:txBody>
          <a:bodyPr/>
          <a:lstStyle/>
          <a:p>
            <a:r>
              <a:rPr lang="en-US" dirty="0" smtClean="0"/>
              <a:t>KSC Protective Services Office</a:t>
            </a: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-30480"/>
            <a:ext cx="1243428" cy="1295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7777" r="9166" b="17779"/>
          <a:stretch/>
        </p:blipFill>
        <p:spPr>
          <a:xfrm>
            <a:off x="1263279" y="3409863"/>
            <a:ext cx="5919294" cy="276233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7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3733800"/>
            <a:ext cx="1417890" cy="142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53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7776</TotalTime>
  <Words>537</Words>
  <Application>Microsoft Office PowerPoint</Application>
  <PresentationFormat>On-screen Show (4:3)</PresentationFormat>
  <Paragraphs>146</Paragraphs>
  <Slides>15</Slides>
  <Notes>11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Century Gothic</vt:lpstr>
      <vt:lpstr>Courier New</vt:lpstr>
      <vt:lpstr>Helvetica</vt:lpstr>
      <vt:lpstr>Wingdings</vt:lpstr>
      <vt:lpstr>Wingdings 3</vt:lpstr>
      <vt:lpstr>Ion</vt:lpstr>
      <vt:lpstr>Photo Editor Photo</vt:lpstr>
      <vt:lpstr>PowerPoint Presentation</vt:lpstr>
      <vt:lpstr>Kennedy Space Center</vt:lpstr>
      <vt:lpstr>Protective Services Office</vt:lpstr>
      <vt:lpstr>Security Operations Law Enforcement Function</vt:lpstr>
      <vt:lpstr>Security Operations Emergency Response Team</vt:lpstr>
      <vt:lpstr>Security Operations K-9 Units</vt:lpstr>
      <vt:lpstr>Security Operations Marine Units</vt:lpstr>
      <vt:lpstr>Security Operations Helicopter Support</vt:lpstr>
      <vt:lpstr>Fire Rescue Services Emergency Medical Response</vt:lpstr>
      <vt:lpstr>Fire Rescue Services</vt:lpstr>
      <vt:lpstr>Fire Operations Fire Response</vt:lpstr>
      <vt:lpstr>Protective Services Communications Center</vt:lpstr>
      <vt:lpstr>National Incident Management System Compliance</vt:lpstr>
      <vt:lpstr>Emergency Management </vt:lpstr>
      <vt:lpstr>Protective Services  Thank You for the Opportunity!  </vt:lpstr>
    </vt:vector>
  </TitlesOfParts>
  <Company>NASA/IPAO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Scheiba, Sandi L. (KSC-KISSIV-SI)[APACHE-LOGICAL JV]</dc:creator>
  <cp:lastModifiedBy>Kee, Wayne M. (KSC-SIP00)</cp:lastModifiedBy>
  <cp:revision>373</cp:revision>
  <cp:lastPrinted>2019-05-22T17:13:15Z</cp:lastPrinted>
  <dcterms:created xsi:type="dcterms:W3CDTF">2004-08-09T21:29:36Z</dcterms:created>
  <dcterms:modified xsi:type="dcterms:W3CDTF">2019-05-28T13:56:36Z</dcterms:modified>
</cp:coreProperties>
</file>