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7"/>
  </p:notesMasterIdLst>
  <p:handoutMasterIdLst>
    <p:handoutMasterId r:id="rId28"/>
  </p:handoutMasterIdLst>
  <p:sldIdLst>
    <p:sldId id="283" r:id="rId3"/>
    <p:sldId id="282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7" r:id="rId14"/>
    <p:sldId id="298" r:id="rId15"/>
    <p:sldId id="304" r:id="rId16"/>
    <p:sldId id="296" r:id="rId17"/>
    <p:sldId id="295" r:id="rId18"/>
    <p:sldId id="299" r:id="rId19"/>
    <p:sldId id="301" r:id="rId20"/>
    <p:sldId id="302" r:id="rId21"/>
    <p:sldId id="303" r:id="rId22"/>
    <p:sldId id="305" r:id="rId23"/>
    <p:sldId id="306" r:id="rId24"/>
    <p:sldId id="309" r:id="rId25"/>
    <p:sldId id="310" r:id="rId26"/>
  </p:sldIdLst>
  <p:sldSz cx="12195175" cy="6859588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66" y="-102"/>
      </p:cViewPr>
      <p:guideLst>
        <p:guide orient="horz" pos="2161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77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AD8F6-FF7C-447F-A91D-4FA7CFC9C0C5}" type="datetimeFigureOut">
              <a:rPr lang="en-GB" smtClean="0"/>
              <a:t>09/01/2019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501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7EE11-88F6-4E42-B196-8CF9EA9FE2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391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5B75E70-762A-4375-AA7C-DE9BB7CC9339}" type="datetimeFigureOut">
              <a:rPr lang="de-DE" smtClean="0"/>
              <a:pPr/>
              <a:t>09.01.2019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F1895BC-06EC-475A-97CA-BF53472F2E0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837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psf\Host\Users\cd\Desktop\Startbild_16zu9-E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878399" y="1573200"/>
            <a:ext cx="10864800" cy="741600"/>
          </a:xfrm>
        </p:spPr>
        <p:txBody>
          <a:bodyPr/>
          <a:lstStyle>
            <a:lvl1pPr>
              <a:tabLst>
                <a:tab pos="2038350" algn="l"/>
              </a:tabLst>
              <a:defRPr b="1"/>
            </a:lvl1pPr>
          </a:lstStyle>
          <a:p>
            <a:pPr lvl="0"/>
            <a:r>
              <a:rPr lang="en-GB" noProof="0" dirty="0" smtClean="0"/>
              <a:t>Click here to insert lecture title</a:t>
            </a:r>
            <a:endParaRPr lang="de-DE" noProof="0" dirty="0" smtClean="0"/>
          </a:p>
        </p:txBody>
      </p:sp>
      <p:sp>
        <p:nvSpPr>
          <p:cNvPr id="16" name="Rectangle 37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78399" y="2430000"/>
            <a:ext cx="10864800" cy="1152000"/>
          </a:xfr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rgbClr val="686868"/>
                </a:solidFill>
              </a:defRPr>
            </a:lvl1pPr>
          </a:lstStyle>
          <a:p>
            <a:pPr lvl="0"/>
            <a:r>
              <a:rPr lang="en-GB" noProof="0" dirty="0" smtClean="0"/>
              <a:t>Click here to insert lecture subtitle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pic>
        <p:nvPicPr>
          <p:cNvPr id="8" name="Picture 4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30" y="5598000"/>
            <a:ext cx="1080000" cy="95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853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112212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91502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54828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6224400" y="1591200"/>
            <a:ext cx="5482800" cy="433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r>
              <a:rPr lang="en-GB" noProof="0" dirty="0" smtClean="0"/>
              <a:t>Click onto symbol to insert picture</a:t>
            </a:r>
          </a:p>
          <a:p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00678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54828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93620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54828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sp>
        <p:nvSpPr>
          <p:cNvPr id="6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6224400" y="1591200"/>
            <a:ext cx="54828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5179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"/>
          <p:cNvSpPr>
            <a:spLocks noGrp="1"/>
          </p:cNvSpPr>
          <p:nvPr>
            <p:ph type="body" idx="11" hasCustomPrompt="1"/>
          </p:nvPr>
        </p:nvSpPr>
        <p:spPr>
          <a:xfrm>
            <a:off x="485999" y="1591200"/>
            <a:ext cx="5482800" cy="33480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en-GB" noProof="0" dirty="0" smtClean="0"/>
              <a:t>Click here to insert header line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224399" y="1591200"/>
            <a:ext cx="5482800" cy="33480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en-GB" noProof="0" dirty="0" smtClean="0"/>
              <a:t>Click here to insert header 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86000" y="2141999"/>
            <a:ext cx="5482800" cy="37872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224400" y="2142000"/>
            <a:ext cx="5482800" cy="37872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3847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19387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17683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 ohne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22844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0" descr="Folie-03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87"/>
          <a:stretch>
            <a:fillRect/>
          </a:stretch>
        </p:blipFill>
        <p:spPr bwMode="auto">
          <a:xfrm>
            <a:off x="1588" y="6143625"/>
            <a:ext cx="121856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5999" y="648000"/>
            <a:ext cx="11221200" cy="73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insert chart title</a:t>
            </a:r>
            <a:endParaRPr lang="de-DE" noProof="0" dirty="0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999" y="1591200"/>
            <a:ext cx="11221200" cy="433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1" name="Rectangle 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9999" y="126000"/>
            <a:ext cx="10177200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800">
                <a:solidFill>
                  <a:srgbClr val="686868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dirty="0" smtClean="0"/>
              <a:t>&gt; Lecture &gt; Author  •  Document &gt; Date</a:t>
            </a:r>
            <a:endParaRPr lang="en-GB" noProof="0" dirty="0"/>
          </a:p>
        </p:txBody>
      </p:sp>
      <p:sp>
        <p:nvSpPr>
          <p:cNvPr id="12" name="Rectangle 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6000" y="126000"/>
            <a:ext cx="1044000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lang="de-DE" sz="800" kern="1200">
                <a:solidFill>
                  <a:srgbClr val="686868"/>
                </a:solidFill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GB" noProof="0" dirty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1836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  <p:sldLayoutId id="2147483662" r:id="rId5"/>
    <p:sldLayoutId id="2147483658" r:id="rId6"/>
    <p:sldLayoutId id="2147483655" r:id="rId7"/>
    <p:sldLayoutId id="2147483656" r:id="rId8"/>
    <p:sldLayoutId id="2147483660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rgbClr val="68686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80000" indent="-180000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64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64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228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9692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en-US" dirty="0"/>
              <a:t>Human-in-the-Loop Landing Flare Flight Test Simulation of the </a:t>
            </a:r>
            <a:r>
              <a:rPr lang="en-US" dirty="0" err="1"/>
              <a:t>SpaceLiner</a:t>
            </a:r>
            <a:r>
              <a:rPr lang="en-US" dirty="0"/>
              <a:t> Orbiter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841003" y="2565698"/>
            <a:ext cx="10864800" cy="648072"/>
          </a:xfrm>
        </p:spPr>
        <p:txBody>
          <a:bodyPr/>
          <a:lstStyle/>
          <a:p>
            <a:r>
              <a:rPr lang="en-GB" dirty="0" smtClean="0"/>
              <a:t>Frank Morlang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4784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(flight model)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99" y="1087793"/>
            <a:ext cx="7848872" cy="5070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07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(simulated whole descent)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147" y="1122656"/>
            <a:ext cx="7992888" cy="505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03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(simulated whole descent)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179" y="1074210"/>
            <a:ext cx="7848872" cy="5075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87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(simulated whole descent)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115" y="1125538"/>
            <a:ext cx="7776864" cy="5044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1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(simulated whole descent)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14</a:t>
            </a:fld>
            <a:endParaRPr lang="en-GB" noProof="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71" y="1125538"/>
            <a:ext cx="5701080" cy="3686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619" y="1125538"/>
            <a:ext cx="5701080" cy="3686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687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(simulated landing </a:t>
            </a:r>
            <a:r>
              <a:rPr lang="en-GB" dirty="0" smtClean="0"/>
              <a:t>flare </a:t>
            </a:r>
            <a:r>
              <a:rPr lang="en-GB" dirty="0" smtClean="0"/>
              <a:t>test)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89075" y="1125538"/>
            <a:ext cx="9577064" cy="511256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000" b="1" dirty="0" smtClean="0"/>
              <a:t>Initial </a:t>
            </a:r>
            <a:r>
              <a:rPr lang="en-US" sz="4000" b="1" dirty="0"/>
              <a:t>altitude setting of </a:t>
            </a:r>
            <a:r>
              <a:rPr lang="en-US" sz="4000" b="1" dirty="0" smtClean="0"/>
              <a:t>14000 </a:t>
            </a:r>
            <a:r>
              <a:rPr lang="en-US" sz="4000" b="1" dirty="0" err="1" smtClean="0"/>
              <a:t>ftagl</a:t>
            </a:r>
            <a:endParaRPr lang="en-US" sz="4000" b="1" dirty="0" smtClean="0"/>
          </a:p>
          <a:p>
            <a:pPr>
              <a:defRPr/>
            </a:pPr>
            <a:endParaRPr lang="en-US" sz="4000" b="1" dirty="0" smtClean="0"/>
          </a:p>
          <a:p>
            <a:pPr>
              <a:defRPr/>
            </a:pPr>
            <a:r>
              <a:rPr lang="en-US" sz="4000" b="1" dirty="0" smtClean="0"/>
              <a:t>Autopilot </a:t>
            </a:r>
            <a:r>
              <a:rPr lang="en-US" sz="4000" b="1" dirty="0"/>
              <a:t>pitch mode speed with pitch setting of </a:t>
            </a:r>
            <a:r>
              <a:rPr lang="en-US" sz="4000" b="1" dirty="0" smtClean="0"/>
              <a:t>250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kts</a:t>
            </a:r>
            <a:endParaRPr lang="en-US" sz="4000" b="1" dirty="0" smtClean="0"/>
          </a:p>
          <a:p>
            <a:pPr>
              <a:defRPr/>
            </a:pPr>
            <a:endParaRPr lang="en-US" sz="4000" b="1" dirty="0" smtClean="0"/>
          </a:p>
          <a:p>
            <a:pPr>
              <a:defRPr/>
            </a:pPr>
            <a:r>
              <a:rPr lang="en-US" sz="4000" b="1" dirty="0" smtClean="0"/>
              <a:t>Gear </a:t>
            </a:r>
            <a:r>
              <a:rPr lang="en-US" sz="4000" b="1" dirty="0"/>
              <a:t>extraction </a:t>
            </a:r>
            <a:r>
              <a:rPr lang="en-US" sz="4000" b="1" dirty="0" smtClean="0"/>
              <a:t>at </a:t>
            </a:r>
            <a:r>
              <a:rPr lang="en-US" sz="4000" b="1" dirty="0" smtClean="0"/>
              <a:t>100</a:t>
            </a:r>
            <a:r>
              <a:rPr lang="en-US" sz="4000" b="1" dirty="0" smtClean="0"/>
              <a:t>00 </a:t>
            </a:r>
            <a:r>
              <a:rPr lang="en-US" sz="4000" b="1" dirty="0" err="1" smtClean="0"/>
              <a:t>ftagl</a:t>
            </a:r>
            <a:endParaRPr lang="en-US" sz="4000" b="1" dirty="0" smtClean="0"/>
          </a:p>
          <a:p>
            <a:pPr>
              <a:defRPr/>
            </a:pPr>
            <a:endParaRPr lang="en-US" sz="4000" b="1" dirty="0" smtClean="0"/>
          </a:p>
          <a:p>
            <a:pPr>
              <a:defRPr/>
            </a:pPr>
            <a:r>
              <a:rPr lang="en-US" sz="4000" b="1" dirty="0" smtClean="0"/>
              <a:t>Flare </a:t>
            </a:r>
            <a:r>
              <a:rPr lang="en-US" sz="4000" b="1" dirty="0"/>
              <a:t>out at </a:t>
            </a:r>
            <a:r>
              <a:rPr lang="en-US" sz="4000" b="1" dirty="0" smtClean="0"/>
              <a:t>1200 </a:t>
            </a:r>
            <a:r>
              <a:rPr lang="en-US" sz="4000" b="1" dirty="0" err="1"/>
              <a:t>ftagl</a:t>
            </a:r>
            <a:r>
              <a:rPr lang="en-US" sz="4000" b="1" dirty="0"/>
              <a:t>  with autopilot </a:t>
            </a:r>
            <a:r>
              <a:rPr lang="en-US" sz="4000" b="1" dirty="0" smtClean="0"/>
              <a:t>pitch </a:t>
            </a:r>
            <a:r>
              <a:rPr lang="en-US" sz="4000" b="1" dirty="0"/>
              <a:t>mode vertical speed </a:t>
            </a:r>
            <a:r>
              <a:rPr lang="en-US" sz="4000" b="1" dirty="0" smtClean="0"/>
              <a:t>of </a:t>
            </a:r>
            <a:r>
              <a:rPr lang="en-US" sz="4000" b="1" dirty="0" smtClean="0"/>
              <a:t>0 </a:t>
            </a:r>
            <a:r>
              <a:rPr lang="en-US" sz="4000" b="1" dirty="0"/>
              <a:t>feet per minute  </a:t>
            </a:r>
            <a:endParaRPr lang="en-US" sz="4000" b="1" dirty="0" smtClean="0"/>
          </a:p>
          <a:p>
            <a:pPr>
              <a:defRPr/>
            </a:pPr>
            <a:endParaRPr lang="en-US" sz="4000" b="1" dirty="0" smtClean="0"/>
          </a:p>
          <a:p>
            <a:pPr marL="0" indent="0">
              <a:buNone/>
              <a:defRPr/>
            </a:pPr>
            <a:endParaRPr lang="en-US" sz="4000" b="1" dirty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302480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(simulated landing </a:t>
            </a:r>
            <a:r>
              <a:rPr lang="en-GB" dirty="0" smtClean="0"/>
              <a:t>flare </a:t>
            </a:r>
            <a:r>
              <a:rPr lang="en-GB" dirty="0" smtClean="0"/>
              <a:t>test)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147" y="1197546"/>
            <a:ext cx="7752482" cy="5006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84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(simulated landing </a:t>
            </a:r>
            <a:r>
              <a:rPr lang="en-GB" dirty="0" smtClean="0"/>
              <a:t>flare </a:t>
            </a:r>
            <a:r>
              <a:rPr lang="en-GB" dirty="0" smtClean="0"/>
              <a:t>test)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17</a:t>
            </a:fld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187" y="1197546"/>
            <a:ext cx="7752482" cy="5006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842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(simulated landing </a:t>
            </a:r>
            <a:r>
              <a:rPr lang="en-GB" dirty="0" smtClean="0"/>
              <a:t>flare </a:t>
            </a:r>
            <a:r>
              <a:rPr lang="en-GB" dirty="0" smtClean="0"/>
              <a:t>test)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18</a:t>
            </a:fld>
            <a:endParaRPr lang="en-GB" noProof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39" y="1125538"/>
            <a:ext cx="8040514" cy="5192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67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(simulated landing </a:t>
            </a:r>
            <a:r>
              <a:rPr lang="en-GB" dirty="0" smtClean="0"/>
              <a:t>flare </a:t>
            </a:r>
            <a:r>
              <a:rPr lang="en-GB" dirty="0" smtClean="0"/>
              <a:t>test)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19</a:t>
            </a:fld>
            <a:endParaRPr lang="en-GB" noProof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147" y="1125538"/>
            <a:ext cx="7824490" cy="505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43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>
          <a:xfrm>
            <a:off x="3505299" y="1341562"/>
            <a:ext cx="6264696" cy="4338000"/>
          </a:xfrm>
        </p:spPr>
        <p:txBody>
          <a:bodyPr/>
          <a:lstStyle/>
          <a:p>
            <a:r>
              <a:rPr lang="en-GB" sz="4800" dirty="0" smtClean="0"/>
              <a:t>Motivation</a:t>
            </a:r>
            <a:endParaRPr lang="en-GB" sz="4800" dirty="0" smtClean="0"/>
          </a:p>
          <a:p>
            <a:r>
              <a:rPr lang="en-GB" sz="4800" dirty="0"/>
              <a:t>Methodology</a:t>
            </a:r>
            <a:endParaRPr lang="en-GB" sz="4800" dirty="0" smtClean="0"/>
          </a:p>
          <a:p>
            <a:r>
              <a:rPr lang="en-GB" sz="4800" dirty="0" smtClean="0"/>
              <a:t>Results</a:t>
            </a:r>
          </a:p>
          <a:p>
            <a:r>
              <a:rPr lang="en-GB" sz="4800" dirty="0" smtClean="0"/>
              <a:t>Discussion &amp; Outlook</a:t>
            </a:r>
            <a:endParaRPr lang="en-GB" sz="4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3936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&amp; Outlook</a:t>
            </a:r>
            <a:br>
              <a:rPr lang="en-GB" dirty="0"/>
            </a:b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89075" y="2205658"/>
            <a:ext cx="9577064" cy="237626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n-US" sz="4000" b="1" dirty="0" smtClean="0"/>
              <a:t>Similar whole descent decline X-Plane / TOSCA </a:t>
            </a:r>
            <a:r>
              <a:rPr lang="en-US" sz="4000" b="1" dirty="0"/>
              <a:t>with a steep, a nearly time constant and flat decrease </a:t>
            </a:r>
            <a:r>
              <a:rPr lang="en-US" sz="4000" b="1" dirty="0" smtClean="0"/>
              <a:t>phase</a:t>
            </a:r>
          </a:p>
          <a:p>
            <a:pPr>
              <a:defRPr/>
            </a:pPr>
            <a:endParaRPr lang="en-US" sz="4000" b="1" dirty="0" smtClean="0"/>
          </a:p>
          <a:p>
            <a:pPr marL="0" indent="0">
              <a:buNone/>
              <a:defRPr/>
            </a:pPr>
            <a:endParaRPr lang="en-US" sz="4000" b="1" dirty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40501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&amp; Outlook</a:t>
            </a:r>
            <a:br>
              <a:rPr lang="en-GB" dirty="0"/>
            </a:b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89075" y="1125538"/>
            <a:ext cx="9577064" cy="518457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n-US" sz="4000" b="1" dirty="0" smtClean="0"/>
              <a:t>Although </a:t>
            </a:r>
            <a:r>
              <a:rPr lang="en-US" sz="4000" b="1" dirty="0"/>
              <a:t>compressible flow effects are considered using </a:t>
            </a:r>
            <a:r>
              <a:rPr lang="en-US" sz="4000" b="1" dirty="0" err="1"/>
              <a:t>Prandtl-Glauert</a:t>
            </a:r>
            <a:r>
              <a:rPr lang="en-US" sz="4000" b="1" dirty="0"/>
              <a:t>, the </a:t>
            </a:r>
            <a:r>
              <a:rPr lang="en-US" sz="4000" b="1" dirty="0" err="1"/>
              <a:t>SpaceLiner</a:t>
            </a:r>
            <a:r>
              <a:rPr lang="en-US" sz="4000" b="1" dirty="0"/>
              <a:t> X-Plane simulation model needs deeper investigation in its transonic and supersonic behavior, taking into account that transonic effects in X-Plane only refer to an empirical </a:t>
            </a:r>
            <a:r>
              <a:rPr lang="en-US" sz="4000" b="1" dirty="0" err="1"/>
              <a:t>mach</a:t>
            </a:r>
            <a:r>
              <a:rPr lang="en-US" sz="4000" b="1" dirty="0"/>
              <a:t>-divergent drag increase and the airfoil becomes an appropriate thickness ratio diamond shape under supersonic </a:t>
            </a:r>
            <a:r>
              <a:rPr lang="en-US" sz="4000" b="1" dirty="0" smtClean="0"/>
              <a:t>conditions.</a:t>
            </a:r>
          </a:p>
          <a:p>
            <a:pPr>
              <a:defRPr/>
            </a:pPr>
            <a:endParaRPr lang="en-US" sz="4000" b="1" dirty="0" smtClean="0"/>
          </a:p>
          <a:p>
            <a:pPr marL="0" indent="0">
              <a:buNone/>
              <a:defRPr/>
            </a:pPr>
            <a:endParaRPr lang="en-US" sz="4000" b="1" dirty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43346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&amp; Outlook</a:t>
            </a:r>
            <a:br>
              <a:rPr lang="en-GB" dirty="0"/>
            </a:b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89075" y="1125538"/>
            <a:ext cx="9577064" cy="518457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300" b="1" dirty="0" smtClean="0"/>
              <a:t>Smooth </a:t>
            </a:r>
            <a:r>
              <a:rPr lang="en-US" sz="4300" b="1" dirty="0" smtClean="0"/>
              <a:t>approach and landing with:</a:t>
            </a:r>
            <a:endParaRPr lang="en-US" sz="4300" b="1" dirty="0" smtClean="0"/>
          </a:p>
          <a:p>
            <a:pPr lvl="1">
              <a:defRPr/>
            </a:pPr>
            <a:r>
              <a:rPr lang="en-US" sz="4300" b="1" dirty="0" smtClean="0"/>
              <a:t>About </a:t>
            </a:r>
            <a:r>
              <a:rPr lang="en-US" sz="4300" b="1" dirty="0" smtClean="0"/>
              <a:t>1200 </a:t>
            </a:r>
            <a:r>
              <a:rPr lang="en-US" sz="4300" b="1" dirty="0" err="1" smtClean="0"/>
              <a:t>ftagl</a:t>
            </a:r>
            <a:r>
              <a:rPr lang="en-US" sz="4300" b="1" dirty="0" smtClean="0"/>
              <a:t> flare out initiation</a:t>
            </a:r>
          </a:p>
          <a:p>
            <a:pPr lvl="1">
              <a:defRPr/>
            </a:pPr>
            <a:r>
              <a:rPr lang="en-US" sz="4300" b="1" dirty="0" smtClean="0"/>
              <a:t>About </a:t>
            </a:r>
            <a:r>
              <a:rPr lang="en-US" sz="4300" b="1" dirty="0" smtClean="0"/>
              <a:t>20</a:t>
            </a:r>
            <a:r>
              <a:rPr lang="en-US" sz="4300" b="1" dirty="0" smtClean="0"/>
              <a:t>0 </a:t>
            </a:r>
            <a:r>
              <a:rPr lang="en-US" sz="4300" b="1" dirty="0" err="1" smtClean="0"/>
              <a:t>kts</a:t>
            </a:r>
            <a:r>
              <a:rPr lang="en-US" sz="4300" b="1" dirty="0" smtClean="0"/>
              <a:t> IAS</a:t>
            </a:r>
          </a:p>
          <a:p>
            <a:pPr lvl="1">
              <a:defRPr/>
            </a:pPr>
            <a:r>
              <a:rPr lang="en-US" sz="4300" b="1" dirty="0" smtClean="0"/>
              <a:t>Final </a:t>
            </a:r>
            <a:r>
              <a:rPr lang="en-US" sz="4300" b="1" dirty="0"/>
              <a:t>approach at </a:t>
            </a:r>
            <a:r>
              <a:rPr lang="en-US" sz="4300" b="1" dirty="0" smtClean="0"/>
              <a:t>about </a:t>
            </a:r>
            <a:r>
              <a:rPr lang="en-US" sz="4300" b="1" dirty="0" smtClean="0"/>
              <a:t>250 </a:t>
            </a:r>
            <a:r>
              <a:rPr lang="en-US" sz="4300" b="1" dirty="0" err="1" smtClean="0"/>
              <a:t>kts</a:t>
            </a:r>
            <a:endParaRPr lang="en-US" sz="4300" b="1" dirty="0" smtClean="0"/>
          </a:p>
          <a:p>
            <a:pPr lvl="1">
              <a:defRPr/>
            </a:pPr>
            <a:r>
              <a:rPr lang="en-US" sz="4300" b="1" dirty="0"/>
              <a:t>lift-to-drag ratio </a:t>
            </a:r>
            <a:r>
              <a:rPr lang="en-US" sz="4300" b="1" dirty="0" smtClean="0"/>
              <a:t>keeps above the </a:t>
            </a:r>
            <a:r>
              <a:rPr lang="en-US" sz="4300" b="1" dirty="0"/>
              <a:t>acceptable value of 3.0</a:t>
            </a:r>
            <a:r>
              <a:rPr lang="en-US" sz="4300" b="1" baseline="30000" dirty="0"/>
              <a:t>1</a:t>
            </a:r>
          </a:p>
          <a:p>
            <a:pPr lvl="1">
              <a:defRPr/>
            </a:pPr>
            <a:endParaRPr lang="en-US" sz="4000" b="1" dirty="0" smtClean="0"/>
          </a:p>
          <a:p>
            <a:pPr marL="0" indent="0">
              <a:buNone/>
              <a:defRPr/>
            </a:pPr>
            <a:r>
              <a:rPr lang="en-US" sz="3500" baseline="30000" dirty="0"/>
              <a:t>1</a:t>
            </a:r>
            <a:r>
              <a:rPr lang="en-US" sz="3500" dirty="0"/>
              <a:t>P. M. Sforza, Manned Spacecraft Design Principles, 1st ed., Elsevier Aerospace Engineering Series, Elsevier, November 2015, pp. 175-176.</a:t>
            </a:r>
          </a:p>
          <a:p>
            <a:pPr marL="0" indent="0">
              <a:buNone/>
              <a:defRPr/>
            </a:pPr>
            <a:endParaRPr lang="en-US" sz="4000" b="1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98417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&amp; Outlook</a:t>
            </a:r>
            <a:br>
              <a:rPr lang="en-GB" dirty="0"/>
            </a:b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89075" y="1125538"/>
            <a:ext cx="9577064" cy="5184576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000" b="1" dirty="0" smtClean="0"/>
              <a:t>BUT</a:t>
            </a:r>
            <a:endParaRPr lang="en-US" sz="3200" b="1" baseline="30000" dirty="0" smtClean="0"/>
          </a:p>
          <a:p>
            <a:pPr lvl="1">
              <a:defRPr/>
            </a:pPr>
            <a:r>
              <a:rPr lang="en-US" sz="3200" b="1" dirty="0"/>
              <a:t>wing loading peak of </a:t>
            </a:r>
            <a:r>
              <a:rPr lang="en-US" sz="3200" b="1" dirty="0" smtClean="0"/>
              <a:t>4200 </a:t>
            </a:r>
            <a:r>
              <a:rPr lang="en-US" sz="3200" b="1" dirty="0" smtClean="0"/>
              <a:t>N </a:t>
            </a:r>
            <a:r>
              <a:rPr lang="en-US" sz="3200" b="1" dirty="0"/>
              <a:t>/ m2 </a:t>
            </a:r>
            <a:r>
              <a:rPr lang="en-US" sz="3200" b="1" dirty="0" smtClean="0"/>
              <a:t>exceeded </a:t>
            </a:r>
            <a:r>
              <a:rPr lang="en-US" sz="3200" b="1" dirty="0"/>
              <a:t>the typical maximum values of the F-104 (mod), the X-15 and the Space Shuttle in the range of 3500 to 3800 N / </a:t>
            </a:r>
            <a:r>
              <a:rPr lang="en-US" sz="3200" b="1" dirty="0" smtClean="0"/>
              <a:t>m2</a:t>
            </a:r>
            <a:r>
              <a:rPr lang="en-US" sz="3200" b="1" baseline="30000" dirty="0" smtClean="0"/>
              <a:t>1</a:t>
            </a:r>
            <a:r>
              <a:rPr lang="en-US" sz="3200" b="1" dirty="0" smtClean="0"/>
              <a:t> </a:t>
            </a:r>
          </a:p>
          <a:p>
            <a:pPr lvl="1">
              <a:defRPr/>
            </a:pPr>
            <a:endParaRPr lang="en-US" sz="3200" b="1" dirty="0" smtClean="0"/>
          </a:p>
          <a:p>
            <a:pPr marL="0" indent="0">
              <a:buNone/>
              <a:defRPr/>
            </a:pPr>
            <a:r>
              <a:rPr lang="en-US" sz="2800" baseline="30000" dirty="0" smtClean="0"/>
              <a:t>1</a:t>
            </a:r>
            <a:r>
              <a:rPr lang="en-US" sz="2800" dirty="0" smtClean="0"/>
              <a:t>P</a:t>
            </a:r>
            <a:r>
              <a:rPr lang="en-US" sz="2800" dirty="0"/>
              <a:t>. M. Sforza, Manned Spacecraft Design Principles, 1st ed., Elsevier Aerospace Engineering Series, Elsevier, November 2015, pp. 175-176.</a:t>
            </a:r>
            <a:endParaRPr lang="en-US" sz="2800" dirty="0" smtClean="0"/>
          </a:p>
          <a:p>
            <a:pPr marL="0" indent="0">
              <a:buNone/>
              <a:defRPr/>
            </a:pPr>
            <a:endParaRPr lang="en-US" sz="4000" b="1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149465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&amp; Outlook</a:t>
            </a:r>
            <a:br>
              <a:rPr lang="en-GB" dirty="0"/>
            </a:b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24</a:t>
            </a:fld>
            <a:endParaRPr lang="en-GB" noProof="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89075" y="1125538"/>
            <a:ext cx="9577064" cy="5184576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000" b="1" dirty="0" smtClean="0"/>
              <a:t>Further </a:t>
            </a:r>
            <a:r>
              <a:rPr lang="en-US" sz="4000" b="1" dirty="0"/>
              <a:t>simulated landing flare flight tests </a:t>
            </a:r>
            <a:r>
              <a:rPr lang="en-US" sz="4000" b="1" dirty="0"/>
              <a:t>with smoother elevator </a:t>
            </a:r>
            <a:r>
              <a:rPr lang="en-US" sz="4000" b="1" dirty="0" smtClean="0"/>
              <a:t>actuator dynamics for target pitch </a:t>
            </a:r>
            <a:r>
              <a:rPr lang="en-US" sz="4000" b="1" dirty="0"/>
              <a:t>mode vertical </a:t>
            </a:r>
            <a:r>
              <a:rPr lang="en-US" sz="4000" b="1" dirty="0" smtClean="0"/>
              <a:t>speed of </a:t>
            </a:r>
            <a:r>
              <a:rPr lang="en-US" sz="4000" b="1" dirty="0"/>
              <a:t>0 feet per minute </a:t>
            </a:r>
            <a:r>
              <a:rPr lang="en-US" sz="4000" b="1" dirty="0" smtClean="0"/>
              <a:t>and flare </a:t>
            </a:r>
            <a:r>
              <a:rPr lang="en-US" sz="4000" b="1" dirty="0"/>
              <a:t>out initiation </a:t>
            </a:r>
            <a:r>
              <a:rPr lang="en-US" sz="4000" b="1" dirty="0" smtClean="0"/>
              <a:t>above 1200 </a:t>
            </a:r>
            <a:r>
              <a:rPr lang="en-US" sz="4000" b="1" dirty="0" err="1"/>
              <a:t>ftagl</a:t>
            </a:r>
            <a:r>
              <a:rPr lang="en-US" sz="4000" b="1" dirty="0"/>
              <a:t> are needed to find a setting </a:t>
            </a:r>
            <a:r>
              <a:rPr lang="en-US" sz="4000" b="1" dirty="0" smtClean="0"/>
              <a:t>not </a:t>
            </a:r>
            <a:r>
              <a:rPr lang="en-US" sz="4000" b="1" dirty="0"/>
              <a:t>exceeding a </a:t>
            </a:r>
            <a:r>
              <a:rPr lang="en-US" sz="4000" b="1" dirty="0"/>
              <a:t>wing loading peak </a:t>
            </a:r>
            <a:r>
              <a:rPr lang="en-US" sz="4000" b="1" dirty="0" smtClean="0"/>
              <a:t>3800 </a:t>
            </a:r>
            <a:r>
              <a:rPr lang="en-US" sz="4000" b="1" dirty="0"/>
              <a:t>N / m2.</a:t>
            </a:r>
            <a:endParaRPr lang="en-US" sz="4000" b="1" dirty="0" smtClean="0"/>
          </a:p>
          <a:p>
            <a:pPr marL="0" indent="0">
              <a:buNone/>
              <a:defRPr/>
            </a:pPr>
            <a:endParaRPr lang="en-US" sz="4000" b="1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136697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713211" y="811893"/>
            <a:ext cx="8229600" cy="5543550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BE" sz="4000" b="1" dirty="0" err="1" smtClean="0"/>
              <a:t>Now</a:t>
            </a:r>
            <a:endParaRPr lang="fr-BE" sz="4000" b="1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r>
              <a:rPr lang="fr-BE" sz="4000" b="1" dirty="0" smtClean="0"/>
              <a:t>Future (</a:t>
            </a:r>
            <a:r>
              <a:rPr lang="fr-BE" sz="4000" b="1" dirty="0" err="1" smtClean="0"/>
              <a:t>Who</a:t>
            </a:r>
            <a:r>
              <a:rPr lang="fr-BE" sz="4000" b="1" dirty="0" smtClean="0"/>
              <a:t> </a:t>
            </a:r>
            <a:r>
              <a:rPr lang="fr-BE" sz="4000" b="1" dirty="0" err="1" smtClean="0"/>
              <a:t>knows</a:t>
            </a:r>
            <a:r>
              <a:rPr lang="fr-BE" sz="4000" b="1" dirty="0" smtClean="0"/>
              <a:t> </a:t>
            </a:r>
            <a:r>
              <a:rPr lang="fr-BE" sz="4000" b="1" dirty="0" err="1" smtClean="0"/>
              <a:t>when</a:t>
            </a:r>
            <a:r>
              <a:rPr lang="fr-BE" sz="4000" b="1" dirty="0" smtClean="0"/>
              <a:t> ?)</a:t>
            </a:r>
            <a:endParaRPr lang="fr-BE" sz="40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93" y="1412874"/>
            <a:ext cx="2568575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091" y="4293890"/>
            <a:ext cx="3213100" cy="193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92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Methodology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85019" y="1557586"/>
            <a:ext cx="9597752" cy="3789745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000" b="1" dirty="0" smtClean="0"/>
              <a:t>Human-in-the-Loop Simulation</a:t>
            </a:r>
          </a:p>
          <a:p>
            <a:pPr marL="0" indent="0">
              <a:buNone/>
              <a:defRPr/>
            </a:pPr>
            <a:r>
              <a:rPr lang="en-US" sz="4000" b="1" dirty="0"/>
              <a:t>f</a:t>
            </a:r>
            <a:r>
              <a:rPr lang="en-US" sz="4000" b="1" dirty="0" smtClean="0"/>
              <a:t>or Space Traffic integration test purposes !</a:t>
            </a:r>
          </a:p>
          <a:p>
            <a:pPr marL="0" indent="0">
              <a:buNone/>
              <a:defRPr/>
            </a:pPr>
            <a:endParaRPr lang="en-US" sz="4000" b="1" dirty="0"/>
          </a:p>
          <a:p>
            <a:pPr marL="0" indent="0">
              <a:buNone/>
              <a:defRPr/>
            </a:pPr>
            <a:r>
              <a:rPr lang="en-US" sz="4000" b="1" dirty="0" smtClean="0">
                <a:sym typeface="Wingdings" panose="05000000000000000000" pitchFamily="2" charset="2"/>
              </a:rPr>
              <a:t>Use Case: DLR </a:t>
            </a:r>
            <a:r>
              <a:rPr lang="en-US" sz="4000" b="1" dirty="0" err="1" smtClean="0">
                <a:sym typeface="Wingdings" panose="05000000000000000000" pitchFamily="2" charset="2"/>
              </a:rPr>
              <a:t>SpaceLiner</a:t>
            </a:r>
            <a:r>
              <a:rPr lang="en-US" sz="4000" b="1" dirty="0" smtClean="0">
                <a:sym typeface="Wingdings" panose="05000000000000000000" pitchFamily="2" charset="2"/>
              </a:rPr>
              <a:t> concept</a:t>
            </a:r>
            <a:endParaRPr lang="fr-BE" sz="4000" b="1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188348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85019" y="1557586"/>
            <a:ext cx="9597752" cy="3789745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000" b="1" dirty="0" smtClean="0"/>
              <a:t>Design drawings + CFD results</a:t>
            </a:r>
          </a:p>
          <a:p>
            <a:pPr marL="0" indent="0">
              <a:buNone/>
              <a:defRPr/>
            </a:pPr>
            <a:endParaRPr lang="en-US" sz="4000" b="1" dirty="0"/>
          </a:p>
          <a:p>
            <a:pPr marL="0" indent="0">
              <a:buNone/>
              <a:defRPr/>
            </a:pPr>
            <a:r>
              <a:rPr lang="en-US" sz="4000" b="1" dirty="0" smtClean="0">
                <a:sym typeface="Wingdings" panose="05000000000000000000" pitchFamily="2" charset="2"/>
              </a:rPr>
              <a:t>X-Plane flight simulation model</a:t>
            </a:r>
            <a:endParaRPr lang="fr-BE" sz="4000" b="1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57205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225379" y="2205658"/>
            <a:ext cx="7128792" cy="3789745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000" b="1" dirty="0" smtClean="0"/>
              <a:t>+ (CAC)</a:t>
            </a:r>
            <a:r>
              <a:rPr lang="en-US" sz="4000" b="1" baseline="30000" dirty="0" smtClean="0"/>
              <a:t>1</a:t>
            </a:r>
            <a:r>
              <a:rPr lang="en-US" sz="4000" b="1" dirty="0" smtClean="0"/>
              <a:t>  </a:t>
            </a:r>
            <a:r>
              <a:rPr lang="en-US" sz="4000" b="1" dirty="0"/>
              <a:t>&amp; PAN </a:t>
            </a:r>
            <a:r>
              <a:rPr lang="en-US" sz="4000" b="1" dirty="0" smtClean="0"/>
              <a:t>AIR</a:t>
            </a:r>
            <a:r>
              <a:rPr lang="en-US" sz="4000" b="1" baseline="30000" dirty="0" smtClean="0"/>
              <a:t>2</a:t>
            </a:r>
            <a:r>
              <a:rPr lang="en-US" sz="4000" b="1" dirty="0" smtClean="0"/>
              <a:t>  </a:t>
            </a:r>
            <a:r>
              <a:rPr lang="en-US" sz="4000" b="1" dirty="0"/>
              <a:t>model </a:t>
            </a:r>
            <a:r>
              <a:rPr lang="en-US" sz="4000" b="1" dirty="0" smtClean="0"/>
              <a:t>experiments’ results</a:t>
            </a:r>
          </a:p>
          <a:p>
            <a:pPr marL="0" indent="0">
              <a:buNone/>
              <a:defRPr/>
            </a:pPr>
            <a:endParaRPr lang="en-US" sz="4000" b="1" dirty="0"/>
          </a:p>
          <a:p>
            <a:pPr marL="0" indent="0">
              <a:buNone/>
              <a:defRPr/>
            </a:pPr>
            <a:r>
              <a:rPr lang="en-US" sz="4000" b="1" dirty="0" smtClean="0">
                <a:sym typeface="Wingdings" panose="05000000000000000000" pitchFamily="2" charset="2"/>
              </a:rPr>
              <a:t>X-Plane flight simulation model</a:t>
            </a:r>
            <a:endParaRPr lang="fr-BE" sz="4000" b="1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 marL="0" indent="0">
              <a:buNone/>
            </a:pPr>
            <a:r>
              <a:rPr lang="en-US" sz="2000" baseline="30000" dirty="0" smtClean="0"/>
              <a:t>1</a:t>
            </a:r>
            <a:r>
              <a:rPr lang="en-US" sz="2000" dirty="0" smtClean="0"/>
              <a:t>Software </a:t>
            </a:r>
            <a:r>
              <a:rPr lang="en-US" sz="2000" dirty="0"/>
              <a:t>developed by DLR  Institute of Space Systems, Dep. Space </a:t>
            </a:r>
            <a:r>
              <a:rPr lang="en-US" sz="2000" dirty="0" smtClean="0"/>
              <a:t>Launcher </a:t>
            </a:r>
            <a:r>
              <a:rPr lang="en-US" sz="2000" dirty="0"/>
              <a:t>System Analysis</a:t>
            </a:r>
            <a:endParaRPr lang="en-US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en-US" sz="2000" baseline="30000" dirty="0" smtClean="0"/>
              <a:t>2</a:t>
            </a:r>
            <a:r>
              <a:rPr lang="en-US" sz="2000" dirty="0" smtClean="0"/>
              <a:t>Software </a:t>
            </a:r>
            <a:r>
              <a:rPr lang="en-US" sz="2000" dirty="0"/>
              <a:t>developed by BOEING</a:t>
            </a: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  <a:p>
            <a:pPr>
              <a:defRPr/>
            </a:pPr>
            <a:endParaRPr lang="fr-BE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96" y="1629594"/>
            <a:ext cx="3881397" cy="222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9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47" y="1269554"/>
            <a:ext cx="5998935" cy="311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34" y="3501802"/>
            <a:ext cx="5671483" cy="282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336" y="621482"/>
            <a:ext cx="5390878" cy="180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15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(flight model)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187" y="1197546"/>
            <a:ext cx="7733155" cy="4995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777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(flight model)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115" y="1107062"/>
            <a:ext cx="7848872" cy="5070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486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LR-Präsentation 16:9 Englisch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>
        <a:noAutofit/>
      </a:bodyPr>
      <a:lstStyle>
        <a:defPPr algn="ctr"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tns:customPropertyEditors xmlns:tns="http://schemas.microsoft.com/office/2006/customDocumentInformationPanel">
  <tns:showOnOpen>false</tns:showOnOpen>
  <tns:defaultPropertyEditorNamespace>Standardeigenschaften</tns:defaultPropertyEditorNamespace>
</tns:customPropertyEditors>
</file>

<file path=customXml/itemProps1.xml><?xml version="1.0" encoding="utf-8"?>
<ds:datastoreItem xmlns:ds="http://schemas.openxmlformats.org/officeDocument/2006/customXml" ds:itemID="{95C61B9F-14F0-4AD9-AC81-B8624FAD5FC8}">
  <ds:schemaRefs>
    <ds:schemaRef ds:uri="http://schemas.microsoft.com/office/2006/customDocumentInformationPan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555</Words>
  <Application>Microsoft Office PowerPoint</Application>
  <PresentationFormat>Benutzerdefiniert</PresentationFormat>
  <Paragraphs>121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DLR-Präsentation 16:9 Englisch</vt:lpstr>
      <vt:lpstr>Human-in-the-Loop Landing Flare Flight Test Simulation of the SpaceLiner Orbiter</vt:lpstr>
      <vt:lpstr>Overview</vt:lpstr>
      <vt:lpstr>Motivation</vt:lpstr>
      <vt:lpstr>Methodology</vt:lpstr>
      <vt:lpstr>Methodology</vt:lpstr>
      <vt:lpstr>Methodology</vt:lpstr>
      <vt:lpstr>Methodology</vt:lpstr>
      <vt:lpstr>Results (flight model)</vt:lpstr>
      <vt:lpstr>Results (flight model)</vt:lpstr>
      <vt:lpstr>Results (flight model)</vt:lpstr>
      <vt:lpstr>Results (simulated whole descent)</vt:lpstr>
      <vt:lpstr>Results (simulated whole descent)</vt:lpstr>
      <vt:lpstr>Results (simulated whole descent)</vt:lpstr>
      <vt:lpstr>Results (simulated whole descent)</vt:lpstr>
      <vt:lpstr>Results (simulated landing flare test)</vt:lpstr>
      <vt:lpstr>Results (simulated landing flare test)</vt:lpstr>
      <vt:lpstr>Results (simulated landing flare test)</vt:lpstr>
      <vt:lpstr>Results (simulated landing flare test)</vt:lpstr>
      <vt:lpstr>Results (simulated landing flare test)</vt:lpstr>
      <vt:lpstr>Discussion &amp; Outlook </vt:lpstr>
      <vt:lpstr>Discussion &amp; Outlook </vt:lpstr>
      <vt:lpstr>Discussion &amp; Outlook </vt:lpstr>
      <vt:lpstr>Discussion &amp; Outlook </vt:lpstr>
      <vt:lpstr>Discussion &amp; Outlook </vt:lpstr>
    </vt:vector>
  </TitlesOfParts>
  <Company>DLR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Morlang, Frank</dc:creator>
  <cp:lastModifiedBy>Morlang, Frank</cp:lastModifiedBy>
  <cp:revision>108</cp:revision>
  <dcterms:created xsi:type="dcterms:W3CDTF">2012-06-19T06:51:55Z</dcterms:created>
  <dcterms:modified xsi:type="dcterms:W3CDTF">2019-01-10T09:18:06Z</dcterms:modified>
</cp:coreProperties>
</file>