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7"/>
  </p:notesMasterIdLst>
  <p:sldIdLst>
    <p:sldId id="260" r:id="rId2"/>
    <p:sldId id="275" r:id="rId3"/>
    <p:sldId id="265" r:id="rId4"/>
    <p:sldId id="273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F2441"/>
    <a:srgbClr val="1B3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4"/>
    <p:restoredTop sz="94643"/>
  </p:normalViewPr>
  <p:slideViewPr>
    <p:cSldViewPr snapToGrid="0" snapToObjects="1">
      <p:cViewPr varScale="1">
        <p:scale>
          <a:sx n="124" d="100"/>
          <a:sy n="124" d="100"/>
        </p:scale>
        <p:origin x="2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86B14-791F-1743-9A9E-0B1E03117348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316F9-4A1B-584C-9E04-1FBCE538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93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22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643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55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95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6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21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508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37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737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8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94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6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6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1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71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706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C0267362-185D-CE4A-8404-6BB6A3BD5B0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C54EE473-52B1-2841-959A-D6F7C406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745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B707D-8DD7-C547-B8F7-7675B36E9A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189" y="4061268"/>
            <a:ext cx="9748075" cy="232486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>
                <a:gradFill flip="none"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/>
              </a:rPr>
              <a:t>Karen Bronshteyn, Associate Director for </a:t>
            </a:r>
            <a:r>
              <a:rPr lang="en-US" sz="4000" dirty="0" smtClean="0">
                <a:gradFill flip="none"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/>
              </a:rPr>
              <a:t>Research and Engagement</a:t>
            </a:r>
            <a:endParaRPr lang="en-US" sz="4000" dirty="0">
              <a:gradFill flip="none" rotWithShape="1">
                <a:gsLst>
                  <a:gs pos="0">
                    <a:schemeClr val="tx2"/>
                  </a:gs>
                  <a:gs pos="100000">
                    <a:schemeClr val="tx1">
                      <a:lumMod val="75000"/>
                    </a:schemeClr>
                  </a:gs>
                </a:gsLst>
                <a:lin ang="5580000" scaled="0"/>
                <a:tileRect/>
              </a:gra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822B53E-E839-1C4B-A1E1-2C311A88849E}"/>
              </a:ext>
            </a:extLst>
          </p:cNvPr>
          <p:cNvSpPr txBox="1">
            <a:spLocks/>
          </p:cNvSpPr>
          <p:nvPr/>
        </p:nvSpPr>
        <p:spPr>
          <a:xfrm>
            <a:off x="1011936" y="309942"/>
            <a:ext cx="9863328" cy="34952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8000" dirty="0">
                <a:gradFill flip="none"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/>
              </a:rPr>
              <a:t>Google Scholar for Graduate Students</a:t>
            </a:r>
            <a:endParaRPr lang="en-US" sz="8000" dirty="0">
              <a:gradFill flip="none" rotWithShape="1">
                <a:gsLst>
                  <a:gs pos="0">
                    <a:schemeClr val="tx2"/>
                  </a:gs>
                  <a:gs pos="100000">
                    <a:schemeClr val="tx1">
                      <a:lumMod val="75000"/>
                    </a:schemeClr>
                  </a:gs>
                </a:gsLst>
                <a:lin ang="5580000" scaled="0"/>
                <a:tileRect/>
              </a:gra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B87C78-17B2-3640-A766-6461DC579636}"/>
              </a:ext>
            </a:extLst>
          </p:cNvPr>
          <p:cNvSpPr txBox="1"/>
          <p:nvPr/>
        </p:nvSpPr>
        <p:spPr>
          <a:xfrm>
            <a:off x="4450080" y="3640865"/>
            <a:ext cx="298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3"/>
                </a:solidFill>
              </a:rPr>
              <a:t>March 16, 2021</a:t>
            </a:r>
          </a:p>
        </p:txBody>
      </p:sp>
    </p:spTree>
    <p:extLst>
      <p:ext uri="{BB962C8B-B14F-4D97-AF65-F5344CB8AC3E}">
        <p14:creationId xmlns:p14="http://schemas.microsoft.com/office/powerpoint/2010/main" val="155250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tx1"/>
          </a:fgClr>
          <a:bgClr>
            <a:schemeClr val="accent3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riangle 22">
            <a:extLst>
              <a:ext uri="{FF2B5EF4-FFF2-40B4-BE49-F238E27FC236}">
                <a16:creationId xmlns:a16="http://schemas.microsoft.com/office/drawing/2014/main" id="{9EB1001A-EF74-2B40-A451-C921BC969A57}"/>
              </a:ext>
            </a:extLst>
          </p:cNvPr>
          <p:cNvSpPr/>
          <p:nvPr/>
        </p:nvSpPr>
        <p:spPr>
          <a:xfrm flipV="1">
            <a:off x="3979342" y="1601003"/>
            <a:ext cx="4153276" cy="436637"/>
          </a:xfrm>
          <a:prstGeom prst="triangle">
            <a:avLst>
              <a:gd name="adj" fmla="val 52001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3EE8865-7A7E-E149-A8C0-277F62C835D2}"/>
              </a:ext>
            </a:extLst>
          </p:cNvPr>
          <p:cNvSpPr/>
          <p:nvPr/>
        </p:nvSpPr>
        <p:spPr>
          <a:xfrm>
            <a:off x="3928389" y="1233052"/>
            <a:ext cx="4398188" cy="37407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856280D5-50F1-9B41-B9DB-7CC681B5A706}"/>
              </a:ext>
            </a:extLst>
          </p:cNvPr>
          <p:cNvSpPr/>
          <p:nvPr/>
        </p:nvSpPr>
        <p:spPr>
          <a:xfrm flipV="1">
            <a:off x="8326577" y="858979"/>
            <a:ext cx="3928391" cy="748147"/>
          </a:xfrm>
          <a:prstGeom prst="rt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78A24ED2-1788-2D4D-89B9-E5A909151AFB}"/>
              </a:ext>
            </a:extLst>
          </p:cNvPr>
          <p:cNvSpPr/>
          <p:nvPr/>
        </p:nvSpPr>
        <p:spPr>
          <a:xfrm flipH="1" flipV="1">
            <a:off x="-2" y="872834"/>
            <a:ext cx="3928391" cy="748147"/>
          </a:xfrm>
          <a:prstGeom prst="rt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A71E8C-9791-5D45-819C-9C0925F24D72}"/>
              </a:ext>
            </a:extLst>
          </p:cNvPr>
          <p:cNvSpPr/>
          <p:nvPr/>
        </p:nvSpPr>
        <p:spPr>
          <a:xfrm>
            <a:off x="-208" y="0"/>
            <a:ext cx="12193363" cy="8728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33F23F7-7255-1447-8195-578F6F8C04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2" r="8059" b="17952"/>
          <a:stretch/>
        </p:blipFill>
        <p:spPr>
          <a:xfrm>
            <a:off x="2951021" y="304050"/>
            <a:ext cx="6096000" cy="10988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E3FB3C-6FEE-AD42-9E77-55A34F9A7BE3}"/>
              </a:ext>
            </a:extLst>
          </p:cNvPr>
          <p:cNvSpPr txBox="1"/>
          <p:nvPr/>
        </p:nvSpPr>
        <p:spPr>
          <a:xfrm>
            <a:off x="1468582" y="2479960"/>
            <a:ext cx="97120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74000">
                      <a:schemeClr val="tx2">
                        <a:lumMod val="60000"/>
                        <a:lumOff val="40000"/>
                      </a:schemeClr>
                    </a:gs>
                    <a:gs pos="83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a:rPr>
              <a:t>Why Google Scholar?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74000">
                      <a:schemeClr val="tx2">
                        <a:lumMod val="60000"/>
                        <a:lumOff val="40000"/>
                      </a:schemeClr>
                    </a:gs>
                    <a:gs pos="83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a:rPr>
              <a:t>Getting fully set up with Google Scholar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74000">
                      <a:schemeClr val="tx2">
                        <a:lumMod val="60000"/>
                        <a:lumOff val="40000"/>
                      </a:schemeClr>
                    </a:gs>
                    <a:gs pos="83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a:rPr>
              <a:t>Basic search feature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74000">
                      <a:schemeClr val="tx2">
                        <a:lumMod val="60000"/>
                        <a:lumOff val="40000"/>
                      </a:schemeClr>
                    </a:gs>
                    <a:gs pos="83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a:rPr>
              <a:t>Advanced search features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74000">
                      <a:schemeClr val="tx2">
                        <a:lumMod val="60000"/>
                        <a:lumOff val="40000"/>
                      </a:schemeClr>
                    </a:gs>
                    <a:gs pos="83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a:rPr>
              <a:t>Citations: exporting, tracking, chaining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74000">
                      <a:schemeClr val="tx2">
                        <a:lumMod val="60000"/>
                        <a:lumOff val="40000"/>
                      </a:schemeClr>
                    </a:gs>
                    <a:gs pos="83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a:rPr>
              <a:t>Journal </a:t>
            </a:r>
            <a:r>
              <a:rPr lang="en-US" sz="4000" dirty="0"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74000">
                      <a:schemeClr val="tx2">
                        <a:lumMod val="60000"/>
                        <a:lumOff val="40000"/>
                      </a:schemeClr>
                    </a:gs>
                    <a:gs pos="83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40000"/>
                        <a:lumOff val="60000"/>
                      </a:schemeClr>
                    </a:gs>
                  </a:gsLst>
                  <a:lin ang="5400000" scaled="1"/>
                </a:gradFill>
              </a:rPr>
              <a:t>metrics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6068B37-2657-CB4B-A2B0-47583D3BFDE3}"/>
              </a:ext>
            </a:extLst>
          </p:cNvPr>
          <p:cNvCxnSpPr>
            <a:cxnSpLocks/>
          </p:cNvCxnSpPr>
          <p:nvPr/>
        </p:nvCxnSpPr>
        <p:spPr>
          <a:xfrm>
            <a:off x="12700" y="865685"/>
            <a:ext cx="6032347" cy="115925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495E571-C638-1C46-8770-3B9F6B7068CB}"/>
              </a:ext>
            </a:extLst>
          </p:cNvPr>
          <p:cNvCxnSpPr>
            <a:cxnSpLocks/>
          </p:cNvCxnSpPr>
          <p:nvPr/>
        </p:nvCxnSpPr>
        <p:spPr>
          <a:xfrm flipV="1">
            <a:off x="6096000" y="837975"/>
            <a:ext cx="6083300" cy="118581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20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rgbClr val="4472C4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2142F-02C5-FC4C-B146-D0FC34687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9710" y="2147453"/>
            <a:ext cx="4502728" cy="386541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cap="none" dirty="0" smtClean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>“exact” </a:t>
            </a:r>
            <a:r>
              <a:rPr lang="en-US" cap="none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/>
            </a:r>
            <a:br>
              <a:rPr lang="en-US" cap="none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</a:br>
            <a:r>
              <a:rPr lang="en-US" cap="none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>author: </a:t>
            </a:r>
            <a:br>
              <a:rPr lang="en-US" cap="none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</a:br>
            <a:r>
              <a:rPr lang="en-US" cap="none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>source: </a:t>
            </a:r>
            <a:br>
              <a:rPr lang="en-US" cap="none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</a:br>
            <a:r>
              <a:rPr lang="en-US" cap="none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>site: </a:t>
            </a:r>
            <a:r>
              <a:rPr lang="en-US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/>
            </a:r>
            <a:br>
              <a:rPr lang="en-US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</a:br>
            <a:r>
              <a:rPr lang="en-US" dirty="0" smtClean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>OR </a:t>
            </a:r>
            <a:br>
              <a:rPr lang="en-US" dirty="0" smtClean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</a:br>
            <a:r>
              <a:rPr lang="en-US" dirty="0" smtClean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>- </a:t>
            </a:r>
            <a:br>
              <a:rPr lang="en-US" dirty="0" smtClean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</a:br>
            <a:r>
              <a:rPr lang="en-US" cap="none" dirty="0" err="1" smtClean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>allintitle</a:t>
            </a:r>
            <a:r>
              <a:rPr lang="en-US" cap="none" dirty="0" smtClean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>:</a:t>
            </a:r>
            <a:r>
              <a:rPr lang="en-US" cap="none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/>
            </a:r>
            <a:br>
              <a:rPr lang="en-US" cap="none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</a:br>
            <a:r>
              <a:rPr lang="en-US" cap="none" dirty="0" smtClean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/>
              </a:rPr>
              <a:t>(separate)</a:t>
            </a:r>
            <a:endParaRPr lang="en-US" sz="4800" cap="none" dirty="0">
              <a:gradFill flip="none" rotWithShape="1">
                <a:gsLst>
                  <a:gs pos="0">
                    <a:schemeClr val="accent3"/>
                  </a:gs>
                  <a:gs pos="100000">
                    <a:schemeClr val="tx2"/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  <a:outerShdw blurRad="28575" dist="31750" dir="132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pic>
        <p:nvPicPr>
          <p:cNvPr id="7" name="Graphic 6" descr="Magnifying glass">
            <a:extLst>
              <a:ext uri="{FF2B5EF4-FFF2-40B4-BE49-F238E27FC236}">
                <a16:creationId xmlns:a16="http://schemas.microsoft.com/office/drawing/2014/main" id="{3138FF29-746E-4DEA-9D2D-4B9B4A3FB6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3999" y="1423793"/>
            <a:ext cx="4001315" cy="4001315"/>
          </a:xfrm>
          <a:prstGeom prst="roundRect">
            <a:avLst>
              <a:gd name="adj" fmla="val 3517"/>
            </a:avLst>
          </a:prstGeom>
          <a:ln w="38100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BBD5A31-3733-3741-8912-55C3591EFD3E}"/>
              </a:ext>
            </a:extLst>
          </p:cNvPr>
          <p:cNvSpPr txBox="1">
            <a:spLocks/>
          </p:cNvSpPr>
          <p:nvPr/>
        </p:nvSpPr>
        <p:spPr>
          <a:xfrm>
            <a:off x="3041074" y="360219"/>
            <a:ext cx="9102436" cy="1559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5400" dirty="0">
                <a:gradFill flip="none" rotWithShape="1"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REVIEW of command language: </a:t>
            </a:r>
            <a:endParaRPr lang="en-US" sz="5400" dirty="0">
              <a:gradFill flip="none" rotWithShape="1">
                <a:gsLst>
                  <a:gs pos="0">
                    <a:schemeClr val="accent3"/>
                  </a:gs>
                  <a:gs pos="100000">
                    <a:schemeClr val="tx2"/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  <a:outerShdw blurRad="28575" dist="31750" dir="132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2822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9800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9">
            <a:extLst>
              <a:ext uri="{FF2B5EF4-FFF2-40B4-BE49-F238E27FC236}">
                <a16:creationId xmlns:a16="http://schemas.microsoft.com/office/drawing/2014/main" id="{BCA2EB72-13DC-4DC6-B461-3B036C55B9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643467"/>
            <a:ext cx="10905066" cy="5571066"/>
          </a:xfrm>
          <a:prstGeom prst="roundRect">
            <a:avLst>
              <a:gd name="adj" fmla="val 2627"/>
            </a:avLst>
          </a:prstGeom>
          <a:solidFill>
            <a:schemeClr val="bg2">
              <a:lumMod val="75000"/>
            </a:schemeClr>
          </a:solidFill>
          <a:ln w="44450">
            <a:gradFill>
              <a:gsLst>
                <a:gs pos="0">
                  <a:schemeClr val="bg2">
                    <a:alpha val="65000"/>
                  </a:schemeClr>
                </a:gs>
                <a:gs pos="98000">
                  <a:schemeClr val="bg2">
                    <a:lumMod val="75000"/>
                    <a:alpha val="55000"/>
                  </a:schemeClr>
                </a:gs>
              </a:gsLst>
              <a:lin ang="5400000" scaled="1"/>
            </a:gradFill>
          </a:ln>
          <a:effectLst>
            <a:innerShdw blurRad="63500" dist="508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64D943-3FF9-1E42-AE93-0F61CE886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154" y="951751"/>
            <a:ext cx="5420746" cy="491807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5400" dirty="0">
                <a:solidFill>
                  <a:schemeClr val="accent3"/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rPr>
              <a:t>For More Information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8F75BF3-096E-451E-A222-96A7F09468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8699" y="2011680"/>
            <a:ext cx="0" cy="28346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1E09174-7BA8-114C-808F-BBFC300AA302}"/>
              </a:ext>
            </a:extLst>
          </p:cNvPr>
          <p:cNvSpPr txBox="1"/>
          <p:nvPr/>
        </p:nvSpPr>
        <p:spPr>
          <a:xfrm>
            <a:off x="7668121" y="2259449"/>
            <a:ext cx="3794629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chemeClr val="tx2"/>
                </a:solidFill>
              </a:rPr>
              <a:t>Library@erau.edu</a:t>
            </a:r>
            <a:endParaRPr lang="en-US" sz="3200" dirty="0">
              <a:solidFill>
                <a:schemeClr val="tx2"/>
              </a:solidFill>
            </a:endParaRPr>
          </a:p>
          <a:p>
            <a:endParaRPr lang="en-US" sz="3200" dirty="0">
              <a:solidFill>
                <a:schemeClr val="tx2"/>
              </a:solidFill>
            </a:endParaRPr>
          </a:p>
          <a:p>
            <a:r>
              <a:rPr lang="en-US" sz="3200" dirty="0">
                <a:solidFill>
                  <a:schemeClr val="tx2"/>
                </a:solidFill>
              </a:rPr>
              <a:t>Karen </a:t>
            </a:r>
            <a:r>
              <a:rPr lang="en-US" sz="3200" dirty="0" err="1">
                <a:solidFill>
                  <a:schemeClr val="tx2"/>
                </a:solidFill>
              </a:rPr>
              <a:t>Bronshteyn</a:t>
            </a:r>
            <a:endParaRPr lang="en-US" sz="3200" dirty="0">
              <a:solidFill>
                <a:schemeClr val="tx2"/>
              </a:solidFill>
            </a:endParaRPr>
          </a:p>
          <a:p>
            <a:r>
              <a:rPr lang="en-US" sz="3200" dirty="0" err="1">
                <a:solidFill>
                  <a:schemeClr val="tx2"/>
                </a:solidFill>
              </a:rPr>
              <a:t>bronshtk@erau.edu</a:t>
            </a:r>
            <a:endParaRPr lang="en-US" sz="32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646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>
              <a:lumMod val="50000"/>
              <a:lumOff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8110D-80EA-9F4A-A7E2-2ACFA70B4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072" y="2393136"/>
            <a:ext cx="6799027" cy="1185333"/>
          </a:xfrm>
        </p:spPr>
        <p:txBody>
          <a:bodyPr anchor="t">
            <a:noAutofit/>
          </a:bodyPr>
          <a:lstStyle/>
          <a:p>
            <a:r>
              <a:rPr lang="en-US" sz="8000" dirty="0">
                <a:solidFill>
                  <a:schemeClr val="tx2"/>
                </a:solidFill>
              </a:rPr>
              <a:t>Questions?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C3D062-BC64-4565-B4BA-0A496EA3F3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" y="0"/>
            <a:ext cx="2766863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2E3983-091A-4CCE-B772-9E6372F65F1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-680925" y="3429000"/>
            <a:ext cx="6858000" cy="0"/>
          </a:xfrm>
          <a:prstGeom prst="line">
            <a:avLst/>
          </a:prstGeom>
          <a:solidFill>
            <a:srgbClr val="FFFFFF"/>
          </a:solidFill>
          <a:ln w="38100" cap="flat">
            <a:gradFill flip="none" rotWithShape="1">
              <a:gsLst>
                <a:gs pos="0">
                  <a:srgbClr val="363D46"/>
                </a:gs>
                <a:gs pos="100000">
                  <a:srgbClr val="363D46">
                    <a:lumMod val="75000"/>
                  </a:srgbClr>
                </a:gs>
              </a:gsLst>
              <a:lin ang="5400000" scaled="0"/>
              <a:tileRect/>
            </a:gra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7700879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ERAU">
      <a:dk1>
        <a:srgbClr val="0F2441"/>
      </a:dk1>
      <a:lt1>
        <a:srgbClr val="A1915E"/>
      </a:lt1>
      <a:dk2>
        <a:srgbClr val="363D46"/>
      </a:dk2>
      <a:lt2>
        <a:srgbClr val="F0C859"/>
      </a:lt2>
      <a:accent1>
        <a:srgbClr val="A1915E"/>
      </a:accent1>
      <a:accent2>
        <a:srgbClr val="BFBFA5"/>
      </a:accent2>
      <a:accent3>
        <a:srgbClr val="4990E2"/>
      </a:accent3>
      <a:accent4>
        <a:srgbClr val="F0C859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{EB9D9F26-6D67-1D45-A26F-50DEFBB0761B}tf10001077</Template>
  <TotalTime>582</TotalTime>
  <Words>61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Georgia</vt:lpstr>
      <vt:lpstr>Mesh</vt:lpstr>
      <vt:lpstr>PowerPoint Presentation</vt:lpstr>
      <vt:lpstr>PowerPoint Presentation</vt:lpstr>
      <vt:lpstr>“exact”  author:  source:  site:  OR  -  allintitle: (separate)</vt:lpstr>
      <vt:lpstr>For More Information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Clara Volker</dc:creator>
  <cp:lastModifiedBy>Bronshteyn, Karen</cp:lastModifiedBy>
  <cp:revision>39</cp:revision>
  <dcterms:created xsi:type="dcterms:W3CDTF">2021-02-24T21:36:33Z</dcterms:created>
  <dcterms:modified xsi:type="dcterms:W3CDTF">2021-03-15T16:46:03Z</dcterms:modified>
</cp:coreProperties>
</file>