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5"/>
  </p:sldMasterIdLst>
  <p:sldIdLst>
    <p:sldId id="261" r:id="rId6"/>
  </p:sldIdLst>
  <p:sldSz cx="32921575" cy="21948775"/>
  <p:notesSz cx="6797675" cy="9928225"/>
  <p:defaultTextStyle>
    <a:defPPr>
      <a:defRPr lang="en-US"/>
    </a:defPPr>
    <a:lvl1pPr marL="0" algn="l" defTabSz="2633708" rtl="0" eaLnBrk="1" latinLnBrk="0" hangingPunct="1">
      <a:defRPr sz="5200" kern="1200">
        <a:solidFill>
          <a:schemeClr val="tx1"/>
        </a:solidFill>
        <a:latin typeface="+mn-lt"/>
        <a:ea typeface="+mn-ea"/>
        <a:cs typeface="+mn-cs"/>
      </a:defRPr>
    </a:lvl1pPr>
    <a:lvl2pPr marL="1316854" algn="l" defTabSz="2633708" rtl="0" eaLnBrk="1" latinLnBrk="0" hangingPunct="1">
      <a:defRPr sz="5200" kern="1200">
        <a:solidFill>
          <a:schemeClr val="tx1"/>
        </a:solidFill>
        <a:latin typeface="+mn-lt"/>
        <a:ea typeface="+mn-ea"/>
        <a:cs typeface="+mn-cs"/>
      </a:defRPr>
    </a:lvl2pPr>
    <a:lvl3pPr marL="2633708" algn="l" defTabSz="2633708" rtl="0" eaLnBrk="1" latinLnBrk="0" hangingPunct="1">
      <a:defRPr sz="5200" kern="1200">
        <a:solidFill>
          <a:schemeClr val="tx1"/>
        </a:solidFill>
        <a:latin typeface="+mn-lt"/>
        <a:ea typeface="+mn-ea"/>
        <a:cs typeface="+mn-cs"/>
      </a:defRPr>
    </a:lvl3pPr>
    <a:lvl4pPr marL="3950564" algn="l" defTabSz="2633708" rtl="0" eaLnBrk="1" latinLnBrk="0" hangingPunct="1">
      <a:defRPr sz="5200" kern="1200">
        <a:solidFill>
          <a:schemeClr val="tx1"/>
        </a:solidFill>
        <a:latin typeface="+mn-lt"/>
        <a:ea typeface="+mn-ea"/>
        <a:cs typeface="+mn-cs"/>
      </a:defRPr>
    </a:lvl4pPr>
    <a:lvl5pPr marL="5267418" algn="l" defTabSz="2633708" rtl="0" eaLnBrk="1" latinLnBrk="0" hangingPunct="1">
      <a:defRPr sz="5200" kern="1200">
        <a:solidFill>
          <a:schemeClr val="tx1"/>
        </a:solidFill>
        <a:latin typeface="+mn-lt"/>
        <a:ea typeface="+mn-ea"/>
        <a:cs typeface="+mn-cs"/>
      </a:defRPr>
    </a:lvl5pPr>
    <a:lvl6pPr marL="6584273" algn="l" defTabSz="2633708" rtl="0" eaLnBrk="1" latinLnBrk="0" hangingPunct="1">
      <a:defRPr sz="5200" kern="1200">
        <a:solidFill>
          <a:schemeClr val="tx1"/>
        </a:solidFill>
        <a:latin typeface="+mn-lt"/>
        <a:ea typeface="+mn-ea"/>
        <a:cs typeface="+mn-cs"/>
      </a:defRPr>
    </a:lvl6pPr>
    <a:lvl7pPr marL="7901127" algn="l" defTabSz="2633708" rtl="0" eaLnBrk="1" latinLnBrk="0" hangingPunct="1">
      <a:defRPr sz="5200" kern="1200">
        <a:solidFill>
          <a:schemeClr val="tx1"/>
        </a:solidFill>
        <a:latin typeface="+mn-lt"/>
        <a:ea typeface="+mn-ea"/>
        <a:cs typeface="+mn-cs"/>
      </a:defRPr>
    </a:lvl7pPr>
    <a:lvl8pPr marL="9217981" algn="l" defTabSz="2633708" rtl="0" eaLnBrk="1" latinLnBrk="0" hangingPunct="1">
      <a:defRPr sz="5200" kern="1200">
        <a:solidFill>
          <a:schemeClr val="tx1"/>
        </a:solidFill>
        <a:latin typeface="+mn-lt"/>
        <a:ea typeface="+mn-ea"/>
        <a:cs typeface="+mn-cs"/>
      </a:defRPr>
    </a:lvl8pPr>
    <a:lvl9pPr marL="10534837" algn="l" defTabSz="2633708" rtl="0" eaLnBrk="1" latinLnBrk="0" hangingPunct="1">
      <a:defRPr sz="52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5184">
          <p15:clr>
            <a:srgbClr val="A4A3A4"/>
          </p15:clr>
        </p15:guide>
        <p15:guide id="2" pos="6912">
          <p15:clr>
            <a:srgbClr val="A4A3A4"/>
          </p15:clr>
        </p15:guide>
        <p15:guide id="3" orient="horz" pos="6913">
          <p15:clr>
            <a:srgbClr val="A4A3A4"/>
          </p15:clr>
        </p15:guide>
        <p15:guide id="4" pos="103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595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074" autoAdjust="0"/>
    <p:restoredTop sz="96120" autoAdjust="0"/>
  </p:normalViewPr>
  <p:slideViewPr>
    <p:cSldViewPr snapToGrid="0" snapToObjects="1">
      <p:cViewPr varScale="1">
        <p:scale>
          <a:sx n="34" d="100"/>
          <a:sy n="34" d="100"/>
        </p:scale>
        <p:origin x="1062" y="96"/>
      </p:cViewPr>
      <p:guideLst>
        <p:guide orient="horz" pos="5184"/>
        <p:guide pos="6912"/>
        <p:guide orient="horz" pos="6913"/>
        <p:guide pos="10369"/>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5" Type="http://schemas.openxmlformats.org/officeDocument/2006/relationships/slideMaster" Target="slideMasters/slideMaster1.xml"/><Relationship Id="rId10" Type="http://schemas.openxmlformats.org/officeDocument/2006/relationships/tableStyles" Target="tableStyles.xml"/><Relationship Id="rId4" Type="http://schemas.openxmlformats.org/officeDocument/2006/relationships/customXml" Target="../customXml/item4.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baseline="0">
                <a:solidFill>
                  <a:schemeClr val="tx1">
                    <a:lumMod val="65000"/>
                    <a:lumOff val="35000"/>
                  </a:schemeClr>
                </a:solidFill>
                <a:latin typeface="Century Gothic" panose="020B0502020202020204" pitchFamily="34" charset="0"/>
                <a:ea typeface="+mn-ea"/>
                <a:cs typeface="Dubai" panose="020B0503030403030204" pitchFamily="34" charset="-78"/>
              </a:defRPr>
            </a:pPr>
            <a:r>
              <a:rPr lang="en-US" sz="1200" cap="none" dirty="0">
                <a:latin typeface="Century Gothic" panose="020B0502020202020204" pitchFamily="34" charset="0"/>
                <a:cs typeface="Dubai" panose="020B0503030403030204" pitchFamily="34" charset="-78"/>
              </a:rPr>
              <a:t>I always carry printed copies of NOTAMS, </a:t>
            </a:r>
            <a:r>
              <a:rPr lang="en-US" sz="1200" cap="none" dirty="0" smtClean="0">
                <a:latin typeface="Century Gothic" panose="020B0502020202020204" pitchFamily="34" charset="0"/>
                <a:cs typeface="Dubai" panose="020B0503030403030204" pitchFamily="34" charset="-78"/>
              </a:rPr>
              <a:t>AF/Ds</a:t>
            </a:r>
            <a:r>
              <a:rPr lang="en-US" sz="1200" cap="none" dirty="0">
                <a:latin typeface="Century Gothic" panose="020B0502020202020204" pitchFamily="34" charset="0"/>
                <a:cs typeface="Dubai" panose="020B0503030403030204" pitchFamily="34" charset="-78"/>
              </a:rPr>
              <a:t>, and weather briefings to my flight when I am not using an EFB</a:t>
            </a:r>
          </a:p>
          <a:p>
            <a:pPr>
              <a:defRPr sz="1200" b="1" i="0" u="none" strike="noStrike" kern="1200" cap="none" baseline="0">
                <a:solidFill>
                  <a:schemeClr val="tx1">
                    <a:lumMod val="65000"/>
                    <a:lumOff val="35000"/>
                  </a:schemeClr>
                </a:solidFill>
                <a:latin typeface="Century Gothic" panose="020B0502020202020204" pitchFamily="34" charset="0"/>
                <a:ea typeface="+mn-ea"/>
                <a:cs typeface="Dubai" panose="020B0503030403030204" pitchFamily="34" charset="-78"/>
              </a:defRPr>
            </a:pPr>
            <a:endParaRPr lang="en-US" sz="1200" cap="none" dirty="0">
              <a:latin typeface="Century Gothic" panose="020B0502020202020204" pitchFamily="34" charset="0"/>
              <a:cs typeface="Dubai" panose="020B0503030403030204" pitchFamily="34" charset="-78"/>
            </a:endParaRPr>
          </a:p>
        </c:rich>
      </c:tx>
      <c:layout>
        <c:manualLayout>
          <c:xMode val="edge"/>
          <c:yMode val="edge"/>
          <c:x val="0.136383890289583"/>
          <c:y val="1.58329792730094E-2"/>
        </c:manualLayout>
      </c:layout>
      <c:overlay val="0"/>
      <c:spPr>
        <a:noFill/>
        <a:ln>
          <a:noFill/>
        </a:ln>
        <a:effectLst/>
      </c:spPr>
    </c:title>
    <c:autoTitleDeleted val="0"/>
    <c:plotArea>
      <c:layout/>
      <c:pieChart>
        <c:varyColors val="1"/>
        <c:ser>
          <c:idx val="0"/>
          <c:order val="0"/>
          <c:tx>
            <c:strRef>
              <c:f>Sheet1!$B$1</c:f>
              <c:strCache>
                <c:ptCount val="1"/>
                <c:pt idx="0">
                  <c:v>I always carry printed copies of NOTAMS, AF/Ds, and weather briefings to my flight when I am not using an EFB for the planning.</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ADD4-4721-B9EC-0433FEF81B5E}"/>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ADD4-4721-B9EC-0433FEF81B5E}"/>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ADD4-4721-B9EC-0433FEF81B5E}"/>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ADD4-4721-B9EC-0433FEF81B5E}"/>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ADD4-4721-B9EC-0433FEF81B5E}"/>
              </c:ext>
            </c:extLst>
          </c:dPt>
          <c:dLbls>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ADD4-4721-B9EC-0433FEF81B5E}"/>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ADD4-4721-B9EC-0433FEF81B5E}"/>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ADD4-4721-B9EC-0433FEF81B5E}"/>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ADD4-4721-B9EC-0433FEF81B5E}"/>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showLeaderLines val="0"/>
            <c:extLst>
              <c:ext xmlns:c15="http://schemas.microsoft.com/office/drawing/2012/chart" uri="{CE6537A1-D6FC-4f65-9D91-7224C49458BB}">
                <c15:layout/>
              </c:ext>
            </c:extLst>
          </c:dLbls>
          <c:cat>
            <c:strRef>
              <c:f>Sheet1!$A$2:$A$6</c:f>
              <c:strCache>
                <c:ptCount val="5"/>
                <c:pt idx="0">
                  <c:v>Strongly Agree</c:v>
                </c:pt>
                <c:pt idx="1">
                  <c:v>Agree</c:v>
                </c:pt>
                <c:pt idx="2">
                  <c:v>Neutral</c:v>
                </c:pt>
                <c:pt idx="3">
                  <c:v>Disagree</c:v>
                </c:pt>
                <c:pt idx="4">
                  <c:v>Strongly Disagree</c:v>
                </c:pt>
              </c:strCache>
            </c:strRef>
          </c:cat>
          <c:val>
            <c:numRef>
              <c:f>Sheet1!$B$2:$B$6</c:f>
              <c:numCache>
                <c:formatCode>General</c:formatCode>
                <c:ptCount val="5"/>
                <c:pt idx="0">
                  <c:v>3</c:v>
                </c:pt>
                <c:pt idx="1">
                  <c:v>9</c:v>
                </c:pt>
                <c:pt idx="2">
                  <c:v>8</c:v>
                </c:pt>
                <c:pt idx="3">
                  <c:v>13</c:v>
                </c:pt>
                <c:pt idx="4">
                  <c:v>5</c:v>
                </c:pt>
              </c:numCache>
            </c:numRef>
          </c:val>
          <c:extLst>
            <c:ext xmlns:c16="http://schemas.microsoft.com/office/drawing/2014/chart" uri="{C3380CC4-5D6E-409C-BE32-E72D297353CC}">
              <c16:uniqueId val="{0000000A-ADD4-4721-B9EC-0433FEF81B5E}"/>
            </c:ext>
          </c:extLst>
        </c:ser>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alpha val="80000"/>
      </a:schemeClr>
    </a:solidFill>
    <a:ln>
      <a:no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all" baseline="0">
                <a:solidFill>
                  <a:schemeClr val="tx1">
                    <a:lumMod val="65000"/>
                    <a:lumOff val="35000"/>
                  </a:schemeClr>
                </a:solidFill>
                <a:latin typeface="Century Gothic" panose="020B0502020202020204" pitchFamily="34" charset="0"/>
                <a:ea typeface="+mn-ea"/>
                <a:cs typeface="Dubai" panose="020B0503030403030204" pitchFamily="34" charset="-78"/>
              </a:defRPr>
            </a:pPr>
            <a:r>
              <a:rPr lang="en-US" sz="1200" cap="none" dirty="0">
                <a:latin typeface="Century Gothic" panose="020B0502020202020204" pitchFamily="34" charset="0"/>
                <a:cs typeface="Dubai" panose="020B0503030403030204" pitchFamily="34" charset="-78"/>
              </a:rPr>
              <a:t>I Feel Confident Reading Raw Weather Products Without The EFB Illustrations</a:t>
            </a:r>
            <a:br>
              <a:rPr lang="en-US" sz="1200" cap="none" dirty="0">
                <a:latin typeface="Century Gothic" panose="020B0502020202020204" pitchFamily="34" charset="0"/>
                <a:cs typeface="Dubai" panose="020B0503030403030204" pitchFamily="34" charset="-78"/>
              </a:rPr>
            </a:br>
            <a:endParaRPr lang="en-US" sz="1200" cap="none" dirty="0">
              <a:latin typeface="Century Gothic" panose="020B0502020202020204" pitchFamily="34" charset="0"/>
              <a:cs typeface="Dubai" panose="020B0503030403030204" pitchFamily="34" charset="-78"/>
            </a:endParaRPr>
          </a:p>
        </c:rich>
      </c:tx>
      <c:layout/>
      <c:overlay val="0"/>
      <c:spPr>
        <a:noFill/>
        <a:ln>
          <a:noFill/>
        </a:ln>
        <a:effectLst/>
      </c:spPr>
    </c:title>
    <c:autoTitleDeleted val="0"/>
    <c:plotArea>
      <c:layout/>
      <c:pieChart>
        <c:varyColors val="1"/>
        <c:ser>
          <c:idx val="0"/>
          <c:order val="0"/>
          <c:tx>
            <c:strRef>
              <c:f>Sheet1!$B$1</c:f>
              <c:strCache>
                <c:ptCount val="1"/>
                <c:pt idx="0">
                  <c:v>I always carry printed copies of NOTAMS, AF/Ds, and weather briefings to my flight when I am not using an EFB for the planning.</c:v>
                </c:pt>
              </c:strCache>
            </c:strRef>
          </c:tx>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320E-4F3F-8E1F-3F5EA8F2CE76}"/>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320E-4F3F-8E1F-3F5EA8F2CE76}"/>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320E-4F3F-8E1F-3F5EA8F2CE76}"/>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320E-4F3F-8E1F-3F5EA8F2CE76}"/>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320E-4F3F-8E1F-3F5EA8F2CE76}"/>
              </c:ext>
            </c:extLst>
          </c:dPt>
          <c:dLbls>
            <c:dLbl>
              <c:idx val="1"/>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2"/>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3-320E-4F3F-8E1F-3F5EA8F2CE76}"/>
                </c:ext>
              </c:extLst>
            </c:dLbl>
            <c:dLbl>
              <c:idx val="2"/>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3"/>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5-320E-4F3F-8E1F-3F5EA8F2CE76}"/>
                </c:ext>
              </c:extLst>
            </c:dLbl>
            <c:dLbl>
              <c:idx val="3"/>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4"/>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7-320E-4F3F-8E1F-3F5EA8F2CE76}"/>
                </c:ext>
              </c:extLst>
            </c:dLbl>
            <c:dLbl>
              <c:idx val="4"/>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5"/>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extLst>
                <c:ext xmlns:c16="http://schemas.microsoft.com/office/drawing/2014/chart" uri="{C3380CC4-5D6E-409C-BE32-E72D297353CC}">
                  <c16:uniqueId val="{00000009-320E-4F3F-8E1F-3F5EA8F2CE76}"/>
                </c:ext>
              </c:extLst>
            </c:dLbl>
            <c:spPr>
              <a:noFill/>
              <a:ln>
                <a:noFill/>
              </a:ln>
              <a:effectLst/>
            </c:spPr>
            <c:txPr>
              <a:bodyPr rot="0" spcFirstLastPara="1" vertOverflow="ellipsis" vert="horz" wrap="square" lIns="38100" tIns="19050" rIns="38100" bIns="19050" anchor="ctr" anchorCtr="1">
                <a:spAutoFit/>
              </a:bodyPr>
              <a:lstStyle/>
              <a:p>
                <a:pPr>
                  <a:defRPr sz="1000" b="1" i="0" u="none" strike="noStrike" kern="1200" spc="0" baseline="0">
                    <a:solidFill>
                      <a:schemeClr val="accent1"/>
                    </a:solidFill>
                    <a:latin typeface="Century Gothic" panose="020B0502020202020204" pitchFamily="34" charset="0"/>
                    <a:ea typeface="+mn-ea"/>
                    <a:cs typeface="Dubai" panose="020B0503030403030204" pitchFamily="34" charset="-78"/>
                  </a:defRPr>
                </a:pPr>
                <a:endParaRPr lang="en-US"/>
              </a:p>
            </c:txPr>
            <c:dLblPos val="outEnd"/>
            <c:showLegendKey val="0"/>
            <c:showVal val="0"/>
            <c:showCatName val="1"/>
            <c:showSerName val="0"/>
            <c:showPercent val="0"/>
            <c:showBubbleSize val="0"/>
            <c:showLeaderLines val="0"/>
            <c:extLst>
              <c:ext xmlns:c15="http://schemas.microsoft.com/office/drawing/2012/chart" uri="{CE6537A1-D6FC-4f65-9D91-7224C49458BB}">
                <c15:layout/>
              </c:ext>
            </c:extLst>
          </c:dLbls>
          <c:cat>
            <c:strRef>
              <c:f>Sheet1!$A$2:$A$6</c:f>
              <c:strCache>
                <c:ptCount val="5"/>
                <c:pt idx="0">
                  <c:v>Strongly Agree</c:v>
                </c:pt>
                <c:pt idx="1">
                  <c:v>Agree</c:v>
                </c:pt>
                <c:pt idx="2">
                  <c:v>Neutral</c:v>
                </c:pt>
                <c:pt idx="3">
                  <c:v>Disagree</c:v>
                </c:pt>
                <c:pt idx="4">
                  <c:v>Strongly Disagree</c:v>
                </c:pt>
              </c:strCache>
            </c:strRef>
          </c:cat>
          <c:val>
            <c:numRef>
              <c:f>Sheet1!$B$2:$B$6</c:f>
              <c:numCache>
                <c:formatCode>General</c:formatCode>
                <c:ptCount val="5"/>
                <c:pt idx="0">
                  <c:v>4</c:v>
                </c:pt>
                <c:pt idx="1">
                  <c:v>9</c:v>
                </c:pt>
                <c:pt idx="2">
                  <c:v>13</c:v>
                </c:pt>
                <c:pt idx="3">
                  <c:v>12</c:v>
                </c:pt>
                <c:pt idx="4">
                  <c:v>2</c:v>
                </c:pt>
              </c:numCache>
            </c:numRef>
          </c:val>
          <c:extLst>
            <c:ext xmlns:c16="http://schemas.microsoft.com/office/drawing/2014/chart" uri="{C3380CC4-5D6E-409C-BE32-E72D297353CC}">
              <c16:uniqueId val="{0000000A-320E-4F3F-8E1F-3F5EA8F2CE76}"/>
            </c:ext>
          </c:extLst>
        </c:ser>
        <c:dLbls>
          <c:dLblPos val="outEnd"/>
          <c:showLegendKey val="0"/>
          <c:showVal val="0"/>
          <c:showCatName val="1"/>
          <c:showSerName val="0"/>
          <c:showPercent val="0"/>
          <c:showBubbleSize val="0"/>
          <c:showLeaderLines val="0"/>
        </c:dLbls>
        <c:firstSliceAng val="0"/>
      </c:pieChart>
      <c:spPr>
        <a:noFill/>
        <a:ln>
          <a:noFill/>
        </a:ln>
        <a:effectLst/>
      </c:spPr>
    </c:plotArea>
    <c:plotVisOnly val="1"/>
    <c:dispBlanksAs val="zero"/>
    <c:showDLblsOverMax val="0"/>
    <c:extLst>
      <c:ext xmlns:c16r3="http://schemas.microsoft.com/office/drawing/2017/03/chart" uri="{56B9EC1D-385E-4148-901F-78D8002777C0}">
        <c16r3:dataDisplayOptions16>
          <c16r3:dispNaAsBlank val="1"/>
        </c16r3:dataDisplayOptions16>
      </c:ext>
    </c:extLst>
  </c:chart>
  <c:spPr>
    <a:solidFill>
      <a:schemeClr val="bg1">
        <a:alpha val="80000"/>
      </a:schemeClr>
    </a:solidFill>
    <a:ln>
      <a:noFill/>
    </a:ln>
    <a:effectLst/>
  </c:spPr>
  <c:txPr>
    <a:bodyPr/>
    <a:lstStyle/>
    <a:p>
      <a:pPr>
        <a:defRPr/>
      </a:pPr>
      <a:endParaRPr lang="en-US"/>
    </a:p>
  </c:txPr>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6405791213458662E-2"/>
          <c:y val="3.4838492602631492E-2"/>
          <c:w val="0.9235744492253144"/>
          <c:h val="0.60852415382200498"/>
        </c:manualLayout>
      </c:layout>
      <c:barChart>
        <c:barDir val="col"/>
        <c:grouping val="clustered"/>
        <c:varyColors val="0"/>
        <c:ser>
          <c:idx val="0"/>
          <c:order val="0"/>
          <c:tx>
            <c:strRef>
              <c:f>Sheet1!$B$1</c:f>
              <c:strCache>
                <c:ptCount val="1"/>
                <c:pt idx="0">
                  <c:v>G1</c:v>
                </c:pt>
              </c:strCache>
            </c:strRef>
          </c:tx>
          <c:spPr>
            <a:solidFill>
              <a:schemeClr val="accent1">
                <a:alpha val="70000"/>
              </a:schemeClr>
            </a:solidFill>
            <a:ln>
              <a:noFill/>
            </a:ln>
            <a:effectLst/>
          </c:spPr>
          <c:invertIfNegative val="0"/>
          <c:dLbls>
            <c:delete val="1"/>
          </c:dLbls>
          <c:cat>
            <c:strRef>
              <c:f>Sheet1!$A$2:$A$5</c:f>
              <c:strCache>
                <c:ptCount val="4"/>
                <c:pt idx="0">
                  <c:v>Charts Interpretation</c:v>
                </c:pt>
                <c:pt idx="1">
                  <c:v>NOTAMs</c:v>
                </c:pt>
                <c:pt idx="2">
                  <c:v>Weather Products</c:v>
                </c:pt>
                <c:pt idx="3">
                  <c:v>Flight Information/Awareness</c:v>
                </c:pt>
              </c:strCache>
            </c:strRef>
          </c:cat>
          <c:val>
            <c:numRef>
              <c:f>Sheet1!$B$2:$B$5</c:f>
              <c:numCache>
                <c:formatCode>General</c:formatCode>
                <c:ptCount val="4"/>
                <c:pt idx="0">
                  <c:v>14.45</c:v>
                </c:pt>
                <c:pt idx="1">
                  <c:v>14.57</c:v>
                </c:pt>
                <c:pt idx="2">
                  <c:v>18.100000000000001</c:v>
                </c:pt>
                <c:pt idx="3">
                  <c:v>14.32</c:v>
                </c:pt>
              </c:numCache>
            </c:numRef>
          </c:val>
          <c:extLst>
            <c:ext xmlns:c16="http://schemas.microsoft.com/office/drawing/2014/chart" uri="{C3380CC4-5D6E-409C-BE32-E72D297353CC}">
              <c16:uniqueId val="{00000000-728A-47A0-91EB-073404A53249}"/>
            </c:ext>
          </c:extLst>
        </c:ser>
        <c:ser>
          <c:idx val="1"/>
          <c:order val="1"/>
          <c:tx>
            <c:strRef>
              <c:f>Sheet1!$C$1</c:f>
              <c:strCache>
                <c:ptCount val="1"/>
                <c:pt idx="0">
                  <c:v>G2</c:v>
                </c:pt>
              </c:strCache>
            </c:strRef>
          </c:tx>
          <c:spPr>
            <a:solidFill>
              <a:schemeClr val="accent2">
                <a:alpha val="70000"/>
              </a:schemeClr>
            </a:solidFill>
            <a:ln>
              <a:noFill/>
            </a:ln>
            <a:effectLst/>
          </c:spPr>
          <c:invertIfNegative val="0"/>
          <c:dLbls>
            <c:delete val="1"/>
          </c:dLbls>
          <c:cat>
            <c:strRef>
              <c:f>Sheet1!$A$2:$A$5</c:f>
              <c:strCache>
                <c:ptCount val="4"/>
                <c:pt idx="0">
                  <c:v>Charts Interpretation</c:v>
                </c:pt>
                <c:pt idx="1">
                  <c:v>NOTAMs</c:v>
                </c:pt>
                <c:pt idx="2">
                  <c:v>Weather Products</c:v>
                </c:pt>
                <c:pt idx="3">
                  <c:v>Flight Information/Awareness</c:v>
                </c:pt>
              </c:strCache>
            </c:strRef>
          </c:cat>
          <c:val>
            <c:numRef>
              <c:f>Sheet1!$C$2:$C$5</c:f>
              <c:numCache>
                <c:formatCode>General</c:formatCode>
                <c:ptCount val="4"/>
                <c:pt idx="0">
                  <c:v>16.239999999999998</c:v>
                </c:pt>
                <c:pt idx="1">
                  <c:v>9.34</c:v>
                </c:pt>
                <c:pt idx="2">
                  <c:v>17.8</c:v>
                </c:pt>
                <c:pt idx="3">
                  <c:v>11.85</c:v>
                </c:pt>
              </c:numCache>
            </c:numRef>
          </c:val>
          <c:extLst>
            <c:ext xmlns:c16="http://schemas.microsoft.com/office/drawing/2014/chart" uri="{C3380CC4-5D6E-409C-BE32-E72D297353CC}">
              <c16:uniqueId val="{00000001-728A-47A0-91EB-073404A53249}"/>
            </c:ext>
          </c:extLst>
        </c:ser>
        <c:dLbls>
          <c:showLegendKey val="0"/>
          <c:showVal val="1"/>
          <c:showCatName val="0"/>
          <c:showSerName val="0"/>
          <c:showPercent val="0"/>
          <c:showBubbleSize val="0"/>
        </c:dLbls>
        <c:gapWidth val="80"/>
        <c:overlap val="25"/>
        <c:axId val="-816418880"/>
        <c:axId val="-768549728"/>
      </c:barChart>
      <c:catAx>
        <c:axId val="-816418880"/>
        <c:scaling>
          <c:orientation val="minMax"/>
        </c:scaling>
        <c:delete val="0"/>
        <c:axPos val="b"/>
        <c:numFmt formatCode="General" sourceLinked="1"/>
        <c:majorTickMark val="none"/>
        <c:minorTickMark val="none"/>
        <c:tickLblPos val="nextTo"/>
        <c:spPr>
          <a:noFill/>
          <a:ln w="15875" cap="flat" cmpd="sng" algn="ctr">
            <a:solidFill>
              <a:schemeClr val="tx1">
                <a:lumMod val="25000"/>
                <a:lumOff val="75000"/>
              </a:schemeClr>
            </a:solidFill>
            <a:round/>
          </a:ln>
          <a:effectLst/>
        </c:spPr>
        <c:txPr>
          <a:bodyPr rot="-60000000" spcFirstLastPara="1" vertOverflow="ellipsis" vert="horz" wrap="square" anchor="ctr" anchorCtr="1"/>
          <a:lstStyle/>
          <a:p>
            <a:pPr>
              <a:defRPr sz="1197" b="0" i="0" u="none" strike="noStrike" kern="1200" cap="none" spc="20" normalizeH="0" baseline="0">
                <a:solidFill>
                  <a:schemeClr val="tx1">
                    <a:lumMod val="65000"/>
                    <a:lumOff val="35000"/>
                  </a:schemeClr>
                </a:solidFill>
                <a:latin typeface="Century Gothic" panose="020B0502020202020204" pitchFamily="34" charset="0"/>
                <a:ea typeface="+mn-ea"/>
                <a:cs typeface="+mn-cs"/>
              </a:defRPr>
            </a:pPr>
            <a:endParaRPr lang="en-US"/>
          </a:p>
        </c:txPr>
        <c:crossAx val="-768549728"/>
        <c:crosses val="autoZero"/>
        <c:auto val="1"/>
        <c:lblAlgn val="ctr"/>
        <c:lblOffset val="100"/>
        <c:noMultiLvlLbl val="0"/>
      </c:catAx>
      <c:valAx>
        <c:axId val="-768549728"/>
        <c:scaling>
          <c:orientation val="minMax"/>
        </c:scaling>
        <c:delete val="0"/>
        <c:axPos val="l"/>
        <c:majorGridlines>
          <c:spPr>
            <a:ln w="9525" cap="flat" cmpd="sng" algn="ctr">
              <a:solidFill>
                <a:schemeClr val="tx1">
                  <a:lumMod val="5000"/>
                  <a:lumOff val="9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spc="20" baseline="0">
                <a:solidFill>
                  <a:schemeClr val="tx1">
                    <a:lumMod val="65000"/>
                    <a:lumOff val="35000"/>
                  </a:schemeClr>
                </a:solidFill>
                <a:latin typeface="Century Gothic" panose="020B0502020202020204" pitchFamily="34" charset="0"/>
                <a:ea typeface="+mn-ea"/>
                <a:cs typeface="+mn-cs"/>
              </a:defRPr>
            </a:pPr>
            <a:endParaRPr lang="en-US"/>
          </a:p>
        </c:txPr>
        <c:crossAx val="-816418880"/>
        <c:crossesAt val="1"/>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Century Gothic" panose="020B0502020202020204" pitchFamily="34" charset="0"/>
              <a:ea typeface="+mn-ea"/>
              <a:cs typeface="+mn-cs"/>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latin typeface="Century Gothic" panose="020B0502020202020204" pitchFamily="34" charset="0"/>
        </a:defRPr>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200" b="1" i="0" u="none" strike="noStrike" kern="1200" cap="none" spc="50" baseline="0">
                <a:solidFill>
                  <a:srgbClr val="595959"/>
                </a:solidFill>
                <a:latin typeface="Century Gothic" panose="020B0502020202020204" pitchFamily="34" charset="0"/>
                <a:ea typeface="+mn-ea"/>
                <a:cs typeface="Dubai" panose="020B0503030403030204" pitchFamily="34" charset="-78"/>
              </a:defRPr>
            </a:pPr>
            <a:r>
              <a:rPr lang="en-US" sz="1200" cap="none" dirty="0">
                <a:solidFill>
                  <a:srgbClr val="595959"/>
                </a:solidFill>
                <a:latin typeface="Century Gothic" panose="020B0502020202020204" pitchFamily="34" charset="0"/>
                <a:cs typeface="Dubai" panose="020B0503030403030204" pitchFamily="34" charset="-78"/>
              </a:rPr>
              <a:t>How Do You Plan On Your Alternatives When You Plan Your VFR Cross Country Flight While Not Using An EFB</a:t>
            </a:r>
          </a:p>
        </c:rich>
      </c:tx>
      <c:layout>
        <c:manualLayout>
          <c:xMode val="edge"/>
          <c:yMode val="edge"/>
          <c:x val="0.22548951130879905"/>
          <c:y val="0.10003273824035441"/>
        </c:manualLayout>
      </c:layout>
      <c:overlay val="0"/>
      <c:spPr>
        <a:noFill/>
        <a:ln>
          <a:noFill/>
        </a:ln>
        <a:effectLst/>
      </c:spPr>
    </c:title>
    <c:autoTitleDeleted val="0"/>
    <c:plotArea>
      <c:layout>
        <c:manualLayout>
          <c:layoutTarget val="inner"/>
          <c:xMode val="edge"/>
          <c:yMode val="edge"/>
          <c:x val="1.16149240113776E-3"/>
          <c:y val="1.227050711104727E-2"/>
          <c:w val="0.30956317459192767"/>
          <c:h val="0.68689778802934698"/>
        </c:manualLayout>
      </c:layout>
      <c:doughnutChart>
        <c:varyColors val="1"/>
        <c:ser>
          <c:idx val="0"/>
          <c:order val="0"/>
          <c:tx>
            <c:strRef>
              <c:f>Sheet1!$B$1</c:f>
              <c:strCache>
                <c:ptCount val="1"/>
                <c:pt idx="0">
                  <c:v>Series 1</c:v>
                </c:pt>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1-61DD-4322-A5EA-4854D15FC09B}"/>
              </c:ext>
            </c:extLst>
          </c:dPt>
          <c:dPt>
            <c:idx val="1"/>
            <c:bubble3D val="0"/>
            <c:explosion val="5"/>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3-61DD-4322-A5EA-4854D15FC09B}"/>
              </c:ext>
            </c:extLst>
          </c:dPt>
          <c:dPt>
            <c:idx val="2"/>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5-61DD-4322-A5EA-4854D15FC09B}"/>
              </c:ext>
            </c:extLst>
          </c:dPt>
          <c:dPt>
            <c:idx val="3"/>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7-61DD-4322-A5EA-4854D15FC09B}"/>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tx1"/>
                    </a:solidFill>
                    <a:latin typeface="Century Gothic" panose="020B0502020202020204" pitchFamily="34" charset="0"/>
                    <a:ea typeface="+mn-ea"/>
                    <a:cs typeface="Dubai" panose="020B0503030403030204" pitchFamily="34" charset="-78"/>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Sheet1!$A$2:$A$5</c:f>
              <c:strCache>
                <c:ptCount val="3"/>
                <c:pt idx="0">
                  <c:v>I do not plan for alternates as my instructor will know </c:v>
                </c:pt>
                <c:pt idx="1">
                  <c:v>I know the alernate airports we can divert to, but never read the NOTAMs, AF/Ds and weather </c:v>
                </c:pt>
                <c:pt idx="2">
                  <c:v>I always print NOTAMs, AF/Ds, and weather briefings for each and ever airport that is on the way</c:v>
                </c:pt>
              </c:strCache>
            </c:strRef>
          </c:cat>
          <c:val>
            <c:numRef>
              <c:f>Sheet1!$B$2:$B$5</c:f>
              <c:numCache>
                <c:formatCode>General</c:formatCode>
                <c:ptCount val="4"/>
                <c:pt idx="0">
                  <c:v>3</c:v>
                </c:pt>
                <c:pt idx="1">
                  <c:v>27</c:v>
                </c:pt>
                <c:pt idx="2">
                  <c:v>20</c:v>
                </c:pt>
              </c:numCache>
            </c:numRef>
          </c:val>
          <c:extLst>
            <c:ext xmlns:c16="http://schemas.microsoft.com/office/drawing/2014/chart" uri="{C3380CC4-5D6E-409C-BE32-E72D297353CC}">
              <c16:uniqueId val="{00000008-61DD-4322-A5EA-4854D15FC09B}"/>
            </c:ext>
          </c:extLst>
        </c:ser>
        <c:ser>
          <c:idx val="1"/>
          <c:order val="1"/>
          <c:tx>
            <c:strRef>
              <c:f>Sheet1!$C$1</c:f>
              <c:strCache>
                <c:ptCount val="1"/>
                <c:pt idx="0">
                  <c:v>Column1</c:v>
                </c:pt>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A-61DD-4322-A5EA-4854D15FC09B}"/>
              </c:ext>
            </c:extLst>
          </c:dPt>
          <c:dPt>
            <c:idx val="1"/>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C-61DD-4322-A5EA-4854D15FC09B}"/>
              </c:ext>
            </c:extLst>
          </c:dPt>
          <c:dPt>
            <c:idx val="2"/>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0E-61DD-4322-A5EA-4854D15FC09B}"/>
              </c:ext>
            </c:extLst>
          </c:dPt>
          <c:dPt>
            <c:idx val="3"/>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0-61DD-4322-A5EA-4854D15FC09B}"/>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I do not plan for alternates as my instructor will know </c:v>
                </c:pt>
                <c:pt idx="1">
                  <c:v>I know the alernate airports we can divert to, but never read the NOTAMs, AF/Ds and weather </c:v>
                </c:pt>
                <c:pt idx="2">
                  <c:v>I always print NOTAMs, AF/Ds, and weather briefings for each and ever airport that is on the way</c:v>
                </c:pt>
              </c:strCache>
            </c:strRef>
          </c:cat>
          <c:val>
            <c:numRef>
              <c:f>Sheet1!$C$2:$C$5</c:f>
              <c:numCache>
                <c:formatCode>General</c:formatCode>
                <c:ptCount val="4"/>
              </c:numCache>
            </c:numRef>
          </c:val>
          <c:extLst>
            <c:ext xmlns:c16="http://schemas.microsoft.com/office/drawing/2014/chart" uri="{C3380CC4-5D6E-409C-BE32-E72D297353CC}">
              <c16:uniqueId val="{00000011-61DD-4322-A5EA-4854D15FC09B}"/>
            </c:ext>
          </c:extLst>
        </c:ser>
        <c:ser>
          <c:idx val="2"/>
          <c:order val="2"/>
          <c:tx>
            <c:strRef>
              <c:f>Sheet1!$D$1</c:f>
              <c:strCache>
                <c:ptCount val="1"/>
                <c:pt idx="0">
                  <c:v>Column2</c:v>
                </c:pt>
              </c:strCache>
            </c:strRef>
          </c:tx>
          <c:dPt>
            <c:idx val="0"/>
            <c:bubble3D val="0"/>
            <c:spPr>
              <a:solidFill>
                <a:schemeClr val="accent6"/>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3-61DD-4322-A5EA-4854D15FC09B}"/>
              </c:ext>
            </c:extLst>
          </c:dPt>
          <c:dPt>
            <c:idx val="1"/>
            <c:bubble3D val="0"/>
            <c:spPr>
              <a:solidFill>
                <a:schemeClr val="accent5"/>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5-61DD-4322-A5EA-4854D15FC09B}"/>
              </c:ext>
            </c:extLst>
          </c:dPt>
          <c:dPt>
            <c:idx val="2"/>
            <c:bubble3D val="0"/>
            <c:spPr>
              <a:solidFill>
                <a:schemeClr val="accent4"/>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7-61DD-4322-A5EA-4854D15FC09B}"/>
              </c:ext>
            </c:extLst>
          </c:dPt>
          <c:dPt>
            <c:idx val="3"/>
            <c:bubble3D val="0"/>
            <c:spPr>
              <a:solidFill>
                <a:schemeClr val="accent6">
                  <a:lumMod val="60000"/>
                </a:schemeClr>
              </a:solidFill>
              <a:ln>
                <a:noFill/>
              </a:ln>
              <a:effectLst/>
              <a:scene3d>
                <a:camera prst="orthographicFront"/>
                <a:lightRig rig="brightRoom" dir="t"/>
              </a:scene3d>
              <a:sp3d prstMaterial="flat">
                <a:bevelT w="50800" h="101600" prst="angle"/>
                <a:contourClr>
                  <a:srgbClr val="000000"/>
                </a:contourClr>
              </a:sp3d>
            </c:spPr>
            <c:extLst>
              <c:ext xmlns:c16="http://schemas.microsoft.com/office/drawing/2014/chart" uri="{C3380CC4-5D6E-409C-BE32-E72D297353CC}">
                <c16:uniqueId val="{00000019-61DD-4322-A5EA-4854D15FC09B}"/>
              </c:ext>
            </c:extLst>
          </c:dPt>
          <c:dLbls>
            <c:spPr>
              <a:noFill/>
              <a:ln>
                <a:noFill/>
              </a:ln>
              <a:effectLst/>
            </c:spPr>
            <c:txPr>
              <a:bodyPr rot="0" spcFirstLastPara="1" vertOverflow="ellipsis" vert="horz" wrap="square" lIns="38100" tIns="19050" rIns="38100" bIns="19050" anchor="ctr" anchorCtr="1">
                <a:spAutoFit/>
              </a:bodyPr>
              <a:lstStyle/>
              <a:p>
                <a:pPr>
                  <a:defRPr sz="1197" b="1" i="0" u="none" strike="noStrike" kern="1200" baseline="0">
                    <a:solidFill>
                      <a:schemeClr val="lt1"/>
                    </a:solidFill>
                    <a:latin typeface="+mn-lt"/>
                    <a:ea typeface="+mn-ea"/>
                    <a:cs typeface="+mn-cs"/>
                  </a:defRPr>
                </a:pPr>
                <a:endParaRPr lang="en-US"/>
              </a:p>
            </c:txPr>
            <c:showLegendKey val="0"/>
            <c:showVal val="0"/>
            <c:showCatName val="0"/>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Sheet1!$A$2:$A$5</c:f>
              <c:strCache>
                <c:ptCount val="3"/>
                <c:pt idx="0">
                  <c:v>I do not plan for alternates as my instructor will know </c:v>
                </c:pt>
                <c:pt idx="1">
                  <c:v>I know the alernate airports we can divert to, but never read the NOTAMs, AF/Ds and weather </c:v>
                </c:pt>
                <c:pt idx="2">
                  <c:v>I always print NOTAMs, AF/Ds, and weather briefings for each and ever airport that is on the way</c:v>
                </c:pt>
              </c:strCache>
            </c:strRef>
          </c:cat>
          <c:val>
            <c:numRef>
              <c:f>Sheet1!$D$2:$D$5</c:f>
              <c:numCache>
                <c:formatCode>General</c:formatCode>
                <c:ptCount val="4"/>
              </c:numCache>
            </c:numRef>
          </c:val>
          <c:extLst>
            <c:ext xmlns:c16="http://schemas.microsoft.com/office/drawing/2014/chart" uri="{C3380CC4-5D6E-409C-BE32-E72D297353CC}">
              <c16:uniqueId val="{0000001A-61DD-4322-A5EA-4854D15FC09B}"/>
            </c:ext>
          </c:extLst>
        </c:ser>
        <c:dLbls>
          <c:showLegendKey val="0"/>
          <c:showVal val="0"/>
          <c:showCatName val="0"/>
          <c:showSerName val="0"/>
          <c:showPercent val="1"/>
          <c:showBubbleSize val="0"/>
          <c:showLeaderLines val="1"/>
        </c:dLbls>
        <c:firstSliceAng val="0"/>
        <c:holeSize val="50"/>
      </c:doughnutChart>
      <c:spPr>
        <a:noFill/>
        <a:ln>
          <a:noFill/>
        </a:ln>
        <a:effectLst/>
      </c:spPr>
    </c:plotArea>
    <c:legend>
      <c:legendPos val="t"/>
      <c:legendEntry>
        <c:idx val="3"/>
        <c:delete val="1"/>
      </c:legendEntry>
      <c:layout>
        <c:manualLayout>
          <c:xMode val="edge"/>
          <c:yMode val="edge"/>
          <c:x val="0.30882020063996435"/>
          <c:y val="0.2416180625389073"/>
          <c:w val="0.69117982590390448"/>
          <c:h val="0.20846613087443469"/>
        </c:manualLayout>
      </c:layout>
      <c:overlay val="0"/>
      <c:spPr>
        <a:noFill/>
        <a:ln>
          <a:noFill/>
        </a:ln>
        <a:effectLst/>
      </c:spPr>
      <c:txPr>
        <a:bodyPr rot="0" spcFirstLastPara="1" vertOverflow="ellipsis" vert="horz" wrap="square" anchor="ctr" anchorCtr="1"/>
        <a:lstStyle/>
        <a:p>
          <a:pPr>
            <a:defRPr sz="1197" b="0" i="0" u="none" strike="noStrike" kern="1200" baseline="0">
              <a:solidFill>
                <a:srgbClr val="595959"/>
              </a:solidFill>
              <a:latin typeface="Century Gothic" panose="020B0502020202020204" pitchFamily="34" charset="0"/>
              <a:ea typeface="+mn-ea"/>
              <a:cs typeface="Dubai" panose="020B0503030403030204" pitchFamily="34" charset="-78"/>
            </a:defRPr>
          </a:pPr>
          <a:endParaRPr lang="en-US"/>
        </a:p>
      </c:txPr>
    </c:legend>
    <c:plotVisOnly val="1"/>
    <c:dispBlanksAs val="gap"/>
    <c:showDLblsOverMax val="0"/>
    <c:extLst>
      <c:ext xmlns:c16r3="http://schemas.microsoft.com/office/drawing/2017/03/chart" uri="{56B9EC1D-385E-4148-901F-78D8002777C0}">
        <c16r3:dataDisplayOptions16>
          <c16r3:dispNaAsBlank val="1"/>
        </c16r3:dataDisplayOptions16>
      </c:ext>
    </c:extLst>
  </c:chart>
  <c:spPr>
    <a:noFill/>
    <a:ln>
      <a:noFill/>
    </a:ln>
    <a:effectLst/>
  </c:spPr>
  <c:txPr>
    <a:bodyPr/>
    <a:lstStyle/>
    <a:p>
      <a:pPr>
        <a:defRPr/>
      </a:pPr>
      <a:endParaRPr lang="en-US"/>
    </a:p>
  </c:txPr>
  <c:externalData r:id="rId1">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9118" y="3592081"/>
            <a:ext cx="27983339" cy="7641425"/>
          </a:xfrm>
        </p:spPr>
        <p:txBody>
          <a:bodyPr anchor="b"/>
          <a:lstStyle>
            <a:lvl1pPr algn="ctr">
              <a:defRPr sz="20600"/>
            </a:lvl1pPr>
          </a:lstStyle>
          <a:p>
            <a:r>
              <a:rPr lang="en-US"/>
              <a:t>Click to edit Master title style</a:t>
            </a:r>
            <a:endParaRPr lang="en-US" dirty="0"/>
          </a:p>
        </p:txBody>
      </p:sp>
      <p:sp>
        <p:nvSpPr>
          <p:cNvPr id="3" name="Subtitle 2"/>
          <p:cNvSpPr>
            <a:spLocks noGrp="1"/>
          </p:cNvSpPr>
          <p:nvPr>
            <p:ph type="subTitle" idx="1"/>
          </p:nvPr>
        </p:nvSpPr>
        <p:spPr>
          <a:xfrm>
            <a:off x="4115197" y="11528190"/>
            <a:ext cx="24691181" cy="5299205"/>
          </a:xfrm>
        </p:spPr>
        <p:txBody>
          <a:bodyPr/>
          <a:lstStyle>
            <a:lvl1pPr marL="0" indent="0" algn="ctr">
              <a:buNone/>
              <a:defRPr sz="8200"/>
            </a:lvl1pPr>
            <a:lvl2pPr marL="1567684" indent="0" algn="ctr">
              <a:buNone/>
              <a:defRPr sz="6900"/>
            </a:lvl2pPr>
            <a:lvl3pPr marL="3135368" indent="0" algn="ctr">
              <a:buNone/>
              <a:defRPr sz="6200"/>
            </a:lvl3pPr>
            <a:lvl4pPr marL="4703052" indent="0" algn="ctr">
              <a:buNone/>
              <a:defRPr sz="5500"/>
            </a:lvl4pPr>
            <a:lvl5pPr marL="6270736" indent="0" algn="ctr">
              <a:buNone/>
              <a:defRPr sz="5500"/>
            </a:lvl5pPr>
            <a:lvl6pPr marL="7838420" indent="0" algn="ctr">
              <a:buNone/>
              <a:defRPr sz="5500"/>
            </a:lvl6pPr>
            <a:lvl7pPr marL="9406104" indent="0" algn="ctr">
              <a:buNone/>
              <a:defRPr sz="5500"/>
            </a:lvl7pPr>
            <a:lvl8pPr marL="10973788" indent="0" algn="ctr">
              <a:buNone/>
              <a:defRPr sz="5500"/>
            </a:lvl8pPr>
            <a:lvl9pPr marL="12541471" indent="0" algn="ctr">
              <a:buNone/>
              <a:defRPr sz="55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E0FF7BE1-1629-7848-9C1E-87BD68F9AE67}" type="datetimeFigureOut">
              <a:rPr lang="en-US" smtClean="0"/>
              <a:pPr/>
              <a:t>7/29/2018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FF7BE1-1629-7848-9C1E-87BD68F9AE67}" type="datetimeFigureOut">
              <a:rPr lang="en-US" smtClean="0"/>
              <a:pPr/>
              <a:t>7/29/2018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9503" y="1168570"/>
            <a:ext cx="7098715" cy="1860057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360" y="1168570"/>
            <a:ext cx="20884624" cy="18600572"/>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FF7BE1-1629-7848-9C1E-87BD68F9AE67}" type="datetimeFigureOut">
              <a:rPr lang="en-US" smtClean="0"/>
              <a:pPr/>
              <a:t>7/29/2018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E0FF7BE1-1629-7848-9C1E-87BD68F9AE67}" type="datetimeFigureOut">
              <a:rPr lang="en-US" smtClean="0"/>
              <a:pPr/>
              <a:t>7/29/2018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6213" y="5471959"/>
            <a:ext cx="28394858" cy="9130079"/>
          </a:xfrm>
        </p:spPr>
        <p:txBody>
          <a:bodyPr anchor="b"/>
          <a:lstStyle>
            <a:lvl1pPr>
              <a:defRPr sz="20600"/>
            </a:lvl1pPr>
          </a:lstStyle>
          <a:p>
            <a:r>
              <a:rPr lang="en-US"/>
              <a:t>Click to edit Master title style</a:t>
            </a:r>
            <a:endParaRPr lang="en-US" dirty="0"/>
          </a:p>
        </p:txBody>
      </p:sp>
      <p:sp>
        <p:nvSpPr>
          <p:cNvPr id="3" name="Text Placeholder 2"/>
          <p:cNvSpPr>
            <a:spLocks noGrp="1"/>
          </p:cNvSpPr>
          <p:nvPr>
            <p:ph type="body" idx="1"/>
          </p:nvPr>
        </p:nvSpPr>
        <p:spPr>
          <a:xfrm>
            <a:off x="2246213" y="14688412"/>
            <a:ext cx="28394858" cy="4801293"/>
          </a:xfrm>
        </p:spPr>
        <p:txBody>
          <a:bodyPr/>
          <a:lstStyle>
            <a:lvl1pPr marL="0" indent="0">
              <a:buNone/>
              <a:defRPr sz="8200">
                <a:solidFill>
                  <a:schemeClr val="tx1"/>
                </a:solidFill>
              </a:defRPr>
            </a:lvl1pPr>
            <a:lvl2pPr marL="1567684" indent="0">
              <a:buNone/>
              <a:defRPr sz="6900">
                <a:solidFill>
                  <a:schemeClr val="tx1">
                    <a:tint val="75000"/>
                  </a:schemeClr>
                </a:solidFill>
              </a:defRPr>
            </a:lvl2pPr>
            <a:lvl3pPr marL="3135368" indent="0">
              <a:buNone/>
              <a:defRPr sz="6200">
                <a:solidFill>
                  <a:schemeClr val="tx1">
                    <a:tint val="75000"/>
                  </a:schemeClr>
                </a:solidFill>
              </a:defRPr>
            </a:lvl3pPr>
            <a:lvl4pPr marL="4703052" indent="0">
              <a:buNone/>
              <a:defRPr sz="5500">
                <a:solidFill>
                  <a:schemeClr val="tx1">
                    <a:tint val="75000"/>
                  </a:schemeClr>
                </a:solidFill>
              </a:defRPr>
            </a:lvl4pPr>
            <a:lvl5pPr marL="6270736" indent="0">
              <a:buNone/>
              <a:defRPr sz="5500">
                <a:solidFill>
                  <a:schemeClr val="tx1">
                    <a:tint val="75000"/>
                  </a:schemeClr>
                </a:solidFill>
              </a:defRPr>
            </a:lvl5pPr>
            <a:lvl6pPr marL="7838420" indent="0">
              <a:buNone/>
              <a:defRPr sz="5500">
                <a:solidFill>
                  <a:schemeClr val="tx1">
                    <a:tint val="75000"/>
                  </a:schemeClr>
                </a:solidFill>
              </a:defRPr>
            </a:lvl6pPr>
            <a:lvl7pPr marL="9406104" indent="0">
              <a:buNone/>
              <a:defRPr sz="5500">
                <a:solidFill>
                  <a:schemeClr val="tx1">
                    <a:tint val="75000"/>
                  </a:schemeClr>
                </a:solidFill>
              </a:defRPr>
            </a:lvl7pPr>
            <a:lvl8pPr marL="10973788" indent="0">
              <a:buNone/>
              <a:defRPr sz="5500">
                <a:solidFill>
                  <a:schemeClr val="tx1">
                    <a:tint val="75000"/>
                  </a:schemeClr>
                </a:solidFill>
              </a:defRPr>
            </a:lvl8pPr>
            <a:lvl9pPr marL="12541471" indent="0">
              <a:buNone/>
              <a:defRPr sz="55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0FF7BE1-1629-7848-9C1E-87BD68F9AE67}" type="datetimeFigureOut">
              <a:rPr lang="en-US" smtClean="0"/>
              <a:pPr/>
              <a:t>7/29/2018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358" y="5842846"/>
            <a:ext cx="13991669" cy="139262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6548" y="5842846"/>
            <a:ext cx="13991669" cy="1392629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0FF7BE1-1629-7848-9C1E-87BD68F9AE67}" type="datetimeFigureOut">
              <a:rPr lang="en-US" smtClean="0"/>
              <a:pPr/>
              <a:t>7/29/2018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646" y="1168575"/>
            <a:ext cx="28394858" cy="4242415"/>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650" y="5380500"/>
            <a:ext cx="13927367" cy="2636900"/>
          </a:xfrm>
        </p:spPr>
        <p:txBody>
          <a:bodyPr anchor="b"/>
          <a:lstStyle>
            <a:lvl1pPr marL="0" indent="0">
              <a:buNone/>
              <a:defRPr sz="8200" b="1"/>
            </a:lvl1pPr>
            <a:lvl2pPr marL="1567684" indent="0">
              <a:buNone/>
              <a:defRPr sz="6900" b="1"/>
            </a:lvl2pPr>
            <a:lvl3pPr marL="3135368" indent="0">
              <a:buNone/>
              <a:defRPr sz="6200" b="1"/>
            </a:lvl3pPr>
            <a:lvl4pPr marL="4703052" indent="0">
              <a:buNone/>
              <a:defRPr sz="5500" b="1"/>
            </a:lvl4pPr>
            <a:lvl5pPr marL="6270736" indent="0">
              <a:buNone/>
              <a:defRPr sz="5500" b="1"/>
            </a:lvl5pPr>
            <a:lvl6pPr marL="7838420" indent="0">
              <a:buNone/>
              <a:defRPr sz="5500" b="1"/>
            </a:lvl6pPr>
            <a:lvl7pPr marL="9406104" indent="0">
              <a:buNone/>
              <a:defRPr sz="5500" b="1"/>
            </a:lvl7pPr>
            <a:lvl8pPr marL="10973788" indent="0">
              <a:buNone/>
              <a:defRPr sz="5500" b="1"/>
            </a:lvl8pPr>
            <a:lvl9pPr marL="12541471" indent="0">
              <a:buNone/>
              <a:defRPr sz="5500" b="1"/>
            </a:lvl9pPr>
          </a:lstStyle>
          <a:p>
            <a:pPr lvl="0"/>
            <a:r>
              <a:rPr lang="en-US"/>
              <a:t>Edit Master text styles</a:t>
            </a:r>
          </a:p>
        </p:txBody>
      </p:sp>
      <p:sp>
        <p:nvSpPr>
          <p:cNvPr id="4" name="Content Placeholder 3"/>
          <p:cNvSpPr>
            <a:spLocks noGrp="1"/>
          </p:cNvSpPr>
          <p:nvPr>
            <p:ph sz="half" idx="2"/>
          </p:nvPr>
        </p:nvSpPr>
        <p:spPr>
          <a:xfrm>
            <a:off x="2267650" y="8017401"/>
            <a:ext cx="13927367" cy="117923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6549" y="5380500"/>
            <a:ext cx="13995957" cy="2636900"/>
          </a:xfrm>
        </p:spPr>
        <p:txBody>
          <a:bodyPr anchor="b"/>
          <a:lstStyle>
            <a:lvl1pPr marL="0" indent="0">
              <a:buNone/>
              <a:defRPr sz="8200" b="1"/>
            </a:lvl1pPr>
            <a:lvl2pPr marL="1567684" indent="0">
              <a:buNone/>
              <a:defRPr sz="6900" b="1"/>
            </a:lvl2pPr>
            <a:lvl3pPr marL="3135368" indent="0">
              <a:buNone/>
              <a:defRPr sz="6200" b="1"/>
            </a:lvl3pPr>
            <a:lvl4pPr marL="4703052" indent="0">
              <a:buNone/>
              <a:defRPr sz="5500" b="1"/>
            </a:lvl4pPr>
            <a:lvl5pPr marL="6270736" indent="0">
              <a:buNone/>
              <a:defRPr sz="5500" b="1"/>
            </a:lvl5pPr>
            <a:lvl6pPr marL="7838420" indent="0">
              <a:buNone/>
              <a:defRPr sz="5500" b="1"/>
            </a:lvl6pPr>
            <a:lvl7pPr marL="9406104" indent="0">
              <a:buNone/>
              <a:defRPr sz="5500" b="1"/>
            </a:lvl7pPr>
            <a:lvl8pPr marL="10973788" indent="0">
              <a:buNone/>
              <a:defRPr sz="5500" b="1"/>
            </a:lvl8pPr>
            <a:lvl9pPr marL="12541471" indent="0">
              <a:buNone/>
              <a:defRPr sz="5500" b="1"/>
            </a:lvl9pPr>
          </a:lstStyle>
          <a:p>
            <a:pPr lvl="0"/>
            <a:r>
              <a:rPr lang="en-US"/>
              <a:t>Edit Master text styles</a:t>
            </a:r>
          </a:p>
        </p:txBody>
      </p:sp>
      <p:sp>
        <p:nvSpPr>
          <p:cNvPr id="6" name="Content Placeholder 5"/>
          <p:cNvSpPr>
            <a:spLocks noGrp="1"/>
          </p:cNvSpPr>
          <p:nvPr>
            <p:ph sz="quarter" idx="4"/>
          </p:nvPr>
        </p:nvSpPr>
        <p:spPr>
          <a:xfrm>
            <a:off x="16666549" y="8017401"/>
            <a:ext cx="13995957" cy="117923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0FF7BE1-1629-7848-9C1E-87BD68F9AE67}" type="datetimeFigureOut">
              <a:rPr lang="en-US" smtClean="0"/>
              <a:pPr/>
              <a:t>7/29/2018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E0FF7BE1-1629-7848-9C1E-87BD68F9AE67}" type="datetimeFigureOut">
              <a:rPr lang="en-US" smtClean="0"/>
              <a:pPr/>
              <a:t>7/29/2018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FF7BE1-1629-7848-9C1E-87BD68F9AE67}" type="datetimeFigureOut">
              <a:rPr lang="en-US" smtClean="0"/>
              <a:pPr/>
              <a:t>7/29/2018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648" y="1463252"/>
            <a:ext cx="10618065" cy="5121381"/>
          </a:xfrm>
        </p:spPr>
        <p:txBody>
          <a:bodyPr anchor="b"/>
          <a:lstStyle>
            <a:lvl1pPr>
              <a:defRPr sz="11000"/>
            </a:lvl1pPr>
          </a:lstStyle>
          <a:p>
            <a:r>
              <a:rPr lang="en-US"/>
              <a:t>Click to edit Master title style</a:t>
            </a:r>
            <a:endParaRPr lang="en-US" dirty="0"/>
          </a:p>
        </p:txBody>
      </p:sp>
      <p:sp>
        <p:nvSpPr>
          <p:cNvPr id="3" name="Content Placeholder 2"/>
          <p:cNvSpPr>
            <a:spLocks noGrp="1"/>
          </p:cNvSpPr>
          <p:nvPr>
            <p:ph idx="1"/>
          </p:nvPr>
        </p:nvSpPr>
        <p:spPr>
          <a:xfrm>
            <a:off x="13995957" y="3160223"/>
            <a:ext cx="16666547" cy="15597856"/>
          </a:xfrm>
        </p:spPr>
        <p:txBody>
          <a:bodyPr/>
          <a:lstStyle>
            <a:lvl1pPr>
              <a:defRPr sz="11000"/>
            </a:lvl1pPr>
            <a:lvl2pPr>
              <a:defRPr sz="9600"/>
            </a:lvl2pPr>
            <a:lvl3pPr>
              <a:defRPr sz="8200"/>
            </a:lvl3pPr>
            <a:lvl4pPr>
              <a:defRPr sz="6900"/>
            </a:lvl4pPr>
            <a:lvl5pPr>
              <a:defRPr sz="6900"/>
            </a:lvl5pPr>
            <a:lvl6pPr>
              <a:defRPr sz="6900"/>
            </a:lvl6pPr>
            <a:lvl7pPr>
              <a:defRPr sz="6900"/>
            </a:lvl7pPr>
            <a:lvl8pPr>
              <a:defRPr sz="6900"/>
            </a:lvl8pPr>
            <a:lvl9pPr>
              <a:defRPr sz="69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648" y="6584633"/>
            <a:ext cx="10618065" cy="12198846"/>
          </a:xfrm>
        </p:spPr>
        <p:txBody>
          <a:bodyPr/>
          <a:lstStyle>
            <a:lvl1pPr marL="0" indent="0">
              <a:buNone/>
              <a:defRPr sz="5500"/>
            </a:lvl1pPr>
            <a:lvl2pPr marL="1567684" indent="0">
              <a:buNone/>
              <a:defRPr sz="4800"/>
            </a:lvl2pPr>
            <a:lvl3pPr marL="3135368" indent="0">
              <a:buNone/>
              <a:defRPr sz="4100"/>
            </a:lvl3pPr>
            <a:lvl4pPr marL="4703052" indent="0">
              <a:buNone/>
              <a:defRPr sz="3400"/>
            </a:lvl4pPr>
            <a:lvl5pPr marL="6270736" indent="0">
              <a:buNone/>
              <a:defRPr sz="3400"/>
            </a:lvl5pPr>
            <a:lvl6pPr marL="7838420" indent="0">
              <a:buNone/>
              <a:defRPr sz="3400"/>
            </a:lvl6pPr>
            <a:lvl7pPr marL="9406104" indent="0">
              <a:buNone/>
              <a:defRPr sz="3400"/>
            </a:lvl7pPr>
            <a:lvl8pPr marL="10973788" indent="0">
              <a:buNone/>
              <a:defRPr sz="3400"/>
            </a:lvl8pPr>
            <a:lvl9pPr marL="12541471"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fld id="{E0FF7BE1-1629-7848-9C1E-87BD68F9AE67}" type="datetimeFigureOut">
              <a:rPr lang="en-US" smtClean="0"/>
              <a:pPr/>
              <a:t>7/29/2018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648" y="1463252"/>
            <a:ext cx="10618065" cy="5121381"/>
          </a:xfrm>
        </p:spPr>
        <p:txBody>
          <a:bodyPr anchor="b"/>
          <a:lstStyle>
            <a:lvl1pPr>
              <a:defRPr sz="110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5957" y="3160223"/>
            <a:ext cx="16666547" cy="15597856"/>
          </a:xfrm>
        </p:spPr>
        <p:txBody>
          <a:bodyPr anchor="t"/>
          <a:lstStyle>
            <a:lvl1pPr marL="0" indent="0">
              <a:buNone/>
              <a:defRPr sz="11000"/>
            </a:lvl1pPr>
            <a:lvl2pPr marL="1567684" indent="0">
              <a:buNone/>
              <a:defRPr sz="9600"/>
            </a:lvl2pPr>
            <a:lvl3pPr marL="3135368" indent="0">
              <a:buNone/>
              <a:defRPr sz="8200"/>
            </a:lvl3pPr>
            <a:lvl4pPr marL="4703052" indent="0">
              <a:buNone/>
              <a:defRPr sz="6900"/>
            </a:lvl4pPr>
            <a:lvl5pPr marL="6270736" indent="0">
              <a:buNone/>
              <a:defRPr sz="6900"/>
            </a:lvl5pPr>
            <a:lvl6pPr marL="7838420" indent="0">
              <a:buNone/>
              <a:defRPr sz="6900"/>
            </a:lvl6pPr>
            <a:lvl7pPr marL="9406104" indent="0">
              <a:buNone/>
              <a:defRPr sz="6900"/>
            </a:lvl7pPr>
            <a:lvl8pPr marL="10973788" indent="0">
              <a:buNone/>
              <a:defRPr sz="6900"/>
            </a:lvl8pPr>
            <a:lvl9pPr marL="12541471" indent="0">
              <a:buNone/>
              <a:defRPr sz="6900"/>
            </a:lvl9pPr>
          </a:lstStyle>
          <a:p>
            <a:r>
              <a:rPr lang="en-US"/>
              <a:t>Click icon to add picture</a:t>
            </a:r>
            <a:endParaRPr lang="en-US" dirty="0"/>
          </a:p>
        </p:txBody>
      </p:sp>
      <p:sp>
        <p:nvSpPr>
          <p:cNvPr id="4" name="Text Placeholder 3"/>
          <p:cNvSpPr>
            <a:spLocks noGrp="1"/>
          </p:cNvSpPr>
          <p:nvPr>
            <p:ph type="body" sz="half" idx="2"/>
          </p:nvPr>
        </p:nvSpPr>
        <p:spPr>
          <a:xfrm>
            <a:off x="2267648" y="6584633"/>
            <a:ext cx="10618065" cy="12198846"/>
          </a:xfrm>
        </p:spPr>
        <p:txBody>
          <a:bodyPr/>
          <a:lstStyle>
            <a:lvl1pPr marL="0" indent="0">
              <a:buNone/>
              <a:defRPr sz="5500"/>
            </a:lvl1pPr>
            <a:lvl2pPr marL="1567684" indent="0">
              <a:buNone/>
              <a:defRPr sz="4800"/>
            </a:lvl2pPr>
            <a:lvl3pPr marL="3135368" indent="0">
              <a:buNone/>
              <a:defRPr sz="4100"/>
            </a:lvl3pPr>
            <a:lvl4pPr marL="4703052" indent="0">
              <a:buNone/>
              <a:defRPr sz="3400"/>
            </a:lvl4pPr>
            <a:lvl5pPr marL="6270736" indent="0">
              <a:buNone/>
              <a:defRPr sz="3400"/>
            </a:lvl5pPr>
            <a:lvl6pPr marL="7838420" indent="0">
              <a:buNone/>
              <a:defRPr sz="3400"/>
            </a:lvl6pPr>
            <a:lvl7pPr marL="9406104" indent="0">
              <a:buNone/>
              <a:defRPr sz="3400"/>
            </a:lvl7pPr>
            <a:lvl8pPr marL="10973788" indent="0">
              <a:buNone/>
              <a:defRPr sz="3400"/>
            </a:lvl8pPr>
            <a:lvl9pPr marL="12541471" indent="0">
              <a:buNone/>
              <a:defRPr sz="3400"/>
            </a:lvl9pPr>
          </a:lstStyle>
          <a:p>
            <a:pPr lvl="0"/>
            <a:r>
              <a:rPr lang="en-US"/>
              <a:t>Edit Master text styles</a:t>
            </a:r>
          </a:p>
        </p:txBody>
      </p:sp>
      <p:sp>
        <p:nvSpPr>
          <p:cNvPr id="5" name="Date Placeholder 4"/>
          <p:cNvSpPr>
            <a:spLocks noGrp="1"/>
          </p:cNvSpPr>
          <p:nvPr>
            <p:ph type="dt" sz="half" idx="10"/>
          </p:nvPr>
        </p:nvSpPr>
        <p:spPr/>
        <p:txBody>
          <a:bodyPr/>
          <a:lstStyle/>
          <a:p>
            <a:fld id="{E0FF7BE1-1629-7848-9C1E-87BD68F9AE67}" type="datetimeFigureOut">
              <a:rPr lang="en-US" smtClean="0"/>
              <a:pPr/>
              <a:t>7/29/2018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81A06E3-63CB-3849-A5E0-4B2BA70DD7F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359" y="1168575"/>
            <a:ext cx="28394858" cy="4242415"/>
          </a:xfrm>
          <a:prstGeom prst="rect">
            <a:avLst/>
          </a:prstGeom>
        </p:spPr>
        <p:txBody>
          <a:bodyPr vert="horz" lIns="130640" tIns="65320" rIns="130640" bIns="653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359" y="5842846"/>
            <a:ext cx="28394858" cy="13926296"/>
          </a:xfrm>
          <a:prstGeom prst="rect">
            <a:avLst/>
          </a:prstGeom>
        </p:spPr>
        <p:txBody>
          <a:bodyPr vert="horz" lIns="130640" tIns="65320" rIns="130640" bIns="653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358" y="20343268"/>
            <a:ext cx="7407354" cy="1168569"/>
          </a:xfrm>
          <a:prstGeom prst="rect">
            <a:avLst/>
          </a:prstGeom>
        </p:spPr>
        <p:txBody>
          <a:bodyPr vert="horz" lIns="130640" tIns="65320" rIns="130640" bIns="65320" rtlCol="0" anchor="ctr"/>
          <a:lstStyle>
            <a:lvl1pPr algn="l">
              <a:defRPr sz="4100">
                <a:solidFill>
                  <a:schemeClr val="tx1">
                    <a:tint val="75000"/>
                  </a:schemeClr>
                </a:solidFill>
              </a:defRPr>
            </a:lvl1pPr>
          </a:lstStyle>
          <a:p>
            <a:fld id="{E0FF7BE1-1629-7848-9C1E-87BD68F9AE67}" type="datetimeFigureOut">
              <a:rPr lang="en-US" smtClean="0"/>
              <a:pPr/>
              <a:t>7/29/2018</a:t>
            </a:fld>
            <a:endParaRPr lang="en-US"/>
          </a:p>
        </p:txBody>
      </p:sp>
      <p:sp>
        <p:nvSpPr>
          <p:cNvPr id="5" name="Footer Placeholder 4"/>
          <p:cNvSpPr>
            <a:spLocks noGrp="1"/>
          </p:cNvSpPr>
          <p:nvPr>
            <p:ph type="ftr" sz="quarter" idx="3"/>
          </p:nvPr>
        </p:nvSpPr>
        <p:spPr>
          <a:xfrm>
            <a:off x="10905272" y="20343268"/>
            <a:ext cx="11111032" cy="1168569"/>
          </a:xfrm>
          <a:prstGeom prst="rect">
            <a:avLst/>
          </a:prstGeom>
        </p:spPr>
        <p:txBody>
          <a:bodyPr vert="horz" lIns="130640" tIns="65320" rIns="130640" bIns="65320" rtlCol="0" anchor="ctr"/>
          <a:lstStyle>
            <a:lvl1pPr algn="ctr">
              <a:defRPr sz="41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50863" y="20343268"/>
            <a:ext cx="7407354" cy="1168569"/>
          </a:xfrm>
          <a:prstGeom prst="rect">
            <a:avLst/>
          </a:prstGeom>
        </p:spPr>
        <p:txBody>
          <a:bodyPr vert="horz" lIns="130640" tIns="65320" rIns="130640" bIns="65320" rtlCol="0" anchor="ctr"/>
          <a:lstStyle>
            <a:lvl1pPr algn="r">
              <a:defRPr sz="4100">
                <a:solidFill>
                  <a:schemeClr val="tx1">
                    <a:tint val="75000"/>
                  </a:schemeClr>
                </a:solidFill>
              </a:defRPr>
            </a:lvl1pPr>
          </a:lstStyle>
          <a:p>
            <a:fld id="{B81A06E3-63CB-3849-A5E0-4B2BA70DD7F3}" type="slidenum">
              <a:rPr lang="en-US" smtClean="0"/>
              <a:pPr/>
              <a:t>‹#›</a:t>
            </a:fld>
            <a:endParaRPr lang="en-US"/>
          </a:p>
        </p:txBody>
      </p:sp>
    </p:spTree>
    <p:extLst>
      <p:ext uri="{BB962C8B-B14F-4D97-AF65-F5344CB8AC3E}">
        <p14:creationId xmlns:p14="http://schemas.microsoft.com/office/powerpoint/2010/main" val="193606772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3135368" rtl="0" eaLnBrk="1" latinLnBrk="0" hangingPunct="1">
        <a:lnSpc>
          <a:spcPct val="90000"/>
        </a:lnSpc>
        <a:spcBef>
          <a:spcPct val="0"/>
        </a:spcBef>
        <a:buNone/>
        <a:defRPr sz="15100" kern="1200">
          <a:solidFill>
            <a:schemeClr val="tx1"/>
          </a:solidFill>
          <a:latin typeface="+mj-lt"/>
          <a:ea typeface="+mj-ea"/>
          <a:cs typeface="+mj-cs"/>
        </a:defRPr>
      </a:lvl1pPr>
    </p:titleStyle>
    <p:bodyStyle>
      <a:lvl1pPr marL="783842" indent="-783842" algn="l" defTabSz="3135368" rtl="0" eaLnBrk="1" latinLnBrk="0" hangingPunct="1">
        <a:lnSpc>
          <a:spcPct val="90000"/>
        </a:lnSpc>
        <a:spcBef>
          <a:spcPts val="3429"/>
        </a:spcBef>
        <a:buFont typeface="Arial" panose="020B0604020202020204" pitchFamily="34" charset="0"/>
        <a:buChar char="•"/>
        <a:defRPr sz="9600" kern="1200">
          <a:solidFill>
            <a:schemeClr val="tx1"/>
          </a:solidFill>
          <a:latin typeface="+mn-lt"/>
          <a:ea typeface="+mn-ea"/>
          <a:cs typeface="+mn-cs"/>
        </a:defRPr>
      </a:lvl1pPr>
      <a:lvl2pPr marL="2351526" indent="-783842" algn="l" defTabSz="3135368" rtl="0" eaLnBrk="1" latinLnBrk="0" hangingPunct="1">
        <a:lnSpc>
          <a:spcPct val="90000"/>
        </a:lnSpc>
        <a:spcBef>
          <a:spcPts val="1714"/>
        </a:spcBef>
        <a:buFont typeface="Arial" panose="020B0604020202020204" pitchFamily="34" charset="0"/>
        <a:buChar char="•"/>
        <a:defRPr sz="8200" kern="1200">
          <a:solidFill>
            <a:schemeClr val="tx1"/>
          </a:solidFill>
          <a:latin typeface="+mn-lt"/>
          <a:ea typeface="+mn-ea"/>
          <a:cs typeface="+mn-cs"/>
        </a:defRPr>
      </a:lvl2pPr>
      <a:lvl3pPr marL="3919210" indent="-783842" algn="l" defTabSz="3135368" rtl="0" eaLnBrk="1" latinLnBrk="0" hangingPunct="1">
        <a:lnSpc>
          <a:spcPct val="90000"/>
        </a:lnSpc>
        <a:spcBef>
          <a:spcPts val="1714"/>
        </a:spcBef>
        <a:buFont typeface="Arial" panose="020B0604020202020204" pitchFamily="34" charset="0"/>
        <a:buChar char="•"/>
        <a:defRPr sz="6900" kern="1200">
          <a:solidFill>
            <a:schemeClr val="tx1"/>
          </a:solidFill>
          <a:latin typeface="+mn-lt"/>
          <a:ea typeface="+mn-ea"/>
          <a:cs typeface="+mn-cs"/>
        </a:defRPr>
      </a:lvl3pPr>
      <a:lvl4pPr marL="5486894"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4pPr>
      <a:lvl5pPr marL="7054578"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5pPr>
      <a:lvl6pPr marL="8622262"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6pPr>
      <a:lvl7pPr marL="10189946"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7pPr>
      <a:lvl8pPr marL="11757630"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8pPr>
      <a:lvl9pPr marL="13325313" indent="-783842" algn="l" defTabSz="3135368" rtl="0" eaLnBrk="1" latinLnBrk="0" hangingPunct="1">
        <a:lnSpc>
          <a:spcPct val="90000"/>
        </a:lnSpc>
        <a:spcBef>
          <a:spcPts val="1714"/>
        </a:spcBef>
        <a:buFont typeface="Arial" panose="020B0604020202020204" pitchFamily="34" charset="0"/>
        <a:buChar char="•"/>
        <a:defRPr sz="6200" kern="1200">
          <a:solidFill>
            <a:schemeClr val="tx1"/>
          </a:solidFill>
          <a:latin typeface="+mn-lt"/>
          <a:ea typeface="+mn-ea"/>
          <a:cs typeface="+mn-cs"/>
        </a:defRPr>
      </a:lvl9pPr>
    </p:bodyStyle>
    <p:otherStyle>
      <a:defPPr>
        <a:defRPr lang="en-US"/>
      </a:defPPr>
      <a:lvl1pPr marL="0" algn="l" defTabSz="3135368" rtl="0" eaLnBrk="1" latinLnBrk="0" hangingPunct="1">
        <a:defRPr sz="6200" kern="1200">
          <a:solidFill>
            <a:schemeClr val="tx1"/>
          </a:solidFill>
          <a:latin typeface="+mn-lt"/>
          <a:ea typeface="+mn-ea"/>
          <a:cs typeface="+mn-cs"/>
        </a:defRPr>
      </a:lvl1pPr>
      <a:lvl2pPr marL="1567684" algn="l" defTabSz="3135368" rtl="0" eaLnBrk="1" latinLnBrk="0" hangingPunct="1">
        <a:defRPr sz="6200" kern="1200">
          <a:solidFill>
            <a:schemeClr val="tx1"/>
          </a:solidFill>
          <a:latin typeface="+mn-lt"/>
          <a:ea typeface="+mn-ea"/>
          <a:cs typeface="+mn-cs"/>
        </a:defRPr>
      </a:lvl2pPr>
      <a:lvl3pPr marL="3135368" algn="l" defTabSz="3135368" rtl="0" eaLnBrk="1" latinLnBrk="0" hangingPunct="1">
        <a:defRPr sz="6200" kern="1200">
          <a:solidFill>
            <a:schemeClr val="tx1"/>
          </a:solidFill>
          <a:latin typeface="+mn-lt"/>
          <a:ea typeface="+mn-ea"/>
          <a:cs typeface="+mn-cs"/>
        </a:defRPr>
      </a:lvl3pPr>
      <a:lvl4pPr marL="4703052" algn="l" defTabSz="3135368" rtl="0" eaLnBrk="1" latinLnBrk="0" hangingPunct="1">
        <a:defRPr sz="6200" kern="1200">
          <a:solidFill>
            <a:schemeClr val="tx1"/>
          </a:solidFill>
          <a:latin typeface="+mn-lt"/>
          <a:ea typeface="+mn-ea"/>
          <a:cs typeface="+mn-cs"/>
        </a:defRPr>
      </a:lvl4pPr>
      <a:lvl5pPr marL="6270736" algn="l" defTabSz="3135368" rtl="0" eaLnBrk="1" latinLnBrk="0" hangingPunct="1">
        <a:defRPr sz="6200" kern="1200">
          <a:solidFill>
            <a:schemeClr val="tx1"/>
          </a:solidFill>
          <a:latin typeface="+mn-lt"/>
          <a:ea typeface="+mn-ea"/>
          <a:cs typeface="+mn-cs"/>
        </a:defRPr>
      </a:lvl5pPr>
      <a:lvl6pPr marL="7838420" algn="l" defTabSz="3135368" rtl="0" eaLnBrk="1" latinLnBrk="0" hangingPunct="1">
        <a:defRPr sz="6200" kern="1200">
          <a:solidFill>
            <a:schemeClr val="tx1"/>
          </a:solidFill>
          <a:latin typeface="+mn-lt"/>
          <a:ea typeface="+mn-ea"/>
          <a:cs typeface="+mn-cs"/>
        </a:defRPr>
      </a:lvl6pPr>
      <a:lvl7pPr marL="9406104" algn="l" defTabSz="3135368" rtl="0" eaLnBrk="1" latinLnBrk="0" hangingPunct="1">
        <a:defRPr sz="6200" kern="1200">
          <a:solidFill>
            <a:schemeClr val="tx1"/>
          </a:solidFill>
          <a:latin typeface="+mn-lt"/>
          <a:ea typeface="+mn-ea"/>
          <a:cs typeface="+mn-cs"/>
        </a:defRPr>
      </a:lvl7pPr>
      <a:lvl8pPr marL="10973788" algn="l" defTabSz="3135368" rtl="0" eaLnBrk="1" latinLnBrk="0" hangingPunct="1">
        <a:defRPr sz="6200" kern="1200">
          <a:solidFill>
            <a:schemeClr val="tx1"/>
          </a:solidFill>
          <a:latin typeface="+mn-lt"/>
          <a:ea typeface="+mn-ea"/>
          <a:cs typeface="+mn-cs"/>
        </a:defRPr>
      </a:lvl8pPr>
      <a:lvl9pPr marL="12541471" algn="l" defTabSz="3135368" rtl="0" eaLnBrk="1" latinLnBrk="0" hangingPunct="1">
        <a:defRPr sz="6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4.xml"/><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chart" Target="../charts/chart3.xml"/><Relationship Id="rId5" Type="http://schemas.openxmlformats.org/officeDocument/2006/relationships/chart" Target="../charts/chart2.xml"/><Relationship Id="rId4" Type="http://schemas.openxmlformats.org/officeDocument/2006/relationships/chart" Target="../charts/char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l="-10000" r="-10000"/>
          </a:stretch>
        </a:blipFill>
        <a:effectLst/>
      </p:bgPr>
    </p:bg>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86EC8B31-D731-4A8F-8950-EDE0CAC704DD}"/>
              </a:ext>
            </a:extLst>
          </p:cNvPr>
          <p:cNvSpPr/>
          <p:nvPr/>
        </p:nvSpPr>
        <p:spPr>
          <a:xfrm>
            <a:off x="1127966" y="4655428"/>
            <a:ext cx="15192712" cy="5569131"/>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10" name="TextBox 9">
            <a:extLst>
              <a:ext uri="{FF2B5EF4-FFF2-40B4-BE49-F238E27FC236}">
                <a16:creationId xmlns:a16="http://schemas.microsoft.com/office/drawing/2014/main" id="{267FE017-CF21-4264-A1FE-62639895D18E}"/>
              </a:ext>
            </a:extLst>
          </p:cNvPr>
          <p:cNvSpPr txBox="1"/>
          <p:nvPr/>
        </p:nvSpPr>
        <p:spPr>
          <a:xfrm>
            <a:off x="1131368" y="1329570"/>
            <a:ext cx="15164232" cy="4263047"/>
          </a:xfrm>
          <a:prstGeom prst="rect">
            <a:avLst/>
          </a:prstGeom>
          <a:noFill/>
        </p:spPr>
        <p:txBody>
          <a:bodyPr wrap="square" lIns="130640" tIns="65320" rIns="130640" bIns="65320" rtlCol="0">
            <a:spAutoFit/>
          </a:bodyPr>
          <a:lstStyle/>
          <a:p>
            <a:pPr>
              <a:lnSpc>
                <a:spcPct val="90000"/>
              </a:lnSpc>
            </a:pPr>
            <a:r>
              <a:rPr lang="en-US" sz="4000" dirty="0">
                <a:solidFill>
                  <a:schemeClr val="bg1"/>
                </a:solidFill>
                <a:latin typeface="Century Gothic" panose="020B0502020202020204" pitchFamily="34" charset="0"/>
                <a:cs typeface="Aharoni" panose="02010803020104030203" pitchFamily="2" charset="-79"/>
              </a:rPr>
              <a:t>	</a:t>
            </a:r>
            <a:r>
              <a:rPr lang="en-US" sz="4000" b="1" dirty="0">
                <a:solidFill>
                  <a:schemeClr val="bg1"/>
                </a:solidFill>
                <a:latin typeface="Century Gothic" panose="020B0502020202020204" pitchFamily="34" charset="0"/>
                <a:cs typeface="Aharoni" panose="02010803020104030203" pitchFamily="2" charset="-79"/>
              </a:rPr>
              <a:t>The Effect of Electronic Flight Bags in Flight 	Training on Preflight Skill Development and 	Aeronautical Decision Making</a:t>
            </a:r>
          </a:p>
          <a:p>
            <a:pPr>
              <a:lnSpc>
                <a:spcPct val="90000"/>
              </a:lnSpc>
            </a:pPr>
            <a:r>
              <a:rPr lang="en-US" sz="2900" dirty="0">
                <a:solidFill>
                  <a:schemeClr val="bg1"/>
                </a:solidFill>
                <a:latin typeface="Century Gothic" panose="020B0502020202020204" pitchFamily="34" charset="0"/>
                <a:cs typeface="Aharoni" panose="02010803020104030203" pitchFamily="2" charset="-79"/>
              </a:rPr>
              <a:t>	</a:t>
            </a:r>
            <a:r>
              <a:rPr lang="en-US" sz="700" dirty="0">
                <a:solidFill>
                  <a:schemeClr val="bg1"/>
                </a:solidFill>
                <a:latin typeface="Century Gothic" panose="020B0502020202020204" pitchFamily="34" charset="0"/>
                <a:cs typeface="Aharoni" panose="02010803020104030203" pitchFamily="2" charset="-79"/>
              </a:rPr>
              <a:t>    </a:t>
            </a:r>
          </a:p>
          <a:p>
            <a:pPr>
              <a:lnSpc>
                <a:spcPct val="90000"/>
              </a:lnSpc>
            </a:pPr>
            <a:r>
              <a:rPr lang="en-US" sz="2900" dirty="0">
                <a:solidFill>
                  <a:schemeClr val="bg1"/>
                </a:solidFill>
                <a:latin typeface="Century Gothic" panose="020B0502020202020204" pitchFamily="34" charset="0"/>
                <a:cs typeface="Aharoni" panose="02010803020104030203" pitchFamily="2" charset="-79"/>
              </a:rPr>
              <a:t>	</a:t>
            </a:r>
            <a:r>
              <a:rPr lang="en-US" sz="2600" dirty="0">
                <a:solidFill>
                  <a:schemeClr val="accent1">
                    <a:lumMod val="60000"/>
                    <a:lumOff val="40000"/>
                  </a:schemeClr>
                </a:solidFill>
                <a:latin typeface="Century Gothic" panose="020B0502020202020204" pitchFamily="34" charset="0"/>
                <a:cs typeface="Aharoni" panose="02010803020104030203" pitchFamily="2" charset="-79"/>
              </a:rPr>
              <a:t>Student Researcher: </a:t>
            </a:r>
            <a:r>
              <a:rPr lang="en-US" sz="2600" dirty="0" err="1">
                <a:solidFill>
                  <a:schemeClr val="accent1">
                    <a:lumMod val="60000"/>
                    <a:lumOff val="40000"/>
                  </a:schemeClr>
                </a:solidFill>
                <a:latin typeface="Century Gothic" panose="020B0502020202020204" pitchFamily="34" charset="0"/>
                <a:cs typeface="Aharoni" panose="02010803020104030203" pitchFamily="2" charset="-79"/>
              </a:rPr>
              <a:t>Shlok</a:t>
            </a:r>
            <a:r>
              <a:rPr lang="en-US" sz="2600" dirty="0">
                <a:solidFill>
                  <a:schemeClr val="accent1">
                    <a:lumMod val="60000"/>
                    <a:lumOff val="40000"/>
                  </a:schemeClr>
                </a:solidFill>
                <a:latin typeface="Century Gothic" panose="020B0502020202020204" pitchFamily="34" charset="0"/>
                <a:cs typeface="Aharoni" panose="02010803020104030203" pitchFamily="2" charset="-79"/>
              </a:rPr>
              <a:t> </a:t>
            </a:r>
            <a:r>
              <a:rPr lang="en-US" sz="2600" dirty="0" err="1">
                <a:solidFill>
                  <a:schemeClr val="accent1">
                    <a:lumMod val="60000"/>
                    <a:lumOff val="40000"/>
                  </a:schemeClr>
                </a:solidFill>
                <a:latin typeface="Century Gothic" panose="020B0502020202020204" pitchFamily="34" charset="0"/>
                <a:cs typeface="Aharoni" panose="02010803020104030203" pitchFamily="2" charset="-79"/>
              </a:rPr>
              <a:t>Misra</a:t>
            </a:r>
            <a:endParaRPr lang="en-US" sz="2600" dirty="0">
              <a:solidFill>
                <a:schemeClr val="accent1">
                  <a:lumMod val="60000"/>
                  <a:lumOff val="40000"/>
                </a:schemeClr>
              </a:solidFill>
              <a:latin typeface="Century Gothic" panose="020B0502020202020204" pitchFamily="34" charset="0"/>
              <a:cs typeface="Aharoni" panose="02010803020104030203" pitchFamily="2" charset="-79"/>
            </a:endParaRPr>
          </a:p>
          <a:p>
            <a:pPr>
              <a:lnSpc>
                <a:spcPct val="90000"/>
              </a:lnSpc>
            </a:pPr>
            <a:r>
              <a:rPr lang="en-US" sz="2600" dirty="0">
                <a:solidFill>
                  <a:schemeClr val="accent1">
                    <a:lumMod val="60000"/>
                    <a:lumOff val="40000"/>
                  </a:schemeClr>
                </a:solidFill>
                <a:latin typeface="Century Gothic" panose="020B0502020202020204" pitchFamily="34" charset="0"/>
                <a:cs typeface="Aharoni" panose="02010803020104030203" pitchFamily="2" charset="-79"/>
              </a:rPr>
              <a:t>	Faculty Advisor: Michele </a:t>
            </a:r>
            <a:r>
              <a:rPr lang="en-US" sz="2600" dirty="0" err="1">
                <a:solidFill>
                  <a:schemeClr val="accent1">
                    <a:lumMod val="60000"/>
                    <a:lumOff val="40000"/>
                  </a:schemeClr>
                </a:solidFill>
                <a:latin typeface="Century Gothic" panose="020B0502020202020204" pitchFamily="34" charset="0"/>
                <a:cs typeface="Aharoni" panose="02010803020104030203" pitchFamily="2" charset="-79"/>
              </a:rPr>
              <a:t>Halleran</a:t>
            </a:r>
            <a:endParaRPr lang="en-US" sz="2600" dirty="0">
              <a:solidFill>
                <a:schemeClr val="accent1">
                  <a:lumMod val="60000"/>
                  <a:lumOff val="40000"/>
                </a:schemeClr>
              </a:solidFill>
              <a:latin typeface="Century Gothic" panose="020B0502020202020204" pitchFamily="34" charset="0"/>
              <a:cs typeface="Aharoni" panose="02010803020104030203" pitchFamily="2" charset="-79"/>
            </a:endParaRPr>
          </a:p>
          <a:p>
            <a:pPr>
              <a:lnSpc>
                <a:spcPct val="90000"/>
              </a:lnSpc>
            </a:pPr>
            <a:r>
              <a:rPr lang="en-US" sz="2600" dirty="0">
                <a:solidFill>
                  <a:schemeClr val="accent1">
                    <a:lumMod val="60000"/>
                    <a:lumOff val="40000"/>
                  </a:schemeClr>
                </a:solidFill>
                <a:latin typeface="Century Gothic" panose="020B0502020202020204" pitchFamily="34" charset="0"/>
                <a:cs typeface="Aharoni" panose="02010803020104030203" pitchFamily="2" charset="-79"/>
              </a:rPr>
              <a:t>	Embry-Riddle Aeronautical University, Daytona Beach</a:t>
            </a:r>
          </a:p>
          <a:p>
            <a:pPr>
              <a:lnSpc>
                <a:spcPct val="90000"/>
              </a:lnSpc>
            </a:pPr>
            <a:endParaRPr lang="en-US" sz="2900" dirty="0">
              <a:solidFill>
                <a:schemeClr val="accent1">
                  <a:lumMod val="60000"/>
                  <a:lumOff val="40000"/>
                </a:schemeClr>
              </a:solidFill>
              <a:latin typeface="Century Gothic" panose="020B0502020202020204" pitchFamily="34" charset="0"/>
              <a:cs typeface="Aharoni" panose="02010803020104030203" pitchFamily="2" charset="-79"/>
            </a:endParaRPr>
          </a:p>
          <a:p>
            <a:pPr>
              <a:lnSpc>
                <a:spcPct val="90000"/>
              </a:lnSpc>
            </a:pPr>
            <a:endParaRPr lang="en-US" sz="3600" dirty="0">
              <a:solidFill>
                <a:schemeClr val="bg1"/>
              </a:solidFill>
              <a:latin typeface="Century Gothic" panose="020B0502020202020204" pitchFamily="34" charset="0"/>
            </a:endParaRPr>
          </a:p>
        </p:txBody>
      </p:sp>
      <p:sp>
        <p:nvSpPr>
          <p:cNvPr id="11" name="TextBox 10">
            <a:extLst>
              <a:ext uri="{FF2B5EF4-FFF2-40B4-BE49-F238E27FC236}">
                <a16:creationId xmlns:a16="http://schemas.microsoft.com/office/drawing/2014/main" id="{75ADEB34-A864-4958-B63A-5645FA206619}"/>
              </a:ext>
            </a:extLst>
          </p:cNvPr>
          <p:cNvSpPr txBox="1"/>
          <p:nvPr/>
        </p:nvSpPr>
        <p:spPr>
          <a:xfrm>
            <a:off x="1077815" y="5149963"/>
            <a:ext cx="15271337" cy="5364117"/>
          </a:xfrm>
          <a:prstGeom prst="rect">
            <a:avLst/>
          </a:prstGeom>
          <a:noFill/>
        </p:spPr>
        <p:txBody>
          <a:bodyPr wrap="square" lIns="130640" tIns="65320" rIns="130640" bIns="65320" rtlCol="0">
            <a:spAutoFit/>
          </a:bodyPr>
          <a:lstStyle/>
          <a:p>
            <a:pPr algn="just"/>
            <a:r>
              <a:rPr lang="en-US" sz="2000" dirty="0">
                <a:latin typeface="Century Gothic" panose="020B0502020202020204" pitchFamily="34" charset="0"/>
                <a:cs typeface="Dubai" panose="020B0604020202020204" pitchFamily="34" charset="-78"/>
              </a:rPr>
              <a:t>This study was designed to evaluate the effects of utilizing Electronic Flight Bags (EFBs) in flight training with emphasis on skill development and Aeronautical Decision Making (ADM) in the preflight section of a flight. The use of EFBs give pilots enhanced capabilities with simplified weather products, superimposed radar images, abridged AF/D and NOTAM information, and graphic information of TFRs, Special Use Airspaces, flight conditions, flight path, etc. This study was carried out using a triangulation method where we derived our conclusion and results through multiple tests obtaining both quantitative and qualitative data. The participants of this study were student pilots or private pilots who used EFBs in their flight training and had not logged more than 100 total flight hours. The study utilized a simulation of the preflight process of a VFR cross country flight in which the participants had to answer 25 questions related to the flight preparation. 50% of the population could take this survey with the information provided through an EFB and the other 50% (who used EFBs in their flight training as well) had to answer the questions without an EFB through traditional, unabridged raw data. A comparative analysis of the data collected from both groups was carried out. The data collected from the scenario survey included responses on Likert scales to measure decisions and reactions to certain factors in flight and responses to situation-based objective questions that tested interpretation of data and fundamental skills of flight planning. The participants also completed an anonymous survey that collected data about their dependence on EFBs during flights, their thought-process and decision making when an EFB is not available, and their ability to comprehend data when they had to work with data that was not simplified and abridged through external tools such as EFBs.</a:t>
            </a:r>
          </a:p>
          <a:p>
            <a:pPr algn="just"/>
            <a:endParaRPr lang="en-US" sz="2000" dirty="0">
              <a:latin typeface="Century Gothic" panose="020B0502020202020204" pitchFamily="34" charset="0"/>
              <a:cs typeface="Dubai" panose="020B0604020202020204" pitchFamily="34" charset="-78"/>
            </a:endParaRPr>
          </a:p>
        </p:txBody>
      </p:sp>
      <p:pic>
        <p:nvPicPr>
          <p:cNvPr id="18" name="Picture 2" descr="Image result for embry riddle aeronautical university">
            <a:extLst>
              <a:ext uri="{FF2B5EF4-FFF2-40B4-BE49-F238E27FC236}">
                <a16:creationId xmlns:a16="http://schemas.microsoft.com/office/drawing/2014/main" id="{CB4E810C-20FB-4027-8AFF-B751A39C027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56251" y="1253373"/>
            <a:ext cx="2340312" cy="2080377"/>
          </a:xfrm>
          <a:prstGeom prst="rect">
            <a:avLst/>
          </a:prstGeom>
          <a:noFill/>
          <a:extLst>
            <a:ext uri="{909E8E84-426E-40DD-AFC4-6F175D3DCCD1}">
              <a14:hiddenFill xmlns:a14="http://schemas.microsoft.com/office/drawing/2010/main">
                <a:solidFill>
                  <a:srgbClr val="FFFFFF"/>
                </a:solidFill>
              </a14:hiddenFill>
            </a:ext>
          </a:extLst>
        </p:spPr>
      </p:pic>
      <p:sp>
        <p:nvSpPr>
          <p:cNvPr id="16" name="Rectangle 15">
            <a:extLst>
              <a:ext uri="{FF2B5EF4-FFF2-40B4-BE49-F238E27FC236}">
                <a16:creationId xmlns:a16="http://schemas.microsoft.com/office/drawing/2014/main" id="{E91EF17F-4989-425F-B339-FA4EF54E6044}"/>
              </a:ext>
            </a:extLst>
          </p:cNvPr>
          <p:cNvSpPr/>
          <p:nvPr/>
        </p:nvSpPr>
        <p:spPr>
          <a:xfrm>
            <a:off x="1135757" y="4655428"/>
            <a:ext cx="15192712" cy="481043"/>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27" name="TextBox 26">
            <a:extLst>
              <a:ext uri="{FF2B5EF4-FFF2-40B4-BE49-F238E27FC236}">
                <a16:creationId xmlns:a16="http://schemas.microsoft.com/office/drawing/2014/main" id="{12893DCE-90B8-494E-A261-DF6808D55AC4}"/>
              </a:ext>
            </a:extLst>
          </p:cNvPr>
          <p:cNvSpPr txBox="1"/>
          <p:nvPr/>
        </p:nvSpPr>
        <p:spPr>
          <a:xfrm>
            <a:off x="1131367" y="4609835"/>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Abstract</a:t>
            </a:r>
            <a:endParaRPr lang="en-US" sz="2600" b="1" dirty="0">
              <a:solidFill>
                <a:srgbClr val="00B0F0"/>
              </a:solidFill>
              <a:latin typeface="Century Gothic" panose="020B0502020202020204" pitchFamily="34" charset="0"/>
            </a:endParaRPr>
          </a:p>
        </p:txBody>
      </p:sp>
      <p:sp>
        <p:nvSpPr>
          <p:cNvPr id="34" name="Rectangle 33">
            <a:extLst>
              <a:ext uri="{FF2B5EF4-FFF2-40B4-BE49-F238E27FC236}">
                <a16:creationId xmlns:a16="http://schemas.microsoft.com/office/drawing/2014/main" id="{4C7D2996-729A-40CD-878B-DA05652AE626}"/>
              </a:ext>
            </a:extLst>
          </p:cNvPr>
          <p:cNvSpPr/>
          <p:nvPr/>
        </p:nvSpPr>
        <p:spPr>
          <a:xfrm>
            <a:off x="1135757" y="10490786"/>
            <a:ext cx="15192712" cy="3685638"/>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35" name="TextBox 34">
            <a:extLst>
              <a:ext uri="{FF2B5EF4-FFF2-40B4-BE49-F238E27FC236}">
                <a16:creationId xmlns:a16="http://schemas.microsoft.com/office/drawing/2014/main" id="{9A53D0C2-DF28-4ED1-988C-D013F111A737}"/>
              </a:ext>
            </a:extLst>
          </p:cNvPr>
          <p:cNvSpPr txBox="1"/>
          <p:nvPr/>
        </p:nvSpPr>
        <p:spPr>
          <a:xfrm>
            <a:off x="1236194" y="10983298"/>
            <a:ext cx="15092275" cy="3209681"/>
          </a:xfrm>
          <a:prstGeom prst="rect">
            <a:avLst/>
          </a:prstGeom>
          <a:noFill/>
        </p:spPr>
        <p:txBody>
          <a:bodyPr wrap="square" lIns="130640" tIns="65320" rIns="130640" bIns="65320" rtlCol="0">
            <a:spAutoFit/>
          </a:bodyPr>
          <a:lstStyle/>
          <a:p>
            <a:pPr algn="just"/>
            <a:r>
              <a:rPr lang="en-US" sz="2000" dirty="0">
                <a:latin typeface="Century Gothic" panose="020B0502020202020204" pitchFamily="34" charset="0"/>
                <a:cs typeface="Dubai" panose="020B0604020202020204" pitchFamily="34" charset="-78"/>
              </a:rPr>
              <a:t>It is well known that most accidents in flight are initiated from a chain of events that originate from poor preflight preparation. The FAA has placed considerable emphasis on the preflight portion of a flight. This is  reflected in the pilot training curriculum and in Advisory Circular  60-22 which contains a detailed discussion on the “Poor Judgement Chain”(FAA, 1991). The introduction of Electronic Flight Bags has been readily accepted by pilots as a means to decrease workload and increase pilot efficiency. Electronic Flight Bags (EFBs) are used in the flight training environment from a student pilot’s first flight hour as well as by commercial pilots throughout their careers. </a:t>
            </a:r>
          </a:p>
          <a:p>
            <a:pPr algn="just"/>
            <a:r>
              <a:rPr lang="en-US" sz="2000" dirty="0">
                <a:latin typeface="Century Gothic" panose="020B0502020202020204" pitchFamily="34" charset="0"/>
                <a:cs typeface="Dubai" panose="020B0604020202020204" pitchFamily="34" charset="-78"/>
              </a:rPr>
              <a:t>While the introduction of EFBs in flight training can be seen as a positive step to develop technologically-enabled and resourceful pilots, it is important to successfully carry out long term risk analyses. Complacency and over-reliance has been a rising issue with pilots using EFBs which give way to “automation dependency” that ultimately results in “loss of situation awareness” and “task saturation” when not using EFBs. (</a:t>
            </a:r>
            <a:r>
              <a:rPr lang="en-US" sz="2000" dirty="0" err="1">
                <a:latin typeface="Century Gothic" panose="020B0502020202020204" pitchFamily="34" charset="0"/>
                <a:cs typeface="Dubai" panose="020B0604020202020204" pitchFamily="34" charset="-78"/>
              </a:rPr>
              <a:t>SkyBrary</a:t>
            </a:r>
            <a:r>
              <a:rPr lang="en-US" sz="2000" dirty="0">
                <a:latin typeface="Century Gothic" panose="020B0502020202020204" pitchFamily="34" charset="0"/>
                <a:cs typeface="Dubai" panose="020B0604020202020204" pitchFamily="34" charset="-78"/>
              </a:rPr>
              <a:t>, May 2018)</a:t>
            </a:r>
          </a:p>
        </p:txBody>
      </p:sp>
      <p:sp>
        <p:nvSpPr>
          <p:cNvPr id="36" name="Rectangle 35">
            <a:extLst>
              <a:ext uri="{FF2B5EF4-FFF2-40B4-BE49-F238E27FC236}">
                <a16:creationId xmlns:a16="http://schemas.microsoft.com/office/drawing/2014/main" id="{45657881-E36A-4F4B-ABDE-336457A6BE89}"/>
              </a:ext>
            </a:extLst>
          </p:cNvPr>
          <p:cNvSpPr/>
          <p:nvPr/>
        </p:nvSpPr>
        <p:spPr>
          <a:xfrm>
            <a:off x="1166639" y="10490784"/>
            <a:ext cx="15147382" cy="49251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37" name="TextBox 36">
            <a:extLst>
              <a:ext uri="{FF2B5EF4-FFF2-40B4-BE49-F238E27FC236}">
                <a16:creationId xmlns:a16="http://schemas.microsoft.com/office/drawing/2014/main" id="{AED9A680-9A69-4C63-B44A-6F100A3052F8}"/>
              </a:ext>
            </a:extLst>
          </p:cNvPr>
          <p:cNvSpPr txBox="1"/>
          <p:nvPr/>
        </p:nvSpPr>
        <p:spPr>
          <a:xfrm>
            <a:off x="1186697" y="10424791"/>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Introduction</a:t>
            </a:r>
            <a:endParaRPr lang="en-US" sz="2600" b="1" dirty="0">
              <a:solidFill>
                <a:srgbClr val="00B0F0"/>
              </a:solidFill>
              <a:latin typeface="Century Gothic" panose="020B0502020202020204" pitchFamily="34" charset="0"/>
            </a:endParaRPr>
          </a:p>
        </p:txBody>
      </p:sp>
      <p:sp>
        <p:nvSpPr>
          <p:cNvPr id="42" name="Rectangle 41">
            <a:extLst>
              <a:ext uri="{FF2B5EF4-FFF2-40B4-BE49-F238E27FC236}">
                <a16:creationId xmlns:a16="http://schemas.microsoft.com/office/drawing/2014/main" id="{ED42E51A-FCAE-4E14-AFFB-BB940B87D7DD}"/>
              </a:ext>
            </a:extLst>
          </p:cNvPr>
          <p:cNvSpPr/>
          <p:nvPr/>
        </p:nvSpPr>
        <p:spPr>
          <a:xfrm>
            <a:off x="1135757" y="14456255"/>
            <a:ext cx="15192712" cy="6514172"/>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43" name="TextBox 42">
            <a:extLst>
              <a:ext uri="{FF2B5EF4-FFF2-40B4-BE49-F238E27FC236}">
                <a16:creationId xmlns:a16="http://schemas.microsoft.com/office/drawing/2014/main" id="{328F34CD-D02E-48B0-83A9-64C23F2EE326}"/>
              </a:ext>
            </a:extLst>
          </p:cNvPr>
          <p:cNvSpPr txBox="1"/>
          <p:nvPr/>
        </p:nvSpPr>
        <p:spPr>
          <a:xfrm>
            <a:off x="1236192" y="14962260"/>
            <a:ext cx="15092275" cy="3570725"/>
          </a:xfrm>
          <a:prstGeom prst="rect">
            <a:avLst/>
          </a:prstGeom>
          <a:noFill/>
        </p:spPr>
        <p:txBody>
          <a:bodyPr wrap="square" lIns="130640" tIns="65320" rIns="130640" bIns="65320" rtlCol="0">
            <a:spAutoFit/>
          </a:bodyPr>
          <a:lstStyle/>
          <a:p>
            <a:pPr algn="just"/>
            <a:r>
              <a:rPr lang="en-US" sz="2000" dirty="0">
                <a:latin typeface="Century Gothic" panose="020B0502020202020204" pitchFamily="34" charset="0"/>
                <a:cs typeface="Dubai" panose="020B0604020202020204" pitchFamily="34" charset="-78"/>
              </a:rPr>
              <a:t>To derive the results, a triangulation method was used that allowed us to evaluate a result after it was tested through multiple methods and references in the study. This gave us both quantitative and qualitative data to evaluate. As this study was supposed to test skill development and ADM in a flight training environment, student pilots and private pilots with under 100 flight hours who used EFBs in their flight training was the population for our study with a sample size of 40 participants. To achieve optimum results through the triangulation method, we had to design a two-fold survey for the participants. The study composed of a general opinion survey and a scenario-based simulation survey.</a:t>
            </a:r>
          </a:p>
          <a:p>
            <a:pPr algn="just"/>
            <a:endParaRPr lang="en-US" sz="2000" dirty="0">
              <a:latin typeface="Century Gothic" panose="020B0502020202020204" pitchFamily="34" charset="0"/>
              <a:cs typeface="Dubai" panose="020B0604020202020204" pitchFamily="34" charset="-78"/>
            </a:endParaRPr>
          </a:p>
          <a:p>
            <a:pPr algn="just"/>
            <a:endParaRPr lang="en-US" sz="2000" dirty="0">
              <a:latin typeface="Century Gothic" panose="020B0502020202020204" pitchFamily="34" charset="0"/>
              <a:cs typeface="Dubai" panose="020B0604020202020204" pitchFamily="34" charset="-78"/>
            </a:endParaRPr>
          </a:p>
          <a:p>
            <a:pPr algn="just"/>
            <a:endParaRPr lang="en-US" sz="2000" dirty="0">
              <a:latin typeface="Century Gothic" panose="020B0502020202020204" pitchFamily="34" charset="0"/>
              <a:cs typeface="Dubai" panose="020B0604020202020204" pitchFamily="34" charset="-78"/>
            </a:endParaRPr>
          </a:p>
          <a:p>
            <a:pPr algn="just"/>
            <a:endParaRPr lang="en-US" sz="2000" dirty="0">
              <a:latin typeface="Century Gothic" panose="020B0502020202020204" pitchFamily="34" charset="0"/>
              <a:cs typeface="Dubai" panose="020B0604020202020204" pitchFamily="34" charset="-78"/>
            </a:endParaRPr>
          </a:p>
          <a:p>
            <a:pPr algn="just"/>
            <a:endParaRPr lang="en-US" sz="2000" dirty="0">
              <a:latin typeface="Century Gothic" panose="020B0502020202020204" pitchFamily="34" charset="0"/>
              <a:cs typeface="Dubai" panose="020B0604020202020204" pitchFamily="34" charset="-78"/>
            </a:endParaRPr>
          </a:p>
        </p:txBody>
      </p:sp>
      <p:sp>
        <p:nvSpPr>
          <p:cNvPr id="44" name="Rectangle 43">
            <a:extLst>
              <a:ext uri="{FF2B5EF4-FFF2-40B4-BE49-F238E27FC236}">
                <a16:creationId xmlns:a16="http://schemas.microsoft.com/office/drawing/2014/main" id="{FEAA4DCA-6924-4CA0-8A95-3B5DB4E4C9C5}"/>
              </a:ext>
            </a:extLst>
          </p:cNvPr>
          <p:cNvSpPr/>
          <p:nvPr/>
        </p:nvSpPr>
        <p:spPr>
          <a:xfrm>
            <a:off x="1166639" y="14456254"/>
            <a:ext cx="15147382" cy="49251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45" name="TextBox 44">
            <a:extLst>
              <a:ext uri="{FF2B5EF4-FFF2-40B4-BE49-F238E27FC236}">
                <a16:creationId xmlns:a16="http://schemas.microsoft.com/office/drawing/2014/main" id="{C1CD4F6E-887A-4C99-80A2-19C4ADB6F9E5}"/>
              </a:ext>
            </a:extLst>
          </p:cNvPr>
          <p:cNvSpPr txBox="1"/>
          <p:nvPr/>
        </p:nvSpPr>
        <p:spPr>
          <a:xfrm>
            <a:off x="1186697" y="14442650"/>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Method</a:t>
            </a:r>
            <a:endParaRPr lang="en-US" sz="2600" b="1" dirty="0">
              <a:solidFill>
                <a:srgbClr val="00B0F0"/>
              </a:solidFill>
              <a:latin typeface="Century Gothic" panose="020B0502020202020204" pitchFamily="34" charset="0"/>
            </a:endParaRPr>
          </a:p>
        </p:txBody>
      </p:sp>
      <p:graphicFrame>
        <p:nvGraphicFramePr>
          <p:cNvPr id="21" name="Table 20">
            <a:extLst>
              <a:ext uri="{FF2B5EF4-FFF2-40B4-BE49-F238E27FC236}">
                <a16:creationId xmlns:a16="http://schemas.microsoft.com/office/drawing/2014/main" id="{53F22A3D-1832-481E-9EFD-D72A473EDDE8}"/>
              </a:ext>
            </a:extLst>
          </p:cNvPr>
          <p:cNvGraphicFramePr>
            <a:graphicFrameLocks noGrp="1"/>
          </p:cNvGraphicFramePr>
          <p:nvPr>
            <p:extLst>
              <p:ext uri="{D42A27DB-BD31-4B8C-83A1-F6EECF244321}">
                <p14:modId xmlns:p14="http://schemas.microsoft.com/office/powerpoint/2010/main" val="938118205"/>
              </p:ext>
            </p:extLst>
          </p:nvPr>
        </p:nvGraphicFramePr>
        <p:xfrm>
          <a:off x="1236194" y="17074117"/>
          <a:ext cx="14987448" cy="3793616"/>
        </p:xfrm>
        <a:graphic>
          <a:graphicData uri="http://schemas.openxmlformats.org/drawingml/2006/table">
            <a:tbl>
              <a:tblPr firstRow="1" bandRow="1">
                <a:tableStyleId>{5C22544A-7EE6-4342-B048-85BDC9FD1C3A}</a:tableStyleId>
              </a:tblPr>
              <a:tblGrid>
                <a:gridCol w="1860454">
                  <a:extLst>
                    <a:ext uri="{9D8B030D-6E8A-4147-A177-3AD203B41FA5}">
                      <a16:colId xmlns:a16="http://schemas.microsoft.com/office/drawing/2014/main" val="3910429415"/>
                    </a:ext>
                  </a:extLst>
                </a:gridCol>
                <a:gridCol w="6170787">
                  <a:extLst>
                    <a:ext uri="{9D8B030D-6E8A-4147-A177-3AD203B41FA5}">
                      <a16:colId xmlns:a16="http://schemas.microsoft.com/office/drawing/2014/main" val="2980305126"/>
                    </a:ext>
                  </a:extLst>
                </a:gridCol>
                <a:gridCol w="6956207">
                  <a:extLst>
                    <a:ext uri="{9D8B030D-6E8A-4147-A177-3AD203B41FA5}">
                      <a16:colId xmlns:a16="http://schemas.microsoft.com/office/drawing/2014/main" val="1000275212"/>
                    </a:ext>
                  </a:extLst>
                </a:gridCol>
              </a:tblGrid>
              <a:tr h="494525">
                <a:tc>
                  <a:txBody>
                    <a:bodyPr/>
                    <a:lstStyle/>
                    <a:p>
                      <a:endParaRPr lang="en-US" sz="1900" dirty="0"/>
                    </a:p>
                  </a:txBody>
                  <a:tcPr marL="137173" marR="137173" marT="60969" marB="60969">
                    <a:solidFill>
                      <a:schemeClr val="accent1">
                        <a:lumMod val="50000"/>
                      </a:schemeClr>
                    </a:solidFill>
                  </a:tcPr>
                </a:tc>
                <a:tc>
                  <a:txBody>
                    <a:bodyPr/>
                    <a:lstStyle/>
                    <a:p>
                      <a:r>
                        <a:rPr lang="en-US" sz="1900" dirty="0">
                          <a:solidFill>
                            <a:srgbClr val="00B0F0"/>
                          </a:solidFill>
                          <a:latin typeface="Century Gothic" panose="020B0502020202020204" pitchFamily="34" charset="0"/>
                        </a:rPr>
                        <a:t>General Opinion Survey</a:t>
                      </a:r>
                    </a:p>
                  </a:txBody>
                  <a:tcPr marL="137173" marR="137173" marT="60969" marB="60969">
                    <a:solidFill>
                      <a:schemeClr val="accent1">
                        <a:lumMod val="50000"/>
                      </a:schemeClr>
                    </a:solidFill>
                  </a:tcPr>
                </a:tc>
                <a:tc>
                  <a:txBody>
                    <a:bodyPr/>
                    <a:lstStyle/>
                    <a:p>
                      <a:r>
                        <a:rPr lang="en-US" sz="1900" dirty="0">
                          <a:solidFill>
                            <a:srgbClr val="00B0F0"/>
                          </a:solidFill>
                          <a:latin typeface="Century Gothic" panose="020B0502020202020204" pitchFamily="34" charset="0"/>
                        </a:rPr>
                        <a:t>Scenario Survey</a:t>
                      </a:r>
                    </a:p>
                  </a:txBody>
                  <a:tcPr marL="137173" marR="137173" marT="60969" marB="60969">
                    <a:solidFill>
                      <a:schemeClr val="accent1">
                        <a:lumMod val="50000"/>
                      </a:schemeClr>
                    </a:solidFill>
                  </a:tcPr>
                </a:tc>
                <a:extLst>
                  <a:ext uri="{0D108BD9-81ED-4DB2-BD59-A6C34878D82A}">
                    <a16:rowId xmlns:a16="http://schemas.microsoft.com/office/drawing/2014/main" val="678800554"/>
                  </a:ext>
                </a:extLst>
              </a:tr>
              <a:tr h="494525">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Purpose</a:t>
                      </a:r>
                    </a:p>
                  </a:txBody>
                  <a:tcPr marL="137173" marR="137173" marT="60969" marB="60969"/>
                </a:tc>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Obtain Qualitative Data</a:t>
                      </a:r>
                    </a:p>
                  </a:txBody>
                  <a:tcPr marL="137173" marR="137173" marT="60969" marB="60969"/>
                </a:tc>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Obtain Quantitative Data</a:t>
                      </a:r>
                    </a:p>
                  </a:txBody>
                  <a:tcPr marL="137173" marR="137173" marT="60969" marB="60969"/>
                </a:tc>
                <a:extLst>
                  <a:ext uri="{0D108BD9-81ED-4DB2-BD59-A6C34878D82A}">
                    <a16:rowId xmlns:a16="http://schemas.microsoft.com/office/drawing/2014/main" val="92043058"/>
                  </a:ext>
                </a:extLst>
              </a:tr>
              <a:tr h="1829065">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Process</a:t>
                      </a:r>
                    </a:p>
                  </a:txBody>
                  <a:tcPr marL="137173" marR="137173" marT="60969" marB="60969"/>
                </a:tc>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Responses through Likert Scales to statements regarding preflight planning methods and the reliance on EFBs for it.</a:t>
                      </a:r>
                    </a:p>
                  </a:txBody>
                  <a:tcPr marL="137173" marR="137173" marT="60969" marB="60969"/>
                </a:tc>
                <a:tc>
                  <a:txBody>
                    <a:bodyPr/>
                    <a:lstStyle/>
                    <a:p>
                      <a:r>
                        <a:rPr lang="en-US" sz="1900" dirty="0">
                          <a:latin typeface="Century Gothic" panose="020B0502020202020204" pitchFamily="34" charset="0"/>
                          <a:ea typeface="Verdana" panose="020B0604030504040204" pitchFamily="34" charset="0"/>
                          <a:cs typeface="Microsoft Sans Serif" panose="020B0604020202020204" pitchFamily="34" charset="0"/>
                        </a:rPr>
                        <a:t>VFR cross country scenario from KTYS to KDOV on 18</a:t>
                      </a:r>
                      <a:r>
                        <a:rPr lang="en-US" sz="1900" baseline="30000" dirty="0">
                          <a:latin typeface="Century Gothic" panose="020B0502020202020204" pitchFamily="34" charset="0"/>
                          <a:ea typeface="Verdana" panose="020B0604030504040204" pitchFamily="34" charset="0"/>
                          <a:cs typeface="Microsoft Sans Serif" panose="020B0604020202020204" pitchFamily="34" charset="0"/>
                        </a:rPr>
                        <a:t>th</a:t>
                      </a:r>
                      <a:r>
                        <a:rPr lang="en-US" sz="1900" dirty="0">
                          <a:latin typeface="Century Gothic" panose="020B0502020202020204" pitchFamily="34" charset="0"/>
                          <a:ea typeface="Verdana" panose="020B0604030504040204" pitchFamily="34" charset="0"/>
                          <a:cs typeface="Microsoft Sans Serif" panose="020B0604020202020204" pitchFamily="34" charset="0"/>
                        </a:rPr>
                        <a:t> March 2018 to 0100Z. The population was divided into two halves where 50% of the population responded to all the questions on the scenario with EFBs and the other 50% could not use EFBs to respond.</a:t>
                      </a:r>
                    </a:p>
                  </a:txBody>
                  <a:tcPr marL="137173" marR="137173" marT="60969" marB="60969"/>
                </a:tc>
                <a:extLst>
                  <a:ext uri="{0D108BD9-81ED-4DB2-BD59-A6C34878D82A}">
                    <a16:rowId xmlns:a16="http://schemas.microsoft.com/office/drawing/2014/main" val="2492511382"/>
                  </a:ext>
                </a:extLst>
              </a:tr>
              <a:tr h="975501">
                <a:tc>
                  <a:txBody>
                    <a:bodyPr/>
                    <a:lstStyle/>
                    <a:p>
                      <a:r>
                        <a:rPr lang="en-US" sz="1900" dirty="0">
                          <a:latin typeface="Dubai" panose="020B0503030403030204" pitchFamily="34" charset="-78"/>
                          <a:cs typeface="Dubai" panose="020B0503030403030204" pitchFamily="34" charset="-78"/>
                        </a:rPr>
                        <a:t>Result</a:t>
                      </a:r>
                    </a:p>
                  </a:txBody>
                  <a:tcPr marL="137173" marR="137173" marT="60969" marB="60969"/>
                </a:tc>
                <a:tc>
                  <a:txBody>
                    <a:bodyPr/>
                    <a:lstStyle/>
                    <a:p>
                      <a:r>
                        <a:rPr lang="en-US" sz="1900" dirty="0">
                          <a:latin typeface="Dubai" panose="020B0503030403030204" pitchFamily="34" charset="-78"/>
                          <a:cs typeface="Dubai" panose="020B0503030403030204" pitchFamily="34" charset="-78"/>
                        </a:rPr>
                        <a:t>Data analyzed to draw out trends and identify behavioral characteristics of EFB users on various cases presented through the questions.</a:t>
                      </a:r>
                    </a:p>
                  </a:txBody>
                  <a:tcPr marL="137173" marR="137173" marT="60969" marB="60969"/>
                </a:tc>
                <a:tc>
                  <a:txBody>
                    <a:bodyPr/>
                    <a:lstStyle/>
                    <a:p>
                      <a:r>
                        <a:rPr lang="en-US" sz="1900" dirty="0">
                          <a:latin typeface="Dubai" panose="020B0503030403030204" pitchFamily="34" charset="-78"/>
                          <a:cs typeface="Dubai" panose="020B0503030403030204" pitchFamily="34" charset="-78"/>
                        </a:rPr>
                        <a:t>Carry out a comparative analysis of pilot preflight performance with and without an EFB.</a:t>
                      </a:r>
                    </a:p>
                  </a:txBody>
                  <a:tcPr marL="137173" marR="137173" marT="60969" marB="60969"/>
                </a:tc>
                <a:extLst>
                  <a:ext uri="{0D108BD9-81ED-4DB2-BD59-A6C34878D82A}">
                    <a16:rowId xmlns:a16="http://schemas.microsoft.com/office/drawing/2014/main" val="574630233"/>
                  </a:ext>
                </a:extLst>
              </a:tr>
            </a:tbl>
          </a:graphicData>
        </a:graphic>
      </p:graphicFrame>
      <p:sp>
        <p:nvSpPr>
          <p:cNvPr id="59" name="Rectangle 58">
            <a:extLst>
              <a:ext uri="{FF2B5EF4-FFF2-40B4-BE49-F238E27FC236}">
                <a16:creationId xmlns:a16="http://schemas.microsoft.com/office/drawing/2014/main" id="{3C534545-B621-414A-A192-1ACD93FDECEA}"/>
              </a:ext>
            </a:extLst>
          </p:cNvPr>
          <p:cNvSpPr/>
          <p:nvPr/>
        </p:nvSpPr>
        <p:spPr>
          <a:xfrm>
            <a:off x="16624576" y="1154411"/>
            <a:ext cx="15198794" cy="13938454"/>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dirty="0"/>
          </a:p>
        </p:txBody>
      </p:sp>
      <p:sp>
        <p:nvSpPr>
          <p:cNvPr id="61" name="Rectangle 60">
            <a:extLst>
              <a:ext uri="{FF2B5EF4-FFF2-40B4-BE49-F238E27FC236}">
                <a16:creationId xmlns:a16="http://schemas.microsoft.com/office/drawing/2014/main" id="{8C57D9F4-4F3D-4C6D-BBCF-11526EC6FC50}"/>
              </a:ext>
            </a:extLst>
          </p:cNvPr>
          <p:cNvSpPr/>
          <p:nvPr/>
        </p:nvSpPr>
        <p:spPr>
          <a:xfrm>
            <a:off x="16625979" y="1154412"/>
            <a:ext cx="15162742" cy="49251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62" name="TextBox 61">
            <a:extLst>
              <a:ext uri="{FF2B5EF4-FFF2-40B4-BE49-F238E27FC236}">
                <a16:creationId xmlns:a16="http://schemas.microsoft.com/office/drawing/2014/main" id="{4E9CA89D-6AD9-417C-B299-B3D29B8C6846}"/>
              </a:ext>
            </a:extLst>
          </p:cNvPr>
          <p:cNvSpPr txBox="1"/>
          <p:nvPr/>
        </p:nvSpPr>
        <p:spPr>
          <a:xfrm>
            <a:off x="16773188" y="1191524"/>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Results</a:t>
            </a:r>
            <a:endParaRPr lang="en-US" sz="2600" b="1" dirty="0">
              <a:solidFill>
                <a:srgbClr val="00B0F0"/>
              </a:solidFill>
              <a:latin typeface="Century Gothic" panose="020B0502020202020204" pitchFamily="34" charset="0"/>
            </a:endParaRPr>
          </a:p>
        </p:txBody>
      </p:sp>
      <p:graphicFrame>
        <p:nvGraphicFramePr>
          <p:cNvPr id="64" name="Chart 63">
            <a:extLst>
              <a:ext uri="{FF2B5EF4-FFF2-40B4-BE49-F238E27FC236}">
                <a16:creationId xmlns:a16="http://schemas.microsoft.com/office/drawing/2014/main" id="{91100E8F-B350-4B84-863B-D6001710B049}"/>
              </a:ext>
            </a:extLst>
          </p:cNvPr>
          <p:cNvGraphicFramePr/>
          <p:nvPr>
            <p:extLst>
              <p:ext uri="{D42A27DB-BD31-4B8C-83A1-F6EECF244321}">
                <p14:modId xmlns:p14="http://schemas.microsoft.com/office/powerpoint/2010/main" val="332894786"/>
              </p:ext>
            </p:extLst>
          </p:nvPr>
        </p:nvGraphicFramePr>
        <p:xfrm>
          <a:off x="24287062" y="2157890"/>
          <a:ext cx="7407354" cy="365812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65" name="Chart 64">
            <a:extLst>
              <a:ext uri="{FF2B5EF4-FFF2-40B4-BE49-F238E27FC236}">
                <a16:creationId xmlns:a16="http://schemas.microsoft.com/office/drawing/2014/main" id="{DCAAA37A-7D2A-4BDA-8389-930F017D7DBF}"/>
              </a:ext>
            </a:extLst>
          </p:cNvPr>
          <p:cNvGraphicFramePr/>
          <p:nvPr>
            <p:extLst>
              <p:ext uri="{D42A27DB-BD31-4B8C-83A1-F6EECF244321}">
                <p14:modId xmlns:p14="http://schemas.microsoft.com/office/powerpoint/2010/main" val="3397966701"/>
              </p:ext>
            </p:extLst>
          </p:nvPr>
        </p:nvGraphicFramePr>
        <p:xfrm>
          <a:off x="16745542" y="2157890"/>
          <a:ext cx="7450292" cy="3658129"/>
        </p:xfrm>
        <a:graphic>
          <a:graphicData uri="http://schemas.openxmlformats.org/drawingml/2006/chart">
            <c:chart xmlns:c="http://schemas.openxmlformats.org/drawingml/2006/chart" xmlns:r="http://schemas.openxmlformats.org/officeDocument/2006/relationships" r:id="rId5"/>
          </a:graphicData>
        </a:graphic>
      </p:graphicFrame>
      <p:sp>
        <p:nvSpPr>
          <p:cNvPr id="66" name="TextBox 65">
            <a:extLst>
              <a:ext uri="{FF2B5EF4-FFF2-40B4-BE49-F238E27FC236}">
                <a16:creationId xmlns:a16="http://schemas.microsoft.com/office/drawing/2014/main" id="{56D9655B-B3A3-438C-A898-C9767BA11F6A}"/>
              </a:ext>
            </a:extLst>
          </p:cNvPr>
          <p:cNvSpPr txBox="1"/>
          <p:nvPr/>
        </p:nvSpPr>
        <p:spPr>
          <a:xfrm>
            <a:off x="16677836" y="8808029"/>
            <a:ext cx="15092275" cy="4145324"/>
          </a:xfrm>
          <a:prstGeom prst="rect">
            <a:avLst/>
          </a:prstGeom>
          <a:noFill/>
        </p:spPr>
        <p:txBody>
          <a:bodyPr wrap="square" lIns="130640" tIns="65320" rIns="130640" bIns="65320" rtlCol="0">
            <a:spAutoFit/>
          </a:bodyPr>
          <a:lstStyle/>
          <a:p>
            <a:r>
              <a:rPr lang="en-US" sz="2000" b="1" i="1" dirty="0">
                <a:latin typeface="Century Gothic" panose="020B0502020202020204" pitchFamily="34" charset="0"/>
                <a:cs typeface="Dubai" panose="020B0503030403030204" pitchFamily="34" charset="-78"/>
              </a:rPr>
              <a:t>Scenario Survey</a:t>
            </a:r>
          </a:p>
          <a:p>
            <a:r>
              <a:rPr lang="en-US" sz="2000" dirty="0">
                <a:latin typeface="Century Gothic" panose="020B0502020202020204" pitchFamily="34" charset="0"/>
                <a:cs typeface="Dubai" panose="020B0503030403030204" pitchFamily="34" charset="-78"/>
              </a:rPr>
              <a:t>For the purpose of non-wordiness, the groups will be referred as the following</a:t>
            </a:r>
          </a:p>
          <a:p>
            <a:r>
              <a:rPr lang="en-US" sz="2000" b="1" dirty="0">
                <a:latin typeface="Century Gothic" panose="020B0502020202020204" pitchFamily="34" charset="0"/>
                <a:cs typeface="Dubai" panose="020B0503030403030204" pitchFamily="34" charset="-78"/>
              </a:rPr>
              <a:t>G1: Participants that did not use an EFB for the scenario</a:t>
            </a:r>
          </a:p>
          <a:p>
            <a:r>
              <a:rPr lang="en-US" sz="2000" b="1" dirty="0">
                <a:latin typeface="Century Gothic" panose="020B0502020202020204" pitchFamily="34" charset="0"/>
                <a:cs typeface="Dubai" panose="020B0503030403030204" pitchFamily="34" charset="-78"/>
              </a:rPr>
              <a:t>G2: Participants that used an EFB for the scenario</a:t>
            </a:r>
          </a:p>
          <a:p>
            <a:pPr marL="408251" indent="-408251">
              <a:buFont typeface="Arial" panose="020B0604020202020204" pitchFamily="34" charset="0"/>
              <a:buChar char="•"/>
            </a:pPr>
            <a:r>
              <a:rPr lang="en-US" sz="2000" dirty="0">
                <a:latin typeface="Century Gothic" panose="020B0502020202020204" pitchFamily="34" charset="0"/>
                <a:cs typeface="Dubai" panose="020B0503030403030204" pitchFamily="34" charset="-78"/>
              </a:rPr>
              <a:t>85% of G2 were able to detect the Washington TFR in comparison to 65% of G1</a:t>
            </a:r>
          </a:p>
          <a:p>
            <a:pPr marL="408251" indent="-408251">
              <a:buFont typeface="Arial" panose="020B0604020202020204" pitchFamily="34" charset="0"/>
              <a:buChar char="•"/>
            </a:pPr>
            <a:r>
              <a:rPr lang="en-US" sz="2000" dirty="0">
                <a:latin typeface="Century Gothic" panose="020B0502020202020204" pitchFamily="34" charset="0"/>
                <a:cs typeface="Dubai" panose="020B0503030403030204" pitchFamily="34" charset="-78"/>
              </a:rPr>
              <a:t>75% of G2 were able to determine a runway closure at the destination airport in comparison to 55% of G1</a:t>
            </a:r>
          </a:p>
          <a:p>
            <a:pPr marL="408251" indent="-408251">
              <a:buFont typeface="Arial" panose="020B0604020202020204" pitchFamily="34" charset="0"/>
              <a:buChar char="•"/>
            </a:pPr>
            <a:r>
              <a:rPr lang="en-US" sz="2000" dirty="0">
                <a:latin typeface="Century Gothic" panose="020B0502020202020204" pitchFamily="34" charset="0"/>
                <a:cs typeface="Dubai" panose="020B0503030403030204" pitchFamily="34" charset="-78"/>
              </a:rPr>
              <a:t>70% of G2 were able to determine the status of a restricted airspace in comparison to 60% of G1</a:t>
            </a:r>
          </a:p>
          <a:p>
            <a:pPr marL="408251" indent="-408251">
              <a:buFont typeface="Arial" panose="020B0604020202020204" pitchFamily="34" charset="0"/>
              <a:buChar char="•"/>
            </a:pPr>
            <a:r>
              <a:rPr lang="en-US" sz="2000" dirty="0">
                <a:latin typeface="Century Gothic" panose="020B0502020202020204" pitchFamily="34" charset="0"/>
                <a:cs typeface="Dubai" panose="020B0503030403030204" pitchFamily="34" charset="-78"/>
              </a:rPr>
              <a:t>65% of G2 were able to detect the change in radio frequencies at the destination airport in comparison to 35% of G1</a:t>
            </a:r>
          </a:p>
          <a:p>
            <a:r>
              <a:rPr lang="en-US" sz="2000" dirty="0">
                <a:latin typeface="Century Gothic" panose="020B0502020202020204" pitchFamily="34" charset="0"/>
                <a:cs typeface="Dubai" panose="020B0503030403030204" pitchFamily="34" charset="-78"/>
              </a:rPr>
              <a:t>For a broader analysis, we divided the questions in the scenario in accordance to the proficiency area that was being tested. There were multiple questions that tested a single proficiency area, hence the figures represent the average scores of participants of the two groups in each area.</a:t>
            </a:r>
          </a:p>
          <a:p>
            <a:endParaRPr lang="en-US" sz="2000" dirty="0">
              <a:latin typeface="Century Gothic" panose="020B0502020202020204" pitchFamily="34" charset="0"/>
              <a:cs typeface="Dubai" panose="020B0503030403030204" pitchFamily="34" charset="-78"/>
            </a:endParaRPr>
          </a:p>
          <a:p>
            <a:endParaRPr lang="en-US" sz="2000" dirty="0">
              <a:latin typeface="Century Gothic" panose="020B0502020202020204" pitchFamily="34" charset="0"/>
              <a:cs typeface="Dubai" panose="020B0503030403030204" pitchFamily="34" charset="-78"/>
            </a:endParaRPr>
          </a:p>
        </p:txBody>
      </p:sp>
      <p:sp>
        <p:nvSpPr>
          <p:cNvPr id="67" name="Rectangle 66">
            <a:extLst>
              <a:ext uri="{FF2B5EF4-FFF2-40B4-BE49-F238E27FC236}">
                <a16:creationId xmlns:a16="http://schemas.microsoft.com/office/drawing/2014/main" id="{34DBD4A5-3EC6-4CF7-B053-45C1DC0E13B1}"/>
              </a:ext>
            </a:extLst>
          </p:cNvPr>
          <p:cNvSpPr/>
          <p:nvPr/>
        </p:nvSpPr>
        <p:spPr>
          <a:xfrm>
            <a:off x="16645106" y="15285287"/>
            <a:ext cx="15192712" cy="3685638"/>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68" name="TextBox 67">
            <a:extLst>
              <a:ext uri="{FF2B5EF4-FFF2-40B4-BE49-F238E27FC236}">
                <a16:creationId xmlns:a16="http://schemas.microsoft.com/office/drawing/2014/main" id="{3C85EA3C-ED82-48E7-8F54-4257E2722F48}"/>
              </a:ext>
            </a:extLst>
          </p:cNvPr>
          <p:cNvSpPr txBox="1"/>
          <p:nvPr/>
        </p:nvSpPr>
        <p:spPr>
          <a:xfrm>
            <a:off x="16745542" y="15896806"/>
            <a:ext cx="15092275" cy="2996125"/>
          </a:xfrm>
          <a:prstGeom prst="rect">
            <a:avLst/>
          </a:prstGeom>
          <a:noFill/>
        </p:spPr>
        <p:txBody>
          <a:bodyPr wrap="square" lIns="130640" tIns="65320" rIns="130640" bIns="65320" rtlCol="0">
            <a:spAutoFit/>
          </a:bodyPr>
          <a:lstStyle/>
          <a:p>
            <a:pPr algn="just"/>
            <a:r>
              <a:rPr lang="en-US" sz="2000" dirty="0">
                <a:latin typeface="Century Gothic" panose="020B0502020202020204" pitchFamily="34" charset="0"/>
                <a:cs typeface="Dubai" panose="020B0604020202020204" pitchFamily="34" charset="-78"/>
              </a:rPr>
              <a:t>While 88% of the participants felt more “proactive” while planning their flights with EFBs, there was a large degradation in preflight performance of the G1 participants that were not allowed to use an EFB in the scenario survey. The least degradation was observed when participants were asked to make decisions based on weather scenarios. This can be credited to the graphical weather products that are even available to non-EFB users through websites like Aviationweather.gov and the conservative approach that trainee pilots are coached into. The largest degradation was seen in NOTAMs interpretation. It can be concluded that while the introduction of EFBs is a welcome addition to flight training, considerable emphasis needs to be placed by flight training administrators to ensure that students are well trained to sustain fine ADM and data interpretation </a:t>
            </a:r>
            <a:r>
              <a:rPr lang="en-US" sz="2000">
                <a:latin typeface="Century Gothic" panose="020B0502020202020204" pitchFamily="34" charset="0"/>
                <a:cs typeface="Dubai" panose="020B0604020202020204" pitchFamily="34" charset="-78"/>
              </a:rPr>
              <a:t>without </a:t>
            </a:r>
            <a:r>
              <a:rPr lang="en-US" sz="2000" smtClean="0">
                <a:latin typeface="Century Gothic" panose="020B0502020202020204" pitchFamily="34" charset="0"/>
                <a:cs typeface="Dubai" panose="020B0604020202020204" pitchFamily="34" charset="-78"/>
              </a:rPr>
              <a:t>EFBs as well.  </a:t>
            </a:r>
            <a:r>
              <a:rPr lang="en-US" sz="2000" dirty="0">
                <a:latin typeface="Century Gothic" panose="020B0502020202020204" pitchFamily="34" charset="0"/>
                <a:cs typeface="Dubai" panose="020B0604020202020204" pitchFamily="34" charset="-78"/>
              </a:rPr>
              <a:t>Student pilots who begin their flight training with EFBs are likely to lose awareness and technical expertise in planning flights without the help of EFBs.</a:t>
            </a:r>
          </a:p>
        </p:txBody>
      </p:sp>
      <p:sp>
        <p:nvSpPr>
          <p:cNvPr id="69" name="Rectangle 68">
            <a:extLst>
              <a:ext uri="{FF2B5EF4-FFF2-40B4-BE49-F238E27FC236}">
                <a16:creationId xmlns:a16="http://schemas.microsoft.com/office/drawing/2014/main" id="{42413D40-41DD-4C77-B22C-DD6FC8B45F8B}"/>
              </a:ext>
            </a:extLst>
          </p:cNvPr>
          <p:cNvSpPr/>
          <p:nvPr/>
        </p:nvSpPr>
        <p:spPr>
          <a:xfrm>
            <a:off x="16675989" y="15285284"/>
            <a:ext cx="15147382" cy="49251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dirty="0"/>
          </a:p>
        </p:txBody>
      </p:sp>
      <p:sp>
        <p:nvSpPr>
          <p:cNvPr id="70" name="TextBox 69">
            <a:extLst>
              <a:ext uri="{FF2B5EF4-FFF2-40B4-BE49-F238E27FC236}">
                <a16:creationId xmlns:a16="http://schemas.microsoft.com/office/drawing/2014/main" id="{CD4654D0-3F8E-4030-823B-0ECD56AF0773}"/>
              </a:ext>
            </a:extLst>
          </p:cNvPr>
          <p:cNvSpPr txBox="1"/>
          <p:nvPr/>
        </p:nvSpPr>
        <p:spPr>
          <a:xfrm>
            <a:off x="16696046" y="15287781"/>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Discussion</a:t>
            </a:r>
            <a:endParaRPr lang="en-US" sz="2600" b="1" dirty="0">
              <a:solidFill>
                <a:srgbClr val="00B0F0"/>
              </a:solidFill>
              <a:latin typeface="Century Gothic" panose="020B0502020202020204" pitchFamily="34" charset="0"/>
            </a:endParaRPr>
          </a:p>
        </p:txBody>
      </p:sp>
      <p:sp>
        <p:nvSpPr>
          <p:cNvPr id="71" name="Rectangle 70">
            <a:extLst>
              <a:ext uri="{FF2B5EF4-FFF2-40B4-BE49-F238E27FC236}">
                <a16:creationId xmlns:a16="http://schemas.microsoft.com/office/drawing/2014/main" id="{691C8F5D-A3BF-4460-A7D0-CA3348560774}"/>
              </a:ext>
            </a:extLst>
          </p:cNvPr>
          <p:cNvSpPr/>
          <p:nvPr/>
        </p:nvSpPr>
        <p:spPr>
          <a:xfrm>
            <a:off x="16645106" y="19202129"/>
            <a:ext cx="15192712" cy="1758282"/>
          </a:xfrm>
          <a:prstGeom prst="rect">
            <a:avLst/>
          </a:prstGeom>
          <a:solidFill>
            <a:schemeClr val="bg1">
              <a:alpha val="60000"/>
            </a:schemeClr>
          </a:solidFill>
          <a:ln w="57150">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72" name="TextBox 71">
            <a:extLst>
              <a:ext uri="{FF2B5EF4-FFF2-40B4-BE49-F238E27FC236}">
                <a16:creationId xmlns:a16="http://schemas.microsoft.com/office/drawing/2014/main" id="{23FF653F-31F8-4CA2-AF06-F8C3066A1EAA}"/>
              </a:ext>
            </a:extLst>
          </p:cNvPr>
          <p:cNvSpPr txBox="1"/>
          <p:nvPr/>
        </p:nvSpPr>
        <p:spPr>
          <a:xfrm>
            <a:off x="16745542" y="19809335"/>
            <a:ext cx="15092275" cy="1055245"/>
          </a:xfrm>
          <a:prstGeom prst="rect">
            <a:avLst/>
          </a:prstGeom>
          <a:noFill/>
        </p:spPr>
        <p:txBody>
          <a:bodyPr wrap="square" lIns="130640" tIns="65320" rIns="130640" bIns="65320" rtlCol="0">
            <a:spAutoFit/>
          </a:bodyPr>
          <a:lstStyle/>
          <a:p>
            <a:pPr marL="408251" indent="-408251">
              <a:buFont typeface="Arial" panose="020B0604020202020204" pitchFamily="34" charset="0"/>
              <a:buChar char="•"/>
            </a:pPr>
            <a:r>
              <a:rPr lang="en-US" sz="2000" dirty="0">
                <a:latin typeface="Century Gothic" panose="020B0502020202020204" pitchFamily="34" charset="0"/>
                <a:cs typeface="Dubai" panose="020B0604020202020204" pitchFamily="34" charset="-78"/>
              </a:rPr>
              <a:t>Federal Aviation Administration, “Aeronautical Decision Making”, Advisory Circular 60-22, 1991</a:t>
            </a:r>
          </a:p>
          <a:p>
            <a:pPr marL="408251" indent="-408251">
              <a:buFont typeface="Arial" panose="020B0604020202020204" pitchFamily="34" charset="0"/>
              <a:buChar char="•"/>
            </a:pPr>
            <a:r>
              <a:rPr lang="en-US" sz="2000" dirty="0" err="1">
                <a:latin typeface="Century Gothic" panose="020B0502020202020204" pitchFamily="34" charset="0"/>
                <a:cs typeface="Dubai" panose="020B0604020202020204" pitchFamily="34" charset="-78"/>
              </a:rPr>
              <a:t>SkyBrary</a:t>
            </a:r>
            <a:r>
              <a:rPr lang="en-US" sz="2000" dirty="0">
                <a:latin typeface="Century Gothic" panose="020B0502020202020204" pitchFamily="34" charset="0"/>
                <a:cs typeface="Dubai" panose="020B0604020202020204" pitchFamily="34" charset="-78"/>
              </a:rPr>
              <a:t>, “Cockpit Automation-Advantages and Safety Challenges”, May 2018. www.skybrary.aero/index.php/Cockpit_Automation__Advantages_and_Safety_Challenges</a:t>
            </a:r>
          </a:p>
        </p:txBody>
      </p:sp>
      <p:sp>
        <p:nvSpPr>
          <p:cNvPr id="73" name="Rectangle 72">
            <a:extLst>
              <a:ext uri="{FF2B5EF4-FFF2-40B4-BE49-F238E27FC236}">
                <a16:creationId xmlns:a16="http://schemas.microsoft.com/office/drawing/2014/main" id="{CD1B7C1E-122B-4444-819D-40FB94F9CF49}"/>
              </a:ext>
            </a:extLst>
          </p:cNvPr>
          <p:cNvSpPr/>
          <p:nvPr/>
        </p:nvSpPr>
        <p:spPr>
          <a:xfrm>
            <a:off x="16675989" y="19202127"/>
            <a:ext cx="15147382" cy="492514"/>
          </a:xfrm>
          <a:prstGeom prst="rect">
            <a:avLst/>
          </a:prstGeom>
          <a:solidFill>
            <a:schemeClr val="accent1">
              <a:lumMod val="5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sp>
        <p:nvSpPr>
          <p:cNvPr id="74" name="TextBox 73">
            <a:extLst>
              <a:ext uri="{FF2B5EF4-FFF2-40B4-BE49-F238E27FC236}">
                <a16:creationId xmlns:a16="http://schemas.microsoft.com/office/drawing/2014/main" id="{F89539E9-237F-450F-B269-C424837321EF}"/>
              </a:ext>
            </a:extLst>
          </p:cNvPr>
          <p:cNvSpPr txBox="1"/>
          <p:nvPr/>
        </p:nvSpPr>
        <p:spPr>
          <a:xfrm>
            <a:off x="16696046" y="19165176"/>
            <a:ext cx="11977254" cy="532025"/>
          </a:xfrm>
          <a:prstGeom prst="rect">
            <a:avLst/>
          </a:prstGeom>
          <a:noFill/>
        </p:spPr>
        <p:txBody>
          <a:bodyPr wrap="square" lIns="130640" tIns="65320" rIns="130640" bIns="65320" rtlCol="0">
            <a:spAutoFit/>
          </a:bodyPr>
          <a:lstStyle/>
          <a:p>
            <a:r>
              <a:rPr lang="en-US" sz="2600" b="1" dirty="0">
                <a:solidFill>
                  <a:srgbClr val="00B0F0"/>
                </a:solidFill>
                <a:latin typeface="Century Gothic" panose="020B0502020202020204" pitchFamily="34" charset="0"/>
                <a:cs typeface="Aharoni" panose="02010803020104030203" pitchFamily="2" charset="-79"/>
              </a:rPr>
              <a:t>References</a:t>
            </a:r>
            <a:endParaRPr lang="en-US" sz="2600" b="1" dirty="0">
              <a:solidFill>
                <a:srgbClr val="00B0F0"/>
              </a:solidFill>
              <a:latin typeface="Century Gothic" panose="020B0502020202020204" pitchFamily="34" charset="0"/>
            </a:endParaRPr>
          </a:p>
        </p:txBody>
      </p:sp>
      <p:graphicFrame>
        <p:nvGraphicFramePr>
          <p:cNvPr id="76" name="Chart 75">
            <a:extLst>
              <a:ext uri="{FF2B5EF4-FFF2-40B4-BE49-F238E27FC236}">
                <a16:creationId xmlns:a16="http://schemas.microsoft.com/office/drawing/2014/main" id="{1D369A1B-0D83-4C05-999F-87ED5242D2CD}"/>
              </a:ext>
            </a:extLst>
          </p:cNvPr>
          <p:cNvGraphicFramePr/>
          <p:nvPr>
            <p:extLst>
              <p:ext uri="{D42A27DB-BD31-4B8C-83A1-F6EECF244321}">
                <p14:modId xmlns:p14="http://schemas.microsoft.com/office/powerpoint/2010/main" val="1101527313"/>
              </p:ext>
            </p:extLst>
          </p:nvPr>
        </p:nvGraphicFramePr>
        <p:xfrm>
          <a:off x="17540669" y="12443799"/>
          <a:ext cx="13401586" cy="2723486"/>
        </p:xfrm>
        <a:graphic>
          <a:graphicData uri="http://schemas.openxmlformats.org/drawingml/2006/chart">
            <c:chart xmlns:c="http://schemas.openxmlformats.org/drawingml/2006/chart" xmlns:r="http://schemas.openxmlformats.org/officeDocument/2006/relationships" r:id="rId6"/>
          </a:graphicData>
        </a:graphic>
      </p:graphicFrame>
      <p:sp>
        <p:nvSpPr>
          <p:cNvPr id="23" name="Rectangle 22">
            <a:extLst>
              <a:ext uri="{FF2B5EF4-FFF2-40B4-BE49-F238E27FC236}">
                <a16:creationId xmlns:a16="http://schemas.microsoft.com/office/drawing/2014/main" id="{7207D3C4-6D38-448C-9B71-029541BBECE1}"/>
              </a:ext>
            </a:extLst>
          </p:cNvPr>
          <p:cNvSpPr/>
          <p:nvPr/>
        </p:nvSpPr>
        <p:spPr>
          <a:xfrm>
            <a:off x="16745542" y="5875147"/>
            <a:ext cx="14962922" cy="2814883"/>
          </a:xfrm>
          <a:prstGeom prst="rect">
            <a:avLst/>
          </a:prstGeom>
          <a:solidFill>
            <a:schemeClr val="bg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130640" tIns="65320" rIns="130640" bIns="65320" rtlCol="0" anchor="ctr"/>
          <a:lstStyle/>
          <a:p>
            <a:pPr algn="ctr"/>
            <a:endParaRPr lang="en-US"/>
          </a:p>
        </p:txBody>
      </p:sp>
      <p:graphicFrame>
        <p:nvGraphicFramePr>
          <p:cNvPr id="77" name="Chart 76">
            <a:extLst>
              <a:ext uri="{FF2B5EF4-FFF2-40B4-BE49-F238E27FC236}">
                <a16:creationId xmlns:a16="http://schemas.microsoft.com/office/drawing/2014/main" id="{5490E69C-C050-4CA2-B2A0-5E2D7FDF7947}"/>
              </a:ext>
            </a:extLst>
          </p:cNvPr>
          <p:cNvGraphicFramePr/>
          <p:nvPr>
            <p:extLst>
              <p:ext uri="{D42A27DB-BD31-4B8C-83A1-F6EECF244321}">
                <p14:modId xmlns:p14="http://schemas.microsoft.com/office/powerpoint/2010/main" val="324095297"/>
              </p:ext>
            </p:extLst>
          </p:nvPr>
        </p:nvGraphicFramePr>
        <p:xfrm>
          <a:off x="16952732" y="5590537"/>
          <a:ext cx="14668659" cy="4781152"/>
        </p:xfrm>
        <a:graphic>
          <a:graphicData uri="http://schemas.openxmlformats.org/drawingml/2006/chart">
            <c:chart xmlns:c="http://schemas.openxmlformats.org/drawingml/2006/chart" xmlns:r="http://schemas.openxmlformats.org/officeDocument/2006/relationships" r:id="rId7"/>
          </a:graphicData>
        </a:graphic>
      </p:graphicFrame>
      <p:sp>
        <p:nvSpPr>
          <p:cNvPr id="78" name="TextBox 77">
            <a:extLst>
              <a:ext uri="{FF2B5EF4-FFF2-40B4-BE49-F238E27FC236}">
                <a16:creationId xmlns:a16="http://schemas.microsoft.com/office/drawing/2014/main" id="{EAE0C348-DBD6-47EA-9E96-FA8CB9D99247}"/>
              </a:ext>
            </a:extLst>
          </p:cNvPr>
          <p:cNvSpPr txBox="1"/>
          <p:nvPr/>
        </p:nvSpPr>
        <p:spPr>
          <a:xfrm>
            <a:off x="16696446" y="1769821"/>
            <a:ext cx="15092275" cy="439692"/>
          </a:xfrm>
          <a:prstGeom prst="rect">
            <a:avLst/>
          </a:prstGeom>
          <a:noFill/>
        </p:spPr>
        <p:txBody>
          <a:bodyPr wrap="square" lIns="130640" tIns="65320" rIns="130640" bIns="65320" rtlCol="0">
            <a:spAutoFit/>
          </a:bodyPr>
          <a:lstStyle/>
          <a:p>
            <a:r>
              <a:rPr lang="en-US" sz="2000" b="1" i="1" dirty="0">
                <a:latin typeface="Century Gothic" panose="020B0502020202020204" pitchFamily="34" charset="0"/>
                <a:cs typeface="Dubai" panose="020B0503030403030204" pitchFamily="34" charset="-78"/>
              </a:rPr>
              <a:t>General Survey</a:t>
            </a:r>
          </a:p>
        </p:txBody>
      </p:sp>
    </p:spTree>
    <p:extLst>
      <p:ext uri="{BB962C8B-B14F-4D97-AF65-F5344CB8AC3E}">
        <p14:creationId xmlns:p14="http://schemas.microsoft.com/office/powerpoint/2010/main" val="171511453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6" id="{9E8CD648-B53A-EB43-BF4D-A7E0A6B767EA}" vid="{66FBB6D9-12F0-5048-A4EC-69B30BA7E830}"/>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FD44812FF314440A30713FF468CF0C0" ma:contentTypeVersion="7" ma:contentTypeDescription="Create a new document." ma:contentTypeScope="" ma:versionID="fc6cd4e56bfef2595ddfca8870e4027f">
  <xsd:schema xmlns:xsd="http://www.w3.org/2001/XMLSchema" xmlns:xs="http://www.w3.org/2001/XMLSchema" xmlns:p="http://schemas.microsoft.com/office/2006/metadata/properties" xmlns:ns2="584859f9-e04d-4b0e-a1f9-b1f19fe731fd" xmlns:ns3="8016b80d-d924-4ddc-8931-e65448ec5ff8" targetNamespace="http://schemas.microsoft.com/office/2006/metadata/properties" ma:root="true" ma:fieldsID="602340feb03b8b89bec760261add20ab" ns2:_="" ns3:_="">
    <xsd:import namespace="584859f9-e04d-4b0e-a1f9-b1f19fe731fd"/>
    <xsd:import namespace="8016b80d-d924-4ddc-8931-e65448ec5ff8"/>
    <xsd:element name="properties">
      <xsd:complexType>
        <xsd:sequence>
          <xsd:element name="documentManagement">
            <xsd:complexType>
              <xsd:all>
                <xsd:element ref="ns2:_dlc_DocId" minOccurs="0"/>
                <xsd:element ref="ns2:_dlc_DocIdUrl" minOccurs="0"/>
                <xsd:element ref="ns2:_dlc_DocIdPersistId" minOccurs="0"/>
                <xsd:element ref="ns2:SharedWithUsers" minOccurs="0"/>
                <xsd:element ref="ns2:SharedWithDetails" minOccurs="0"/>
                <xsd:element ref="ns3:MediaServiceMetadata" minOccurs="0"/>
                <xsd:element ref="ns3:MediaServiceFastMetadata" minOccurs="0"/>
                <xsd:element ref="ns3:MediaServiceDateTaken" minOccurs="0"/>
                <xsd:element ref="ns3:MediaServiceAutoTags" minOccurs="0"/>
                <xsd:element ref="ns3:MediaServiceOCR"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84859f9-e04d-4b0e-a1f9-b1f19fe731fd" elementFormDefault="qualified">
    <xsd:import namespace="http://schemas.microsoft.com/office/2006/documentManagement/types"/>
    <xsd:import namespace="http://schemas.microsoft.com/office/infopath/2007/PartnerControls"/>
    <xsd:element name="_dlc_DocId" ma:index="8" nillable="true" ma:displayName="Document ID Value" ma:description="The value of the document ID assigned to this item." ma:internalName="_dlc_DocId" ma:readOnly="true">
      <xsd:simpleType>
        <xsd:restriction base="dms:Text"/>
      </xsd:simpleType>
    </xsd:element>
    <xsd:element name="_dlc_DocIdUrl" ma:index="9"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0" nillable="true" ma:displayName="Persist ID" ma:description="Keep ID on add." ma:hidden="true" ma:internalName="_dlc_DocIdPersistId" ma:readOnly="true">
      <xsd:simpleType>
        <xsd:restriction base="dms:Boolean"/>
      </xsd:simpleType>
    </xsd:element>
    <xsd:element name="SharedWithUsers" ma:index="11"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016b80d-d924-4ddc-8931-e65448ec5ff8"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description="" ma:hidden="true" ma:internalName="MediaServiceDateTaken" ma:readOnly="true">
      <xsd:simpleType>
        <xsd:restriction base="dms:Text"/>
      </xsd:simpleType>
    </xsd:element>
    <xsd:element name="MediaServiceAutoTags" ma:index="16" nillable="true" ma:displayName="MediaServiceAutoTags" ma:description="" ma:internalName="MediaServiceAutoTags"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6B8CA65-00EA-4FD1-844B-410CB2FF77C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584859f9-e04d-4b0e-a1f9-b1f19fe731fd"/>
    <ds:schemaRef ds:uri="8016b80d-d924-4ddc-8931-e65448ec5ff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23CB3DBE-0074-4FEF-B0F8-8598F52AC224}">
  <ds:schemaRefs>
    <ds:schemaRef ds:uri="http://schemas.microsoft.com/sharepoint/events"/>
  </ds:schemaRefs>
</ds:datastoreItem>
</file>

<file path=customXml/itemProps3.xml><?xml version="1.0" encoding="utf-8"?>
<ds:datastoreItem xmlns:ds="http://schemas.openxmlformats.org/officeDocument/2006/customXml" ds:itemID="{D8476CF2-7ECD-40AF-8D4B-39AEA4781233}">
  <ds:schemaRefs>
    <ds:schemaRef ds:uri="http://schemas.microsoft.com/sharepoint/v3/contenttype/forms"/>
  </ds:schemaRefs>
</ds:datastoreItem>
</file>

<file path=customXml/itemProps4.xml><?xml version="1.0" encoding="utf-8"?>
<ds:datastoreItem xmlns:ds="http://schemas.openxmlformats.org/officeDocument/2006/customXml" ds:itemID="{639DD882-E3CD-4BD6-8895-C0BA32A6FB37}">
  <ds:schemaRefs>
    <ds:schemaRef ds:uri="http://purl.org/dc/elements/1.1/"/>
    <ds:schemaRef ds:uri="http://schemas.microsoft.com/office/2006/metadata/properties"/>
    <ds:schemaRef ds:uri="http://purl.org/dc/terms/"/>
    <ds:schemaRef ds:uri="http://schemas.microsoft.com/office/2006/documentManagement/types"/>
    <ds:schemaRef ds:uri="http://purl.org/dc/dcmitype/"/>
    <ds:schemaRef ds:uri="http://schemas.microsoft.com/office/infopath/2007/PartnerControls"/>
    <ds:schemaRef ds:uri="http://schemas.openxmlformats.org/package/2006/metadata/core-properties"/>
    <ds:schemaRef ds:uri="8016b80d-d924-4ddc-8931-e65448ec5ff8"/>
    <ds:schemaRef ds:uri="584859f9-e04d-4b0e-a1f9-b1f19fe731fd"/>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PowerPoint Template  (1)</Template>
  <TotalTime>703</TotalTime>
  <Words>1208</Words>
  <Application>Microsoft Office PowerPoint</Application>
  <PresentationFormat>Custom</PresentationFormat>
  <Paragraphs>53</Paragraphs>
  <Slides>1</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1</vt:i4>
      </vt:variant>
    </vt:vector>
  </HeadingPairs>
  <TitlesOfParts>
    <vt:vector size="10" baseType="lpstr">
      <vt:lpstr>Aharoni</vt:lpstr>
      <vt:lpstr>Arial</vt:lpstr>
      <vt:lpstr>Calibri</vt:lpstr>
      <vt:lpstr>Calibri Light</vt:lpstr>
      <vt:lpstr>Century Gothic</vt:lpstr>
      <vt:lpstr>Dubai</vt:lpstr>
      <vt:lpstr>Microsoft Sans Serif</vt:lpstr>
      <vt:lpstr>Verdana</vt:lpstr>
      <vt:lpstr>Office Theme</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Ops</dc:creator>
  <cp:keywords/>
  <dc:description/>
  <cp:lastModifiedBy>Riedel, Nancy J.</cp:lastModifiedBy>
  <cp:revision>85</cp:revision>
  <cp:lastPrinted>2018-07-23T07:14:40Z</cp:lastPrinted>
  <dcterms:created xsi:type="dcterms:W3CDTF">2018-07-11T12:39:47Z</dcterms:created>
  <dcterms:modified xsi:type="dcterms:W3CDTF">2018-07-29T15:31:58Z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0x010100AFD44812FF314440A30713FF468CF0C0</vt:lpwstr>
  </property>
</Properties>
</file>