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slideMasters/slideMaster1.xml" ContentType="application/vnd.openxmlformats-officedocument.presentationml.slideMaster+xml"/>
  <Override PartName="/ppt/notesSlides/notesSlide1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9.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95" r:id="rId3"/>
    <p:sldId id="276" r:id="rId4"/>
    <p:sldId id="292" r:id="rId5"/>
    <p:sldId id="304" r:id="rId6"/>
    <p:sldId id="305" r:id="rId7"/>
    <p:sldId id="311" r:id="rId8"/>
    <p:sldId id="296" r:id="rId9"/>
    <p:sldId id="298" r:id="rId10"/>
    <p:sldId id="303" r:id="rId11"/>
    <p:sldId id="285" r:id="rId12"/>
    <p:sldId id="310" r:id="rId13"/>
    <p:sldId id="308" r:id="rId14"/>
    <p:sldId id="309" r:id="rId15"/>
    <p:sldId id="302" r:id="rId16"/>
    <p:sldId id="297" r:id="rId17"/>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ＭＳ Ｐゴシック" pitchFamily="-65"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65"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65"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65"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65" charset="-128"/>
        <a:cs typeface="+mn-cs"/>
      </a:defRPr>
    </a:lvl5pPr>
    <a:lvl6pPr marL="2286000" algn="l" defTabSz="914400" rtl="0" eaLnBrk="1" latinLnBrk="0" hangingPunct="1">
      <a:defRPr kern="1200">
        <a:solidFill>
          <a:schemeClr val="tx1"/>
        </a:solidFill>
        <a:latin typeface="Arial" charset="0"/>
        <a:ea typeface="ＭＳ Ｐゴシック" pitchFamily="-65" charset="-128"/>
        <a:cs typeface="+mn-cs"/>
      </a:defRPr>
    </a:lvl6pPr>
    <a:lvl7pPr marL="2743200" algn="l" defTabSz="914400" rtl="0" eaLnBrk="1" latinLnBrk="0" hangingPunct="1">
      <a:defRPr kern="1200">
        <a:solidFill>
          <a:schemeClr val="tx1"/>
        </a:solidFill>
        <a:latin typeface="Arial" charset="0"/>
        <a:ea typeface="ＭＳ Ｐゴシック" pitchFamily="-65" charset="-128"/>
        <a:cs typeface="+mn-cs"/>
      </a:defRPr>
    </a:lvl7pPr>
    <a:lvl8pPr marL="3200400" algn="l" defTabSz="914400" rtl="0" eaLnBrk="1" latinLnBrk="0" hangingPunct="1">
      <a:defRPr kern="1200">
        <a:solidFill>
          <a:schemeClr val="tx1"/>
        </a:solidFill>
        <a:latin typeface="Arial" charset="0"/>
        <a:ea typeface="ＭＳ Ｐゴシック" pitchFamily="-65" charset="-128"/>
        <a:cs typeface="+mn-cs"/>
      </a:defRPr>
    </a:lvl8pPr>
    <a:lvl9pPr marL="3657600" algn="l" defTabSz="914400" rtl="0" eaLnBrk="1" latinLnBrk="0" hangingPunct="1">
      <a:defRPr kern="1200">
        <a:solidFill>
          <a:schemeClr val="tx1"/>
        </a:solidFill>
        <a:latin typeface="Arial" charset="0"/>
        <a:ea typeface="ＭＳ Ｐゴシック" pitchFamily="-65"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raines" initials="t" lastIdx="29"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368"/>
    <a:srgbClr val="E1E1DF"/>
    <a:srgbClr val="032F65"/>
    <a:srgbClr val="032855"/>
    <a:srgbClr val="C8C8C6"/>
    <a:srgbClr val="8F8F8C"/>
    <a:srgbClr val="006600"/>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41" autoAdjust="0"/>
    <p:restoredTop sz="92840" autoAdjust="0"/>
  </p:normalViewPr>
  <p:slideViewPr>
    <p:cSldViewPr>
      <p:cViewPr varScale="1">
        <p:scale>
          <a:sx n="67" d="100"/>
          <a:sy n="67" d="100"/>
        </p:scale>
        <p:origin x="1482" y="60"/>
      </p:cViewPr>
      <p:guideLst>
        <p:guide orient="horz" pos="2160"/>
        <p:guide pos="2880"/>
      </p:guideLst>
    </p:cSldViewPr>
  </p:slideViewPr>
  <p:outlineViewPr>
    <p:cViewPr>
      <p:scale>
        <a:sx n="33" d="100"/>
        <a:sy n="33" d="100"/>
      </p:scale>
      <p:origin x="288" y="23658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3138" y="-10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 Id="rId27" Type="http://schemas.openxmlformats.org/officeDocument/2006/relationships/customXml" Target="../customXml/item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C9B95C5-00E6-4570-B403-3A15AA09B2D5}" type="datetimeFigureOut">
              <a:rPr lang="en-US" smtClean="0"/>
              <a:pPr/>
              <a:t>3/26/2021</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E4A5C744-A385-49B9-9F95-09143659B6F6}" type="slidenum">
              <a:rPr lang="en-US" smtClean="0"/>
              <a:pPr/>
              <a:t>‹#›</a:t>
            </a:fld>
            <a:endParaRPr lang="en-US"/>
          </a:p>
        </p:txBody>
      </p:sp>
    </p:spTree>
    <p:extLst>
      <p:ext uri="{BB962C8B-B14F-4D97-AF65-F5344CB8AC3E}">
        <p14:creationId xmlns:p14="http://schemas.microsoft.com/office/powerpoint/2010/main" val="184418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4A5C744-A385-49B9-9F95-09143659B6F6}"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28600" y="4191000"/>
            <a:ext cx="6629400" cy="4183380"/>
          </a:xfrm>
        </p:spPr>
        <p:txBody>
          <a:bodyPr>
            <a:noAutofit/>
          </a:bodyPr>
          <a:lstStyle/>
          <a:p>
            <a:pPr marL="0" indent="0"/>
            <a:r>
              <a:rPr lang="en-US" sz="1450" dirty="0"/>
              <a:t>Air Force ROTC offers a variety of scholarships that will help relieve the financial burden of your college education. Air Force ROTC scholarships cover your tuition and most lab fees. Also,</a:t>
            </a:r>
            <a:r>
              <a:rPr lang="en-US" sz="1450" baseline="0" dirty="0"/>
              <a:t> </a:t>
            </a:r>
            <a:r>
              <a:rPr lang="en-US" sz="1450" dirty="0"/>
              <a:t>you’ll receive an annual textbook allowance and up to a $500 spending cash monthly stipend.</a:t>
            </a:r>
          </a:p>
          <a:p>
            <a:r>
              <a:rPr lang="en-US" sz="1450" dirty="0"/>
              <a:t>	There are generally three</a:t>
            </a:r>
            <a:r>
              <a:rPr lang="en-US" sz="1450" baseline="0" dirty="0"/>
              <a:t> categories of scholarship.  </a:t>
            </a:r>
            <a:r>
              <a:rPr lang="en-US" sz="1450" dirty="0">
                <a:cs typeface="Mongolian Baiti" pitchFamily="66" charset="0"/>
              </a:rPr>
              <a:t>The</a:t>
            </a:r>
            <a:r>
              <a:rPr lang="en-US" sz="1450" baseline="0" dirty="0">
                <a:cs typeface="Mongolian Baiti" pitchFamily="66" charset="0"/>
              </a:rPr>
              <a:t> </a:t>
            </a:r>
            <a:r>
              <a:rPr lang="en-US" sz="1450" b="1" dirty="0">
                <a:cs typeface="Mongolian Baiti" pitchFamily="66" charset="0"/>
              </a:rPr>
              <a:t>High School Scholarship Program</a:t>
            </a:r>
            <a:r>
              <a:rPr lang="en-US" sz="1450" dirty="0">
                <a:cs typeface="Mongolian Baiti" pitchFamily="66" charset="0"/>
              </a:rPr>
              <a:t> is 4 year</a:t>
            </a:r>
            <a:r>
              <a:rPr lang="en-US" sz="1450" baseline="0" dirty="0">
                <a:cs typeface="Mongolian Baiti" pitchFamily="66" charset="0"/>
              </a:rPr>
              <a:t> scholarship </a:t>
            </a:r>
            <a:r>
              <a:rPr lang="en-US" sz="1450" dirty="0">
                <a:cs typeface="Mongolian Baiti" pitchFamily="66" charset="0"/>
              </a:rPr>
              <a:t>offer for seniors</a:t>
            </a:r>
            <a:r>
              <a:rPr lang="en-US" sz="1450" baseline="0" dirty="0">
                <a:cs typeface="Mongolian Baiti" pitchFamily="66" charset="0"/>
              </a:rPr>
              <a:t> in high school.  The target audience are students pursuing degrees that will meet the AF future needs, like engineering, nursing, foreign languages, science and technical degrees. There are allowance for non-technical degrees but it is usually small (10% or less).</a:t>
            </a:r>
            <a:endParaRPr lang="en-US" sz="1450" dirty="0">
              <a:cs typeface="Mongolian Baiti" pitchFamily="66" charset="0"/>
            </a:endParaRPr>
          </a:p>
          <a:p>
            <a:pPr marL="0" indent="0"/>
            <a:r>
              <a:rPr lang="en-US" sz="1450" dirty="0">
                <a:cs typeface="Mongolian Baiti" pitchFamily="66" charset="0"/>
              </a:rPr>
              <a:t>	The </a:t>
            </a:r>
            <a:r>
              <a:rPr lang="en-US" sz="1450" b="1" dirty="0">
                <a:cs typeface="Mongolian Baiti" pitchFamily="66" charset="0"/>
              </a:rPr>
              <a:t>In-College Scholarship Progr</a:t>
            </a:r>
            <a:r>
              <a:rPr lang="en-US" sz="1450" dirty="0">
                <a:cs typeface="Mongolian Baiti" pitchFamily="66" charset="0"/>
              </a:rPr>
              <a:t>am is designed to help AFROTC meet officer production goals and it consists of express scholarship,</a:t>
            </a:r>
            <a:r>
              <a:rPr lang="en-US" sz="1450" baseline="0" dirty="0">
                <a:cs typeface="Mongolian Baiti" pitchFamily="66" charset="0"/>
              </a:rPr>
              <a:t> foreign language, Historically Black Colleges and Universities, Hispanic Serving Institution Scholarship, and nurse scholarship programs.  It is </a:t>
            </a:r>
            <a:r>
              <a:rPr lang="en-US" sz="1450" dirty="0">
                <a:cs typeface="Mongolian Baiti" pitchFamily="66" charset="0"/>
              </a:rPr>
              <a:t>offered to GMC cadets (100/200 level) and provides</a:t>
            </a:r>
            <a:r>
              <a:rPr lang="en-US" sz="1450" baseline="0" dirty="0">
                <a:cs typeface="Mongolian Baiti" pitchFamily="66" charset="0"/>
              </a:rPr>
              <a:t> scholarship for 2 to 3 ½ years. It’s </a:t>
            </a:r>
            <a:r>
              <a:rPr lang="en-US" sz="1450" baseline="0" dirty="0"/>
              <a:t>availability is directly linked to many factor, of which budget is one</a:t>
            </a:r>
            <a:r>
              <a:rPr lang="en-US" sz="1450" baseline="0" dirty="0">
                <a:cs typeface="Mongolian Baiti" pitchFamily="66" charset="0"/>
              </a:rPr>
              <a:t>.  It’s a competitive process and a common thread in all of the scholarship is having a good GPA…the higher the better your chances.</a:t>
            </a:r>
          </a:p>
          <a:p>
            <a:pPr rtl="0" eaLnBrk="0" fontAlgn="base" latinLnBrk="0" hangingPunct="0"/>
            <a:r>
              <a:rPr lang="en-US" sz="1450" dirty="0"/>
              <a:t>	The </a:t>
            </a:r>
            <a:r>
              <a:rPr lang="en-US" sz="1450" b="1" dirty="0"/>
              <a:t>Commander’s In-College</a:t>
            </a:r>
            <a:r>
              <a:rPr lang="en-US" sz="1450" b="1" baseline="0" dirty="0"/>
              <a:t> </a:t>
            </a:r>
            <a:r>
              <a:rPr lang="en-US" sz="1450" b="1" dirty="0"/>
              <a:t>Scholarship Program </a:t>
            </a:r>
            <a:r>
              <a:rPr lang="en-US" sz="1450" dirty="0"/>
              <a:t>allows the detachment commander to award scholarship</a:t>
            </a:r>
            <a:r>
              <a:rPr lang="en-US" sz="1450" baseline="0" dirty="0"/>
              <a:t> to cadets who have outstanding officer potential with minimum qualifying SAT equivalent scores.  They are 2 ½ to 3 ½ year offers</a:t>
            </a:r>
            <a:r>
              <a:rPr lang="en-US" sz="1450" dirty="0"/>
              <a:t>  for GMC</a:t>
            </a:r>
            <a:r>
              <a:rPr lang="en-US" sz="1450" baseline="0" dirty="0"/>
              <a:t> cadets in good academic standing.</a:t>
            </a:r>
          </a:p>
          <a:p>
            <a:pPr rtl="0" eaLnBrk="0" fontAlgn="base" latinLnBrk="0" hangingPunct="0"/>
            <a:endParaRPr lang="en-US" sz="1400" baseline="0" dirty="0"/>
          </a:p>
          <a:p>
            <a:pPr rtl="0" eaLnBrk="0" fontAlgn="base" latinLnBrk="0" hangingPunct="0"/>
            <a:r>
              <a:rPr lang="en-US" dirty="0"/>
              <a:t>Scholarship by type: Type 1  (Full); Type 1U (Upgrade to Full); Type 2  ($18K); Type 7 (Full In-State)</a:t>
            </a:r>
          </a:p>
          <a:p>
            <a:pPr rtl="0" eaLnBrk="0" fontAlgn="base" latinLnBrk="0" hangingPunct="0"/>
            <a:endParaRPr lang="en-US" sz="1400" dirty="0"/>
          </a:p>
          <a:p>
            <a:pPr rtl="0" eaLnBrk="0" fontAlgn="base" latinLnBrk="0" hangingPunct="0"/>
            <a:endParaRPr lang="en-US" sz="1400" dirty="0"/>
          </a:p>
          <a:p>
            <a:endParaRPr lang="en-US" sz="1400" dirty="0"/>
          </a:p>
        </p:txBody>
      </p:sp>
      <p:sp>
        <p:nvSpPr>
          <p:cNvPr id="4" name="Slide Number Placeholder 3"/>
          <p:cNvSpPr>
            <a:spLocks noGrp="1"/>
          </p:cNvSpPr>
          <p:nvPr>
            <p:ph type="sldNum" sz="quarter" idx="10"/>
          </p:nvPr>
        </p:nvSpPr>
        <p:spPr/>
        <p:txBody>
          <a:bodyPr/>
          <a:lstStyle/>
          <a:p>
            <a:fld id="{E4A5C744-A385-49B9-9F95-09143659B6F6}"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4A5C744-A385-49B9-9F95-09143659B6F6}" type="slidenum">
              <a:rPr lang="en-US" smtClean="0"/>
              <a:pPr/>
              <a:t>15</a:t>
            </a:fld>
            <a:endParaRPr lang="en-US"/>
          </a:p>
        </p:txBody>
      </p:sp>
    </p:spTree>
    <p:extLst>
      <p:ext uri="{BB962C8B-B14F-4D97-AF65-F5344CB8AC3E}">
        <p14:creationId xmlns:p14="http://schemas.microsoft.com/office/powerpoint/2010/main" val="1067153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a:t>I covered a</a:t>
            </a:r>
            <a:r>
              <a:rPr lang="en-US" sz="1600" baseline="0" dirty="0"/>
              <a:t> lot of information on the AFROTC program and specifically the program offered at the University of Alabama which is extended to 4 other colleges under a cross town agreement.  I will open it up for questions at this time.  If I don’t have the answer on of the other cadre members may.</a:t>
            </a:r>
          </a:p>
          <a:p>
            <a:endParaRPr lang="en-US" sz="1600" baseline="0" dirty="0"/>
          </a:p>
          <a:p>
            <a:r>
              <a:rPr lang="en-US" sz="1600" baseline="0" dirty="0"/>
              <a:t>Are there any questions?</a:t>
            </a:r>
          </a:p>
          <a:p>
            <a:endParaRPr lang="en-US" sz="1600" baseline="0" dirty="0"/>
          </a:p>
          <a:p>
            <a:r>
              <a:rPr lang="en-US" sz="1600" baseline="0" dirty="0"/>
              <a:t>Thank you.</a:t>
            </a:r>
            <a:endParaRPr lang="en-US" dirty="0"/>
          </a:p>
        </p:txBody>
      </p:sp>
      <p:sp>
        <p:nvSpPr>
          <p:cNvPr id="4" name="Slide Number Placeholder 3"/>
          <p:cNvSpPr>
            <a:spLocks noGrp="1"/>
          </p:cNvSpPr>
          <p:nvPr>
            <p:ph type="sldNum" sz="quarter" idx="10"/>
          </p:nvPr>
        </p:nvSpPr>
        <p:spPr/>
        <p:txBody>
          <a:bodyPr/>
          <a:lstStyle/>
          <a:p>
            <a:fld id="{E4A5C744-A385-49B9-9F95-09143659B6F6}" type="slidenum">
              <a:rPr lang="en-US" smtClean="0"/>
              <a:pPr/>
              <a:t>16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4A5C744-A385-49B9-9F95-09143659B6F6}"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3885579" y="-1562"/>
            <a:ext cx="2972421" cy="457513"/>
          </a:xfrm>
          <a:prstGeom prst="rect">
            <a:avLst/>
          </a:prstGeom>
          <a:noFill/>
          <a:ln w="9525">
            <a:noFill/>
            <a:miter lim="800000"/>
            <a:headEnd/>
            <a:tailEnd/>
          </a:ln>
        </p:spPr>
        <p:txBody>
          <a:bodyPr wrap="none" lIns="89730" tIns="44865" rIns="89730" bIns="44865" anchor="ctr"/>
          <a:lstStyle/>
          <a:p>
            <a:endParaRPr lang="en-US"/>
          </a:p>
        </p:txBody>
      </p:sp>
      <p:sp>
        <p:nvSpPr>
          <p:cNvPr id="19459" name="Rectangle 3"/>
          <p:cNvSpPr>
            <a:spLocks noChangeArrowheads="1"/>
          </p:cNvSpPr>
          <p:nvPr/>
        </p:nvSpPr>
        <p:spPr bwMode="auto">
          <a:xfrm>
            <a:off x="3885579" y="8686489"/>
            <a:ext cx="2972421" cy="457512"/>
          </a:xfrm>
          <a:prstGeom prst="rect">
            <a:avLst/>
          </a:prstGeom>
          <a:noFill/>
          <a:ln w="9525">
            <a:noFill/>
            <a:miter lim="800000"/>
            <a:headEnd/>
            <a:tailEnd/>
          </a:ln>
        </p:spPr>
        <p:txBody>
          <a:bodyPr lIns="18995" tIns="0" rIns="18995" bIns="0" anchor="b"/>
          <a:lstStyle/>
          <a:p>
            <a:pPr algn="r" defTabSz="911322"/>
            <a:r>
              <a:rPr lang="en-US" sz="1000" i="1" dirty="0"/>
              <a:t>3</a:t>
            </a:r>
          </a:p>
        </p:txBody>
      </p:sp>
      <p:sp>
        <p:nvSpPr>
          <p:cNvPr id="19460" name="Rectangle 4"/>
          <p:cNvSpPr>
            <a:spLocks noChangeArrowheads="1"/>
          </p:cNvSpPr>
          <p:nvPr/>
        </p:nvSpPr>
        <p:spPr bwMode="auto">
          <a:xfrm>
            <a:off x="1" y="8686489"/>
            <a:ext cx="2972421" cy="457512"/>
          </a:xfrm>
          <a:prstGeom prst="rect">
            <a:avLst/>
          </a:prstGeom>
          <a:noFill/>
          <a:ln w="9525">
            <a:noFill/>
            <a:miter lim="800000"/>
            <a:headEnd/>
            <a:tailEnd/>
          </a:ln>
        </p:spPr>
        <p:txBody>
          <a:bodyPr wrap="none" lIns="89730" tIns="44865" rIns="89730" bIns="44865" anchor="ctr"/>
          <a:lstStyle/>
          <a:p>
            <a:endParaRPr lang="en-US"/>
          </a:p>
        </p:txBody>
      </p:sp>
      <p:sp>
        <p:nvSpPr>
          <p:cNvPr id="19461" name="Rectangle 5"/>
          <p:cNvSpPr>
            <a:spLocks noChangeArrowheads="1"/>
          </p:cNvSpPr>
          <p:nvPr/>
        </p:nvSpPr>
        <p:spPr bwMode="auto">
          <a:xfrm>
            <a:off x="1" y="-1562"/>
            <a:ext cx="2972421" cy="457513"/>
          </a:xfrm>
          <a:prstGeom prst="rect">
            <a:avLst/>
          </a:prstGeom>
          <a:noFill/>
          <a:ln w="9525">
            <a:noFill/>
            <a:miter lim="800000"/>
            <a:headEnd/>
            <a:tailEnd/>
          </a:ln>
        </p:spPr>
        <p:txBody>
          <a:bodyPr wrap="none" lIns="89730" tIns="44865" rIns="89730" bIns="44865" anchor="ctr"/>
          <a:lstStyle/>
          <a:p>
            <a:endParaRPr lang="en-US"/>
          </a:p>
        </p:txBody>
      </p:sp>
      <p:sp>
        <p:nvSpPr>
          <p:cNvPr id="19462" name="Rectangle 6"/>
          <p:cNvSpPr>
            <a:spLocks noChangeArrowheads="1"/>
          </p:cNvSpPr>
          <p:nvPr/>
        </p:nvSpPr>
        <p:spPr bwMode="auto">
          <a:xfrm>
            <a:off x="3885579" y="-1562"/>
            <a:ext cx="2972421" cy="455952"/>
          </a:xfrm>
          <a:prstGeom prst="rect">
            <a:avLst/>
          </a:prstGeom>
          <a:noFill/>
          <a:ln w="9525">
            <a:noFill/>
            <a:miter lim="800000"/>
            <a:headEnd/>
            <a:tailEnd/>
          </a:ln>
        </p:spPr>
        <p:txBody>
          <a:bodyPr wrap="none" lIns="89730" tIns="44865" rIns="89730" bIns="44865" anchor="ctr"/>
          <a:lstStyle/>
          <a:p>
            <a:endParaRPr lang="en-US"/>
          </a:p>
        </p:txBody>
      </p:sp>
      <p:sp>
        <p:nvSpPr>
          <p:cNvPr id="19463" name="Rectangle 7"/>
          <p:cNvSpPr>
            <a:spLocks noChangeArrowheads="1"/>
          </p:cNvSpPr>
          <p:nvPr/>
        </p:nvSpPr>
        <p:spPr bwMode="auto">
          <a:xfrm>
            <a:off x="3885579" y="8684927"/>
            <a:ext cx="2972421" cy="459074"/>
          </a:xfrm>
          <a:prstGeom prst="rect">
            <a:avLst/>
          </a:prstGeom>
          <a:noFill/>
          <a:ln w="9525">
            <a:noFill/>
            <a:miter lim="800000"/>
            <a:headEnd/>
            <a:tailEnd/>
          </a:ln>
        </p:spPr>
        <p:txBody>
          <a:bodyPr lIns="18995" tIns="0" rIns="18995" bIns="0" anchor="b"/>
          <a:lstStyle/>
          <a:p>
            <a:pPr algn="r" defTabSz="911322"/>
            <a:r>
              <a:rPr lang="en-US" sz="1000" i="1" dirty="0"/>
              <a:t>3</a:t>
            </a:r>
          </a:p>
        </p:txBody>
      </p:sp>
      <p:sp>
        <p:nvSpPr>
          <p:cNvPr id="19464" name="Rectangle 8"/>
          <p:cNvSpPr>
            <a:spLocks noChangeArrowheads="1"/>
          </p:cNvSpPr>
          <p:nvPr/>
        </p:nvSpPr>
        <p:spPr bwMode="auto">
          <a:xfrm>
            <a:off x="1" y="8684927"/>
            <a:ext cx="2972421" cy="459074"/>
          </a:xfrm>
          <a:prstGeom prst="rect">
            <a:avLst/>
          </a:prstGeom>
          <a:noFill/>
          <a:ln w="9525">
            <a:noFill/>
            <a:miter lim="800000"/>
            <a:headEnd/>
            <a:tailEnd/>
          </a:ln>
        </p:spPr>
        <p:txBody>
          <a:bodyPr wrap="none" lIns="89730" tIns="44865" rIns="89730" bIns="44865" anchor="ctr"/>
          <a:lstStyle/>
          <a:p>
            <a:endParaRPr lang="en-US"/>
          </a:p>
        </p:txBody>
      </p:sp>
      <p:sp>
        <p:nvSpPr>
          <p:cNvPr id="19465" name="Rectangle 9"/>
          <p:cNvSpPr>
            <a:spLocks noChangeArrowheads="1"/>
          </p:cNvSpPr>
          <p:nvPr/>
        </p:nvSpPr>
        <p:spPr bwMode="auto">
          <a:xfrm>
            <a:off x="1" y="-1562"/>
            <a:ext cx="2972421" cy="455952"/>
          </a:xfrm>
          <a:prstGeom prst="rect">
            <a:avLst/>
          </a:prstGeom>
          <a:noFill/>
          <a:ln w="9525">
            <a:noFill/>
            <a:miter lim="800000"/>
            <a:headEnd/>
            <a:tailEnd/>
          </a:ln>
        </p:spPr>
        <p:txBody>
          <a:bodyPr wrap="none" lIns="89730" tIns="44865" rIns="89730" bIns="44865" anchor="ctr"/>
          <a:lstStyle/>
          <a:p>
            <a:endParaRPr lang="en-US"/>
          </a:p>
        </p:txBody>
      </p:sp>
      <p:sp>
        <p:nvSpPr>
          <p:cNvPr id="19466" name="Rectangle 10"/>
          <p:cNvSpPr>
            <a:spLocks noGrp="1" noRot="1" noChangeAspect="1" noChangeArrowheads="1" noTextEdit="1"/>
          </p:cNvSpPr>
          <p:nvPr>
            <p:ph type="sldImg"/>
          </p:nvPr>
        </p:nvSpPr>
        <p:spPr>
          <a:ln/>
        </p:spPr>
      </p:sp>
      <p:sp>
        <p:nvSpPr>
          <p:cNvPr id="19467" name="Rectangle 11"/>
          <p:cNvSpPr>
            <a:spLocks noGrp="1" noChangeArrowheads="1"/>
          </p:cNvSpPr>
          <p:nvPr>
            <p:ph type="body" idx="1"/>
          </p:nvPr>
        </p:nvSpPr>
        <p:spPr>
          <a:xfrm>
            <a:off x="914711" y="4319042"/>
            <a:ext cx="5028579" cy="4169139"/>
          </a:xfrm>
          <a:noFill/>
          <a:ln/>
        </p:spPr>
        <p:txBody>
          <a:bodyPr lIns="91807" tIns="45904" rIns="91807" bIns="45904"/>
          <a:lstStyle/>
          <a:p>
            <a:pPr marL="453324" indent="-453324"/>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Grp="1" noChangeArrowheads="1"/>
          </p:cNvSpPr>
          <p:nvPr>
            <p:ph type="sldNum" sz="quarter" idx="5"/>
          </p:nvPr>
        </p:nvSpPr>
        <p:spPr>
          <a:noFill/>
        </p:spPr>
        <p:txBody>
          <a:bodyPr/>
          <a:lstStyle/>
          <a:p>
            <a:fld id="{401A23D7-D1D1-4C63-82E7-41C8E3EDAF51}" type="slidenum">
              <a:rPr lang="en-US" smtClean="0"/>
              <a:pPr/>
              <a:t>4</a:t>
            </a:fld>
            <a:endParaRPr lang="en-US"/>
          </a:p>
        </p:txBody>
      </p:sp>
      <p:sp>
        <p:nvSpPr>
          <p:cNvPr id="3" name="Notes Placeholder 2"/>
          <p:cNvSpPr>
            <a:spLocks noGrp="1"/>
          </p:cNvSpPr>
          <p:nvPr>
            <p:ph type="body" idx="1"/>
          </p:nvPr>
        </p:nvSpPr>
        <p:spPr>
          <a:xfrm>
            <a:off x="228600" y="4114800"/>
            <a:ext cx="6553200" cy="4183380"/>
          </a:xfrm>
        </p:spPr>
        <p:txBody>
          <a:bodyPr>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t>The core competency of AFROTC is to recruit</a:t>
            </a:r>
            <a:r>
              <a:rPr lang="en-US" sz="1400" b="0" baseline="0" dirty="0"/>
              <a:t> and train individuals pursing an undergraduate degree. The ROTC program at the University of Alabama is a 4 year program divided into sections.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	First section is the </a:t>
            </a:r>
            <a:r>
              <a:rPr lang="en-US" sz="1400" b="1" dirty="0"/>
              <a:t>General Military Course--2</a:t>
            </a:r>
            <a:r>
              <a:rPr lang="en-US" sz="1400" dirty="0"/>
              <a:t>-year program offered to freshmen/sophomores; designed to motivate and prepare cadets for entry into the Professional Officer</a:t>
            </a:r>
            <a:r>
              <a:rPr lang="en-US" sz="1400" baseline="0" dirty="0"/>
              <a:t> Course.</a:t>
            </a:r>
            <a:r>
              <a:rPr lang="en-US" sz="1400" dirty="0"/>
              <a:t> Each course (100 and 200 level) consists of 1 hour of academic classroom work and 2 hours of LLAB each week. The first</a:t>
            </a:r>
            <a:r>
              <a:rPr lang="en-US" sz="1400" baseline="0" dirty="0"/>
              <a:t> year, AS 100, </a:t>
            </a:r>
            <a:r>
              <a:rPr lang="en-US" sz="1400" dirty="0"/>
              <a:t>is</a:t>
            </a:r>
            <a:r>
              <a:rPr lang="en-US" sz="1400" baseline="0" dirty="0"/>
              <a:t> on customs and courtesies and why it’s great to be in the Air Force.  The second year, AS 200 level, provides the history of the Air Force and the evolution of Air and Space power.  During the 200 year, the cadet will compete for an enrollment allocation through the POC selection process (PSP).  The enrollment allocation allows the cadet to advance to the Professional Officer Course after successfully completing field training-- a </a:t>
            </a:r>
            <a:r>
              <a:rPr lang="en-US" sz="1400" dirty="0"/>
              <a:t>24-day summer</a:t>
            </a:r>
            <a:r>
              <a:rPr lang="en-US" sz="1400" baseline="0" dirty="0"/>
              <a:t> event/e</a:t>
            </a:r>
            <a:r>
              <a:rPr lang="en-US" sz="1400" dirty="0"/>
              <a:t>xercise at Maxwell AFB, AL. It an evaluation period</a:t>
            </a:r>
            <a:r>
              <a:rPr lang="en-US" sz="1400" baseline="0" dirty="0"/>
              <a:t> that tests  leadership, followership, decision making, communications, physical fitness, and judgment abilities both in an in-garrison and a deployed environment.</a:t>
            </a:r>
            <a:r>
              <a:rPr lang="en-US" sz="1400" dirty="0"/>
              <a:t> </a:t>
            </a:r>
            <a:r>
              <a:rPr lang="en-US" sz="1400" baseline="0" dirty="0"/>
              <a:t> </a:t>
            </a:r>
          </a:p>
          <a:p>
            <a:r>
              <a:rPr lang="en-US" sz="1400" b="0" dirty="0"/>
              <a:t>	The </a:t>
            </a:r>
            <a:r>
              <a:rPr lang="en-US" sz="1400" b="1" dirty="0"/>
              <a:t>Professional Officer Course</a:t>
            </a:r>
            <a:r>
              <a:rPr lang="en-US" sz="1400" b="1" baseline="0" dirty="0"/>
              <a:t> </a:t>
            </a:r>
            <a:r>
              <a:rPr lang="en-US" sz="1400" b="0" baseline="0" dirty="0"/>
              <a:t>consist of a 3</a:t>
            </a:r>
            <a:r>
              <a:rPr lang="en-US" sz="1400" dirty="0"/>
              <a:t>-hours</a:t>
            </a:r>
            <a:r>
              <a:rPr lang="en-US" sz="1400" baseline="0" dirty="0"/>
              <a:t> of </a:t>
            </a:r>
            <a:r>
              <a:rPr lang="en-US" sz="1400" dirty="0"/>
              <a:t>academics and a 2 hour LLAB per week.   The academics </a:t>
            </a:r>
            <a:r>
              <a:rPr lang="en-US" sz="1400" baseline="0" dirty="0"/>
              <a:t>teaches leadership skill, national security affairs and </a:t>
            </a:r>
            <a:r>
              <a:rPr lang="en-US" sz="1400" dirty="0"/>
              <a:t>prepares</a:t>
            </a:r>
            <a:r>
              <a:rPr lang="en-US" sz="1400" baseline="0" dirty="0"/>
              <a:t> cadets for active duty.</a:t>
            </a:r>
            <a:endParaRPr lang="en-US" sz="1400" dirty="0"/>
          </a:p>
          <a:p>
            <a:r>
              <a:rPr lang="en-US" sz="1400" dirty="0"/>
              <a:t>	</a:t>
            </a:r>
            <a:r>
              <a:rPr lang="en-US" sz="1400" b="1" dirty="0"/>
              <a:t>Leadership Laboratory </a:t>
            </a:r>
            <a:r>
              <a:rPr lang="en-US" sz="1400" dirty="0"/>
              <a:t>is a mandatory practical military training for GMC/POC cadets that allows</a:t>
            </a:r>
            <a:r>
              <a:rPr lang="en-US" sz="1400" baseline="0" dirty="0"/>
              <a:t> for practical application of leadership and followership skills. It inc</a:t>
            </a:r>
            <a:r>
              <a:rPr lang="en-US" sz="1400" dirty="0"/>
              <a:t>ludes 3 hrs of physical training for 2 days a week.   Overall the programs provides over 480 hours toward leadership development to produce</a:t>
            </a:r>
            <a:r>
              <a:rPr lang="en-US" sz="1400" baseline="0" dirty="0"/>
              <a:t> to quality </a:t>
            </a:r>
            <a:r>
              <a:rPr lang="en-US" sz="1400" b="1" baseline="0" dirty="0"/>
              <a:t>2</a:t>
            </a:r>
            <a:r>
              <a:rPr lang="en-US" sz="1400" b="1" baseline="30000" dirty="0"/>
              <a:t>nd</a:t>
            </a:r>
            <a:r>
              <a:rPr lang="en-US" sz="1400" b="1" baseline="0" dirty="0"/>
              <a:t> lieutenants for the Air Force.</a:t>
            </a:r>
          </a:p>
          <a:p>
            <a:endParaRPr lang="en-US" sz="14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a:t>The AFROTC</a:t>
            </a:r>
            <a:r>
              <a:rPr lang="en-US" sz="1600" baseline="0" dirty="0"/>
              <a:t> environment is very competitive.  The standards that I’m providing are the minimum and they don not guarantee a commission.  The academics requirement are full time students with a cumulative and term GPA of 2.5 or higher, passing all course work .  For AS classes and LLAB, you are also required to attend 80% of the time.  </a:t>
            </a:r>
          </a:p>
          <a:p>
            <a:pPr>
              <a:buFontTx/>
              <a:buNone/>
            </a:pPr>
            <a:endParaRPr lang="en-US" sz="1600" baseline="0" dirty="0"/>
          </a:p>
          <a:p>
            <a:pPr>
              <a:buFontTx/>
              <a:buNone/>
            </a:pPr>
            <a:r>
              <a:rPr lang="en-US" sz="1600" baseline="0" dirty="0"/>
              <a:t>You must be medically qualified through the </a:t>
            </a:r>
            <a:r>
              <a:rPr lang="en-US" sz="1600" baseline="0" dirty="0" err="1"/>
              <a:t>DoD</a:t>
            </a:r>
            <a:r>
              <a:rPr lang="en-US" sz="1600" baseline="0" dirty="0"/>
              <a:t> Medical Examination Review Board (</a:t>
            </a:r>
            <a:r>
              <a:rPr lang="en-US" sz="1600" baseline="0" dirty="0" err="1"/>
              <a:t>DoDMERB</a:t>
            </a:r>
            <a:r>
              <a:rPr lang="en-US" sz="1600" baseline="0" dirty="0"/>
              <a:t>).  You must report all civil involvements down to traffic violation on campus and receive a waiver for each one.  </a:t>
            </a:r>
          </a:p>
          <a:p>
            <a:pPr>
              <a:buFontTx/>
              <a:buChar char="-"/>
            </a:pPr>
            <a:endParaRPr lang="en-US" dirty="0"/>
          </a:p>
          <a:p>
            <a:pPr>
              <a:buFontTx/>
              <a:buNone/>
            </a:pPr>
            <a:endParaRPr lang="en-US" dirty="0"/>
          </a:p>
        </p:txBody>
      </p:sp>
      <p:sp>
        <p:nvSpPr>
          <p:cNvPr id="4" name="Slide Number Placeholder 3"/>
          <p:cNvSpPr>
            <a:spLocks noGrp="1"/>
          </p:cNvSpPr>
          <p:nvPr>
            <p:ph type="sldNum" sz="quarter" idx="10"/>
          </p:nvPr>
        </p:nvSpPr>
        <p:spPr/>
        <p:txBody>
          <a:bodyPr/>
          <a:lstStyle/>
          <a:p>
            <a:fld id="{E4A5C744-A385-49B9-9F95-09143659B6F6}" type="slidenum">
              <a:rPr lang="en-US" smtClean="0"/>
              <a:pPr/>
              <a:t>5</a:t>
            </a:fld>
            <a:endParaRPr lang="en-US"/>
          </a:p>
        </p:txBody>
      </p:sp>
    </p:spTree>
    <p:extLst>
      <p:ext uri="{BB962C8B-B14F-4D97-AF65-F5344CB8AC3E}">
        <p14:creationId xmlns:p14="http://schemas.microsoft.com/office/powerpoint/2010/main" val="452053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a:t>The AFROTC</a:t>
            </a:r>
            <a:r>
              <a:rPr lang="en-US" sz="1600" baseline="0" dirty="0"/>
              <a:t> environment is very competitive.  The standards that I’m providing are the minimum and they don not guarantee a commission.  The academics requirement are full time students with a cumulative and term GPA of 2.5 or higher, passing all course work .  For AS classes and LLAB, you are also required to attend 80% of the time.  </a:t>
            </a:r>
          </a:p>
          <a:p>
            <a:pPr>
              <a:buFontTx/>
              <a:buNone/>
            </a:pPr>
            <a:endParaRPr lang="en-US" sz="1600" baseline="0" dirty="0"/>
          </a:p>
          <a:p>
            <a:pPr>
              <a:buFontTx/>
              <a:buNone/>
            </a:pPr>
            <a:r>
              <a:rPr lang="en-US" sz="1600" baseline="0" dirty="0"/>
              <a:t>You must be medically qualified through the </a:t>
            </a:r>
            <a:r>
              <a:rPr lang="en-US" sz="1600" baseline="0" dirty="0" err="1"/>
              <a:t>DoD</a:t>
            </a:r>
            <a:r>
              <a:rPr lang="en-US" sz="1600" baseline="0" dirty="0"/>
              <a:t> Medical Examination Review Board (</a:t>
            </a:r>
            <a:r>
              <a:rPr lang="en-US" sz="1600" baseline="0" dirty="0" err="1"/>
              <a:t>DoDMERB</a:t>
            </a:r>
            <a:r>
              <a:rPr lang="en-US" sz="1600" baseline="0" dirty="0"/>
              <a:t>).  You must report all civil involvements down to traffic violation on campus and receive a waiver for each one.  </a:t>
            </a:r>
          </a:p>
          <a:p>
            <a:pPr>
              <a:buFontTx/>
              <a:buChar char="-"/>
            </a:pPr>
            <a:endParaRPr lang="en-US" dirty="0"/>
          </a:p>
          <a:p>
            <a:pPr>
              <a:buFontTx/>
              <a:buNone/>
            </a:pPr>
            <a:endParaRPr lang="en-US" dirty="0"/>
          </a:p>
        </p:txBody>
      </p:sp>
      <p:sp>
        <p:nvSpPr>
          <p:cNvPr id="4" name="Slide Number Placeholder 3"/>
          <p:cNvSpPr>
            <a:spLocks noGrp="1"/>
          </p:cNvSpPr>
          <p:nvPr>
            <p:ph type="sldNum" sz="quarter" idx="10"/>
          </p:nvPr>
        </p:nvSpPr>
        <p:spPr/>
        <p:txBody>
          <a:bodyPr/>
          <a:lstStyle/>
          <a:p>
            <a:fld id="{E4A5C744-A385-49B9-9F95-09143659B6F6}" type="slidenum">
              <a:rPr lang="en-US" smtClean="0"/>
              <a:pPr/>
              <a:t>6</a:t>
            </a:fld>
            <a:endParaRPr lang="en-US"/>
          </a:p>
        </p:txBody>
      </p:sp>
    </p:spTree>
    <p:extLst>
      <p:ext uri="{BB962C8B-B14F-4D97-AF65-F5344CB8AC3E}">
        <p14:creationId xmlns:p14="http://schemas.microsoft.com/office/powerpoint/2010/main" val="296447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a:t>The AFROTC</a:t>
            </a:r>
            <a:r>
              <a:rPr lang="en-US" sz="1600" baseline="0" dirty="0"/>
              <a:t> environment is very competitive.  The standards that I’m providing are the minimum and they don not guarantee a commission.  The academics requirement are full time students with a cumulative and term GPA of 2.5 or higher, passing all course work .  For AS classes and LLAB, you are also required to attend 80% of the time.  </a:t>
            </a:r>
          </a:p>
          <a:p>
            <a:pPr>
              <a:buFontTx/>
              <a:buNone/>
            </a:pPr>
            <a:endParaRPr lang="en-US" sz="1600" baseline="0" dirty="0"/>
          </a:p>
          <a:p>
            <a:pPr>
              <a:buFontTx/>
              <a:buNone/>
            </a:pPr>
            <a:r>
              <a:rPr lang="en-US" sz="1600" baseline="0" dirty="0"/>
              <a:t>You must be medically qualified through the </a:t>
            </a:r>
            <a:r>
              <a:rPr lang="en-US" sz="1600" baseline="0" dirty="0" err="1"/>
              <a:t>DoD</a:t>
            </a:r>
            <a:r>
              <a:rPr lang="en-US" sz="1600" baseline="0" dirty="0"/>
              <a:t> Medical Examination Review Board (</a:t>
            </a:r>
            <a:r>
              <a:rPr lang="en-US" sz="1600" baseline="0" dirty="0" err="1"/>
              <a:t>DoDMERB</a:t>
            </a:r>
            <a:r>
              <a:rPr lang="en-US" sz="1600" baseline="0" dirty="0"/>
              <a:t>).  You must report all civil involvements down to traffic violation on campus and receive a waiver for each one.  </a:t>
            </a:r>
          </a:p>
          <a:p>
            <a:pPr>
              <a:buFontTx/>
              <a:buChar char="-"/>
            </a:pPr>
            <a:endParaRPr lang="en-US" dirty="0"/>
          </a:p>
          <a:p>
            <a:pPr>
              <a:buFontTx/>
              <a:buNone/>
            </a:pPr>
            <a:endParaRPr lang="en-US" dirty="0"/>
          </a:p>
        </p:txBody>
      </p:sp>
      <p:sp>
        <p:nvSpPr>
          <p:cNvPr id="4" name="Slide Number Placeholder 3"/>
          <p:cNvSpPr>
            <a:spLocks noGrp="1"/>
          </p:cNvSpPr>
          <p:nvPr>
            <p:ph type="sldNum" sz="quarter" idx="10"/>
          </p:nvPr>
        </p:nvSpPr>
        <p:spPr/>
        <p:txBody>
          <a:bodyPr/>
          <a:lstStyle/>
          <a:p>
            <a:fld id="{E4A5C744-A385-49B9-9F95-09143659B6F6}"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a:t>Cadets</a:t>
            </a:r>
            <a:r>
              <a:rPr lang="en-US" sz="1600" baseline="0" dirty="0"/>
              <a:t> are expected to meet officer candidate standards which includes possessing sound moral character which are those traits that do not detract from the values of self-discipline, pride, loyalty, integrity, commitment, and esprit de corps. </a:t>
            </a:r>
          </a:p>
          <a:p>
            <a:pPr>
              <a:buFontTx/>
              <a:buNone/>
            </a:pPr>
            <a:endParaRPr lang="en-US" sz="1600" baseline="0" dirty="0"/>
          </a:p>
          <a:p>
            <a:pPr>
              <a:buFontTx/>
              <a:buNone/>
            </a:pPr>
            <a:r>
              <a:rPr lang="en-US" sz="1600" baseline="0" dirty="0"/>
              <a:t>AFROTC has a zero tolerance for illicit drug use.  For alcohol, we enforce a strict policy.  Bottom line – don’t do it if you are underage, if you are of age, conduct yourself responsibly – no alcohol relate incidents.  </a:t>
            </a:r>
          </a:p>
          <a:p>
            <a:pPr>
              <a:buFontTx/>
              <a:buNone/>
            </a:pPr>
            <a:endParaRPr lang="en-US" sz="1600" dirty="0"/>
          </a:p>
          <a:p>
            <a:pPr>
              <a:buFontTx/>
              <a:buNone/>
            </a:pPr>
            <a:r>
              <a:rPr lang="en-US" sz="1600" dirty="0"/>
              <a:t>Cadets are required to pass the physical fitness assessment each semester.  The assessment consists of as many sit ups and push up in 1 minutes, 1.5 mile run, weight</a:t>
            </a:r>
            <a:r>
              <a:rPr lang="en-US" sz="1600" baseline="0" dirty="0"/>
              <a:t> and body fat measurement which is calculated in terms of body mass index (BMI)</a:t>
            </a:r>
          </a:p>
        </p:txBody>
      </p:sp>
      <p:sp>
        <p:nvSpPr>
          <p:cNvPr id="4" name="Slide Number Placeholder 3"/>
          <p:cNvSpPr>
            <a:spLocks noGrp="1"/>
          </p:cNvSpPr>
          <p:nvPr>
            <p:ph type="sldNum" sz="quarter" idx="10"/>
          </p:nvPr>
        </p:nvSpPr>
        <p:spPr/>
        <p:txBody>
          <a:bodyPr/>
          <a:lstStyle/>
          <a:p>
            <a:fld id="{E4A5C744-A385-49B9-9F95-09143659B6F6}"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600" dirty="0"/>
              <a:t>The AFROTC</a:t>
            </a:r>
            <a:r>
              <a:rPr lang="en-US" sz="1600" baseline="0" dirty="0"/>
              <a:t> environment is very competitive.  The standards that I’m providing are the minimum and they don not guarantee a commission.  The academics requirement are full time students with a cumulative and term GPA of 2.5 or higher, passing all course work .  For AS classes and LLAB, you are also required to attend 80% of the time.  </a:t>
            </a:r>
          </a:p>
          <a:p>
            <a:pPr>
              <a:buFontTx/>
              <a:buNone/>
            </a:pPr>
            <a:endParaRPr lang="en-US" sz="1600" baseline="0" dirty="0"/>
          </a:p>
          <a:p>
            <a:pPr>
              <a:buFontTx/>
              <a:buNone/>
            </a:pPr>
            <a:r>
              <a:rPr lang="en-US" sz="1600" baseline="0" dirty="0"/>
              <a:t>You must be medically qualified through the </a:t>
            </a:r>
            <a:r>
              <a:rPr lang="en-US" sz="1600" baseline="0" dirty="0" err="1"/>
              <a:t>DoD</a:t>
            </a:r>
            <a:r>
              <a:rPr lang="en-US" sz="1600" baseline="0" dirty="0"/>
              <a:t> Medical Examination Review Board (</a:t>
            </a:r>
            <a:r>
              <a:rPr lang="en-US" sz="1600" baseline="0" dirty="0" err="1"/>
              <a:t>DoDMERB</a:t>
            </a:r>
            <a:r>
              <a:rPr lang="en-US" sz="1600" baseline="0" dirty="0"/>
              <a:t>).  You must report all civil involvements down to traffic violation on campus and receive a waiver for each one.  </a:t>
            </a:r>
          </a:p>
          <a:p>
            <a:pPr>
              <a:buFontTx/>
              <a:buChar char="-"/>
            </a:pPr>
            <a:endParaRPr lang="en-US" dirty="0"/>
          </a:p>
          <a:p>
            <a:pPr>
              <a:buFontTx/>
              <a:buNone/>
            </a:pPr>
            <a:endParaRPr lang="en-US" dirty="0"/>
          </a:p>
        </p:txBody>
      </p:sp>
      <p:sp>
        <p:nvSpPr>
          <p:cNvPr id="4" name="Slide Number Placeholder 3"/>
          <p:cNvSpPr>
            <a:spLocks noGrp="1"/>
          </p:cNvSpPr>
          <p:nvPr>
            <p:ph type="sldNum" sz="quarter" idx="10"/>
          </p:nvPr>
        </p:nvSpPr>
        <p:spPr/>
        <p:txBody>
          <a:bodyPr/>
          <a:lstStyle/>
          <a:p>
            <a:fld id="{E4A5C744-A385-49B9-9F95-09143659B6F6}" type="slidenum">
              <a:rPr lang="en-US" smtClean="0"/>
              <a:pPr/>
              <a:t>10</a:t>
            </a:fld>
            <a:endParaRPr lang="en-US"/>
          </a:p>
        </p:txBody>
      </p:sp>
    </p:spTree>
    <p:extLst>
      <p:ext uri="{BB962C8B-B14F-4D97-AF65-F5344CB8AC3E}">
        <p14:creationId xmlns:p14="http://schemas.microsoft.com/office/powerpoint/2010/main" val="16907930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0482" name="Picture 2"/>
          <p:cNvPicPr>
            <a:picLocks noChangeAspect="1" noChangeArrowheads="1"/>
          </p:cNvPicPr>
          <p:nvPr userDrawn="1"/>
        </p:nvPicPr>
        <p:blipFill>
          <a:blip r:embed="rId2" cstate="print"/>
          <a:srcRect l="8333" r="8333"/>
          <a:stretch>
            <a:fillRect/>
          </a:stretch>
        </p:blipFill>
        <p:spPr bwMode="auto">
          <a:xfrm>
            <a:off x="0" y="0"/>
            <a:ext cx="9296400" cy="6972300"/>
          </a:xfrm>
          <a:prstGeom prst="rect">
            <a:avLst/>
          </a:prstGeom>
          <a:noFill/>
          <a:ln w="9525">
            <a:noFill/>
            <a:miter lim="800000"/>
            <a:headEnd/>
            <a:tailEnd/>
          </a:ln>
        </p:spPr>
      </p:pic>
      <p:sp>
        <p:nvSpPr>
          <p:cNvPr id="8" name="Subtitle 2"/>
          <p:cNvSpPr>
            <a:spLocks noGrp="1"/>
          </p:cNvSpPr>
          <p:nvPr>
            <p:ph type="subTitle" idx="1"/>
          </p:nvPr>
        </p:nvSpPr>
        <p:spPr>
          <a:xfrm>
            <a:off x="2971800" y="5715000"/>
            <a:ext cx="5791200" cy="1219200"/>
          </a:xfrm>
        </p:spPr>
        <p:txBody>
          <a:bodyPr/>
          <a:lstStyle>
            <a:lvl1pPr algn="r">
              <a:buNone/>
              <a:defRPr b="1">
                <a:effectLst>
                  <a:outerShdw blurRad="38100" dist="38100" dir="2700000" algn="tl">
                    <a:srgbClr val="000000">
                      <a:alpha val="43137"/>
                    </a:srgbClr>
                  </a:outerShdw>
                </a:effectLst>
                <a:latin typeface="Times New Roman"/>
                <a:cs typeface="Times New Roman"/>
              </a:defRPr>
            </a:lvl1pPr>
          </a:lstStyle>
          <a:p>
            <a:endParaRPr lang="en-US" dirty="0"/>
          </a:p>
        </p:txBody>
      </p:sp>
      <p:sp>
        <p:nvSpPr>
          <p:cNvPr id="11" name="Title 1"/>
          <p:cNvSpPr>
            <a:spLocks noGrp="1"/>
          </p:cNvSpPr>
          <p:nvPr>
            <p:ph type="ctrTitle"/>
          </p:nvPr>
        </p:nvSpPr>
        <p:spPr>
          <a:xfrm>
            <a:off x="1905000" y="4473575"/>
            <a:ext cx="6858000" cy="1470025"/>
          </a:xfrm>
        </p:spPr>
        <p:txBody>
          <a:bodyPr/>
          <a:lstStyle>
            <a:lvl1pPr algn="r">
              <a:defRPr sz="5400" b="1" i="0">
                <a:effectLst>
                  <a:outerShdw blurRad="38100" dist="38100" dir="2700000" algn="tl">
                    <a:srgbClr val="000000">
                      <a:alpha val="43137"/>
                    </a:srgbClr>
                  </a:outerShdw>
                </a:effectLst>
                <a:latin typeface="Times New Roman"/>
                <a:cs typeface="Times New Roman"/>
              </a:defRPr>
            </a:lvl1pPr>
          </a:lstStyle>
          <a:p>
            <a:endParaRPr lang="en-US" dirty="0"/>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21506" name="Picture 2"/>
          <p:cNvPicPr>
            <a:picLocks noChangeAspect="1" noChangeArrowheads="1"/>
          </p:cNvPicPr>
          <p:nvPr userDrawn="1"/>
        </p:nvPicPr>
        <p:blipFill>
          <a:blip r:embed="rId2" cstate="print"/>
          <a:srcRect l="8333" r="8333"/>
          <a:stretch>
            <a:fillRect/>
          </a:stretch>
        </p:blipFill>
        <p:spPr bwMode="auto">
          <a:xfrm>
            <a:off x="0" y="0"/>
            <a:ext cx="9144000" cy="6858000"/>
          </a:xfrm>
          <a:prstGeom prst="rect">
            <a:avLst/>
          </a:prstGeom>
          <a:noFill/>
          <a:ln w="9525">
            <a:noFill/>
            <a:miter lim="800000"/>
            <a:headEnd/>
            <a:tailEnd/>
          </a:ln>
        </p:spPr>
      </p:pic>
      <p:pic>
        <p:nvPicPr>
          <p:cNvPr id="11" name="Picture 10" descr="AF Symbol Blue.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457200" y="0"/>
            <a:ext cx="1477178" cy="1401210"/>
          </a:xfrm>
          <a:prstGeom prst="rect">
            <a:avLst/>
          </a:prstGeom>
          <a:noFill/>
          <a:ln>
            <a:noFill/>
          </a:ln>
        </p:spPr>
      </p:pic>
      <p:cxnSp>
        <p:nvCxnSpPr>
          <p:cNvPr id="6" name="Straight Connector 5"/>
          <p:cNvCxnSpPr/>
          <p:nvPr userDrawn="1"/>
        </p:nvCxnSpPr>
        <p:spPr>
          <a:xfrm>
            <a:off x="1981200" y="1143000"/>
            <a:ext cx="6812280" cy="1588"/>
          </a:xfrm>
          <a:prstGeom prst="line">
            <a:avLst/>
          </a:prstGeom>
          <a:ln w="155575">
            <a:solidFill>
              <a:srgbClr val="002368"/>
            </a:solidFill>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533400" y="1600200"/>
            <a:ext cx="8229600" cy="4525963"/>
          </a:xfrm>
        </p:spPr>
        <p:txBody>
          <a:bodyPr/>
          <a:lstStyle>
            <a:lvl1pPr>
              <a:defRPr>
                <a:latin typeface="Times New Roman"/>
                <a:cs typeface="Times New Roman"/>
              </a:defRPr>
            </a:lvl1pPr>
            <a:lvl2pPr>
              <a:defRPr>
                <a:latin typeface="Times New Roman"/>
                <a:cs typeface="Times New Roman"/>
              </a:defRPr>
            </a:lvl2pPr>
            <a:lvl3pPr>
              <a:defRPr>
                <a:latin typeface="Times New Roman"/>
                <a:cs typeface="Times New Roman"/>
              </a:defRPr>
            </a:lvl3pPr>
            <a:lvl4pPr>
              <a:defRPr>
                <a:latin typeface="Times New Roman"/>
                <a:cs typeface="Times New Roman"/>
              </a:defRPr>
            </a:lvl4pPr>
            <a:lvl5pPr>
              <a:defRPr>
                <a:latin typeface="Times New Roman"/>
                <a:cs typeface="Times New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533400" y="0"/>
            <a:ext cx="8229600" cy="1143000"/>
          </a:xfrm>
        </p:spPr>
        <p:txBody>
          <a:bodyPr>
            <a:normAutofit/>
          </a:bodyPr>
          <a:lstStyle>
            <a:lvl1pPr algn="r">
              <a:defRPr sz="4000" b="1">
                <a:effectLst>
                  <a:outerShdw blurRad="38100" dist="38100" dir="2700000" algn="tl">
                    <a:srgbClr val="000000">
                      <a:alpha val="43137"/>
                    </a:srgbClr>
                  </a:outerShdw>
                </a:effectLst>
                <a:latin typeface="Times New Roman" pitchFamily="18" charset="0"/>
                <a:cs typeface="Times New Roman" pitchFamily="18" charset="0"/>
              </a:defRPr>
            </a:lvl1pPr>
          </a:lstStyle>
          <a:p>
            <a:r>
              <a:rPr lang="en-US" dirty="0"/>
              <a:t>Click to edit Master title style</a:t>
            </a:r>
          </a:p>
        </p:txBody>
      </p:sp>
      <p:sp>
        <p:nvSpPr>
          <p:cNvPr id="8" name="Date Placeholder 3"/>
          <p:cNvSpPr>
            <a:spLocks noGrp="1"/>
          </p:cNvSpPr>
          <p:nvPr>
            <p:ph type="dt" sz="half" idx="10"/>
          </p:nvPr>
        </p:nvSpPr>
        <p:spPr/>
        <p:txBody>
          <a:bodyPr/>
          <a:lstStyle>
            <a:lvl1pPr>
              <a:defRPr/>
            </a:lvl1pPr>
          </a:lstStyle>
          <a:p>
            <a:fld id="{6092E1ED-56A1-416C-B18A-BFFB0EF35A2C}" type="datetime1">
              <a:rPr lang="en-US"/>
              <a:pPr/>
              <a:t>3/26/2021</a:t>
            </a:fld>
            <a:endParaRPr lang="en-US"/>
          </a:p>
        </p:txBody>
      </p:sp>
      <p:sp>
        <p:nvSpPr>
          <p:cNvPr id="9" name="Footer Placeholder 4"/>
          <p:cNvSpPr>
            <a:spLocks noGrp="1"/>
          </p:cNvSpPr>
          <p:nvPr>
            <p:ph type="ftr" sz="quarter" idx="11"/>
          </p:nvPr>
        </p:nvSpPr>
        <p:spPr/>
        <p:txBody>
          <a:bodyPr/>
          <a:lstStyle>
            <a:lvl1pPr>
              <a:defRPr/>
            </a:lvl1pPr>
          </a:lstStyle>
          <a:p>
            <a:endParaRPr lang="en-US"/>
          </a:p>
        </p:txBody>
      </p:sp>
      <p:sp>
        <p:nvSpPr>
          <p:cNvPr id="10" name="Slide Number Placeholder 5"/>
          <p:cNvSpPr>
            <a:spLocks noGrp="1"/>
          </p:cNvSpPr>
          <p:nvPr>
            <p:ph type="sldNum" sz="quarter" idx="12"/>
          </p:nvPr>
        </p:nvSpPr>
        <p:spPr/>
        <p:txBody>
          <a:bodyPr/>
          <a:lstStyle>
            <a:lvl1pPr>
              <a:defRPr/>
            </a:lvl1pPr>
          </a:lstStyle>
          <a:p>
            <a:fld id="{F007EA91-4907-4829-9C20-676F2E1DCC12}" type="slidenum">
              <a:rPr lang="en-US"/>
              <a:pPr/>
              <a:t>‹#›</a:t>
            </a:fld>
            <a:endParaRPr 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pSp>
        <p:nvGrpSpPr>
          <p:cNvPr id="16" name="Group 15"/>
          <p:cNvGrpSpPr/>
          <p:nvPr userDrawn="1"/>
        </p:nvGrpSpPr>
        <p:grpSpPr>
          <a:xfrm>
            <a:off x="0" y="0"/>
            <a:ext cx="9144000" cy="6858000"/>
            <a:chOff x="0" y="0"/>
            <a:chExt cx="9144000" cy="6858000"/>
          </a:xfrm>
        </p:grpSpPr>
        <p:pic>
          <p:nvPicPr>
            <p:cNvPr id="12" name="Picture 2"/>
            <p:cNvPicPr>
              <a:picLocks noChangeAspect="1" noChangeArrowheads="1"/>
            </p:cNvPicPr>
            <p:nvPr userDrawn="1"/>
          </p:nvPicPr>
          <p:blipFill>
            <a:blip r:embed="rId2" cstate="print"/>
            <a:srcRect l="8333" r="8333"/>
            <a:stretch>
              <a:fillRect/>
            </a:stretch>
          </p:blipFill>
          <p:spPr bwMode="auto">
            <a:xfrm>
              <a:off x="0" y="0"/>
              <a:ext cx="9144000" cy="6858000"/>
            </a:xfrm>
            <a:prstGeom prst="rect">
              <a:avLst/>
            </a:prstGeom>
            <a:noFill/>
            <a:ln w="9525">
              <a:noFill/>
              <a:miter lim="800000"/>
              <a:headEnd/>
              <a:tailEnd/>
            </a:ln>
          </p:spPr>
        </p:pic>
        <p:pic>
          <p:nvPicPr>
            <p:cNvPr id="13" name="Picture 12" descr="AF Symbol Blue.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457200" y="0"/>
              <a:ext cx="1477178" cy="1401210"/>
            </a:xfrm>
            <a:prstGeom prst="rect">
              <a:avLst/>
            </a:prstGeom>
            <a:noFill/>
            <a:ln>
              <a:noFill/>
            </a:ln>
          </p:spPr>
        </p:pic>
        <p:cxnSp>
          <p:nvCxnSpPr>
            <p:cNvPr id="14" name="Straight Connector 13"/>
            <p:cNvCxnSpPr/>
            <p:nvPr userDrawn="1"/>
          </p:nvCxnSpPr>
          <p:spPr>
            <a:xfrm>
              <a:off x="1981200" y="1143000"/>
              <a:ext cx="6812280" cy="1588"/>
            </a:xfrm>
            <a:prstGeom prst="line">
              <a:avLst/>
            </a:prstGeom>
            <a:ln w="155575">
              <a:solidFill>
                <a:srgbClr val="002368"/>
              </a:solidFill>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grpSp>
      <p:sp>
        <p:nvSpPr>
          <p:cNvPr id="3" name="Content Placeholder 2"/>
          <p:cNvSpPr>
            <a:spLocks noGrp="1"/>
          </p:cNvSpPr>
          <p:nvPr>
            <p:ph sz="half" idx="1"/>
          </p:nvPr>
        </p:nvSpPr>
        <p:spPr>
          <a:xfrm>
            <a:off x="5334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244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p:cNvSpPr>
            <a:spLocks noGrp="1"/>
          </p:cNvSpPr>
          <p:nvPr>
            <p:ph type="title"/>
          </p:nvPr>
        </p:nvSpPr>
        <p:spPr>
          <a:xfrm>
            <a:off x="533400" y="0"/>
            <a:ext cx="8229600" cy="1143000"/>
          </a:xfrm>
        </p:spPr>
        <p:txBody>
          <a:bodyPr>
            <a:normAutofit/>
          </a:bodyPr>
          <a:lstStyle>
            <a:lvl1pPr algn="r">
              <a:defRPr sz="4000" b="1">
                <a:effectLst>
                  <a:outerShdw blurRad="38100" dist="38100" dir="2700000" algn="tl">
                    <a:srgbClr val="000000">
                      <a:alpha val="43137"/>
                    </a:srgbClr>
                  </a:outerShdw>
                </a:effectLst>
                <a:latin typeface="Times New Roman" pitchFamily="18" charset="0"/>
                <a:cs typeface="Times New Roman" pitchFamily="18" charset="0"/>
              </a:defRPr>
            </a:lvl1pPr>
          </a:lstStyle>
          <a:p>
            <a:r>
              <a:rPr lang="en-US" dirty="0"/>
              <a:t>Click to edit Master title style</a:t>
            </a:r>
          </a:p>
        </p:txBody>
      </p:sp>
      <p:sp>
        <p:nvSpPr>
          <p:cNvPr id="9" name="Date Placeholder 4"/>
          <p:cNvSpPr>
            <a:spLocks noGrp="1"/>
          </p:cNvSpPr>
          <p:nvPr>
            <p:ph type="dt" sz="half" idx="10"/>
          </p:nvPr>
        </p:nvSpPr>
        <p:spPr/>
        <p:txBody>
          <a:bodyPr/>
          <a:lstStyle>
            <a:lvl1pPr>
              <a:defRPr/>
            </a:lvl1pPr>
          </a:lstStyle>
          <a:p>
            <a:fld id="{B333280C-8980-4738-B56C-59968B6F2DDE}" type="datetime1">
              <a:rPr lang="en-US"/>
              <a:pPr/>
              <a:t>3/26/2021</a:t>
            </a:fld>
            <a:endParaRPr lang="en-US"/>
          </a:p>
        </p:txBody>
      </p:sp>
      <p:sp>
        <p:nvSpPr>
          <p:cNvPr id="10" name="Footer Placeholder 5"/>
          <p:cNvSpPr>
            <a:spLocks noGrp="1"/>
          </p:cNvSpPr>
          <p:nvPr>
            <p:ph type="ftr" sz="quarter" idx="11"/>
          </p:nvPr>
        </p:nvSpPr>
        <p:spPr/>
        <p:txBody>
          <a:bodyPr/>
          <a:lstStyle>
            <a:lvl1pPr>
              <a:defRPr/>
            </a:lvl1pPr>
          </a:lstStyle>
          <a:p>
            <a:endParaRPr lang="en-US"/>
          </a:p>
        </p:txBody>
      </p:sp>
      <p:sp>
        <p:nvSpPr>
          <p:cNvPr id="11" name="Slide Number Placeholder 6"/>
          <p:cNvSpPr>
            <a:spLocks noGrp="1"/>
          </p:cNvSpPr>
          <p:nvPr>
            <p:ph type="sldNum" sz="quarter" idx="12"/>
          </p:nvPr>
        </p:nvSpPr>
        <p:spPr/>
        <p:txBody>
          <a:bodyPr/>
          <a:lstStyle>
            <a:lvl1pPr>
              <a:defRPr/>
            </a:lvl1pPr>
          </a:lstStyle>
          <a:p>
            <a:fld id="{DED57EE5-B51A-40EB-BF92-E226A42EECDF}" type="slidenum">
              <a:rPr lang="en-US"/>
              <a:pPr/>
              <a:t>‹#›</a:t>
            </a:fld>
            <a:endParaRPr lang="en-US"/>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grpSp>
        <p:nvGrpSpPr>
          <p:cNvPr id="19" name="Group 18"/>
          <p:cNvGrpSpPr/>
          <p:nvPr userDrawn="1"/>
        </p:nvGrpSpPr>
        <p:grpSpPr>
          <a:xfrm>
            <a:off x="0" y="0"/>
            <a:ext cx="9144000" cy="6858000"/>
            <a:chOff x="0" y="0"/>
            <a:chExt cx="9144000" cy="6858000"/>
          </a:xfrm>
        </p:grpSpPr>
        <p:pic>
          <p:nvPicPr>
            <p:cNvPr id="20" name="Picture 2"/>
            <p:cNvPicPr>
              <a:picLocks noChangeAspect="1" noChangeArrowheads="1"/>
            </p:cNvPicPr>
            <p:nvPr userDrawn="1"/>
          </p:nvPicPr>
          <p:blipFill>
            <a:blip r:embed="rId2" cstate="print"/>
            <a:srcRect l="8333" r="8333"/>
            <a:stretch>
              <a:fillRect/>
            </a:stretch>
          </p:blipFill>
          <p:spPr bwMode="auto">
            <a:xfrm>
              <a:off x="0" y="0"/>
              <a:ext cx="9144000" cy="6858000"/>
            </a:xfrm>
            <a:prstGeom prst="rect">
              <a:avLst/>
            </a:prstGeom>
            <a:noFill/>
            <a:ln w="9525">
              <a:noFill/>
              <a:miter lim="800000"/>
              <a:headEnd/>
              <a:tailEnd/>
            </a:ln>
          </p:spPr>
        </p:pic>
        <p:pic>
          <p:nvPicPr>
            <p:cNvPr id="21" name="Picture 20" descr="AF Symbol Blue.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457200" y="0"/>
              <a:ext cx="1477178" cy="1401210"/>
            </a:xfrm>
            <a:prstGeom prst="rect">
              <a:avLst/>
            </a:prstGeom>
            <a:noFill/>
            <a:ln>
              <a:noFill/>
            </a:ln>
          </p:spPr>
        </p:pic>
        <p:cxnSp>
          <p:nvCxnSpPr>
            <p:cNvPr id="22" name="Straight Connector 21"/>
            <p:cNvCxnSpPr/>
            <p:nvPr userDrawn="1"/>
          </p:nvCxnSpPr>
          <p:spPr>
            <a:xfrm>
              <a:off x="1981200" y="1143000"/>
              <a:ext cx="6812280" cy="1588"/>
            </a:xfrm>
            <a:prstGeom prst="line">
              <a:avLst/>
            </a:prstGeom>
            <a:ln w="155575">
              <a:solidFill>
                <a:srgbClr val="002368"/>
              </a:solidFill>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grpSp>
      <p:sp>
        <p:nvSpPr>
          <p:cNvPr id="17" name="Title 1"/>
          <p:cNvSpPr>
            <a:spLocks noGrp="1"/>
          </p:cNvSpPr>
          <p:nvPr>
            <p:ph type="title"/>
          </p:nvPr>
        </p:nvSpPr>
        <p:spPr>
          <a:xfrm>
            <a:off x="533400" y="0"/>
            <a:ext cx="8229600" cy="1143000"/>
          </a:xfrm>
        </p:spPr>
        <p:txBody>
          <a:bodyPr>
            <a:normAutofit/>
          </a:bodyPr>
          <a:lstStyle>
            <a:lvl1pPr algn="r">
              <a:defRPr sz="4000" b="1">
                <a:effectLst>
                  <a:outerShdw blurRad="38100" dist="38100" dir="2700000" algn="tl">
                    <a:srgbClr val="000000">
                      <a:alpha val="43137"/>
                    </a:srgbClr>
                  </a:outerShdw>
                </a:effectLst>
                <a:latin typeface="Times New Roman" pitchFamily="18" charset="0"/>
                <a:cs typeface="Times New Roman" pitchFamily="18" charset="0"/>
              </a:defRPr>
            </a:lvl1pPr>
          </a:lstStyle>
          <a:p>
            <a:r>
              <a:rPr lang="en-US" dirty="0"/>
              <a:t>Click to edit Master title style</a:t>
            </a:r>
          </a:p>
        </p:txBody>
      </p:sp>
      <p:sp>
        <p:nvSpPr>
          <p:cNvPr id="3" name="Text Placeholder 2"/>
          <p:cNvSpPr>
            <a:spLocks noGrp="1"/>
          </p:cNvSpPr>
          <p:nvPr>
            <p:ph type="body" idx="1"/>
          </p:nvPr>
        </p:nvSpPr>
        <p:spPr>
          <a:xfrm>
            <a:off x="5334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34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7212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212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Date Placeholder 6"/>
          <p:cNvSpPr>
            <a:spLocks noGrp="1"/>
          </p:cNvSpPr>
          <p:nvPr>
            <p:ph type="dt" sz="half" idx="10"/>
          </p:nvPr>
        </p:nvSpPr>
        <p:spPr/>
        <p:txBody>
          <a:bodyPr/>
          <a:lstStyle>
            <a:lvl1pPr>
              <a:defRPr/>
            </a:lvl1pPr>
          </a:lstStyle>
          <a:p>
            <a:fld id="{2F6F35F7-F2F4-4B85-A4AD-EDBAACD1F883}" type="datetime1">
              <a:rPr lang="en-US"/>
              <a:pPr/>
              <a:t>3/26/2021</a:t>
            </a:fld>
            <a:endParaRPr lang="en-US"/>
          </a:p>
        </p:txBody>
      </p:sp>
      <p:sp>
        <p:nvSpPr>
          <p:cNvPr id="12" name="Footer Placeholder 7"/>
          <p:cNvSpPr>
            <a:spLocks noGrp="1"/>
          </p:cNvSpPr>
          <p:nvPr>
            <p:ph type="ftr" sz="quarter" idx="11"/>
          </p:nvPr>
        </p:nvSpPr>
        <p:spPr/>
        <p:txBody>
          <a:bodyPr/>
          <a:lstStyle>
            <a:lvl1pPr>
              <a:defRPr/>
            </a:lvl1pPr>
          </a:lstStyle>
          <a:p>
            <a:endParaRPr lang="en-US"/>
          </a:p>
        </p:txBody>
      </p:sp>
      <p:sp>
        <p:nvSpPr>
          <p:cNvPr id="13" name="Slide Number Placeholder 8"/>
          <p:cNvSpPr>
            <a:spLocks noGrp="1"/>
          </p:cNvSpPr>
          <p:nvPr>
            <p:ph type="sldNum" sz="quarter" idx="12"/>
          </p:nvPr>
        </p:nvSpPr>
        <p:spPr/>
        <p:txBody>
          <a:bodyPr/>
          <a:lstStyle>
            <a:lvl1pPr>
              <a:defRPr/>
            </a:lvl1pPr>
          </a:lstStyle>
          <a:p>
            <a:fld id="{0CA5B742-458C-4FB2-8FCC-268421633BCC}" type="slidenum">
              <a:rPr lang="en-US"/>
              <a:pPr/>
              <a:t>‹#›</a:t>
            </a:fld>
            <a:endParaRPr 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10" name="Group 9"/>
          <p:cNvGrpSpPr/>
          <p:nvPr userDrawn="1"/>
        </p:nvGrpSpPr>
        <p:grpSpPr>
          <a:xfrm>
            <a:off x="0" y="0"/>
            <a:ext cx="9144000" cy="6858000"/>
            <a:chOff x="0" y="0"/>
            <a:chExt cx="9144000" cy="6858000"/>
          </a:xfrm>
        </p:grpSpPr>
        <p:pic>
          <p:nvPicPr>
            <p:cNvPr id="11" name="Picture 2"/>
            <p:cNvPicPr>
              <a:picLocks noChangeAspect="1" noChangeArrowheads="1"/>
            </p:cNvPicPr>
            <p:nvPr userDrawn="1"/>
          </p:nvPicPr>
          <p:blipFill>
            <a:blip r:embed="rId2" cstate="print"/>
            <a:srcRect l="8333" r="8333"/>
            <a:stretch>
              <a:fillRect/>
            </a:stretch>
          </p:blipFill>
          <p:spPr bwMode="auto">
            <a:xfrm>
              <a:off x="0" y="0"/>
              <a:ext cx="9144000" cy="6858000"/>
            </a:xfrm>
            <a:prstGeom prst="rect">
              <a:avLst/>
            </a:prstGeom>
            <a:noFill/>
            <a:ln w="9525">
              <a:noFill/>
              <a:miter lim="800000"/>
              <a:headEnd/>
              <a:tailEnd/>
            </a:ln>
          </p:spPr>
        </p:pic>
        <p:pic>
          <p:nvPicPr>
            <p:cNvPr id="12" name="Picture 11" descr="AF Symbol Blue.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457200" y="0"/>
              <a:ext cx="1477178" cy="1401210"/>
            </a:xfrm>
            <a:prstGeom prst="rect">
              <a:avLst/>
            </a:prstGeom>
            <a:noFill/>
            <a:ln>
              <a:noFill/>
            </a:ln>
          </p:spPr>
        </p:pic>
        <p:cxnSp>
          <p:nvCxnSpPr>
            <p:cNvPr id="14" name="Straight Connector 13"/>
            <p:cNvCxnSpPr/>
            <p:nvPr userDrawn="1"/>
          </p:nvCxnSpPr>
          <p:spPr>
            <a:xfrm>
              <a:off x="1981200" y="1143000"/>
              <a:ext cx="6812280" cy="1588"/>
            </a:xfrm>
            <a:prstGeom prst="line">
              <a:avLst/>
            </a:prstGeom>
            <a:ln w="155575">
              <a:solidFill>
                <a:srgbClr val="002368"/>
              </a:solidFill>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grpSp>
      <p:sp>
        <p:nvSpPr>
          <p:cNvPr id="13" name="Title 1"/>
          <p:cNvSpPr>
            <a:spLocks noGrp="1"/>
          </p:cNvSpPr>
          <p:nvPr>
            <p:ph type="title"/>
          </p:nvPr>
        </p:nvSpPr>
        <p:spPr>
          <a:xfrm>
            <a:off x="533400" y="0"/>
            <a:ext cx="8229600" cy="1143000"/>
          </a:xfrm>
        </p:spPr>
        <p:txBody>
          <a:bodyPr>
            <a:normAutofit/>
          </a:bodyPr>
          <a:lstStyle>
            <a:lvl1pPr algn="r">
              <a:defRPr sz="4000" b="1">
                <a:effectLst>
                  <a:outerShdw blurRad="38100" dist="38100" dir="2700000" algn="tl">
                    <a:srgbClr val="000000">
                      <a:alpha val="43137"/>
                    </a:srgbClr>
                  </a:outerShdw>
                </a:effectLst>
                <a:latin typeface="Times New Roman" pitchFamily="18" charset="0"/>
                <a:cs typeface="Times New Roman" pitchFamily="18" charset="0"/>
              </a:defRPr>
            </a:lvl1pPr>
          </a:lstStyle>
          <a:p>
            <a:r>
              <a:rPr lang="en-US" dirty="0"/>
              <a:t>Click to edit Master title style</a:t>
            </a:r>
          </a:p>
        </p:txBody>
      </p:sp>
      <p:sp>
        <p:nvSpPr>
          <p:cNvPr id="7" name="Date Placeholder 2"/>
          <p:cNvSpPr>
            <a:spLocks noGrp="1"/>
          </p:cNvSpPr>
          <p:nvPr>
            <p:ph type="dt" sz="half" idx="10"/>
          </p:nvPr>
        </p:nvSpPr>
        <p:spPr/>
        <p:txBody>
          <a:bodyPr/>
          <a:lstStyle>
            <a:lvl1pPr>
              <a:defRPr/>
            </a:lvl1pPr>
          </a:lstStyle>
          <a:p>
            <a:fld id="{2DF6C973-CFEC-4130-8EE4-980FB3712F0C}" type="datetime1">
              <a:rPr lang="en-US"/>
              <a:pPr/>
              <a:t>3/26/2021</a:t>
            </a:fld>
            <a:endParaRPr lang="en-US"/>
          </a:p>
        </p:txBody>
      </p:sp>
      <p:sp>
        <p:nvSpPr>
          <p:cNvPr id="8" name="Footer Placeholder 3"/>
          <p:cNvSpPr>
            <a:spLocks noGrp="1"/>
          </p:cNvSpPr>
          <p:nvPr>
            <p:ph type="ftr" sz="quarter" idx="11"/>
          </p:nvPr>
        </p:nvSpPr>
        <p:spPr/>
        <p:txBody>
          <a:bodyPr/>
          <a:lstStyle>
            <a:lvl1pPr>
              <a:defRPr/>
            </a:lvl1pPr>
          </a:lstStyle>
          <a:p>
            <a:endParaRPr lang="en-US"/>
          </a:p>
        </p:txBody>
      </p:sp>
      <p:sp>
        <p:nvSpPr>
          <p:cNvPr id="9" name="Slide Number Placeholder 4"/>
          <p:cNvSpPr>
            <a:spLocks noGrp="1"/>
          </p:cNvSpPr>
          <p:nvPr>
            <p:ph type="sldNum" sz="quarter" idx="12"/>
          </p:nvPr>
        </p:nvSpPr>
        <p:spPr/>
        <p:txBody>
          <a:bodyPr/>
          <a:lstStyle>
            <a:lvl1pPr>
              <a:defRPr/>
            </a:lvl1pPr>
          </a:lstStyle>
          <a:p>
            <a:fld id="{5AD37728-8157-44D5-BFD9-9111742F46AD}" type="slidenum">
              <a:rPr lang="en-US"/>
              <a:pPr/>
              <a:t>‹#›</a:t>
            </a:fld>
            <a:endParaRPr lang="en-US"/>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368">
            <a:alpha val="0"/>
          </a:srgb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65" charset="0"/>
              </a:defRPr>
            </a:lvl1pPr>
          </a:lstStyle>
          <a:p>
            <a:fld id="{767F67E7-25B5-4D11-AB58-D71DFF515425}" type="datetime1">
              <a:rPr lang="en-US"/>
              <a:pPr/>
              <a:t>3/26/2021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65"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65" charset="0"/>
              </a:defRPr>
            </a:lvl1pPr>
          </a:lstStyle>
          <a:p>
            <a:fld id="{F034EA1A-9678-42B8-9535-3B72830FDA5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ransition>
    <p:dissolve/>
  </p:transition>
  <p:txStyles>
    <p:titleStyle>
      <a:lvl1pPr algn="ctr"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rtl="0" eaLnBrk="0" fontAlgn="base" hangingPunct="0">
        <a:spcBef>
          <a:spcPct val="0"/>
        </a:spcBef>
        <a:spcAft>
          <a:spcPct val="0"/>
        </a:spcAft>
        <a:defRPr sz="4400">
          <a:solidFill>
            <a:schemeClr val="tx1"/>
          </a:solidFill>
          <a:latin typeface="Calibri" pitchFamily="-106" charset="0"/>
          <a:ea typeface="ＭＳ Ｐゴシック" pitchFamily="-65" charset="-128"/>
          <a:cs typeface="ＭＳ Ｐゴシック" pitchFamily="-65" charset="-128"/>
        </a:defRPr>
      </a:lvl2pPr>
      <a:lvl3pPr algn="ctr" rtl="0" eaLnBrk="0" fontAlgn="base" hangingPunct="0">
        <a:spcBef>
          <a:spcPct val="0"/>
        </a:spcBef>
        <a:spcAft>
          <a:spcPct val="0"/>
        </a:spcAft>
        <a:defRPr sz="4400">
          <a:solidFill>
            <a:schemeClr val="tx1"/>
          </a:solidFill>
          <a:latin typeface="Calibri" pitchFamily="-106" charset="0"/>
          <a:ea typeface="ＭＳ Ｐゴシック" pitchFamily="-65" charset="-128"/>
          <a:cs typeface="ＭＳ Ｐゴシック" pitchFamily="-65" charset="-128"/>
        </a:defRPr>
      </a:lvl3pPr>
      <a:lvl4pPr algn="ctr" rtl="0" eaLnBrk="0" fontAlgn="base" hangingPunct="0">
        <a:spcBef>
          <a:spcPct val="0"/>
        </a:spcBef>
        <a:spcAft>
          <a:spcPct val="0"/>
        </a:spcAft>
        <a:defRPr sz="4400">
          <a:solidFill>
            <a:schemeClr val="tx1"/>
          </a:solidFill>
          <a:latin typeface="Calibri" pitchFamily="-106" charset="0"/>
          <a:ea typeface="ＭＳ Ｐゴシック" pitchFamily="-65" charset="-128"/>
          <a:cs typeface="ＭＳ Ｐゴシック" pitchFamily="-65" charset="-128"/>
        </a:defRPr>
      </a:lvl4pPr>
      <a:lvl5pPr algn="ctr" rtl="0" eaLnBrk="0" fontAlgn="base" hangingPunct="0">
        <a:spcBef>
          <a:spcPct val="0"/>
        </a:spcBef>
        <a:spcAft>
          <a:spcPct val="0"/>
        </a:spcAft>
        <a:defRPr sz="4400">
          <a:solidFill>
            <a:schemeClr val="tx1"/>
          </a:solidFill>
          <a:latin typeface="Calibri" pitchFamily="-106" charset="0"/>
          <a:ea typeface="ＭＳ Ｐゴシック" pitchFamily="-65" charset="-128"/>
          <a:cs typeface="ＭＳ Ｐゴシック" pitchFamily="-65" charset="-128"/>
        </a:defRPr>
      </a:lvl5pPr>
      <a:lvl6pPr marL="457200" algn="ctr" rtl="0" fontAlgn="base">
        <a:spcBef>
          <a:spcPct val="0"/>
        </a:spcBef>
        <a:spcAft>
          <a:spcPct val="0"/>
        </a:spcAft>
        <a:defRPr sz="4400">
          <a:solidFill>
            <a:schemeClr val="tx1"/>
          </a:solidFill>
          <a:latin typeface="Calibri" pitchFamily="-106" charset="0"/>
        </a:defRPr>
      </a:lvl6pPr>
      <a:lvl7pPr marL="914400" algn="ctr" rtl="0" fontAlgn="base">
        <a:spcBef>
          <a:spcPct val="0"/>
        </a:spcBef>
        <a:spcAft>
          <a:spcPct val="0"/>
        </a:spcAft>
        <a:defRPr sz="4400">
          <a:solidFill>
            <a:schemeClr val="tx1"/>
          </a:solidFill>
          <a:latin typeface="Calibri" pitchFamily="-106" charset="0"/>
        </a:defRPr>
      </a:lvl7pPr>
      <a:lvl8pPr marL="1371600" algn="ctr" rtl="0" fontAlgn="base">
        <a:spcBef>
          <a:spcPct val="0"/>
        </a:spcBef>
        <a:spcAft>
          <a:spcPct val="0"/>
        </a:spcAft>
        <a:defRPr sz="4400">
          <a:solidFill>
            <a:schemeClr val="tx1"/>
          </a:solidFill>
          <a:latin typeface="Calibri" pitchFamily="-106" charset="0"/>
        </a:defRPr>
      </a:lvl8pPr>
      <a:lvl9pPr marL="1828800" algn="ctr" rtl="0" fontAlgn="base">
        <a:spcBef>
          <a:spcPct val="0"/>
        </a:spcBef>
        <a:spcAft>
          <a:spcPct val="0"/>
        </a:spcAft>
        <a:defRPr sz="4400">
          <a:solidFill>
            <a:schemeClr val="tx1"/>
          </a:solidFill>
          <a:latin typeface="Calibri" pitchFamily="-106"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pitchFamily="-106"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pitchFamily="-106"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106"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pitchFamily="-106"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447800" y="5715000"/>
            <a:ext cx="7772400" cy="1143000"/>
          </a:xfrm>
        </p:spPr>
        <p:txBody>
          <a:bodyPr/>
          <a:lstStyle/>
          <a:p>
            <a:pPr>
              <a:buClr>
                <a:srgbClr val="002368"/>
              </a:buClr>
            </a:pPr>
            <a:r>
              <a:rPr lang="en-US" sz="4400" b="0" dirty="0">
                <a:solidFill>
                  <a:srgbClr val="002368"/>
                </a:solidFill>
              </a:rPr>
              <a:t>Air Force Reserve Officer </a:t>
            </a:r>
            <a:br>
              <a:rPr lang="en-US" sz="4400" b="0" dirty="0">
                <a:solidFill>
                  <a:srgbClr val="002368"/>
                </a:solidFill>
              </a:rPr>
            </a:br>
            <a:r>
              <a:rPr lang="en-US" sz="4400" b="0" dirty="0">
                <a:solidFill>
                  <a:srgbClr val="002368"/>
                </a:solidFill>
              </a:rPr>
              <a:t>Training Corps</a:t>
            </a:r>
            <a:br>
              <a:rPr lang="en-US" sz="4400" b="0" dirty="0">
                <a:solidFill>
                  <a:srgbClr val="002368"/>
                </a:solidFill>
              </a:rPr>
            </a:br>
            <a:r>
              <a:rPr lang="en-US" sz="2400" b="0" dirty="0">
                <a:solidFill>
                  <a:srgbClr val="002368"/>
                </a:solidFill>
              </a:rPr>
              <a:t>Detachment 10, The University of Alabama</a:t>
            </a:r>
            <a:r>
              <a:rPr lang="en-US" sz="2400" b="0" i="1" dirty="0">
                <a:solidFill>
                  <a:srgbClr val="002368"/>
                </a:solidFill>
              </a:rPr>
              <a:t/>
            </a:r>
            <a:br>
              <a:rPr lang="en-US" sz="2400" b="0" i="1" dirty="0">
                <a:solidFill>
                  <a:srgbClr val="002368"/>
                </a:solidFill>
              </a:rPr>
            </a:br>
            <a:r>
              <a:rPr lang="en-US" sz="4400" b="0" dirty="0">
                <a:solidFill>
                  <a:srgbClr val="002368"/>
                </a:solidFill>
                <a:latin typeface="Vijaya" pitchFamily="34" charset="0"/>
                <a:cs typeface="Vijaya" pitchFamily="34" charset="0"/>
              </a:rPr>
              <a:t/>
            </a:r>
            <a:br>
              <a:rPr lang="en-US" sz="4400" b="0" dirty="0">
                <a:solidFill>
                  <a:srgbClr val="002368"/>
                </a:solidFill>
                <a:latin typeface="Vijaya" pitchFamily="34" charset="0"/>
                <a:cs typeface="Vijaya" pitchFamily="34" charset="0"/>
              </a:rPr>
            </a:br>
            <a:endParaRPr lang="en-US" sz="4400" b="0" dirty="0">
              <a:solidFill>
                <a:srgbClr val="002368"/>
              </a:solidFill>
              <a:latin typeface="Vijaya" pitchFamily="34" charset="0"/>
              <a:cs typeface="Vijaya"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2368"/>
                </a:solidFill>
                <a:effectLst/>
              </a:rPr>
              <a:t>Fitness Standards</a:t>
            </a:r>
          </a:p>
        </p:txBody>
      </p:sp>
      <p:sp>
        <p:nvSpPr>
          <p:cNvPr id="4" name="Rectangle 3">
            <a:extLst>
              <a:ext uri="{FF2B5EF4-FFF2-40B4-BE49-F238E27FC236}">
                <a16:creationId xmlns:a16="http://schemas.microsoft.com/office/drawing/2014/main" id="{FCC70E32-6851-445F-9A29-4ECA5FEC783C}"/>
              </a:ext>
            </a:extLst>
          </p:cNvPr>
          <p:cNvSpPr/>
          <p:nvPr/>
        </p:nvSpPr>
        <p:spPr>
          <a:xfrm>
            <a:off x="1524000" y="1371600"/>
            <a:ext cx="7391400" cy="830997"/>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https://www.afpc.af.mil/Career-Management/Fitness-Program/FA/</a:t>
            </a:r>
          </a:p>
        </p:txBody>
      </p:sp>
      <p:pic>
        <p:nvPicPr>
          <p:cNvPr id="6" name="Picture 5">
            <a:extLst>
              <a:ext uri="{FF2B5EF4-FFF2-40B4-BE49-F238E27FC236}">
                <a16:creationId xmlns:a16="http://schemas.microsoft.com/office/drawing/2014/main" id="{9578E37A-4117-48D9-8C4D-E34FD21AE65A}"/>
              </a:ext>
            </a:extLst>
          </p:cNvPr>
          <p:cNvPicPr>
            <a:picLocks noChangeAspect="1"/>
          </p:cNvPicPr>
          <p:nvPr/>
        </p:nvPicPr>
        <p:blipFill rotWithShape="1">
          <a:blip r:embed="rId3"/>
          <a:srcRect l="16862" t="20952" r="67696" b="8519"/>
          <a:stretch/>
        </p:blipFill>
        <p:spPr>
          <a:xfrm>
            <a:off x="1143000" y="2202597"/>
            <a:ext cx="3429000" cy="4405034"/>
          </a:xfrm>
          <a:prstGeom prst="rect">
            <a:avLst/>
          </a:prstGeom>
        </p:spPr>
      </p:pic>
      <p:pic>
        <p:nvPicPr>
          <p:cNvPr id="7" name="Picture 6">
            <a:extLst>
              <a:ext uri="{FF2B5EF4-FFF2-40B4-BE49-F238E27FC236}">
                <a16:creationId xmlns:a16="http://schemas.microsoft.com/office/drawing/2014/main" id="{970D6F4D-41CD-4543-A6D1-780FA4D48C1A}"/>
              </a:ext>
            </a:extLst>
          </p:cNvPr>
          <p:cNvPicPr>
            <a:picLocks noChangeAspect="1"/>
          </p:cNvPicPr>
          <p:nvPr/>
        </p:nvPicPr>
        <p:blipFill rotWithShape="1">
          <a:blip r:embed="rId4"/>
          <a:srcRect l="16667" t="17408" r="67500" b="11481"/>
          <a:stretch/>
        </p:blipFill>
        <p:spPr>
          <a:xfrm>
            <a:off x="4876800" y="2057400"/>
            <a:ext cx="3487317" cy="4405034"/>
          </a:xfrm>
          <a:prstGeom prst="rect">
            <a:avLst/>
          </a:prstGeom>
        </p:spPr>
      </p:pic>
    </p:spTree>
    <p:extLst>
      <p:ext uri="{BB962C8B-B14F-4D97-AF65-F5344CB8AC3E}">
        <p14:creationId xmlns:p14="http://schemas.microsoft.com/office/powerpoint/2010/main" val="58948991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981200" y="0"/>
            <a:ext cx="6858000" cy="1143000"/>
          </a:xfrm>
        </p:spPr>
        <p:txBody>
          <a:bodyPr>
            <a:normAutofit/>
          </a:bodyPr>
          <a:lstStyle/>
          <a:p>
            <a:pPr>
              <a:buClr>
                <a:srgbClr val="002368"/>
              </a:buClr>
            </a:pPr>
            <a:r>
              <a:rPr lang="en-US" dirty="0">
                <a:solidFill>
                  <a:srgbClr val="002368"/>
                </a:solidFill>
                <a:effectLst/>
              </a:rPr>
              <a:t>Scholarships</a:t>
            </a:r>
          </a:p>
        </p:txBody>
      </p:sp>
      <p:sp>
        <p:nvSpPr>
          <p:cNvPr id="4099" name="Rectangle 3"/>
          <p:cNvSpPr>
            <a:spLocks noGrp="1" noChangeArrowheads="1"/>
          </p:cNvSpPr>
          <p:nvPr>
            <p:ph idx="1"/>
          </p:nvPr>
        </p:nvSpPr>
        <p:spPr>
          <a:xfrm>
            <a:off x="762000" y="1646237"/>
            <a:ext cx="7924800" cy="5211763"/>
          </a:xfrm>
        </p:spPr>
        <p:txBody>
          <a:bodyPr/>
          <a:lstStyle/>
          <a:p>
            <a:endParaRPr lang="en-US" sz="2800" dirty="0"/>
          </a:p>
          <a:p>
            <a:pPr>
              <a:spcBef>
                <a:spcPct val="50000"/>
              </a:spcBef>
            </a:pPr>
            <a:endParaRPr lang="en-US" sz="2800" dirty="0">
              <a:solidFill>
                <a:srgbClr val="032F65"/>
              </a:solidFill>
            </a:endParaRPr>
          </a:p>
        </p:txBody>
      </p:sp>
      <p:pic>
        <p:nvPicPr>
          <p:cNvPr id="4" name="Content Placeholder 3">
            <a:extLst>
              <a:ext uri="{FF2B5EF4-FFF2-40B4-BE49-F238E27FC236}">
                <a16:creationId xmlns:a16="http://schemas.microsoft.com/office/drawing/2014/main" id="{E7DAF250-A5E1-46E0-83E5-2D3B362B666E}"/>
              </a:ext>
            </a:extLst>
          </p:cNvPr>
          <p:cNvPicPr>
            <a:picLocks noChangeAspect="1"/>
          </p:cNvPicPr>
          <p:nvPr/>
        </p:nvPicPr>
        <p:blipFill rotWithShape="1">
          <a:blip r:embed="rId3"/>
          <a:srcRect l="-29" t="11555" r="50927" b="9498"/>
          <a:stretch/>
        </p:blipFill>
        <p:spPr bwMode="auto">
          <a:xfrm>
            <a:off x="842774" y="2133600"/>
            <a:ext cx="7920226" cy="3581400"/>
          </a:xfrm>
          <a:prstGeom prst="rect">
            <a:avLst/>
          </a:prstGeom>
          <a:noFill/>
          <a:ln w="9525">
            <a:noFill/>
            <a:miter lim="800000"/>
            <a:headEnd/>
            <a:tailEnd/>
          </a:ln>
        </p:spPr>
      </p:pic>
      <p:cxnSp>
        <p:nvCxnSpPr>
          <p:cNvPr id="5" name="Straight Arrow Connector 4">
            <a:extLst>
              <a:ext uri="{FF2B5EF4-FFF2-40B4-BE49-F238E27FC236}">
                <a16:creationId xmlns:a16="http://schemas.microsoft.com/office/drawing/2014/main" id="{F48CB7C4-0751-4182-8AA0-5C3E994E4719}"/>
              </a:ext>
            </a:extLst>
          </p:cNvPr>
          <p:cNvCxnSpPr>
            <a:cxnSpLocks/>
          </p:cNvCxnSpPr>
          <p:nvPr/>
        </p:nvCxnSpPr>
        <p:spPr>
          <a:xfrm flipH="1">
            <a:off x="3657600" y="1790700"/>
            <a:ext cx="2535220" cy="7239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C5EEF52-28E7-4C89-A256-A3CFA122C80C}"/>
              </a:ext>
            </a:extLst>
          </p:cNvPr>
          <p:cNvSpPr txBox="1"/>
          <p:nvPr/>
        </p:nvSpPr>
        <p:spPr>
          <a:xfrm>
            <a:off x="810501" y="1367135"/>
            <a:ext cx="6841938" cy="461665"/>
          </a:xfrm>
          <a:prstGeom prst="rect">
            <a:avLst/>
          </a:prstGeom>
          <a:noFill/>
        </p:spPr>
        <p:txBody>
          <a:bodyPr wrap="none" rtlCol="0">
            <a:spAutoFit/>
          </a:bodyPr>
          <a:lstStyle/>
          <a:p>
            <a:r>
              <a:rPr lang="en-US" sz="2400" dirty="0">
                <a:latin typeface="Times New Roman" panose="02020603050405020304" pitchFamily="18" charset="0"/>
                <a:cs typeface="Times New Roman" panose="02020603050405020304" pitchFamily="18" charset="0"/>
              </a:rPr>
              <a:t>Go to afrotc.ua.edu, and click on “SCHOLARSHIPS”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7B7711-D394-4699-95DB-C8BFC7338C2D}"/>
              </a:ext>
            </a:extLst>
          </p:cNvPr>
          <p:cNvSpPr>
            <a:spLocks noGrp="1"/>
          </p:cNvSpPr>
          <p:nvPr>
            <p:ph idx="1"/>
          </p:nvPr>
        </p:nvSpPr>
        <p:spPr/>
        <p:txBody>
          <a:bodyPr/>
          <a:lstStyle/>
          <a:p>
            <a:r>
              <a:rPr lang="en-US" dirty="0"/>
              <a:t>UA Commander’s Incentive Scholarship Award for Freshmen – due 31 Mar 21</a:t>
            </a:r>
          </a:p>
          <a:p>
            <a:r>
              <a:rPr lang="en-US" dirty="0"/>
              <a:t>UA Commander’s Incentive Scholarship Award – due 31 Mar 21</a:t>
            </a:r>
          </a:p>
          <a:p>
            <a:r>
              <a:rPr lang="en-US" dirty="0"/>
              <a:t>JCC Sanders Memorial Award Scholarship – </a:t>
            </a:r>
            <a:r>
              <a:rPr lang="en-US" dirty="0" smtClean="0"/>
              <a:t>~Feb annually</a:t>
            </a:r>
            <a:endParaRPr lang="en-US" dirty="0"/>
          </a:p>
        </p:txBody>
      </p:sp>
      <p:sp>
        <p:nvSpPr>
          <p:cNvPr id="3" name="Title 2">
            <a:extLst>
              <a:ext uri="{FF2B5EF4-FFF2-40B4-BE49-F238E27FC236}">
                <a16:creationId xmlns:a16="http://schemas.microsoft.com/office/drawing/2014/main" id="{54E154B0-197E-44A7-9D8E-05941C771556}"/>
              </a:ext>
            </a:extLst>
          </p:cNvPr>
          <p:cNvSpPr>
            <a:spLocks noGrp="1"/>
          </p:cNvSpPr>
          <p:nvPr>
            <p:ph type="title"/>
          </p:nvPr>
        </p:nvSpPr>
        <p:spPr/>
        <p:txBody>
          <a:bodyPr/>
          <a:lstStyle/>
          <a:p>
            <a:r>
              <a:rPr lang="en-US" dirty="0">
                <a:solidFill>
                  <a:srgbClr val="002368"/>
                </a:solidFill>
                <a:effectLst/>
              </a:rPr>
              <a:t>Local Scholarships</a:t>
            </a:r>
            <a:endParaRPr lang="en-US" dirty="0"/>
          </a:p>
        </p:txBody>
      </p:sp>
    </p:spTree>
    <p:extLst>
      <p:ext uri="{BB962C8B-B14F-4D97-AF65-F5344CB8AC3E}">
        <p14:creationId xmlns:p14="http://schemas.microsoft.com/office/powerpoint/2010/main" val="4026464600"/>
      </p:ext>
    </p:extLst>
  </p:cSld>
  <p:clrMapOvr>
    <a:masterClrMapping/>
  </p:clrMapOvr>
  <p:transition>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A49D4F1-CC56-4A5A-A9AF-40C84BE7147C}"/>
              </a:ext>
            </a:extLst>
          </p:cNvPr>
          <p:cNvPicPr>
            <a:picLocks noGrp="1" noChangeAspect="1"/>
          </p:cNvPicPr>
          <p:nvPr>
            <p:ph idx="1"/>
          </p:nvPr>
        </p:nvPicPr>
        <p:blipFill rotWithShape="1">
          <a:blip r:embed="rId2"/>
          <a:srcRect l="-29" t="11555" r="50927" b="9498"/>
          <a:stretch/>
        </p:blipFill>
        <p:spPr>
          <a:xfrm>
            <a:off x="842774" y="2133600"/>
            <a:ext cx="7920226" cy="3581400"/>
          </a:xfrm>
          <a:prstGeom prst="rect">
            <a:avLst/>
          </a:prstGeom>
        </p:spPr>
      </p:pic>
      <p:sp>
        <p:nvSpPr>
          <p:cNvPr id="3" name="Title 2">
            <a:extLst>
              <a:ext uri="{FF2B5EF4-FFF2-40B4-BE49-F238E27FC236}">
                <a16:creationId xmlns:a16="http://schemas.microsoft.com/office/drawing/2014/main" id="{F96AA0A7-FB6F-40CF-98CE-481BEF93A429}"/>
              </a:ext>
            </a:extLst>
          </p:cNvPr>
          <p:cNvSpPr>
            <a:spLocks noGrp="1"/>
          </p:cNvSpPr>
          <p:nvPr>
            <p:ph type="title"/>
          </p:nvPr>
        </p:nvSpPr>
        <p:spPr/>
        <p:txBody>
          <a:bodyPr/>
          <a:lstStyle/>
          <a:p>
            <a:r>
              <a:rPr lang="en-US" dirty="0">
                <a:solidFill>
                  <a:srgbClr val="002368"/>
                </a:solidFill>
                <a:effectLst/>
              </a:rPr>
              <a:t>How do I sign up? </a:t>
            </a:r>
            <a:endParaRPr lang="en-US" dirty="0"/>
          </a:p>
        </p:txBody>
      </p:sp>
      <p:cxnSp>
        <p:nvCxnSpPr>
          <p:cNvPr id="6" name="Straight Arrow Connector 5">
            <a:extLst>
              <a:ext uri="{FF2B5EF4-FFF2-40B4-BE49-F238E27FC236}">
                <a16:creationId xmlns:a16="http://schemas.microsoft.com/office/drawing/2014/main" id="{9EF1FD39-D62D-48A8-B0DE-DAE5398ACE8C}"/>
              </a:ext>
            </a:extLst>
          </p:cNvPr>
          <p:cNvCxnSpPr>
            <a:cxnSpLocks/>
          </p:cNvCxnSpPr>
          <p:nvPr/>
        </p:nvCxnSpPr>
        <p:spPr>
          <a:xfrm flipH="1">
            <a:off x="5105400" y="1828800"/>
            <a:ext cx="914400" cy="6858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05C2A69-837C-4F84-9854-836AF8148186}"/>
              </a:ext>
            </a:extLst>
          </p:cNvPr>
          <p:cNvSpPr txBox="1"/>
          <p:nvPr/>
        </p:nvSpPr>
        <p:spPr>
          <a:xfrm>
            <a:off x="810501" y="1367135"/>
            <a:ext cx="7060844" cy="461665"/>
          </a:xfrm>
          <a:prstGeom prst="rect">
            <a:avLst/>
          </a:prstGeom>
          <a:noFill/>
        </p:spPr>
        <p:txBody>
          <a:bodyPr wrap="none" rtlCol="0">
            <a:spAutoFit/>
          </a:bodyPr>
          <a:lstStyle/>
          <a:p>
            <a:r>
              <a:rPr lang="en-US" sz="2400" dirty="0">
                <a:latin typeface="Times New Roman" panose="02020603050405020304" pitchFamily="18" charset="0"/>
                <a:cs typeface="Times New Roman" panose="02020603050405020304" pitchFamily="18" charset="0"/>
              </a:rPr>
              <a:t>Go to afrotc.ua.edu, and click on “HOW TO ENROLL”</a:t>
            </a:r>
          </a:p>
        </p:txBody>
      </p:sp>
    </p:spTree>
    <p:extLst>
      <p:ext uri="{BB962C8B-B14F-4D97-AF65-F5344CB8AC3E}">
        <p14:creationId xmlns:p14="http://schemas.microsoft.com/office/powerpoint/2010/main" val="1239239834"/>
      </p:ext>
    </p:extLst>
  </p:cSld>
  <p:clrMapOvr>
    <a:masterClrMapping/>
  </p:clrMapOvr>
  <p:transition>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86E8EA-D4E2-4E34-9EB2-EE9AFD35DE50}"/>
              </a:ext>
            </a:extLst>
          </p:cNvPr>
          <p:cNvSpPr>
            <a:spLocks noGrp="1"/>
          </p:cNvSpPr>
          <p:nvPr>
            <p:ph type="title"/>
          </p:nvPr>
        </p:nvSpPr>
        <p:spPr/>
        <p:txBody>
          <a:bodyPr/>
          <a:lstStyle/>
          <a:p>
            <a:r>
              <a:rPr lang="en-US" dirty="0">
                <a:solidFill>
                  <a:srgbClr val="002060"/>
                </a:solidFill>
              </a:rPr>
              <a:t>How To Enroll</a:t>
            </a:r>
          </a:p>
        </p:txBody>
      </p:sp>
      <p:pic>
        <p:nvPicPr>
          <p:cNvPr id="4" name="Picture 3">
            <a:extLst>
              <a:ext uri="{FF2B5EF4-FFF2-40B4-BE49-F238E27FC236}">
                <a16:creationId xmlns:a16="http://schemas.microsoft.com/office/drawing/2014/main" id="{017F59C5-E591-4E4B-B305-07AF69167FF4}"/>
              </a:ext>
            </a:extLst>
          </p:cNvPr>
          <p:cNvPicPr>
            <a:picLocks noChangeAspect="1"/>
          </p:cNvPicPr>
          <p:nvPr/>
        </p:nvPicPr>
        <p:blipFill rotWithShape="1">
          <a:blip r:embed="rId2"/>
          <a:srcRect t="17407" r="50833" b="8519"/>
          <a:stretch/>
        </p:blipFill>
        <p:spPr>
          <a:xfrm>
            <a:off x="1030228" y="2209800"/>
            <a:ext cx="7732772" cy="3276600"/>
          </a:xfrm>
          <a:prstGeom prst="rect">
            <a:avLst/>
          </a:prstGeom>
        </p:spPr>
      </p:pic>
      <p:sp>
        <p:nvSpPr>
          <p:cNvPr id="5" name="TextBox 4">
            <a:extLst>
              <a:ext uri="{FF2B5EF4-FFF2-40B4-BE49-F238E27FC236}">
                <a16:creationId xmlns:a16="http://schemas.microsoft.com/office/drawing/2014/main" id="{3AD69F3C-0DFF-4B71-A09E-0122978BADCA}"/>
              </a:ext>
            </a:extLst>
          </p:cNvPr>
          <p:cNvSpPr txBox="1"/>
          <p:nvPr/>
        </p:nvSpPr>
        <p:spPr>
          <a:xfrm>
            <a:off x="810501" y="1367135"/>
            <a:ext cx="5335115" cy="461665"/>
          </a:xfrm>
          <a:prstGeom prst="rect">
            <a:avLst/>
          </a:prstGeom>
          <a:noFill/>
        </p:spPr>
        <p:txBody>
          <a:bodyPr wrap="none" rtlCol="0">
            <a:spAutoFit/>
          </a:bodyPr>
          <a:lstStyle/>
          <a:p>
            <a:r>
              <a:rPr lang="en-US" sz="2400" dirty="0">
                <a:latin typeface="Times New Roman" panose="02020603050405020304" pitchFamily="18" charset="0"/>
                <a:cs typeface="Times New Roman" panose="02020603050405020304" pitchFamily="18" charset="0"/>
              </a:rPr>
              <a:t>Follow three-step instructions on website</a:t>
            </a:r>
          </a:p>
        </p:txBody>
      </p:sp>
    </p:spTree>
    <p:extLst>
      <p:ext uri="{BB962C8B-B14F-4D97-AF65-F5344CB8AC3E}">
        <p14:creationId xmlns:p14="http://schemas.microsoft.com/office/powerpoint/2010/main" val="2712807443"/>
      </p:ext>
    </p:extLst>
  </p:cSld>
  <p:clrMapOvr>
    <a:masterClrMapping/>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05000" y="0"/>
            <a:ext cx="6858000" cy="1143000"/>
          </a:xfrm>
        </p:spPr>
        <p:txBody>
          <a:bodyPr/>
          <a:lstStyle/>
          <a:p>
            <a:r>
              <a:rPr lang="en-US" dirty="0">
                <a:solidFill>
                  <a:srgbClr val="002368"/>
                </a:solidFill>
                <a:effectLst/>
              </a:rPr>
              <a:t>Conclusion</a:t>
            </a:r>
          </a:p>
        </p:txBody>
      </p:sp>
      <p:sp>
        <p:nvSpPr>
          <p:cNvPr id="5" name="Content Placeholder 4"/>
          <p:cNvSpPr>
            <a:spLocks noGrp="1"/>
          </p:cNvSpPr>
          <p:nvPr>
            <p:ph idx="1"/>
          </p:nvPr>
        </p:nvSpPr>
        <p:spPr>
          <a:xfrm>
            <a:off x="1066800" y="1447800"/>
            <a:ext cx="7848600" cy="4449763"/>
          </a:xfrm>
        </p:spPr>
        <p:txBody>
          <a:bodyPr/>
          <a:lstStyle/>
          <a:p>
            <a:r>
              <a:rPr lang="en-US" sz="3600" dirty="0"/>
              <a:t>AFROTC Program </a:t>
            </a:r>
          </a:p>
          <a:p>
            <a:r>
              <a:rPr lang="en-US" sz="3600" dirty="0"/>
              <a:t>Det 010 Overview</a:t>
            </a:r>
          </a:p>
          <a:p>
            <a:r>
              <a:rPr lang="en-US" sz="3600" dirty="0"/>
              <a:t>Crosstown Schools</a:t>
            </a:r>
          </a:p>
          <a:p>
            <a:r>
              <a:rPr lang="en-US" sz="3600" dirty="0"/>
              <a:t>Standards</a:t>
            </a:r>
          </a:p>
          <a:p>
            <a:r>
              <a:rPr lang="en-US" sz="3600" dirty="0"/>
              <a:t>Scholarships</a:t>
            </a:r>
          </a:p>
          <a:p>
            <a:r>
              <a:rPr lang="en-US" sz="3600" dirty="0"/>
              <a:t>How </a:t>
            </a:r>
            <a:r>
              <a:rPr lang="en-US" sz="3600"/>
              <a:t>to Sign </a:t>
            </a:r>
            <a:r>
              <a:rPr lang="en-US" sz="3600" dirty="0"/>
              <a:t>U</a:t>
            </a:r>
            <a:r>
              <a:rPr lang="en-US" sz="3600"/>
              <a:t>p</a:t>
            </a:r>
            <a:endParaRPr lang="en-US" sz="3600" dirty="0"/>
          </a:p>
          <a:p>
            <a:endParaRPr lang="en-US" sz="3600" dirty="0"/>
          </a:p>
        </p:txBody>
      </p:sp>
    </p:spTree>
    <p:extLst>
      <p:ext uri="{BB962C8B-B14F-4D97-AF65-F5344CB8AC3E}">
        <p14:creationId xmlns:p14="http://schemas.microsoft.com/office/powerpoint/2010/main" val="60673334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	</a:t>
            </a:r>
            <a:r>
              <a:rPr lang="en-US" dirty="0">
                <a:solidFill>
                  <a:srgbClr val="002368"/>
                </a:solidFill>
                <a:effectLst/>
              </a:rPr>
              <a:t>Aim High!  Roll Tide!</a:t>
            </a:r>
          </a:p>
        </p:txBody>
      </p:sp>
      <p:pic>
        <p:nvPicPr>
          <p:cNvPr id="6" name="Content Placeholder 5" descr="A picture containing building, outdoor, ground, sidewalk&#10;&#10;Description automatically generated">
            <a:extLst>
              <a:ext uri="{FF2B5EF4-FFF2-40B4-BE49-F238E27FC236}">
                <a16:creationId xmlns:a16="http://schemas.microsoft.com/office/drawing/2014/main" id="{FC338D04-8246-4400-979E-CF580F7E60E8}"/>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66800" y="1447800"/>
            <a:ext cx="7509272" cy="5006182"/>
          </a:xfr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05000" y="0"/>
            <a:ext cx="6858000" cy="1143000"/>
          </a:xfrm>
        </p:spPr>
        <p:txBody>
          <a:bodyPr/>
          <a:lstStyle/>
          <a:p>
            <a:r>
              <a:rPr lang="en-US" dirty="0">
                <a:solidFill>
                  <a:srgbClr val="002368"/>
                </a:solidFill>
                <a:effectLst/>
              </a:rPr>
              <a:t>Overview</a:t>
            </a:r>
          </a:p>
        </p:txBody>
      </p:sp>
      <p:sp>
        <p:nvSpPr>
          <p:cNvPr id="5" name="Content Placeholder 4"/>
          <p:cNvSpPr>
            <a:spLocks noGrp="1"/>
          </p:cNvSpPr>
          <p:nvPr>
            <p:ph idx="1"/>
          </p:nvPr>
        </p:nvSpPr>
        <p:spPr>
          <a:xfrm>
            <a:off x="1066800" y="1447800"/>
            <a:ext cx="7848600" cy="4449763"/>
          </a:xfrm>
        </p:spPr>
        <p:txBody>
          <a:bodyPr/>
          <a:lstStyle/>
          <a:p>
            <a:r>
              <a:rPr lang="en-US" dirty="0"/>
              <a:t>AFROTC Program </a:t>
            </a:r>
          </a:p>
          <a:p>
            <a:r>
              <a:rPr lang="en-US" dirty="0"/>
              <a:t>Det 010 Overview</a:t>
            </a:r>
          </a:p>
          <a:p>
            <a:r>
              <a:rPr lang="en-US" dirty="0"/>
              <a:t>Crosstown Schools</a:t>
            </a:r>
          </a:p>
          <a:p>
            <a:r>
              <a:rPr lang="en-US" dirty="0"/>
              <a:t>Standards</a:t>
            </a:r>
          </a:p>
          <a:p>
            <a:r>
              <a:rPr lang="en-US" dirty="0"/>
              <a:t>Scholarships</a:t>
            </a:r>
          </a:p>
          <a:p>
            <a:r>
              <a:rPr lang="en-US" dirty="0"/>
              <a:t>How to Sign Up</a:t>
            </a:r>
          </a:p>
          <a:p>
            <a:endParaRPr lang="en-US" sz="3600"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1027"/>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5124" name="Rectangle 1028"/>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5125" name="Rectangle 1029"/>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5126" name="Rectangle 1030"/>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5127" name="Rectangle 1031"/>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5545" name="Rectangle 1033"/>
          <p:cNvSpPr>
            <a:spLocks noGrp="1" noChangeArrowheads="1"/>
          </p:cNvSpPr>
          <p:nvPr>
            <p:ph type="title"/>
          </p:nvPr>
        </p:nvSpPr>
        <p:spPr>
          <a:xfrm>
            <a:off x="-76200" y="76200"/>
            <a:ext cx="8991600" cy="1143000"/>
          </a:xfrm>
        </p:spPr>
        <p:txBody>
          <a:bodyPr lIns="92075" tIns="46038" rIns="92075" bIns="46038">
            <a:normAutofit/>
          </a:bodyPr>
          <a:lstStyle/>
          <a:p>
            <a:pPr>
              <a:defRPr/>
            </a:pPr>
            <a:r>
              <a:rPr lang="en-US" dirty="0">
                <a:solidFill>
                  <a:srgbClr val="002368"/>
                </a:solidFill>
                <a:effectLst/>
              </a:rPr>
              <a:t>AFROTC Program</a:t>
            </a:r>
          </a:p>
        </p:txBody>
      </p:sp>
      <p:sp>
        <p:nvSpPr>
          <p:cNvPr id="65546" name="Rectangle 1034"/>
          <p:cNvSpPr>
            <a:spLocks noGrp="1" noChangeArrowheads="1"/>
          </p:cNvSpPr>
          <p:nvPr>
            <p:ph idx="1"/>
          </p:nvPr>
        </p:nvSpPr>
        <p:spPr>
          <a:xfrm>
            <a:off x="685800" y="1600200"/>
            <a:ext cx="8153400" cy="4724400"/>
          </a:xfrm>
        </p:spPr>
        <p:txBody>
          <a:bodyPr lIns="92075" tIns="46038" rIns="92075" bIns="46038"/>
          <a:lstStyle/>
          <a:p>
            <a:pPr>
              <a:buClr>
                <a:schemeClr val="tx1"/>
              </a:buClr>
            </a:pPr>
            <a:r>
              <a:rPr lang="en-US" sz="2800" dirty="0">
                <a:latin typeface="Times New Roman" panose="02020603050405020304" pitchFamily="18" charset="0"/>
                <a:cs typeface="Times New Roman" panose="02020603050405020304" pitchFamily="18" charset="0"/>
              </a:rPr>
              <a:t>Recruit, Educate, Commission Officer Candidates</a:t>
            </a:r>
          </a:p>
          <a:p>
            <a:pPr>
              <a:buClr>
                <a:schemeClr val="tx1"/>
              </a:buClr>
            </a:pPr>
            <a:r>
              <a:rPr lang="en-US" sz="2800" dirty="0">
                <a:latin typeface="Times New Roman" panose="02020603050405020304" pitchFamily="18" charset="0"/>
                <a:cs typeface="Times New Roman" panose="02020603050405020304" pitchFamily="18" charset="0"/>
              </a:rPr>
              <a:t>Located at over 145 Colleges/Universities</a:t>
            </a:r>
          </a:p>
          <a:p>
            <a:pPr>
              <a:buClr>
                <a:schemeClr val="tx1"/>
              </a:buClr>
            </a:pPr>
            <a:r>
              <a:rPr lang="en-US" sz="2800" dirty="0">
                <a:latin typeface="Times New Roman" panose="02020603050405020304" pitchFamily="18" charset="0"/>
                <a:cs typeface="Times New Roman" panose="02020603050405020304" pitchFamily="18" charset="0"/>
              </a:rPr>
              <a:t>Different Programs</a:t>
            </a:r>
          </a:p>
          <a:p>
            <a:pPr>
              <a:buClr>
                <a:schemeClr val="tx1"/>
              </a:buClr>
            </a:pPr>
            <a:r>
              <a:rPr lang="en-US" sz="2800" dirty="0">
                <a:latin typeface="Times New Roman" panose="02020603050405020304" pitchFamily="18" charset="0"/>
                <a:cs typeface="Times New Roman" panose="02020603050405020304" pitchFamily="18" charset="0"/>
              </a:rPr>
              <a:t>Take AFROTC Classes Like other College Classes (No Obligation)</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2"/>
          <p:cNvSpPr>
            <a:spLocks noChangeShapeType="1"/>
          </p:cNvSpPr>
          <p:nvPr/>
        </p:nvSpPr>
        <p:spPr bwMode="auto">
          <a:xfrm>
            <a:off x="837496" y="5638736"/>
            <a:ext cx="0" cy="0"/>
          </a:xfrm>
          <a:prstGeom prst="line">
            <a:avLst/>
          </a:prstGeom>
          <a:noFill/>
          <a:ln w="9525">
            <a:noFill/>
            <a:round/>
            <a:headEnd/>
            <a:tailEnd/>
          </a:ln>
        </p:spPr>
        <p:txBody>
          <a:bodyPr wrap="none" lIns="74414" tIns="37207" rIns="74414" bIns="37207" anchor="ctr">
            <a:spAutoFit/>
          </a:bodyPr>
          <a:lstStyle/>
          <a:p>
            <a:endParaRPr lang="en-US"/>
          </a:p>
        </p:txBody>
      </p:sp>
      <p:sp>
        <p:nvSpPr>
          <p:cNvPr id="13315" name="Line 3"/>
          <p:cNvSpPr>
            <a:spLocks noChangeShapeType="1"/>
          </p:cNvSpPr>
          <p:nvPr/>
        </p:nvSpPr>
        <p:spPr bwMode="auto">
          <a:xfrm>
            <a:off x="9144000" y="6096320"/>
            <a:ext cx="0" cy="152049"/>
          </a:xfrm>
          <a:prstGeom prst="line">
            <a:avLst/>
          </a:prstGeom>
          <a:noFill/>
          <a:ln w="9525">
            <a:solidFill>
              <a:srgbClr val="000000"/>
            </a:solidFill>
            <a:round/>
            <a:headEnd/>
            <a:tailEnd/>
          </a:ln>
        </p:spPr>
        <p:txBody>
          <a:bodyPr wrap="none" lIns="74414" tIns="37207" rIns="74414" bIns="37207" anchor="ctr">
            <a:spAutoFit/>
          </a:bodyPr>
          <a:lstStyle/>
          <a:p>
            <a:endParaRPr lang="en-US"/>
          </a:p>
        </p:txBody>
      </p:sp>
      <p:sp>
        <p:nvSpPr>
          <p:cNvPr id="13318" name="Line 6"/>
          <p:cNvSpPr>
            <a:spLocks noChangeShapeType="1"/>
          </p:cNvSpPr>
          <p:nvPr/>
        </p:nvSpPr>
        <p:spPr bwMode="auto">
          <a:xfrm flipH="1">
            <a:off x="7620485" y="6858000"/>
            <a:ext cx="380151" cy="0"/>
          </a:xfrm>
          <a:prstGeom prst="line">
            <a:avLst/>
          </a:prstGeom>
          <a:noFill/>
          <a:ln w="9525">
            <a:noFill/>
            <a:round/>
            <a:headEnd/>
            <a:tailEnd/>
          </a:ln>
        </p:spPr>
        <p:txBody>
          <a:bodyPr lIns="74414" tIns="37207" rIns="74414" bIns="37207" anchor="ctr">
            <a:spAutoFit/>
          </a:bodyPr>
          <a:lstStyle/>
          <a:p>
            <a:endParaRPr lang="en-US"/>
          </a:p>
        </p:txBody>
      </p:sp>
      <p:sp>
        <p:nvSpPr>
          <p:cNvPr id="13321" name="Rectangle 9"/>
          <p:cNvSpPr>
            <a:spLocks noChangeArrowheads="1"/>
          </p:cNvSpPr>
          <p:nvPr/>
        </p:nvSpPr>
        <p:spPr bwMode="auto">
          <a:xfrm>
            <a:off x="2362467" y="1060529"/>
            <a:ext cx="150346" cy="352140"/>
          </a:xfrm>
          <a:prstGeom prst="rect">
            <a:avLst/>
          </a:prstGeom>
          <a:noFill/>
          <a:ln w="9525">
            <a:noFill/>
            <a:miter lim="800000"/>
            <a:headEnd/>
            <a:tailEnd/>
          </a:ln>
        </p:spPr>
        <p:txBody>
          <a:bodyPr wrap="none" lIns="74414" tIns="37207" rIns="74414" bIns="37207" anchor="ctr">
            <a:spAutoFit/>
          </a:bodyPr>
          <a:lstStyle/>
          <a:p>
            <a:endParaRPr lang="en-US"/>
          </a:p>
        </p:txBody>
      </p:sp>
      <p:sp>
        <p:nvSpPr>
          <p:cNvPr id="29" name="Title 2"/>
          <p:cNvSpPr>
            <a:spLocks noGrp="1"/>
          </p:cNvSpPr>
          <p:nvPr>
            <p:ph type="title"/>
          </p:nvPr>
        </p:nvSpPr>
        <p:spPr>
          <a:xfrm>
            <a:off x="1828800" y="0"/>
            <a:ext cx="6934200" cy="1143000"/>
          </a:xfrm>
        </p:spPr>
        <p:txBody>
          <a:bodyPr/>
          <a:lstStyle/>
          <a:p>
            <a:r>
              <a:rPr lang="en-US" dirty="0">
                <a:solidFill>
                  <a:srgbClr val="002368"/>
                </a:solidFill>
                <a:effectLst/>
              </a:rPr>
              <a:t>AFROTC Program</a:t>
            </a:r>
          </a:p>
        </p:txBody>
      </p:sp>
      <p:pic>
        <p:nvPicPr>
          <p:cNvPr id="7" name="Picture 6">
            <a:extLst>
              <a:ext uri="{FF2B5EF4-FFF2-40B4-BE49-F238E27FC236}">
                <a16:creationId xmlns:a16="http://schemas.microsoft.com/office/drawing/2014/main" id="{6B965EAD-08AE-4FE7-BDA9-379631575848}"/>
              </a:ext>
            </a:extLst>
          </p:cNvPr>
          <p:cNvPicPr>
            <a:picLocks noChangeAspect="1"/>
          </p:cNvPicPr>
          <p:nvPr/>
        </p:nvPicPr>
        <p:blipFill>
          <a:blip r:embed="rId3"/>
          <a:stretch>
            <a:fillRect/>
          </a:stretch>
        </p:blipFill>
        <p:spPr>
          <a:xfrm>
            <a:off x="990600" y="1412669"/>
            <a:ext cx="7829326" cy="5142343"/>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95400"/>
            <a:ext cx="8229600" cy="4525963"/>
          </a:xfrm>
        </p:spPr>
        <p:txBody>
          <a:bodyPr/>
          <a:lstStyle/>
          <a:p>
            <a:pPr>
              <a:spcBef>
                <a:spcPts val="0"/>
              </a:spcBef>
            </a:pPr>
            <a:r>
              <a:rPr lang="en-US" dirty="0"/>
              <a:t>Academics</a:t>
            </a:r>
          </a:p>
          <a:p>
            <a:pPr lvl="1">
              <a:spcBef>
                <a:spcPts val="0"/>
              </a:spcBef>
            </a:pPr>
            <a:r>
              <a:rPr lang="en-US" dirty="0"/>
              <a:t>GMC (1-hr per week)</a:t>
            </a:r>
          </a:p>
          <a:p>
            <a:pPr lvl="2">
              <a:spcBef>
                <a:spcPts val="0"/>
              </a:spcBef>
            </a:pPr>
            <a:r>
              <a:rPr lang="en-US" dirty="0"/>
              <a:t>Foundations of USAF</a:t>
            </a:r>
          </a:p>
          <a:p>
            <a:pPr lvl="2">
              <a:spcBef>
                <a:spcPts val="0"/>
              </a:spcBef>
            </a:pPr>
            <a:r>
              <a:rPr lang="en-US" dirty="0"/>
              <a:t>What we support</a:t>
            </a:r>
          </a:p>
          <a:p>
            <a:pPr lvl="2">
              <a:spcBef>
                <a:spcPts val="0"/>
              </a:spcBef>
            </a:pPr>
            <a:r>
              <a:rPr lang="en-US" dirty="0"/>
              <a:t>DOD Operations</a:t>
            </a:r>
          </a:p>
          <a:p>
            <a:pPr lvl="2">
              <a:spcBef>
                <a:spcPts val="0"/>
              </a:spcBef>
            </a:pPr>
            <a:r>
              <a:rPr lang="en-US" dirty="0"/>
              <a:t>Groundwork of Leadership</a:t>
            </a:r>
          </a:p>
          <a:p>
            <a:pPr lvl="2">
              <a:spcBef>
                <a:spcPts val="0"/>
              </a:spcBef>
            </a:pPr>
            <a:r>
              <a:rPr lang="en-US" dirty="0"/>
              <a:t>Airmanship</a:t>
            </a:r>
          </a:p>
          <a:p>
            <a:pPr lvl="1">
              <a:spcBef>
                <a:spcPts val="0"/>
              </a:spcBef>
            </a:pPr>
            <a:r>
              <a:rPr lang="en-US" dirty="0"/>
              <a:t>POC (3-hr per week)</a:t>
            </a:r>
          </a:p>
          <a:p>
            <a:pPr lvl="2">
              <a:spcBef>
                <a:spcPts val="0"/>
              </a:spcBef>
            </a:pPr>
            <a:r>
              <a:rPr lang="en-US" dirty="0"/>
              <a:t>Leadership practice and fundamentals</a:t>
            </a:r>
          </a:p>
          <a:p>
            <a:pPr lvl="3">
              <a:spcBef>
                <a:spcPts val="0"/>
              </a:spcBef>
            </a:pPr>
            <a:r>
              <a:rPr lang="en-US" sz="2400" dirty="0"/>
              <a:t>Tools that can be used as AF Officer</a:t>
            </a:r>
          </a:p>
          <a:p>
            <a:pPr lvl="2">
              <a:spcBef>
                <a:spcPts val="0"/>
              </a:spcBef>
            </a:pPr>
            <a:r>
              <a:rPr lang="en-US" dirty="0"/>
              <a:t>Preparation for Active Duty</a:t>
            </a:r>
          </a:p>
          <a:p>
            <a:pPr lvl="3">
              <a:spcBef>
                <a:spcPts val="0"/>
              </a:spcBef>
            </a:pPr>
            <a:r>
              <a:rPr lang="en-US" sz="2400" dirty="0"/>
              <a:t>Solid understanding of structure/processes</a:t>
            </a:r>
          </a:p>
          <a:p>
            <a:pPr lvl="2">
              <a:spcBef>
                <a:spcPts val="0"/>
              </a:spcBef>
            </a:pPr>
            <a:r>
              <a:rPr lang="en-US" dirty="0"/>
              <a:t>Open discussions of topics – moderated by instructor</a:t>
            </a:r>
          </a:p>
          <a:p>
            <a:pPr>
              <a:buNone/>
            </a:pPr>
            <a:endParaRPr lang="en-US" dirty="0"/>
          </a:p>
        </p:txBody>
      </p:sp>
      <p:sp>
        <p:nvSpPr>
          <p:cNvPr id="2" name="Title 1"/>
          <p:cNvSpPr>
            <a:spLocks noGrp="1"/>
          </p:cNvSpPr>
          <p:nvPr>
            <p:ph type="title"/>
          </p:nvPr>
        </p:nvSpPr>
        <p:spPr/>
        <p:txBody>
          <a:bodyPr>
            <a:normAutofit/>
          </a:bodyPr>
          <a:lstStyle/>
          <a:p>
            <a:r>
              <a:rPr lang="en-US" dirty="0">
                <a:solidFill>
                  <a:srgbClr val="002368"/>
                </a:solidFill>
                <a:effectLst/>
              </a:rPr>
              <a:t>Det 010 Overview</a:t>
            </a:r>
          </a:p>
        </p:txBody>
      </p:sp>
      <p:pic>
        <p:nvPicPr>
          <p:cNvPr id="4" name="Picture 3">
            <a:extLst>
              <a:ext uri="{FF2B5EF4-FFF2-40B4-BE49-F238E27FC236}">
                <a16:creationId xmlns:a16="http://schemas.microsoft.com/office/drawing/2014/main" id="{8E2BDC26-591B-4FA5-9E21-6B5DB28919C1}"/>
              </a:ext>
            </a:extLst>
          </p:cNvPr>
          <p:cNvPicPr>
            <a:picLocks noChangeAspect="1"/>
          </p:cNvPicPr>
          <p:nvPr/>
        </p:nvPicPr>
        <p:blipFill>
          <a:blip r:embed="rId3"/>
          <a:stretch>
            <a:fillRect/>
          </a:stretch>
        </p:blipFill>
        <p:spPr>
          <a:xfrm>
            <a:off x="5436990" y="1600200"/>
            <a:ext cx="3554610" cy="2362200"/>
          </a:xfrm>
          <a:prstGeom prst="rect">
            <a:avLst/>
          </a:prstGeom>
        </p:spPr>
      </p:pic>
    </p:spTree>
    <p:extLst>
      <p:ext uri="{BB962C8B-B14F-4D97-AF65-F5344CB8AC3E}">
        <p14:creationId xmlns:p14="http://schemas.microsoft.com/office/powerpoint/2010/main" val="333108804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95400"/>
            <a:ext cx="8229600" cy="4525963"/>
          </a:xfrm>
        </p:spPr>
        <p:txBody>
          <a:bodyPr/>
          <a:lstStyle/>
          <a:p>
            <a:pPr>
              <a:spcBef>
                <a:spcPts val="0"/>
              </a:spcBef>
            </a:pPr>
            <a:r>
              <a:rPr lang="en-US" dirty="0"/>
              <a:t>Leadership Laboratory</a:t>
            </a:r>
          </a:p>
          <a:p>
            <a:pPr lvl="1">
              <a:spcBef>
                <a:spcPts val="0"/>
              </a:spcBef>
            </a:pPr>
            <a:r>
              <a:rPr lang="en-US" dirty="0"/>
              <a:t>GMC (Every Thurs, 1530-1730 – 2-hrs per week)</a:t>
            </a:r>
          </a:p>
          <a:p>
            <a:pPr lvl="2">
              <a:spcBef>
                <a:spcPts val="0"/>
              </a:spcBef>
            </a:pPr>
            <a:r>
              <a:rPr lang="en-US" dirty="0"/>
              <a:t>AS100 - Basics of military training</a:t>
            </a:r>
          </a:p>
          <a:p>
            <a:pPr lvl="2">
              <a:spcBef>
                <a:spcPts val="0"/>
              </a:spcBef>
            </a:pPr>
            <a:r>
              <a:rPr lang="en-US" dirty="0"/>
              <a:t>AS200 - Leadership practice of military training</a:t>
            </a:r>
          </a:p>
          <a:p>
            <a:pPr lvl="1">
              <a:spcBef>
                <a:spcPts val="0"/>
              </a:spcBef>
            </a:pPr>
            <a:r>
              <a:rPr lang="en-US" dirty="0"/>
              <a:t>POC</a:t>
            </a:r>
          </a:p>
          <a:p>
            <a:pPr lvl="2">
              <a:spcBef>
                <a:spcPts val="0"/>
              </a:spcBef>
            </a:pPr>
            <a:r>
              <a:rPr lang="en-US" dirty="0"/>
              <a:t>AS300 – Tactical Level LLAB positions</a:t>
            </a:r>
          </a:p>
          <a:p>
            <a:pPr lvl="2">
              <a:spcBef>
                <a:spcPts val="0"/>
              </a:spcBef>
            </a:pPr>
            <a:r>
              <a:rPr lang="en-US" dirty="0"/>
              <a:t>AS400 – Operational Level LLAB positions</a:t>
            </a:r>
          </a:p>
          <a:p>
            <a:pPr>
              <a:spcBef>
                <a:spcPts val="0"/>
              </a:spcBef>
            </a:pPr>
            <a:endParaRPr lang="en-US" sz="2800" dirty="0"/>
          </a:p>
          <a:p>
            <a:pPr>
              <a:spcBef>
                <a:spcPts val="0"/>
              </a:spcBef>
            </a:pPr>
            <a:r>
              <a:rPr lang="en-US" sz="2800" dirty="0"/>
              <a:t>Physical Training (2-3 days per week – 0545-0700)</a:t>
            </a:r>
          </a:p>
          <a:p>
            <a:pPr lvl="1">
              <a:spcBef>
                <a:spcPts val="0"/>
              </a:spcBef>
            </a:pPr>
            <a:r>
              <a:rPr lang="en-US" sz="2400" dirty="0"/>
              <a:t>Both POC and GMC share same standards</a:t>
            </a:r>
          </a:p>
          <a:p>
            <a:pPr lvl="2">
              <a:spcBef>
                <a:spcPts val="0"/>
              </a:spcBef>
            </a:pPr>
            <a:r>
              <a:rPr lang="en-US" dirty="0"/>
              <a:t>POC must be the example and strive for maximums</a:t>
            </a:r>
          </a:p>
          <a:p>
            <a:pPr>
              <a:spcBef>
                <a:spcPts val="0"/>
              </a:spcBef>
              <a:buNone/>
            </a:pPr>
            <a:r>
              <a:rPr lang="en-US" sz="2800" dirty="0"/>
              <a:t>		</a:t>
            </a:r>
          </a:p>
          <a:p>
            <a:pPr lvl="1"/>
            <a:endParaRPr lang="en-US" dirty="0"/>
          </a:p>
          <a:p>
            <a:pPr>
              <a:buNone/>
            </a:pPr>
            <a:endParaRPr lang="en-US" dirty="0"/>
          </a:p>
        </p:txBody>
      </p:sp>
      <p:sp>
        <p:nvSpPr>
          <p:cNvPr id="2" name="Title 1"/>
          <p:cNvSpPr>
            <a:spLocks noGrp="1"/>
          </p:cNvSpPr>
          <p:nvPr>
            <p:ph type="title"/>
          </p:nvPr>
        </p:nvSpPr>
        <p:spPr/>
        <p:txBody>
          <a:bodyPr>
            <a:normAutofit/>
          </a:bodyPr>
          <a:lstStyle/>
          <a:p>
            <a:r>
              <a:rPr lang="en-US" dirty="0">
                <a:solidFill>
                  <a:srgbClr val="002368"/>
                </a:solidFill>
                <a:effectLst/>
              </a:rPr>
              <a:t>Det 010 Overview</a:t>
            </a:r>
          </a:p>
        </p:txBody>
      </p:sp>
    </p:spTree>
    <p:extLst>
      <p:ext uri="{BB962C8B-B14F-4D97-AF65-F5344CB8AC3E}">
        <p14:creationId xmlns:p14="http://schemas.microsoft.com/office/powerpoint/2010/main" val="50043092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42A28E-6A34-4663-9D04-48895ED40DB6}"/>
              </a:ext>
            </a:extLst>
          </p:cNvPr>
          <p:cNvSpPr>
            <a:spLocks noGrp="1"/>
          </p:cNvSpPr>
          <p:nvPr>
            <p:ph idx="1"/>
          </p:nvPr>
        </p:nvSpPr>
        <p:spPr/>
        <p:txBody>
          <a:bodyPr/>
          <a:lstStyle/>
          <a:p>
            <a:r>
              <a:rPr lang="en-US" dirty="0"/>
              <a:t>Marian Military Institute</a:t>
            </a:r>
          </a:p>
          <a:p>
            <a:r>
              <a:rPr lang="en-US" dirty="0"/>
              <a:t>University of West Alabama</a:t>
            </a:r>
          </a:p>
          <a:p>
            <a:r>
              <a:rPr lang="en-US" dirty="0"/>
              <a:t>Stillman College</a:t>
            </a:r>
          </a:p>
          <a:p>
            <a:r>
              <a:rPr lang="en-US" i="1" dirty="0"/>
              <a:t>Shelton State Community College – elected to no longer participate in program </a:t>
            </a:r>
          </a:p>
        </p:txBody>
      </p:sp>
      <p:sp>
        <p:nvSpPr>
          <p:cNvPr id="3" name="Title 2">
            <a:extLst>
              <a:ext uri="{FF2B5EF4-FFF2-40B4-BE49-F238E27FC236}">
                <a16:creationId xmlns:a16="http://schemas.microsoft.com/office/drawing/2014/main" id="{9D33267B-AE01-4673-8462-63B51E9D4B6A}"/>
              </a:ext>
            </a:extLst>
          </p:cNvPr>
          <p:cNvSpPr>
            <a:spLocks noGrp="1"/>
          </p:cNvSpPr>
          <p:nvPr>
            <p:ph type="title"/>
          </p:nvPr>
        </p:nvSpPr>
        <p:spPr/>
        <p:txBody>
          <a:bodyPr/>
          <a:lstStyle/>
          <a:p>
            <a:r>
              <a:rPr lang="en-US" dirty="0">
                <a:solidFill>
                  <a:srgbClr val="002368"/>
                </a:solidFill>
                <a:effectLst/>
              </a:rPr>
              <a:t>Crosstown Schools</a:t>
            </a:r>
            <a:endParaRPr lang="en-US" dirty="0"/>
          </a:p>
        </p:txBody>
      </p:sp>
    </p:spTree>
    <p:extLst>
      <p:ext uri="{BB962C8B-B14F-4D97-AF65-F5344CB8AC3E}">
        <p14:creationId xmlns:p14="http://schemas.microsoft.com/office/powerpoint/2010/main" val="3734101752"/>
      </p:ext>
    </p:extLst>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371600"/>
            <a:ext cx="8229600" cy="4525963"/>
          </a:xfrm>
        </p:spPr>
        <p:txBody>
          <a:bodyPr/>
          <a:lstStyle/>
          <a:p>
            <a:r>
              <a:rPr lang="en-US" dirty="0"/>
              <a:t>Academics</a:t>
            </a:r>
          </a:p>
          <a:p>
            <a:pPr lvl="1"/>
            <a:r>
              <a:rPr lang="en-US" dirty="0"/>
              <a:t>Pursuing Undergraduate Degree</a:t>
            </a:r>
          </a:p>
          <a:p>
            <a:pPr lvl="1"/>
            <a:r>
              <a:rPr lang="en-US" dirty="0"/>
              <a:t>Full time student (12+) enrolled in Aerospace Studies classes &amp; Leadership Laboratory </a:t>
            </a:r>
          </a:p>
          <a:p>
            <a:pPr lvl="1"/>
            <a:r>
              <a:rPr lang="en-US" dirty="0"/>
              <a:t>TGPA/CGPA of 2.0 (Reg) 2.5 (Scholarship) </a:t>
            </a:r>
          </a:p>
          <a:p>
            <a:pPr lvl="1"/>
            <a:r>
              <a:rPr lang="en-US" dirty="0"/>
              <a:t>80% attendance: AS class/LLAB/Physical Training</a:t>
            </a:r>
          </a:p>
          <a:p>
            <a:r>
              <a:rPr lang="en-US" dirty="0"/>
              <a:t>Medically Qualified (</a:t>
            </a:r>
            <a:r>
              <a:rPr lang="en-US" dirty="0" err="1"/>
              <a:t>DoDMERB</a:t>
            </a:r>
            <a:r>
              <a:rPr lang="en-US" dirty="0"/>
              <a:t>)</a:t>
            </a:r>
          </a:p>
          <a:p>
            <a:pPr lvl="1"/>
            <a:r>
              <a:rPr lang="en-US" dirty="0"/>
              <a:t>Complete sports physical until qualified</a:t>
            </a:r>
          </a:p>
          <a:p>
            <a:r>
              <a:rPr lang="en-US" dirty="0"/>
              <a:t>Civil Involvements</a:t>
            </a:r>
          </a:p>
          <a:p>
            <a:pPr>
              <a:buNone/>
            </a:pPr>
            <a:endParaRPr lang="en-US" dirty="0"/>
          </a:p>
          <a:p>
            <a:pPr lvl="1"/>
            <a:endParaRPr lang="en-US" dirty="0"/>
          </a:p>
          <a:p>
            <a:pPr>
              <a:buNone/>
            </a:pPr>
            <a:endParaRPr lang="en-US" dirty="0"/>
          </a:p>
        </p:txBody>
      </p:sp>
      <p:sp>
        <p:nvSpPr>
          <p:cNvPr id="2" name="Title 1"/>
          <p:cNvSpPr>
            <a:spLocks noGrp="1"/>
          </p:cNvSpPr>
          <p:nvPr>
            <p:ph type="title"/>
          </p:nvPr>
        </p:nvSpPr>
        <p:spPr/>
        <p:txBody>
          <a:bodyPr>
            <a:normAutofit/>
          </a:bodyPr>
          <a:lstStyle/>
          <a:p>
            <a:r>
              <a:rPr lang="en-US" dirty="0">
                <a:solidFill>
                  <a:srgbClr val="002368"/>
                </a:solidFill>
                <a:effectLst/>
              </a:rPr>
              <a:t>Standards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371600"/>
            <a:ext cx="8229600" cy="4525963"/>
          </a:xfrm>
        </p:spPr>
        <p:txBody>
          <a:bodyPr/>
          <a:lstStyle/>
          <a:p>
            <a:r>
              <a:rPr lang="en-US" dirty="0"/>
              <a:t>Moral Character</a:t>
            </a:r>
          </a:p>
          <a:p>
            <a:r>
              <a:rPr lang="en-US" dirty="0"/>
              <a:t>Alcohol and Drugs</a:t>
            </a:r>
          </a:p>
          <a:p>
            <a:pPr lvl="1"/>
            <a:r>
              <a:rPr lang="en-US" dirty="0"/>
              <a:t>Zero tolerance policy for illicit drug use</a:t>
            </a:r>
          </a:p>
          <a:p>
            <a:pPr lvl="1"/>
            <a:r>
              <a:rPr lang="en-US" dirty="0"/>
              <a:t>Strict Alcohol use/abuse policy</a:t>
            </a:r>
          </a:p>
          <a:p>
            <a:r>
              <a:rPr lang="en-US" dirty="0"/>
              <a:t>Physical Fitness</a:t>
            </a:r>
          </a:p>
          <a:p>
            <a:pPr lvl="1">
              <a:buNone/>
            </a:pPr>
            <a:endParaRPr lang="en-US" dirty="0"/>
          </a:p>
          <a:p>
            <a:pPr>
              <a:buNone/>
            </a:pPr>
            <a:endParaRPr lang="en-US" dirty="0"/>
          </a:p>
        </p:txBody>
      </p:sp>
      <p:sp>
        <p:nvSpPr>
          <p:cNvPr id="2" name="Title 1"/>
          <p:cNvSpPr>
            <a:spLocks noGrp="1"/>
          </p:cNvSpPr>
          <p:nvPr>
            <p:ph type="title"/>
          </p:nvPr>
        </p:nvSpPr>
        <p:spPr/>
        <p:txBody>
          <a:bodyPr>
            <a:normAutofit/>
          </a:bodyPr>
          <a:lstStyle/>
          <a:p>
            <a:r>
              <a:rPr lang="en-US" dirty="0">
                <a:solidFill>
                  <a:srgbClr val="002368"/>
                </a:solidFill>
                <a:effectLst/>
              </a:rPr>
              <a:t>Standards</a:t>
            </a:r>
          </a:p>
        </p:txBody>
      </p:sp>
      <p:pic>
        <p:nvPicPr>
          <p:cNvPr id="7" name="Picture 6" descr="Color Guard 14_6 Sept 2014.jpg"/>
          <p:cNvPicPr>
            <a:picLocks noChangeAspect="1"/>
          </p:cNvPicPr>
          <p:nvPr/>
        </p:nvPicPr>
        <p:blipFill>
          <a:blip r:embed="rId3"/>
          <a:stretch>
            <a:fillRect/>
          </a:stretch>
        </p:blipFill>
        <p:spPr>
          <a:xfrm>
            <a:off x="1524000" y="4419600"/>
            <a:ext cx="3048000" cy="2286000"/>
          </a:xfrm>
          <a:prstGeom prst="rect">
            <a:avLst/>
          </a:prstGeom>
        </p:spPr>
      </p:pic>
      <p:pic>
        <p:nvPicPr>
          <p:cNvPr id="9" name="Picture 8" descr="PT 1.jpg"/>
          <p:cNvPicPr>
            <a:picLocks noChangeAspect="1"/>
          </p:cNvPicPr>
          <p:nvPr/>
        </p:nvPicPr>
        <p:blipFill>
          <a:blip r:embed="rId4"/>
          <a:stretch>
            <a:fillRect/>
          </a:stretch>
        </p:blipFill>
        <p:spPr>
          <a:xfrm>
            <a:off x="5080000" y="3810000"/>
            <a:ext cx="3987800" cy="2990850"/>
          </a:xfrm>
          <a:prstGeom prst="rect">
            <a:avLst/>
          </a:prstGeom>
        </p:spPr>
      </p:pic>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319BD2AE80FE94EA04EAFBD1199502A" ma:contentTypeVersion="16" ma:contentTypeDescription="Create a new document." ma:contentTypeScope="" ma:versionID="d314f40ad860a2a296193cd209b58ca6">
  <xsd:schema xmlns:xsd="http://www.w3.org/2001/XMLSchema" xmlns:xs="http://www.w3.org/2001/XMLSchema" xmlns:p="http://schemas.microsoft.com/office/2006/metadata/properties" xmlns:ns2="584859f9-e04d-4b0e-a1f9-b1f19fe731fd" xmlns:ns3="eec1d92c-920d-46ef-a376-f5e1aae2423c" targetNamespace="http://schemas.microsoft.com/office/2006/metadata/properties" ma:root="true" ma:fieldsID="03694407bb536e1dd7085b944b8d31d7" ns2:_="" ns3:_="">
    <xsd:import namespace="584859f9-e04d-4b0e-a1f9-b1f19fe731fd"/>
    <xsd:import namespace="eec1d92c-920d-46ef-a376-f5e1aae2423c"/>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AutoKeyPoints" minOccurs="0"/>
                <xsd:element ref="ns3:MediaServiceKeyPoints" minOccurs="0"/>
                <xsd:element ref="ns3:MediaServiceDateTaken"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4859f9-e04d-4b0e-a1f9-b1f19fe731f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ec1d92c-920d-46ef-a376-f5e1aae2423c"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84859f9-e04d-4b0e-a1f9-b1f19fe731fd">FUECHS3FZRVZ-732411717-3425</_dlc_DocId>
    <_dlc_DocIdUrl xmlns="584859f9-e04d-4b0e-a1f9-b1f19fe731fd">
      <Url>https://myerauedu.sharepoint.com/teams/DB_Academics/AVP_ACAD/DB_Hunt/Scholarly-Communication/_layouts/15/DocIdRedir.aspx?ID=FUECHS3FZRVZ-732411717-3425</Url>
      <Description>FUECHS3FZRVZ-732411717-3425</Description>
    </_dlc_DocIdUrl>
  </documentManagement>
</p:properties>
</file>

<file path=customXml/itemProps1.xml><?xml version="1.0" encoding="utf-8"?>
<ds:datastoreItem xmlns:ds="http://schemas.openxmlformats.org/officeDocument/2006/customXml" ds:itemID="{E0AB4A81-4C3B-4129-879C-1057B3684914}"/>
</file>

<file path=customXml/itemProps2.xml><?xml version="1.0" encoding="utf-8"?>
<ds:datastoreItem xmlns:ds="http://schemas.openxmlformats.org/officeDocument/2006/customXml" ds:itemID="{6B991E06-1ADC-4478-9EA1-6A8625BD65F1}"/>
</file>

<file path=customXml/itemProps3.xml><?xml version="1.0" encoding="utf-8"?>
<ds:datastoreItem xmlns:ds="http://schemas.openxmlformats.org/officeDocument/2006/customXml" ds:itemID="{1DC20A59-E78D-4094-987B-8958F95E26C1}"/>
</file>

<file path=customXml/itemProps4.xml><?xml version="1.0" encoding="utf-8"?>
<ds:datastoreItem xmlns:ds="http://schemas.openxmlformats.org/officeDocument/2006/customXml" ds:itemID="{047FFF20-02DB-4AE8-BF39-6CB728323395}"/>
</file>

<file path=docProps/app.xml><?xml version="1.0" encoding="utf-8"?>
<Properties xmlns="http://schemas.openxmlformats.org/officeDocument/2006/extended-properties" xmlns:vt="http://schemas.openxmlformats.org/officeDocument/2006/docPropsVTypes">
  <TotalTime>0</TotalTime>
  <Words>1578</Words>
  <Application>Microsoft Office PowerPoint</Application>
  <PresentationFormat>On-screen Show (4:3)</PresentationFormat>
  <Paragraphs>128</Paragraphs>
  <Slides>16</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ＭＳ Ｐゴシック</vt:lpstr>
      <vt:lpstr>Arial</vt:lpstr>
      <vt:lpstr>Calibri</vt:lpstr>
      <vt:lpstr>Mongolian Baiti</vt:lpstr>
      <vt:lpstr>Times New Roman</vt:lpstr>
      <vt:lpstr>Vijaya</vt:lpstr>
      <vt:lpstr>Office Theme</vt:lpstr>
      <vt:lpstr>Air Force Reserve Officer  Training Corps Detachment 10, The University of Alabama  </vt:lpstr>
      <vt:lpstr>Overview</vt:lpstr>
      <vt:lpstr>AFROTC Program</vt:lpstr>
      <vt:lpstr>AFROTC Program</vt:lpstr>
      <vt:lpstr>Det 010 Overview</vt:lpstr>
      <vt:lpstr>Det 010 Overview</vt:lpstr>
      <vt:lpstr>Crosstown Schools</vt:lpstr>
      <vt:lpstr>Standards</vt:lpstr>
      <vt:lpstr>Standards</vt:lpstr>
      <vt:lpstr>Fitness Standards</vt:lpstr>
      <vt:lpstr>Scholarships</vt:lpstr>
      <vt:lpstr>Local Scholarships</vt:lpstr>
      <vt:lpstr>How do I sign up? </vt:lpstr>
      <vt:lpstr>How To Enroll</vt:lpstr>
      <vt:lpstr>Conclusion</vt:lpstr>
      <vt:lpstr> Aim High!  Roll Tide!</vt:lpstr>
    </vt:vector>
  </TitlesOfParts>
  <Company>U.S. Air Force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marvin.kerr</dc:creator>
  <cp:lastModifiedBy>Abejuela, Myla</cp:lastModifiedBy>
  <cp:revision>232</cp:revision>
  <dcterms:created xsi:type="dcterms:W3CDTF">2009-08-16T21:00:23Z</dcterms:created>
  <dcterms:modified xsi:type="dcterms:W3CDTF">2021-03-26T12:57:02Z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0x010100C319BD2AE80FE94EA04EAFBD1199502A</vt:lpwstr>
  </property>
  <property fmtid="{D5CDD505-2E9C-101B-9397-08002B2CF9AE}" pid="3" name="_dlc_DocIdItemGuid">
    <vt:lpwstr>224b31d2-8a78-4a76-9b47-c7b49ebdd045</vt:lpwstr>
  </property>
</Properties>
</file>