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1030" r:id="rId2"/>
    <p:sldId id="1308" r:id="rId3"/>
    <p:sldId id="1359" r:id="rId4"/>
    <p:sldId id="1239" r:id="rId5"/>
    <p:sldId id="1275" r:id="rId6"/>
    <p:sldId id="1240" r:id="rId7"/>
    <p:sldId id="1300" r:id="rId8"/>
    <p:sldId id="1302" r:id="rId9"/>
    <p:sldId id="1155" r:id="rId10"/>
    <p:sldId id="1156" r:id="rId11"/>
    <p:sldId id="1402" r:id="rId12"/>
    <p:sldId id="1389" r:id="rId13"/>
    <p:sldId id="1381" r:id="rId14"/>
    <p:sldId id="1382" r:id="rId15"/>
    <p:sldId id="1383" r:id="rId16"/>
    <p:sldId id="1384" r:id="rId17"/>
    <p:sldId id="1385" r:id="rId18"/>
    <p:sldId id="1386" r:id="rId19"/>
    <p:sldId id="1249" r:id="rId20"/>
    <p:sldId id="1394" r:id="rId21"/>
    <p:sldId id="1333" r:id="rId22"/>
    <p:sldId id="1323" r:id="rId23"/>
    <p:sldId id="1355" r:id="rId24"/>
    <p:sldId id="1221" r:id="rId25"/>
    <p:sldId id="123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90" d="100"/>
          <a:sy n="90" d="100"/>
        </p:scale>
        <p:origin x="398"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09B3E-19EB-4C1F-8DBC-99E97DCE9772}" type="datetimeFigureOut">
              <a:rPr lang="en-US" smtClean="0"/>
              <a:t>5/28/2019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825DEE-85F8-4A45-817F-5768110C7A0B}" type="slidenum">
              <a:rPr lang="en-US" smtClean="0"/>
              <a:t>‹#›</a:t>
            </a:fld>
            <a:endParaRPr lang="en-US"/>
          </a:p>
        </p:txBody>
      </p:sp>
    </p:spTree>
    <p:extLst>
      <p:ext uri="{BB962C8B-B14F-4D97-AF65-F5344CB8AC3E}">
        <p14:creationId xmlns:p14="http://schemas.microsoft.com/office/powerpoint/2010/main" val="386218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marL="0" marR="0" lvl="0" indent="0" algn="r" defTabSz="941741" rtl="0" eaLnBrk="0" fontAlgn="base" latinLnBrk="0" hangingPunct="0">
              <a:lnSpc>
                <a:spcPct val="100000"/>
              </a:lnSpc>
              <a:spcBef>
                <a:spcPct val="0"/>
              </a:spcBef>
              <a:spcAft>
                <a:spcPct val="0"/>
              </a:spcAft>
              <a:buClrTx/>
              <a:buSzTx/>
              <a:buFontTx/>
              <a:buNone/>
              <a:tabLst/>
              <a:defRPr/>
            </a:pPr>
            <a:fld id="{D5C406A9-2972-409E-9E84-B07EF6E1D266}" type="slidenum">
              <a:rPr kumimoji="0" lang="en-US" sz="1200" b="0" i="0" u="none" strike="noStrike" kern="1200" cap="none" spc="0" normalizeH="0" baseline="0" noProof="0" smtClean="0">
                <a:ln>
                  <a:noFill/>
                </a:ln>
                <a:solidFill>
                  <a:srgbClr val="000000"/>
                </a:solidFill>
                <a:effectLst/>
                <a:uLnTx/>
                <a:uFillTx/>
                <a:latin typeface="Times" pitchFamily="18" charset="0"/>
                <a:ea typeface="ＭＳ Ｐゴシック" charset="-128"/>
                <a:cs typeface="+mn-cs"/>
              </a:rPr>
              <a:pPr marL="0" marR="0" lvl="0" indent="0" algn="r" defTabSz="941741" rtl="0" eaLnBrk="0" fontAlgn="base" latinLnBrk="0" hangingPunct="0">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srgbClr val="000000"/>
              </a:solidFill>
              <a:effectLst/>
              <a:uLnTx/>
              <a:uFillTx/>
              <a:latin typeface="Times" pitchFamily="18" charset="0"/>
              <a:ea typeface="ＭＳ Ｐゴシック" charset="-128"/>
              <a:cs typeface="+mn-cs"/>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endParaRPr lang="en-US">
              <a:latin typeface="Times" pitchFamily="18" charset="0"/>
            </a:endParaRPr>
          </a:p>
        </p:txBody>
      </p:sp>
    </p:spTree>
    <p:extLst>
      <p:ext uri="{BB962C8B-B14F-4D97-AF65-F5344CB8AC3E}">
        <p14:creationId xmlns:p14="http://schemas.microsoft.com/office/powerpoint/2010/main" val="250298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41741" rtl="0" eaLnBrk="0" fontAlgn="base" latinLnBrk="0" hangingPunct="0">
              <a:lnSpc>
                <a:spcPct val="100000"/>
              </a:lnSpc>
              <a:spcBef>
                <a:spcPct val="0"/>
              </a:spcBef>
              <a:spcAft>
                <a:spcPct val="0"/>
              </a:spcAft>
              <a:buClrTx/>
              <a:buSzTx/>
              <a:buFontTx/>
              <a:buNone/>
              <a:tabLst/>
              <a:defRPr/>
            </a:pPr>
            <a:fld id="{55063BAE-644C-4104-B039-F55B72271626}" type="slidenum">
              <a:rPr kumimoji="0" lang="en-US" sz="1200" b="0" i="0" u="none" strike="noStrike" kern="1200" cap="none" spc="0" normalizeH="0" baseline="0" noProof="0">
                <a:ln>
                  <a:noFill/>
                </a:ln>
                <a:solidFill>
                  <a:srgbClr val="000000"/>
                </a:solidFill>
                <a:effectLst/>
                <a:uLnTx/>
                <a:uFillTx/>
                <a:latin typeface="Times" pitchFamily="18" charset="0"/>
                <a:ea typeface="ＭＳ Ｐゴシック" charset="-128"/>
                <a:cs typeface="+mn-cs"/>
              </a:rPr>
              <a:pPr marL="0" marR="0" lvl="0" indent="0" algn="r" defTabSz="941741"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Times" pitchFamily="18" charset="0"/>
              <a:ea typeface="ＭＳ Ｐゴシック" charset="-128"/>
              <a:cs typeface="+mn-cs"/>
            </a:endParaRPr>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63767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9" descr="SASPPTBckgrnd"/>
          <p:cNvPicPr>
            <a:picLocks noChangeAspect="1" noChangeArrowheads="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ext Box 10"/>
          <p:cNvSpPr txBox="1">
            <a:spLocks noChangeArrowheads="1"/>
          </p:cNvSpPr>
          <p:nvPr userDrawn="1"/>
        </p:nvSpPr>
        <p:spPr bwMode="auto">
          <a:xfrm>
            <a:off x="1" y="6478588"/>
            <a:ext cx="2806700" cy="215900"/>
          </a:xfrm>
          <a:prstGeom prst="rect">
            <a:avLst/>
          </a:prstGeom>
          <a:noFill/>
          <a:ln w="9525">
            <a:noFill/>
            <a:miter lim="800000"/>
            <a:headEnd/>
            <a:tailEnd/>
          </a:ln>
          <a:effectLst/>
        </p:spPr>
        <p:txBody>
          <a:bodyPr>
            <a:spAutoFit/>
          </a:bodyPr>
          <a:lstStyle/>
          <a:p>
            <a:pPr algn="ctr">
              <a:spcBef>
                <a:spcPct val="50000"/>
              </a:spcBef>
              <a:defRPr/>
            </a:pPr>
            <a:r>
              <a:rPr lang="en-US" sz="800" i="1" dirty="0">
                <a:solidFill>
                  <a:schemeClr val="bg1"/>
                </a:solidFill>
                <a:latin typeface="Arial" charset="0"/>
              </a:rPr>
              <a:t>SAS Approved For Release</a:t>
            </a:r>
          </a:p>
        </p:txBody>
      </p:sp>
      <p:sp>
        <p:nvSpPr>
          <p:cNvPr id="1024003" name="Rectangle 3"/>
          <p:cNvSpPr>
            <a:spLocks noGrp="1" noChangeArrowheads="1"/>
          </p:cNvSpPr>
          <p:nvPr>
            <p:ph type="ctrTitle"/>
          </p:nvPr>
        </p:nvSpPr>
        <p:spPr>
          <a:xfrm>
            <a:off x="1807633" y="1345320"/>
            <a:ext cx="10016067" cy="2539722"/>
          </a:xfrm>
        </p:spPr>
        <p:txBody>
          <a:bodyPr anchor="t"/>
          <a:lstStyle>
            <a:lvl1pPr algn="r">
              <a:defRPr sz="3600">
                <a:solidFill>
                  <a:schemeClr val="bg1"/>
                </a:solidFill>
                <a:effectLst/>
              </a:defRPr>
            </a:lvl1pPr>
          </a:lstStyle>
          <a:p>
            <a:r>
              <a:rPr lang="en-US" dirty="0"/>
              <a:t>Click to edit Master title style</a:t>
            </a:r>
          </a:p>
        </p:txBody>
      </p:sp>
      <p:sp>
        <p:nvSpPr>
          <p:cNvPr id="5" name="Rectangle 4"/>
          <p:cNvSpPr>
            <a:spLocks noGrp="1" noChangeArrowheads="1"/>
          </p:cNvSpPr>
          <p:nvPr>
            <p:ph type="sldNum" sz="quarter" idx="10"/>
          </p:nvPr>
        </p:nvSpPr>
        <p:spPr>
          <a:xfrm>
            <a:off x="10505018" y="6472239"/>
            <a:ext cx="1367367" cy="223837"/>
          </a:xfrm>
        </p:spPr>
        <p:txBody>
          <a:bodyPr/>
          <a:lstStyle>
            <a:lvl1pPr>
              <a:defRPr sz="700" i="0">
                <a:solidFill>
                  <a:srgbClr val="FFFFFF"/>
                </a:solidFill>
              </a:defRPr>
            </a:lvl1pPr>
          </a:lstStyle>
          <a:p>
            <a:pPr>
              <a:defRPr/>
            </a:pPr>
            <a:fld id="{29B3C1FE-4257-4970-B253-CCFB9C30277D}" type="datetime1">
              <a:rPr lang="en-US"/>
              <a:pPr>
                <a:defRPr/>
              </a:pPr>
              <a:t>5/28/2019</a:t>
            </a:fld>
            <a:endParaRPr lang="en-US"/>
          </a:p>
        </p:txBody>
      </p:sp>
    </p:spTree>
    <p:extLst>
      <p:ext uri="{BB962C8B-B14F-4D97-AF65-F5344CB8AC3E}">
        <p14:creationId xmlns:p14="http://schemas.microsoft.com/office/powerpoint/2010/main" val="2934967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54723FE9-CC44-4AE9-BE97-1272C988CB71}" type="slidenum">
              <a:rPr lang="en-US"/>
              <a:pPr>
                <a:defRPr/>
              </a:pPr>
              <a:t>‹#›</a:t>
            </a:fld>
            <a:endParaRPr lang="en-US"/>
          </a:p>
        </p:txBody>
      </p:sp>
    </p:spTree>
    <p:extLst>
      <p:ext uri="{BB962C8B-B14F-4D97-AF65-F5344CB8AC3E}">
        <p14:creationId xmlns:p14="http://schemas.microsoft.com/office/powerpoint/2010/main" val="1174658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5833" y="149226"/>
            <a:ext cx="2827867" cy="63103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5884" y="149226"/>
            <a:ext cx="8286749" cy="63103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A9171715-1827-406B-8883-46F075CE67D9}" type="slidenum">
              <a:rPr lang="en-US"/>
              <a:pPr>
                <a:defRPr/>
              </a:pPr>
              <a:t>‹#›</a:t>
            </a:fld>
            <a:endParaRPr lang="en-US"/>
          </a:p>
        </p:txBody>
      </p:sp>
    </p:spTree>
    <p:extLst>
      <p:ext uri="{BB962C8B-B14F-4D97-AF65-F5344CB8AC3E}">
        <p14:creationId xmlns:p14="http://schemas.microsoft.com/office/powerpoint/2010/main" val="87815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609600" y="6245225"/>
            <a:ext cx="2844800" cy="47625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4165600" y="6245225"/>
            <a:ext cx="3860800" cy="47625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7FA2E5-2D74-4ACB-9FBC-8A51261BCC21}" type="slidenum">
              <a:rPr lang="en-US"/>
              <a:pPr/>
              <a:t>‹#›</a:t>
            </a:fld>
            <a:endParaRPr lang="en-US"/>
          </a:p>
        </p:txBody>
      </p:sp>
    </p:spTree>
    <p:extLst>
      <p:ext uri="{BB962C8B-B14F-4D97-AF65-F5344CB8AC3E}">
        <p14:creationId xmlns:p14="http://schemas.microsoft.com/office/powerpoint/2010/main" val="2780303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09600" y="6245225"/>
            <a:ext cx="2844800" cy="476250"/>
          </a:xfrm>
          <a:prstGeom prst="rect">
            <a:avLst/>
          </a:prstGeom>
        </p:spPr>
        <p:txBody>
          <a:bodyPr/>
          <a:lstStyle>
            <a:lvl1pPr>
              <a:defRPr/>
            </a:lvl1pPr>
          </a:lstStyle>
          <a:p>
            <a:endParaRPr lang="en-US"/>
          </a:p>
        </p:txBody>
      </p:sp>
      <p:sp>
        <p:nvSpPr>
          <p:cNvPr id="4" name="Footer Placeholder 3"/>
          <p:cNvSpPr>
            <a:spLocks noGrp="1"/>
          </p:cNvSpPr>
          <p:nvPr>
            <p:ph type="ftr" sz="quarter" idx="11"/>
          </p:nvPr>
        </p:nvSpPr>
        <p:spPr>
          <a:xfrm>
            <a:off x="4165600" y="6245225"/>
            <a:ext cx="3860800" cy="476250"/>
          </a:xfrm>
          <a:prstGeom prst="rect">
            <a:avLst/>
          </a:prstGeom>
        </p:spPr>
        <p:txBody>
          <a:bodyPr/>
          <a:lstStyle>
            <a:lvl1pPr>
              <a:defRPr/>
            </a:lvl1pPr>
          </a:lstStyle>
          <a:p>
            <a:endParaRPr lang="en-US"/>
          </a:p>
        </p:txBody>
      </p:sp>
      <p:sp>
        <p:nvSpPr>
          <p:cNvPr id="5" name="Slide Number Placeholder 4"/>
          <p:cNvSpPr>
            <a:spLocks noGrp="1"/>
          </p:cNvSpPr>
          <p:nvPr>
            <p:ph type="sldNum" sz="quarter" idx="12"/>
          </p:nvPr>
        </p:nvSpPr>
        <p:spPr>
          <a:xfrm>
            <a:off x="8737600" y="6245225"/>
            <a:ext cx="2844800" cy="476250"/>
          </a:xfrm>
        </p:spPr>
        <p:txBody>
          <a:bodyPr/>
          <a:lstStyle>
            <a:lvl1pPr>
              <a:defRPr/>
            </a:lvl1pPr>
          </a:lstStyle>
          <a:p>
            <a:fld id="{F3201594-B51E-4E5D-AB5A-278D78D80F4C}" type="slidenum">
              <a:rPr lang="en-US"/>
              <a:pPr/>
              <a:t>‹#›</a:t>
            </a:fld>
            <a:endParaRPr lang="en-US"/>
          </a:p>
        </p:txBody>
      </p:sp>
    </p:spTree>
    <p:extLst>
      <p:ext uri="{BB962C8B-B14F-4D97-AF65-F5344CB8AC3E}">
        <p14:creationId xmlns:p14="http://schemas.microsoft.com/office/powerpoint/2010/main" val="321068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5884" y="1363664"/>
            <a:ext cx="11317816" cy="497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B93D0008-FF1A-4C24-AA75-490571AFE21D}" type="slidenum">
              <a:rPr lang="en-US"/>
              <a:pPr>
                <a:defRPr/>
              </a:pPr>
              <a:t>‹#›</a:t>
            </a:fld>
            <a:endParaRPr lang="en-US"/>
          </a:p>
        </p:txBody>
      </p:sp>
    </p:spTree>
    <p:extLst>
      <p:ext uri="{BB962C8B-B14F-4D97-AF65-F5344CB8AC3E}">
        <p14:creationId xmlns:p14="http://schemas.microsoft.com/office/powerpoint/2010/main" val="4245656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21DA784-E232-4C8B-B862-1E3942279F74}" type="slidenum">
              <a:rPr lang="en-US"/>
              <a:pPr>
                <a:defRPr/>
              </a:pPr>
              <a:t>‹#›</a:t>
            </a:fld>
            <a:endParaRPr lang="en-US"/>
          </a:p>
        </p:txBody>
      </p:sp>
    </p:spTree>
    <p:extLst>
      <p:ext uri="{BB962C8B-B14F-4D97-AF65-F5344CB8AC3E}">
        <p14:creationId xmlns:p14="http://schemas.microsoft.com/office/powerpoint/2010/main" val="163672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5885" y="1363664"/>
            <a:ext cx="5556249"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5334" y="1363664"/>
            <a:ext cx="5558367"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pPr>
              <a:defRPr/>
            </a:pPr>
            <a:fld id="{1A609F17-6049-41C3-95C9-0FA46F516B3B}" type="slidenum">
              <a:rPr lang="en-US"/>
              <a:pPr>
                <a:defRPr/>
              </a:pPr>
              <a:t>‹#›</a:t>
            </a:fld>
            <a:endParaRPr lang="en-US"/>
          </a:p>
        </p:txBody>
      </p:sp>
    </p:spTree>
    <p:extLst>
      <p:ext uri="{BB962C8B-B14F-4D97-AF65-F5344CB8AC3E}">
        <p14:creationId xmlns:p14="http://schemas.microsoft.com/office/powerpoint/2010/main" val="3633006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sldNum" sz="quarter" idx="10"/>
          </p:nvPr>
        </p:nvSpPr>
        <p:spPr>
          <a:ln/>
        </p:spPr>
        <p:txBody>
          <a:bodyPr/>
          <a:lstStyle>
            <a:lvl1pPr>
              <a:defRPr/>
            </a:lvl1pPr>
          </a:lstStyle>
          <a:p>
            <a:pPr>
              <a:defRPr/>
            </a:pPr>
            <a:fld id="{F2E224AE-1703-44A8-A52F-9797C8190727}" type="slidenum">
              <a:rPr lang="en-US"/>
              <a:pPr>
                <a:defRPr/>
              </a:pPr>
              <a:t>‹#›</a:t>
            </a:fld>
            <a:endParaRPr lang="en-US"/>
          </a:p>
        </p:txBody>
      </p:sp>
    </p:spTree>
    <p:extLst>
      <p:ext uri="{BB962C8B-B14F-4D97-AF65-F5344CB8AC3E}">
        <p14:creationId xmlns:p14="http://schemas.microsoft.com/office/powerpoint/2010/main" val="1265279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sldNum" sz="quarter" idx="10"/>
          </p:nvPr>
        </p:nvSpPr>
        <p:spPr>
          <a:ln/>
        </p:spPr>
        <p:txBody>
          <a:bodyPr/>
          <a:lstStyle>
            <a:lvl1pPr>
              <a:defRPr/>
            </a:lvl1pPr>
          </a:lstStyle>
          <a:p>
            <a:pPr>
              <a:defRPr/>
            </a:pPr>
            <a:fld id="{642559C8-CE71-461A-B2D1-F33BDF2080FD}" type="slidenum">
              <a:rPr lang="en-US"/>
              <a:pPr>
                <a:defRPr/>
              </a:pPr>
              <a:t>‹#›</a:t>
            </a:fld>
            <a:endParaRPr lang="en-US"/>
          </a:p>
        </p:txBody>
      </p:sp>
    </p:spTree>
    <p:extLst>
      <p:ext uri="{BB962C8B-B14F-4D97-AF65-F5344CB8AC3E}">
        <p14:creationId xmlns:p14="http://schemas.microsoft.com/office/powerpoint/2010/main" val="890902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3391CDF-31E6-4656-9B60-104211DB86D3}" type="slidenum">
              <a:rPr lang="en-US"/>
              <a:pPr>
                <a:defRPr/>
              </a:pPr>
              <a:t>‹#›</a:t>
            </a:fld>
            <a:endParaRPr lang="en-US"/>
          </a:p>
        </p:txBody>
      </p:sp>
    </p:spTree>
    <p:extLst>
      <p:ext uri="{BB962C8B-B14F-4D97-AF65-F5344CB8AC3E}">
        <p14:creationId xmlns:p14="http://schemas.microsoft.com/office/powerpoint/2010/main" val="1944782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64F243A-9460-4418-8C87-5CCA0DFC1BFF}" type="slidenum">
              <a:rPr lang="en-US"/>
              <a:pPr>
                <a:defRPr/>
              </a:pPr>
              <a:t>‹#›</a:t>
            </a:fld>
            <a:endParaRPr lang="en-US"/>
          </a:p>
        </p:txBody>
      </p:sp>
    </p:spTree>
    <p:extLst>
      <p:ext uri="{BB962C8B-B14F-4D97-AF65-F5344CB8AC3E}">
        <p14:creationId xmlns:p14="http://schemas.microsoft.com/office/powerpoint/2010/main" val="32253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42E852C-EF49-43C0-990A-525C5BAE4617}" type="slidenum">
              <a:rPr lang="en-US"/>
              <a:pPr>
                <a:defRPr/>
              </a:pPr>
              <a:t>‹#›</a:t>
            </a:fld>
            <a:endParaRPr lang="en-US"/>
          </a:p>
        </p:txBody>
      </p:sp>
    </p:spTree>
    <p:extLst>
      <p:ext uri="{BB962C8B-B14F-4D97-AF65-F5344CB8AC3E}">
        <p14:creationId xmlns:p14="http://schemas.microsoft.com/office/powerpoint/2010/main" val="2298766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7" descr="SASPPTMainBckgrnd"/>
          <p:cNvPicPr>
            <a:picLocks noChangeAspect="1" noChangeArrowheads="1"/>
          </p:cNvPicPr>
          <p:nvPr userDrawn="1"/>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1022978" name="Rectangle 2"/>
          <p:cNvSpPr>
            <a:spLocks noGrp="1" noChangeArrowheads="1"/>
          </p:cNvSpPr>
          <p:nvPr>
            <p:ph type="title"/>
          </p:nvPr>
        </p:nvSpPr>
        <p:spPr bwMode="auto">
          <a:xfrm>
            <a:off x="2504017" y="149225"/>
            <a:ext cx="9311216" cy="692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en-US"/>
          </a:p>
        </p:txBody>
      </p:sp>
      <p:sp>
        <p:nvSpPr>
          <p:cNvPr id="1028" name="Rectangle 3"/>
          <p:cNvSpPr>
            <a:spLocks noGrp="1" noChangeArrowheads="1"/>
          </p:cNvSpPr>
          <p:nvPr>
            <p:ph type="body" idx="1"/>
          </p:nvPr>
        </p:nvSpPr>
        <p:spPr bwMode="auto">
          <a:xfrm>
            <a:off x="505884" y="1363663"/>
            <a:ext cx="11317816" cy="4989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2981" name="Rectangle 5"/>
          <p:cNvSpPr>
            <a:spLocks noGrp="1" noChangeArrowheads="1"/>
          </p:cNvSpPr>
          <p:nvPr>
            <p:ph type="sldNum" sz="quarter" idx="4"/>
          </p:nvPr>
        </p:nvSpPr>
        <p:spPr bwMode="auto">
          <a:xfrm>
            <a:off x="10972801" y="6480175"/>
            <a:ext cx="827617" cy="223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i="1">
                <a:solidFill>
                  <a:srgbClr val="000000"/>
                </a:solidFill>
                <a:latin typeface="Arial" charset="0"/>
              </a:defRPr>
            </a:lvl1pPr>
          </a:lstStyle>
          <a:p>
            <a:pPr>
              <a:defRPr/>
            </a:pPr>
            <a:fld id="{D901262B-75C1-4D5B-B520-B729A4666F27}" type="slidenum">
              <a:rPr lang="en-US"/>
              <a:pPr>
                <a:defRPr/>
              </a:pPr>
              <a:t>‹#›</a:t>
            </a:fld>
            <a:endParaRPr lang="en-US"/>
          </a:p>
        </p:txBody>
      </p:sp>
      <p:sp>
        <p:nvSpPr>
          <p:cNvPr id="1022983" name="Text Box 7"/>
          <p:cNvSpPr txBox="1">
            <a:spLocks noChangeArrowheads="1"/>
          </p:cNvSpPr>
          <p:nvPr/>
        </p:nvSpPr>
        <p:spPr bwMode="auto">
          <a:xfrm>
            <a:off x="292101" y="6532564"/>
            <a:ext cx="2063751" cy="122237"/>
          </a:xfrm>
          <a:prstGeom prst="rect">
            <a:avLst/>
          </a:prstGeom>
          <a:noFill/>
          <a:ln w="9525">
            <a:noFill/>
            <a:miter lim="800000"/>
            <a:headEnd/>
            <a:tailEnd/>
          </a:ln>
          <a:effectLst/>
        </p:spPr>
        <p:txBody>
          <a:bodyPr lIns="0" tIns="0" rIns="0" bIns="0" anchorCtr="1">
            <a:spAutoFit/>
          </a:bodyPr>
          <a:lstStyle/>
          <a:p>
            <a:pPr>
              <a:defRPr/>
            </a:pPr>
            <a:r>
              <a:rPr lang="en-US" sz="800" b="0" i="1" dirty="0">
                <a:latin typeface="Arial" charset="0"/>
              </a:rPr>
              <a:t>SAS Approved for Release</a:t>
            </a:r>
          </a:p>
        </p:txBody>
      </p:sp>
    </p:spTree>
    <p:extLst>
      <p:ext uri="{BB962C8B-B14F-4D97-AF65-F5344CB8AC3E}">
        <p14:creationId xmlns:p14="http://schemas.microsoft.com/office/powerpoint/2010/main" val="24455562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rtl="0" eaLnBrk="0" fontAlgn="base" hangingPunct="0">
        <a:lnSpc>
          <a:spcPct val="90000"/>
        </a:lnSpc>
        <a:spcBef>
          <a:spcPct val="0"/>
        </a:spcBef>
        <a:spcAft>
          <a:spcPct val="0"/>
        </a:spcAft>
        <a:defRPr sz="2600" b="1">
          <a:solidFill>
            <a:srgbClr val="FF0000"/>
          </a:solidFill>
          <a:effectLst>
            <a:outerShdw blurRad="38100" dist="38100" dir="2700000" algn="tl">
              <a:srgbClr val="C0C0C0"/>
            </a:outerShdw>
          </a:effectLst>
          <a:latin typeface="+mj-lt"/>
          <a:ea typeface="ＭＳ Ｐゴシック" charset="-128"/>
          <a:cs typeface="+mj-cs"/>
        </a:defRPr>
      </a:lvl1pPr>
      <a:lvl2pPr algn="l" rtl="0" eaLnBrk="0" fontAlgn="base" hangingPunct="0">
        <a:lnSpc>
          <a:spcPct val="90000"/>
        </a:lnSpc>
        <a:spcBef>
          <a:spcPct val="0"/>
        </a:spcBef>
        <a:spcAft>
          <a:spcPct val="0"/>
        </a:spcAft>
        <a:defRPr sz="2600" b="1">
          <a:solidFill>
            <a:srgbClr val="FF0000"/>
          </a:solidFill>
          <a:effectLst>
            <a:outerShdw blurRad="38100" dist="38100" dir="2700000" algn="tl">
              <a:srgbClr val="C0C0C0"/>
            </a:outerShdw>
          </a:effectLst>
          <a:latin typeface="Arial" charset="0"/>
          <a:ea typeface="ＭＳ Ｐゴシック" charset="-128"/>
        </a:defRPr>
      </a:lvl2pPr>
      <a:lvl3pPr algn="l" rtl="0" eaLnBrk="0" fontAlgn="base" hangingPunct="0">
        <a:lnSpc>
          <a:spcPct val="90000"/>
        </a:lnSpc>
        <a:spcBef>
          <a:spcPct val="0"/>
        </a:spcBef>
        <a:spcAft>
          <a:spcPct val="0"/>
        </a:spcAft>
        <a:defRPr sz="2600" b="1">
          <a:solidFill>
            <a:srgbClr val="FF0000"/>
          </a:solidFill>
          <a:effectLst>
            <a:outerShdw blurRad="38100" dist="38100" dir="2700000" algn="tl">
              <a:srgbClr val="C0C0C0"/>
            </a:outerShdw>
          </a:effectLst>
          <a:latin typeface="Arial" charset="0"/>
          <a:ea typeface="ＭＳ Ｐゴシック" charset="-128"/>
        </a:defRPr>
      </a:lvl3pPr>
      <a:lvl4pPr algn="l" rtl="0" eaLnBrk="0" fontAlgn="base" hangingPunct="0">
        <a:lnSpc>
          <a:spcPct val="90000"/>
        </a:lnSpc>
        <a:spcBef>
          <a:spcPct val="0"/>
        </a:spcBef>
        <a:spcAft>
          <a:spcPct val="0"/>
        </a:spcAft>
        <a:defRPr sz="2600" b="1">
          <a:solidFill>
            <a:srgbClr val="FF0000"/>
          </a:solidFill>
          <a:effectLst>
            <a:outerShdw blurRad="38100" dist="38100" dir="2700000" algn="tl">
              <a:srgbClr val="C0C0C0"/>
            </a:outerShdw>
          </a:effectLst>
          <a:latin typeface="Arial" charset="0"/>
          <a:ea typeface="ＭＳ Ｐゴシック" charset="-128"/>
        </a:defRPr>
      </a:lvl4pPr>
      <a:lvl5pPr algn="l" rtl="0" eaLnBrk="0" fontAlgn="base" hangingPunct="0">
        <a:lnSpc>
          <a:spcPct val="90000"/>
        </a:lnSpc>
        <a:spcBef>
          <a:spcPct val="0"/>
        </a:spcBef>
        <a:spcAft>
          <a:spcPct val="0"/>
        </a:spcAft>
        <a:defRPr sz="2600" b="1">
          <a:solidFill>
            <a:srgbClr val="FF0000"/>
          </a:solidFill>
          <a:effectLst>
            <a:outerShdw blurRad="38100" dist="38100" dir="2700000" algn="tl">
              <a:srgbClr val="C0C0C0"/>
            </a:outerShdw>
          </a:effectLst>
          <a:latin typeface="Arial" charset="0"/>
          <a:ea typeface="ＭＳ Ｐゴシック" charset="-128"/>
        </a:defRPr>
      </a:lvl5pPr>
      <a:lvl6pPr marL="457200" algn="l" rtl="0" eaLnBrk="0" fontAlgn="base" hangingPunct="0">
        <a:lnSpc>
          <a:spcPct val="90000"/>
        </a:lnSpc>
        <a:spcBef>
          <a:spcPct val="0"/>
        </a:spcBef>
        <a:spcAft>
          <a:spcPct val="0"/>
        </a:spcAft>
        <a:defRPr sz="2600" b="1">
          <a:solidFill>
            <a:srgbClr val="336699"/>
          </a:solidFill>
          <a:effectLst>
            <a:outerShdw blurRad="38100" dist="38100" dir="2700000" algn="tl">
              <a:srgbClr val="C0C0C0"/>
            </a:outerShdw>
          </a:effectLst>
          <a:latin typeface="Arial" charset="0"/>
        </a:defRPr>
      </a:lvl6pPr>
      <a:lvl7pPr marL="914400" algn="l" rtl="0" eaLnBrk="0" fontAlgn="base" hangingPunct="0">
        <a:lnSpc>
          <a:spcPct val="90000"/>
        </a:lnSpc>
        <a:spcBef>
          <a:spcPct val="0"/>
        </a:spcBef>
        <a:spcAft>
          <a:spcPct val="0"/>
        </a:spcAft>
        <a:defRPr sz="2600" b="1">
          <a:solidFill>
            <a:srgbClr val="336699"/>
          </a:solidFill>
          <a:effectLst>
            <a:outerShdw blurRad="38100" dist="38100" dir="2700000" algn="tl">
              <a:srgbClr val="C0C0C0"/>
            </a:outerShdw>
          </a:effectLst>
          <a:latin typeface="Arial" charset="0"/>
        </a:defRPr>
      </a:lvl7pPr>
      <a:lvl8pPr marL="1371600" algn="l" rtl="0" eaLnBrk="0" fontAlgn="base" hangingPunct="0">
        <a:lnSpc>
          <a:spcPct val="90000"/>
        </a:lnSpc>
        <a:spcBef>
          <a:spcPct val="0"/>
        </a:spcBef>
        <a:spcAft>
          <a:spcPct val="0"/>
        </a:spcAft>
        <a:defRPr sz="2600" b="1">
          <a:solidFill>
            <a:srgbClr val="336699"/>
          </a:solidFill>
          <a:effectLst>
            <a:outerShdw blurRad="38100" dist="38100" dir="2700000" algn="tl">
              <a:srgbClr val="C0C0C0"/>
            </a:outerShdw>
          </a:effectLst>
          <a:latin typeface="Arial" charset="0"/>
        </a:defRPr>
      </a:lvl8pPr>
      <a:lvl9pPr marL="1828800" algn="l" rtl="0" eaLnBrk="0" fontAlgn="base" hangingPunct="0">
        <a:lnSpc>
          <a:spcPct val="90000"/>
        </a:lnSpc>
        <a:spcBef>
          <a:spcPct val="0"/>
        </a:spcBef>
        <a:spcAft>
          <a:spcPct val="0"/>
        </a:spcAft>
        <a:defRPr sz="2600" b="1">
          <a:solidFill>
            <a:srgbClr val="336699"/>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rgbClr val="336699"/>
        </a:buClr>
        <a:buFont typeface="Wingdings" pitchFamily="2" charset="2"/>
        <a:buChar char="n"/>
        <a:defRPr b="1">
          <a:solidFill>
            <a:srgbClr val="291A10"/>
          </a:solidFill>
          <a:latin typeface="+mn-lt"/>
          <a:ea typeface="ＭＳ Ｐゴシック" charset="-128"/>
          <a:cs typeface="+mn-cs"/>
        </a:defRPr>
      </a:lvl1pPr>
      <a:lvl2pPr marL="742950" indent="-285750" algn="l" rtl="0" eaLnBrk="0" fontAlgn="base" hangingPunct="0">
        <a:spcBef>
          <a:spcPct val="20000"/>
        </a:spcBef>
        <a:spcAft>
          <a:spcPct val="0"/>
        </a:spcAft>
        <a:buClr>
          <a:srgbClr val="336699"/>
        </a:buClr>
        <a:buFont typeface="Wingdings" pitchFamily="2" charset="2"/>
        <a:buChar char="v"/>
        <a:defRPr sz="1600">
          <a:solidFill>
            <a:srgbClr val="291A10"/>
          </a:solidFill>
          <a:latin typeface="+mn-lt"/>
          <a:ea typeface="ＭＳ Ｐゴシック" pitchFamily="-110" charset="-128"/>
        </a:defRPr>
      </a:lvl2pPr>
      <a:lvl3pPr marL="1143000" indent="-228600" algn="l" rtl="0" eaLnBrk="0" fontAlgn="base" hangingPunct="0">
        <a:spcBef>
          <a:spcPct val="20000"/>
        </a:spcBef>
        <a:spcAft>
          <a:spcPct val="0"/>
        </a:spcAft>
        <a:buChar char="•"/>
        <a:defRPr sz="1400">
          <a:solidFill>
            <a:srgbClr val="291A10"/>
          </a:solidFill>
          <a:latin typeface="+mn-lt"/>
          <a:ea typeface="ＭＳ Ｐゴシック" pitchFamily="-110" charset="-128"/>
        </a:defRPr>
      </a:lvl3pPr>
      <a:lvl4pPr marL="1600200" indent="-228600" algn="l" rtl="0" eaLnBrk="0" fontAlgn="base" hangingPunct="0">
        <a:spcBef>
          <a:spcPct val="20000"/>
        </a:spcBef>
        <a:spcAft>
          <a:spcPct val="0"/>
        </a:spcAft>
        <a:buChar char="–"/>
        <a:defRPr sz="1400">
          <a:solidFill>
            <a:srgbClr val="291A10"/>
          </a:solidFill>
          <a:latin typeface="+mn-lt"/>
          <a:ea typeface="ＭＳ Ｐゴシック" pitchFamily="-110" charset="-128"/>
        </a:defRPr>
      </a:lvl4pPr>
      <a:lvl5pPr marL="2057400" indent="-228600" algn="l" rtl="0" eaLnBrk="0" fontAlgn="base" hangingPunct="0">
        <a:spcBef>
          <a:spcPct val="20000"/>
        </a:spcBef>
        <a:spcAft>
          <a:spcPct val="0"/>
        </a:spcAft>
        <a:buChar char="»"/>
        <a:defRPr sz="1400">
          <a:solidFill>
            <a:srgbClr val="291A10"/>
          </a:solidFill>
          <a:latin typeface="+mn-lt"/>
          <a:ea typeface="ＭＳ Ｐゴシック" pitchFamily="-110" charset="-128"/>
        </a:defRPr>
      </a:lvl5pPr>
      <a:lvl6pPr marL="2514600" indent="-228600" algn="l" rtl="0" eaLnBrk="0" fontAlgn="base" hangingPunct="0">
        <a:spcBef>
          <a:spcPct val="20000"/>
        </a:spcBef>
        <a:spcAft>
          <a:spcPct val="0"/>
        </a:spcAft>
        <a:buChar char="»"/>
        <a:defRPr sz="1400">
          <a:solidFill>
            <a:srgbClr val="291A10"/>
          </a:solidFill>
          <a:latin typeface="+mn-lt"/>
        </a:defRPr>
      </a:lvl6pPr>
      <a:lvl7pPr marL="2971800" indent="-228600" algn="l" rtl="0" eaLnBrk="0" fontAlgn="base" hangingPunct="0">
        <a:spcBef>
          <a:spcPct val="20000"/>
        </a:spcBef>
        <a:spcAft>
          <a:spcPct val="0"/>
        </a:spcAft>
        <a:buChar char="»"/>
        <a:defRPr sz="1400">
          <a:solidFill>
            <a:srgbClr val="291A10"/>
          </a:solidFill>
          <a:latin typeface="+mn-lt"/>
        </a:defRPr>
      </a:lvl7pPr>
      <a:lvl8pPr marL="3429000" indent="-228600" algn="l" rtl="0" eaLnBrk="0" fontAlgn="base" hangingPunct="0">
        <a:spcBef>
          <a:spcPct val="20000"/>
        </a:spcBef>
        <a:spcAft>
          <a:spcPct val="0"/>
        </a:spcAft>
        <a:buChar char="»"/>
        <a:defRPr sz="1400">
          <a:solidFill>
            <a:srgbClr val="291A10"/>
          </a:solidFill>
          <a:latin typeface="+mn-lt"/>
        </a:defRPr>
      </a:lvl8pPr>
      <a:lvl9pPr marL="3886200" indent="-228600" algn="l" rtl="0" eaLnBrk="0" fontAlgn="base" hangingPunct="0">
        <a:spcBef>
          <a:spcPct val="20000"/>
        </a:spcBef>
        <a:spcAft>
          <a:spcPct val="0"/>
        </a:spcAft>
        <a:buChar char="»"/>
        <a:defRPr sz="1400">
          <a:solidFill>
            <a:srgbClr val="291A1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2.xml"/><Relationship Id="rId7"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9.jpeg"/><Relationship Id="rId11" Type="http://schemas.openxmlformats.org/officeDocument/2006/relationships/image" Target="../media/image12.png"/><Relationship Id="rId5" Type="http://schemas.openxmlformats.org/officeDocument/2006/relationships/image" Target="../media/image8.png"/><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Text Box 5"/>
          <p:cNvSpPr txBox="1">
            <a:spLocks noChangeArrowheads="1"/>
          </p:cNvSpPr>
          <p:nvPr/>
        </p:nvSpPr>
        <p:spPr bwMode="auto">
          <a:xfrm>
            <a:off x="2865438" y="1128714"/>
            <a:ext cx="7535862" cy="6401753"/>
          </a:xfrm>
          <a:prstGeom prst="rect">
            <a:avLst/>
          </a:prstGeom>
          <a:noFill/>
          <a:ln w="9525">
            <a:noFill/>
            <a:miter lim="800000"/>
            <a:headEnd/>
            <a:tailEnd/>
          </a:ln>
          <a:effectLst/>
        </p:spPr>
        <p:txBody>
          <a:bodyPr>
            <a:spAutoFit/>
          </a:bodyPr>
          <a:lstStyle/>
          <a:p>
            <a:pPr algn="r" eaLnBrk="0" fontAlgn="base" hangingPunct="0">
              <a:spcBef>
                <a:spcPct val="0"/>
              </a:spcBef>
              <a:spcAft>
                <a:spcPct val="0"/>
              </a:spcAft>
              <a:defRPr/>
            </a:pPr>
            <a:endParaRPr lang="en-US" sz="32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r>
              <a:rPr lang="en-US" sz="3200" b="1" dirty="0">
                <a:solidFill>
                  <a:srgbClr val="336699"/>
                </a:solidFill>
                <a:effectLst>
                  <a:outerShdw blurRad="38100" dist="38100" dir="2700000" algn="tl">
                    <a:srgbClr val="C0C0C0"/>
                  </a:outerShdw>
                </a:effectLst>
                <a:latin typeface="Arial" charset="0"/>
                <a:ea typeface="ＭＳ Ｐゴシック" charset="-128"/>
              </a:rPr>
              <a:t>NASA Lessons </a:t>
            </a:r>
          </a:p>
          <a:p>
            <a:pPr algn="r" eaLnBrk="0" fontAlgn="base" hangingPunct="0">
              <a:spcBef>
                <a:spcPct val="0"/>
              </a:spcBef>
              <a:spcAft>
                <a:spcPct val="0"/>
              </a:spcAft>
              <a:defRPr/>
            </a:pPr>
            <a:r>
              <a:rPr lang="en-US" sz="3200" b="1" dirty="0">
                <a:solidFill>
                  <a:srgbClr val="336699"/>
                </a:solidFill>
                <a:effectLst>
                  <a:outerShdw blurRad="38100" dist="38100" dir="2700000" algn="tl">
                    <a:srgbClr val="C0C0C0"/>
                  </a:outerShdw>
                </a:effectLst>
                <a:latin typeface="Arial" charset="0"/>
                <a:ea typeface="ＭＳ Ｐゴシック" charset="-128"/>
              </a:rPr>
              <a:t>From Columbia  </a:t>
            </a:r>
          </a:p>
          <a:p>
            <a:pPr algn="r" eaLnBrk="0" fontAlgn="base" hangingPunct="0">
              <a:spcBef>
                <a:spcPct val="0"/>
              </a:spcBef>
              <a:spcAft>
                <a:spcPct val="0"/>
              </a:spcAft>
              <a:defRPr/>
            </a:pPr>
            <a:endParaRPr lang="en-US" sz="32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32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r>
              <a:rPr lang="en-US" sz="2800" b="1" dirty="0">
                <a:solidFill>
                  <a:srgbClr val="336699"/>
                </a:solidFill>
                <a:effectLst>
                  <a:outerShdw blurRad="38100" dist="38100" dir="2700000" algn="tl">
                    <a:srgbClr val="C0C0C0"/>
                  </a:outerShdw>
                </a:effectLst>
                <a:latin typeface="Arial" charset="0"/>
                <a:ea typeface="ＭＳ Ｐゴシック" charset="-128"/>
              </a:rPr>
              <a:t>Wayne Hale</a:t>
            </a:r>
          </a:p>
          <a:p>
            <a:pPr algn="r" eaLnBrk="0" fontAlgn="base" hangingPunct="0">
              <a:spcBef>
                <a:spcPct val="0"/>
              </a:spcBef>
              <a:spcAft>
                <a:spcPct val="0"/>
              </a:spcAft>
              <a:defRPr/>
            </a:pPr>
            <a:r>
              <a:rPr lang="en-US" sz="2400" b="1" dirty="0">
                <a:solidFill>
                  <a:srgbClr val="336699"/>
                </a:solidFill>
                <a:effectLst>
                  <a:outerShdw blurRad="38100" dist="38100" dir="2700000" algn="tl">
                    <a:srgbClr val="C0C0C0"/>
                  </a:outerShdw>
                </a:effectLst>
                <a:latin typeface="Arial" charset="0"/>
                <a:ea typeface="ＭＳ Ｐゴシック" charset="-128"/>
              </a:rPr>
              <a:t>Director of Human Spaceflight</a:t>
            </a:r>
          </a:p>
          <a:p>
            <a:pPr algn="r" eaLnBrk="0" fontAlgn="base" hangingPunct="0">
              <a:spcBef>
                <a:spcPct val="0"/>
              </a:spcBef>
              <a:spcAft>
                <a:spcPct val="0"/>
              </a:spcAft>
              <a:defRPr/>
            </a:pPr>
            <a:endParaRPr lang="en-US" sz="28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8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0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0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0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0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20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14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1400" b="1" dirty="0">
              <a:solidFill>
                <a:srgbClr val="336699"/>
              </a:solidFill>
              <a:effectLst>
                <a:outerShdw blurRad="38100" dist="38100" dir="2700000" algn="tl">
                  <a:srgbClr val="C0C0C0"/>
                </a:outerShdw>
              </a:effectLst>
              <a:latin typeface="Arial" charset="0"/>
              <a:ea typeface="ＭＳ Ｐゴシック" charset="-128"/>
            </a:endParaRPr>
          </a:p>
          <a:p>
            <a:pPr algn="r" eaLnBrk="0" fontAlgn="base" hangingPunct="0">
              <a:spcBef>
                <a:spcPct val="0"/>
              </a:spcBef>
              <a:spcAft>
                <a:spcPct val="0"/>
              </a:spcAft>
              <a:defRPr/>
            </a:pPr>
            <a:endParaRPr lang="en-US" sz="1400" b="1" dirty="0">
              <a:solidFill>
                <a:srgbClr val="336699"/>
              </a:solidFill>
              <a:effectLst>
                <a:outerShdw blurRad="38100" dist="38100" dir="2700000" algn="tl">
                  <a:srgbClr val="C0C0C0"/>
                </a:outerShdw>
              </a:effectLst>
              <a:latin typeface="Arial" charset="0"/>
              <a:ea typeface="ＭＳ Ｐゴシック" charset="-128"/>
            </a:endParaRPr>
          </a:p>
        </p:txBody>
      </p:sp>
      <p:sp>
        <p:nvSpPr>
          <p:cNvPr id="3075" name="TextBox 2"/>
          <p:cNvSpPr txBox="1">
            <a:spLocks noChangeArrowheads="1"/>
          </p:cNvSpPr>
          <p:nvPr/>
        </p:nvSpPr>
        <p:spPr bwMode="auto">
          <a:xfrm>
            <a:off x="1819276" y="5856288"/>
            <a:ext cx="3719513" cy="584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800" b="1">
                <a:solidFill>
                  <a:srgbClr val="FFFFFF"/>
                </a:solidFill>
                <a:latin typeface="Arial" pitchFamily="34" charset="0"/>
                <a:ea typeface="ＭＳ Ｐゴシック" charset="-128"/>
              </a:rPr>
              <a:t>Notice:  Information Subject to Export Control Laws.  </a:t>
            </a:r>
          </a:p>
          <a:p>
            <a:pPr eaLnBrk="0" fontAlgn="base" hangingPunct="0">
              <a:spcBef>
                <a:spcPct val="0"/>
              </a:spcBef>
              <a:spcAft>
                <a:spcPct val="0"/>
              </a:spcAft>
            </a:pPr>
            <a:r>
              <a:rPr lang="en-US" sz="800" b="1">
                <a:solidFill>
                  <a:srgbClr val="FFFFFF"/>
                </a:solidFill>
                <a:latin typeface="Arial" pitchFamily="34" charset="0"/>
                <a:ea typeface="ＭＳ Ｐゴシック" charset="-128"/>
              </a:rPr>
              <a:t>This document contains NO “Technical Data” as defined under</a:t>
            </a:r>
          </a:p>
          <a:p>
            <a:pPr eaLnBrk="0" fontAlgn="base" hangingPunct="0">
              <a:spcBef>
                <a:spcPct val="0"/>
              </a:spcBef>
              <a:spcAft>
                <a:spcPct val="0"/>
              </a:spcAft>
            </a:pPr>
            <a:r>
              <a:rPr lang="en-US" sz="800" b="1">
                <a:solidFill>
                  <a:srgbClr val="FFFFFF"/>
                </a:solidFill>
                <a:latin typeface="Arial" pitchFamily="34" charset="0"/>
                <a:ea typeface="ＭＳ Ｐゴシック" charset="-128"/>
              </a:rPr>
              <a:t>The International Traffic in Arms Regulations (ITAR) (22 C. F. R. 120.10) .</a:t>
            </a:r>
          </a:p>
          <a:p>
            <a:pPr eaLnBrk="0" fontAlgn="base" hangingPunct="0">
              <a:spcBef>
                <a:spcPct val="0"/>
              </a:spcBef>
              <a:spcAft>
                <a:spcPct val="0"/>
              </a:spcAft>
            </a:pPr>
            <a:r>
              <a:rPr lang="en-US" sz="800" b="1">
                <a:solidFill>
                  <a:srgbClr val="FFFFFF"/>
                </a:solidFill>
                <a:latin typeface="Arial" pitchFamily="34" charset="0"/>
                <a:ea typeface="ＭＳ Ｐゴシック" charset="-128"/>
              </a:rPr>
              <a:t>DTC Case TA 2777-09.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814" name="Rectangle 46"/>
          <p:cNvSpPr>
            <a:spLocks noGrp="1" noChangeArrowheads="1"/>
          </p:cNvSpPr>
          <p:nvPr>
            <p:ph type="title"/>
          </p:nvPr>
        </p:nvSpPr>
        <p:spPr>
          <a:noFill/>
          <a:ln/>
        </p:spPr>
        <p:txBody>
          <a:bodyPr anchorCtr="1"/>
          <a:lstStyle/>
          <a:p>
            <a:r>
              <a:rPr lang="en-US" sz="2400">
                <a:latin typeface="Arial" charset="0"/>
              </a:rPr>
              <a:t>Space Shuttle Risk of Loss </a:t>
            </a:r>
            <a:br>
              <a:rPr lang="en-US" sz="2400">
                <a:latin typeface="Arial" charset="0"/>
              </a:rPr>
            </a:br>
            <a:r>
              <a:rPr lang="en-US" sz="2400">
                <a:latin typeface="Arial" charset="0"/>
              </a:rPr>
              <a:t>Vehicle and Crew</a:t>
            </a:r>
          </a:p>
        </p:txBody>
      </p:sp>
      <p:sp>
        <p:nvSpPr>
          <p:cNvPr id="44" name="Footer Placeholder 4"/>
          <p:cNvSpPr>
            <a:spLocks noGrp="1"/>
          </p:cNvSpPr>
          <p:nvPr>
            <p:ph type="ftr" sz="quarter" idx="4294967295"/>
          </p:nvPr>
        </p:nvSpPr>
        <p:spPr>
          <a:xfrm>
            <a:off x="10210800" y="6553200"/>
            <a:ext cx="457200" cy="381000"/>
          </a:xfrm>
          <a:prstGeom prst="rect">
            <a:avLst/>
          </a:prstGeom>
        </p:spPr>
        <p:txBody>
          <a:bodyPr/>
          <a:lstStyle/>
          <a:p>
            <a:pPr eaLnBrk="0" fontAlgn="base" hangingPunct="0">
              <a:spcBef>
                <a:spcPct val="0"/>
              </a:spcBef>
              <a:spcAft>
                <a:spcPct val="0"/>
              </a:spcAft>
            </a:pPr>
            <a:fld id="{A8D48BBC-B9C2-4D4C-BF07-ACE55092CF88}" type="slidenum">
              <a:rPr lang="en-US" sz="800" b="1">
                <a:solidFill>
                  <a:srgbClr val="B8AEFE"/>
                </a:solidFill>
                <a:latin typeface="Arial" pitchFamily="34" charset="0"/>
                <a:ea typeface="ＭＳ Ｐゴシック" charset="-128"/>
              </a:rPr>
              <a:pPr eaLnBrk="0" fontAlgn="base" hangingPunct="0">
                <a:spcBef>
                  <a:spcPct val="0"/>
                </a:spcBef>
                <a:spcAft>
                  <a:spcPct val="0"/>
                </a:spcAft>
              </a:pPr>
              <a:t>10</a:t>
            </a:fld>
            <a:endParaRPr lang="en-US" sz="800" b="1" dirty="0">
              <a:solidFill>
                <a:srgbClr val="B8AEFE"/>
              </a:solidFill>
              <a:latin typeface="Arial" pitchFamily="34" charset="0"/>
              <a:ea typeface="ＭＳ Ｐゴシック" charset="-128"/>
            </a:endParaRPr>
          </a:p>
        </p:txBody>
      </p:sp>
      <p:sp>
        <p:nvSpPr>
          <p:cNvPr id="160770" name="Line 2"/>
          <p:cNvSpPr>
            <a:spLocks noChangeShapeType="1"/>
          </p:cNvSpPr>
          <p:nvPr/>
        </p:nvSpPr>
        <p:spPr bwMode="auto">
          <a:xfrm>
            <a:off x="2362200" y="5334000"/>
            <a:ext cx="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71" name="Line 3"/>
          <p:cNvSpPr>
            <a:spLocks noChangeShapeType="1"/>
          </p:cNvSpPr>
          <p:nvPr/>
        </p:nvSpPr>
        <p:spPr bwMode="auto">
          <a:xfrm>
            <a:off x="2362200" y="5400675"/>
            <a:ext cx="76200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72" name="Rectangle 4"/>
          <p:cNvSpPr>
            <a:spLocks noChangeArrowheads="1"/>
          </p:cNvSpPr>
          <p:nvPr/>
        </p:nvSpPr>
        <p:spPr bwMode="auto">
          <a:xfrm>
            <a:off x="26670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73" name="Rectangle 5"/>
          <p:cNvSpPr>
            <a:spLocks noChangeArrowheads="1"/>
          </p:cNvSpPr>
          <p:nvPr/>
        </p:nvSpPr>
        <p:spPr bwMode="auto">
          <a:xfrm>
            <a:off x="2667000" y="1524000"/>
            <a:ext cx="609600" cy="7620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74" name="Text Box 6"/>
          <p:cNvSpPr txBox="1">
            <a:spLocks noChangeArrowheads="1"/>
          </p:cNvSpPr>
          <p:nvPr/>
        </p:nvSpPr>
        <p:spPr bwMode="auto">
          <a:xfrm>
            <a:off x="2514600" y="54102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600" dirty="0">
                <a:solidFill>
                  <a:srgbClr val="000000"/>
                </a:solidFill>
                <a:latin typeface="Arial" charset="0"/>
                <a:ea typeface="ＭＳ Ｐゴシック" charset="-128"/>
              </a:rPr>
              <a:t>STS-107</a:t>
            </a:r>
          </a:p>
        </p:txBody>
      </p:sp>
      <p:sp>
        <p:nvSpPr>
          <p:cNvPr id="160775" name="Text Box 7"/>
          <p:cNvSpPr txBox="1">
            <a:spLocks noChangeArrowheads="1"/>
          </p:cNvSpPr>
          <p:nvPr/>
        </p:nvSpPr>
        <p:spPr bwMode="auto">
          <a:xfrm>
            <a:off x="2590800" y="1752600"/>
            <a:ext cx="762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10000"/>
              </a:spcBef>
              <a:spcAft>
                <a:spcPct val="0"/>
              </a:spcAft>
            </a:pPr>
            <a:r>
              <a:rPr lang="en-US" sz="1600" b="1">
                <a:solidFill>
                  <a:srgbClr val="FFFFFF"/>
                </a:solidFill>
                <a:effectLst>
                  <a:outerShdw blurRad="38100" dist="38100" dir="2700000" algn="tl">
                    <a:srgbClr val="808080"/>
                  </a:outerShdw>
                </a:effectLst>
                <a:latin typeface="Arial" charset="0"/>
                <a:ea typeface="ＭＳ Ｐゴシック" charset="-128"/>
              </a:rPr>
              <a:t>TPS</a:t>
            </a:r>
          </a:p>
        </p:txBody>
      </p:sp>
      <p:sp>
        <p:nvSpPr>
          <p:cNvPr id="160776" name="Text Box 8"/>
          <p:cNvSpPr txBox="1">
            <a:spLocks noChangeArrowheads="1"/>
          </p:cNvSpPr>
          <p:nvPr/>
        </p:nvSpPr>
        <p:spPr bwMode="auto">
          <a:xfrm>
            <a:off x="2597150" y="3060700"/>
            <a:ext cx="762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sz="1600" b="1">
                <a:solidFill>
                  <a:srgbClr val="FFFFFF"/>
                </a:solidFill>
                <a:effectLst>
                  <a:outerShdw blurRad="38100" dist="38100" dir="2700000" algn="tl">
                    <a:srgbClr val="808080"/>
                  </a:outerShdw>
                </a:effectLst>
                <a:latin typeface="Arial" charset="0"/>
                <a:ea typeface="ＭＳ Ｐゴシック" charset="-128"/>
              </a:rPr>
              <a:t>All other Risk</a:t>
            </a:r>
          </a:p>
        </p:txBody>
      </p:sp>
      <p:sp>
        <p:nvSpPr>
          <p:cNvPr id="160778" name="Rectangle 10"/>
          <p:cNvSpPr>
            <a:spLocks noChangeArrowheads="1"/>
          </p:cNvSpPr>
          <p:nvPr/>
        </p:nvSpPr>
        <p:spPr bwMode="auto">
          <a:xfrm>
            <a:off x="3276600" y="2286000"/>
            <a:ext cx="228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79" name="Rectangle 11"/>
          <p:cNvSpPr>
            <a:spLocks noChangeArrowheads="1"/>
          </p:cNvSpPr>
          <p:nvPr/>
        </p:nvSpPr>
        <p:spPr bwMode="auto">
          <a:xfrm>
            <a:off x="3276600" y="2057400"/>
            <a:ext cx="228600" cy="2286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0" name="Rectangle 12"/>
          <p:cNvSpPr>
            <a:spLocks noChangeArrowheads="1"/>
          </p:cNvSpPr>
          <p:nvPr/>
        </p:nvSpPr>
        <p:spPr bwMode="auto">
          <a:xfrm>
            <a:off x="3505200" y="2286000"/>
            <a:ext cx="228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1" name="Rectangle 13"/>
          <p:cNvSpPr>
            <a:spLocks noChangeArrowheads="1"/>
          </p:cNvSpPr>
          <p:nvPr/>
        </p:nvSpPr>
        <p:spPr bwMode="auto">
          <a:xfrm>
            <a:off x="3505200" y="2133600"/>
            <a:ext cx="228600" cy="1524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2" name="Rectangle 14"/>
          <p:cNvSpPr>
            <a:spLocks noChangeArrowheads="1"/>
          </p:cNvSpPr>
          <p:nvPr/>
        </p:nvSpPr>
        <p:spPr bwMode="auto">
          <a:xfrm>
            <a:off x="3733800" y="2286000"/>
            <a:ext cx="228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3" name="Rectangle 15"/>
          <p:cNvSpPr>
            <a:spLocks noChangeArrowheads="1"/>
          </p:cNvSpPr>
          <p:nvPr/>
        </p:nvSpPr>
        <p:spPr bwMode="auto">
          <a:xfrm>
            <a:off x="3733800" y="2209800"/>
            <a:ext cx="228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4" name="Line 16"/>
          <p:cNvSpPr>
            <a:spLocks noChangeShapeType="1"/>
          </p:cNvSpPr>
          <p:nvPr/>
        </p:nvSpPr>
        <p:spPr bwMode="auto">
          <a:xfrm>
            <a:off x="2667000" y="5257800"/>
            <a:ext cx="571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5" name="Rectangle 17"/>
          <p:cNvSpPr>
            <a:spLocks noChangeArrowheads="1"/>
          </p:cNvSpPr>
          <p:nvPr/>
        </p:nvSpPr>
        <p:spPr bwMode="auto">
          <a:xfrm>
            <a:off x="42672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6" name="Text Box 18"/>
          <p:cNvSpPr txBox="1">
            <a:spLocks noChangeArrowheads="1"/>
          </p:cNvSpPr>
          <p:nvPr/>
        </p:nvSpPr>
        <p:spPr bwMode="auto">
          <a:xfrm>
            <a:off x="3962400" y="5410201"/>
            <a:ext cx="1219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0"/>
              </a:spcBef>
              <a:spcAft>
                <a:spcPct val="0"/>
              </a:spcAft>
            </a:pPr>
            <a:r>
              <a:rPr lang="en-US" sz="1200" dirty="0">
                <a:solidFill>
                  <a:srgbClr val="000000"/>
                </a:solidFill>
                <a:latin typeface="Arial" charset="0"/>
                <a:ea typeface="ＭＳ Ｐゴシック" charset="-128"/>
              </a:rPr>
              <a:t>Enhanced Systems Engineering and Integration</a:t>
            </a:r>
          </a:p>
        </p:txBody>
      </p:sp>
      <p:sp>
        <p:nvSpPr>
          <p:cNvPr id="160787" name="Rectangle 19"/>
          <p:cNvSpPr>
            <a:spLocks noChangeArrowheads="1"/>
          </p:cNvSpPr>
          <p:nvPr/>
        </p:nvSpPr>
        <p:spPr bwMode="auto">
          <a:xfrm>
            <a:off x="4267200" y="2209800"/>
            <a:ext cx="609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8" name="Rectangle 20"/>
          <p:cNvSpPr>
            <a:spLocks noChangeArrowheads="1"/>
          </p:cNvSpPr>
          <p:nvPr/>
        </p:nvSpPr>
        <p:spPr bwMode="auto">
          <a:xfrm>
            <a:off x="4267200" y="4800600"/>
            <a:ext cx="609600" cy="457200"/>
          </a:xfrm>
          <a:prstGeom prst="rect">
            <a:avLst/>
          </a:prstGeom>
          <a:gradFill rotWithShape="1">
            <a:gsLst>
              <a:gs pos="0">
                <a:srgbClr val="000066"/>
              </a:gs>
              <a:gs pos="100000">
                <a:srgbClr val="000066">
                  <a:gamma/>
                  <a:shade val="36078"/>
                  <a:invGamma/>
                </a:srgbClr>
              </a:gs>
            </a:gsLst>
            <a:lin ang="5400000" scaled="1"/>
          </a:gra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89" name="Text Box 21"/>
          <p:cNvSpPr txBox="1">
            <a:spLocks noChangeArrowheads="1"/>
          </p:cNvSpPr>
          <p:nvPr/>
        </p:nvSpPr>
        <p:spPr bwMode="auto">
          <a:xfrm>
            <a:off x="5105400" y="5410201"/>
            <a:ext cx="13716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0"/>
              </a:spcBef>
              <a:spcAft>
                <a:spcPct val="0"/>
              </a:spcAft>
            </a:pPr>
            <a:r>
              <a:rPr lang="en-US" sz="1200" dirty="0">
                <a:solidFill>
                  <a:srgbClr val="000000"/>
                </a:solidFill>
                <a:latin typeface="Arial" charset="0"/>
                <a:ea typeface="ＭＳ Ｐゴシック" charset="-128"/>
              </a:rPr>
              <a:t>Enhanced Safety, Mission Assurance, and Independent Oversight</a:t>
            </a:r>
          </a:p>
        </p:txBody>
      </p:sp>
      <p:sp>
        <p:nvSpPr>
          <p:cNvPr id="160790" name="Rectangle 22"/>
          <p:cNvSpPr>
            <a:spLocks noChangeArrowheads="1"/>
          </p:cNvSpPr>
          <p:nvPr/>
        </p:nvSpPr>
        <p:spPr bwMode="auto">
          <a:xfrm>
            <a:off x="54102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1" name="Rectangle 23"/>
          <p:cNvSpPr>
            <a:spLocks noChangeArrowheads="1"/>
          </p:cNvSpPr>
          <p:nvPr/>
        </p:nvSpPr>
        <p:spPr bwMode="auto">
          <a:xfrm>
            <a:off x="5410200" y="2209800"/>
            <a:ext cx="609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2" name="Rectangle 24"/>
          <p:cNvSpPr>
            <a:spLocks noChangeArrowheads="1"/>
          </p:cNvSpPr>
          <p:nvPr/>
        </p:nvSpPr>
        <p:spPr bwMode="auto">
          <a:xfrm>
            <a:off x="5410200" y="4572000"/>
            <a:ext cx="609600" cy="685800"/>
          </a:xfrm>
          <a:prstGeom prst="rect">
            <a:avLst/>
          </a:prstGeom>
          <a:gradFill rotWithShape="1">
            <a:gsLst>
              <a:gs pos="0">
                <a:srgbClr val="000066"/>
              </a:gs>
              <a:gs pos="100000">
                <a:srgbClr val="000066">
                  <a:gamma/>
                  <a:shade val="46275"/>
                  <a:invGamma/>
                </a:srgbClr>
              </a:gs>
            </a:gsLst>
            <a:lin ang="5400000" scaled="1"/>
          </a:gra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3" name="Rectangle 25"/>
          <p:cNvSpPr>
            <a:spLocks noChangeArrowheads="1"/>
          </p:cNvSpPr>
          <p:nvPr/>
        </p:nvSpPr>
        <p:spPr bwMode="auto">
          <a:xfrm>
            <a:off x="66294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4" name="Rectangle 26"/>
          <p:cNvSpPr>
            <a:spLocks noChangeArrowheads="1"/>
          </p:cNvSpPr>
          <p:nvPr/>
        </p:nvSpPr>
        <p:spPr bwMode="auto">
          <a:xfrm>
            <a:off x="6624638" y="4419600"/>
            <a:ext cx="609600" cy="838200"/>
          </a:xfrm>
          <a:prstGeom prst="rect">
            <a:avLst/>
          </a:prstGeom>
          <a:gradFill rotWithShape="1">
            <a:gsLst>
              <a:gs pos="0">
                <a:srgbClr val="000066"/>
              </a:gs>
              <a:gs pos="100000">
                <a:srgbClr val="000066">
                  <a:gamma/>
                  <a:shade val="46275"/>
                  <a:invGamma/>
                </a:srgbClr>
              </a:gs>
            </a:gsLst>
            <a:lin ang="5400000" scaled="1"/>
          </a:gra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5" name="Rectangle 27"/>
          <p:cNvSpPr>
            <a:spLocks noChangeArrowheads="1"/>
          </p:cNvSpPr>
          <p:nvPr/>
        </p:nvSpPr>
        <p:spPr bwMode="auto">
          <a:xfrm>
            <a:off x="6629400" y="2209800"/>
            <a:ext cx="609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6" name="AutoShape 28"/>
          <p:cNvSpPr>
            <a:spLocks/>
          </p:cNvSpPr>
          <p:nvPr/>
        </p:nvSpPr>
        <p:spPr bwMode="auto">
          <a:xfrm>
            <a:off x="8553450" y="2266950"/>
            <a:ext cx="414338" cy="1981200"/>
          </a:xfrm>
          <a:prstGeom prst="rightBrace">
            <a:avLst>
              <a:gd name="adj1" fmla="val 59770"/>
              <a:gd name="adj2" fmla="val 52164"/>
            </a:avLst>
          </a:prstGeom>
          <a:solidFill>
            <a:schemeClr val="tx1"/>
          </a:solidFill>
          <a:ln w="28575">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a:solidFill>
                <a:srgbClr val="000000"/>
              </a:solidFill>
              <a:latin typeface="Arial" charset="0"/>
              <a:ea typeface="ＭＳ Ｐゴシック" charset="-128"/>
            </a:endParaRPr>
          </a:p>
        </p:txBody>
      </p:sp>
      <p:sp>
        <p:nvSpPr>
          <p:cNvPr id="160797" name="Text Box 29"/>
          <p:cNvSpPr txBox="1">
            <a:spLocks noChangeArrowheads="1"/>
          </p:cNvSpPr>
          <p:nvPr/>
        </p:nvSpPr>
        <p:spPr bwMode="auto">
          <a:xfrm>
            <a:off x="8763000" y="2819400"/>
            <a:ext cx="1600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0"/>
              </a:spcBef>
              <a:spcAft>
                <a:spcPct val="0"/>
              </a:spcAft>
            </a:pPr>
            <a:r>
              <a:rPr lang="en-US" b="1" i="1" dirty="0">
                <a:solidFill>
                  <a:srgbClr val="000000"/>
                </a:solidFill>
                <a:latin typeface="Arial" charset="0"/>
                <a:ea typeface="ＭＳ Ｐゴシック" charset="-128"/>
              </a:rPr>
              <a:t>Post- RTF</a:t>
            </a:r>
          </a:p>
          <a:p>
            <a:pPr algn="ctr" eaLnBrk="0" fontAlgn="base" hangingPunct="0">
              <a:spcBef>
                <a:spcPct val="0"/>
              </a:spcBef>
              <a:spcAft>
                <a:spcPct val="0"/>
              </a:spcAft>
            </a:pPr>
            <a:r>
              <a:rPr lang="en-US" b="1" i="1" dirty="0">
                <a:solidFill>
                  <a:srgbClr val="000000"/>
                </a:solidFill>
                <a:latin typeface="Arial" charset="0"/>
                <a:ea typeface="ＭＳ Ｐゴシック" charset="-128"/>
              </a:rPr>
              <a:t>Residual</a:t>
            </a:r>
          </a:p>
          <a:p>
            <a:pPr algn="ctr" eaLnBrk="0" fontAlgn="base" hangingPunct="0">
              <a:spcBef>
                <a:spcPct val="0"/>
              </a:spcBef>
              <a:spcAft>
                <a:spcPct val="0"/>
              </a:spcAft>
            </a:pPr>
            <a:r>
              <a:rPr lang="en-US" b="1" i="1" dirty="0">
                <a:solidFill>
                  <a:srgbClr val="000000"/>
                </a:solidFill>
                <a:latin typeface="Arial" charset="0"/>
                <a:ea typeface="ＭＳ Ｐゴシック" charset="-128"/>
              </a:rPr>
              <a:t>Risk</a:t>
            </a:r>
            <a:endParaRPr lang="en-US" i="1" dirty="0">
              <a:solidFill>
                <a:srgbClr val="000000"/>
              </a:solidFill>
              <a:latin typeface="Arial" charset="0"/>
              <a:ea typeface="ＭＳ Ｐゴシック" charset="-128"/>
            </a:endParaRPr>
          </a:p>
        </p:txBody>
      </p:sp>
      <p:sp>
        <p:nvSpPr>
          <p:cNvPr id="160798" name="Line 30"/>
          <p:cNvSpPr>
            <a:spLocks noChangeShapeType="1"/>
          </p:cNvSpPr>
          <p:nvPr/>
        </p:nvSpPr>
        <p:spPr bwMode="auto">
          <a:xfrm flipV="1">
            <a:off x="3962400" y="4800600"/>
            <a:ext cx="304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799" name="Line 31"/>
          <p:cNvSpPr>
            <a:spLocks noChangeShapeType="1"/>
          </p:cNvSpPr>
          <p:nvPr/>
        </p:nvSpPr>
        <p:spPr bwMode="auto">
          <a:xfrm flipV="1">
            <a:off x="4876800" y="4572000"/>
            <a:ext cx="533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0" name="Line 32"/>
          <p:cNvSpPr>
            <a:spLocks noChangeShapeType="1"/>
          </p:cNvSpPr>
          <p:nvPr/>
        </p:nvSpPr>
        <p:spPr bwMode="auto">
          <a:xfrm flipV="1">
            <a:off x="6019800" y="4419600"/>
            <a:ext cx="6096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1" name="Line 33"/>
          <p:cNvSpPr>
            <a:spLocks noChangeShapeType="1"/>
          </p:cNvSpPr>
          <p:nvPr/>
        </p:nvSpPr>
        <p:spPr bwMode="auto">
          <a:xfrm>
            <a:off x="3981450" y="2209800"/>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2" name="Line 34"/>
          <p:cNvSpPr>
            <a:spLocks noChangeShapeType="1"/>
          </p:cNvSpPr>
          <p:nvPr/>
        </p:nvSpPr>
        <p:spPr bwMode="auto">
          <a:xfrm>
            <a:off x="8382000" y="2209800"/>
            <a:ext cx="0" cy="304800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3" name="Text Box 35"/>
          <p:cNvSpPr txBox="1">
            <a:spLocks noChangeArrowheads="1"/>
          </p:cNvSpPr>
          <p:nvPr/>
        </p:nvSpPr>
        <p:spPr bwMode="auto">
          <a:xfrm>
            <a:off x="6375400" y="54102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0"/>
              </a:spcBef>
              <a:spcAft>
                <a:spcPct val="0"/>
              </a:spcAft>
            </a:pPr>
            <a:r>
              <a:rPr lang="en-US" sz="1200" dirty="0">
                <a:solidFill>
                  <a:srgbClr val="000000"/>
                </a:solidFill>
                <a:latin typeface="Arial" charset="0"/>
                <a:ea typeface="ＭＳ Ｐゴシック" charset="-128"/>
              </a:rPr>
              <a:t>Cultural Change</a:t>
            </a:r>
          </a:p>
        </p:txBody>
      </p:sp>
      <p:sp>
        <p:nvSpPr>
          <p:cNvPr id="160804" name="Rectangle 36"/>
          <p:cNvSpPr>
            <a:spLocks noChangeArrowheads="1"/>
          </p:cNvSpPr>
          <p:nvPr/>
        </p:nvSpPr>
        <p:spPr bwMode="auto">
          <a:xfrm>
            <a:off x="77724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5" name="Rectangle 37"/>
          <p:cNvSpPr>
            <a:spLocks noChangeArrowheads="1"/>
          </p:cNvSpPr>
          <p:nvPr/>
        </p:nvSpPr>
        <p:spPr bwMode="auto">
          <a:xfrm>
            <a:off x="7767638" y="4191000"/>
            <a:ext cx="609600" cy="1066800"/>
          </a:xfrm>
          <a:prstGeom prst="rect">
            <a:avLst/>
          </a:prstGeom>
          <a:gradFill rotWithShape="1">
            <a:gsLst>
              <a:gs pos="0">
                <a:srgbClr val="000066"/>
              </a:gs>
              <a:gs pos="100000">
                <a:srgbClr val="000066">
                  <a:gamma/>
                  <a:shade val="46275"/>
                  <a:invGamma/>
                </a:srgbClr>
              </a:gs>
            </a:gsLst>
            <a:lin ang="5400000" scaled="1"/>
          </a:gra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6" name="Rectangle 38"/>
          <p:cNvSpPr>
            <a:spLocks noChangeArrowheads="1"/>
          </p:cNvSpPr>
          <p:nvPr/>
        </p:nvSpPr>
        <p:spPr bwMode="auto">
          <a:xfrm>
            <a:off x="7772400" y="2209800"/>
            <a:ext cx="609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7" name="Line 39"/>
          <p:cNvSpPr>
            <a:spLocks noChangeShapeType="1"/>
          </p:cNvSpPr>
          <p:nvPr/>
        </p:nvSpPr>
        <p:spPr bwMode="auto">
          <a:xfrm flipV="1">
            <a:off x="7239000" y="4191000"/>
            <a:ext cx="533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60808" name="Text Box 40"/>
          <p:cNvSpPr txBox="1">
            <a:spLocks noChangeArrowheads="1"/>
          </p:cNvSpPr>
          <p:nvPr/>
        </p:nvSpPr>
        <p:spPr bwMode="auto">
          <a:xfrm>
            <a:off x="7543800" y="5410201"/>
            <a:ext cx="1295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0"/>
              </a:spcBef>
              <a:spcAft>
                <a:spcPct val="0"/>
              </a:spcAft>
            </a:pPr>
            <a:r>
              <a:rPr lang="en-US" sz="1200" dirty="0">
                <a:solidFill>
                  <a:srgbClr val="000000"/>
                </a:solidFill>
                <a:latin typeface="Arial" charset="0"/>
                <a:ea typeface="ＭＳ Ｐゴシック" charset="-128"/>
              </a:rPr>
              <a:t>Fixes for Aging Orbiter Issues Identified</a:t>
            </a:r>
          </a:p>
        </p:txBody>
      </p:sp>
      <p:sp>
        <p:nvSpPr>
          <p:cNvPr id="160809" name="Rectangle 41"/>
          <p:cNvSpPr>
            <a:spLocks noChangeArrowheads="1"/>
          </p:cNvSpPr>
          <p:nvPr/>
        </p:nvSpPr>
        <p:spPr bwMode="auto">
          <a:xfrm>
            <a:off x="2209800" y="1143000"/>
            <a:ext cx="82296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fontAlgn="base">
              <a:spcBef>
                <a:spcPct val="0"/>
              </a:spcBef>
              <a:spcAft>
                <a:spcPct val="0"/>
              </a:spcAft>
            </a:pPr>
            <a:endParaRPr lang="en-US" sz="2400" b="1">
              <a:solidFill>
                <a:srgbClr val="FFFF00"/>
              </a:solidFill>
              <a:latin typeface="Arial" charset="0"/>
              <a:ea typeface="ＭＳ Ｐゴシック" charset="-128"/>
            </a:endParaRPr>
          </a:p>
        </p:txBody>
      </p:sp>
      <p:sp>
        <p:nvSpPr>
          <p:cNvPr id="160813" name="Text Box 45"/>
          <p:cNvSpPr txBox="1">
            <a:spLocks noChangeArrowheads="1"/>
          </p:cNvSpPr>
          <p:nvPr/>
        </p:nvSpPr>
        <p:spPr bwMode="auto">
          <a:xfrm>
            <a:off x="2498725" y="265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en-US">
              <a:solidFill>
                <a:srgbClr val="000000"/>
              </a:solidFill>
              <a:latin typeface="Arial" charset="0"/>
              <a:ea typeface="ＭＳ Ｐゴシック" charset="-128"/>
            </a:endParaRPr>
          </a:p>
        </p:txBody>
      </p:sp>
    </p:spTree>
    <p:extLst>
      <p:ext uri="{BB962C8B-B14F-4D97-AF65-F5344CB8AC3E}">
        <p14:creationId xmlns:p14="http://schemas.microsoft.com/office/powerpoint/2010/main" val="1718285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0778"/>
                                        </p:tgtEl>
                                        <p:attrNameLst>
                                          <p:attrName>style.visibility</p:attrName>
                                        </p:attrNameLst>
                                      </p:cBhvr>
                                      <p:to>
                                        <p:strVal val="visible"/>
                                      </p:to>
                                    </p:set>
                                    <p:animEffect transition="in" filter="wipe(left)">
                                      <p:cBhvr>
                                        <p:cTn id="7" dur="500"/>
                                        <p:tgtEl>
                                          <p:spTgt spid="16077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0779"/>
                                        </p:tgtEl>
                                        <p:attrNameLst>
                                          <p:attrName>style.visibility</p:attrName>
                                        </p:attrNameLst>
                                      </p:cBhvr>
                                      <p:to>
                                        <p:strVal val="visible"/>
                                      </p:to>
                                    </p:set>
                                    <p:animEffect transition="in" filter="wipe(left)">
                                      <p:cBhvr>
                                        <p:cTn id="11" dur="500"/>
                                        <p:tgtEl>
                                          <p:spTgt spid="16077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0781"/>
                                        </p:tgtEl>
                                        <p:attrNameLst>
                                          <p:attrName>style.visibility</p:attrName>
                                        </p:attrNameLst>
                                      </p:cBhvr>
                                      <p:to>
                                        <p:strVal val="visible"/>
                                      </p:to>
                                    </p:set>
                                    <p:animEffect transition="in" filter="wipe(left)">
                                      <p:cBhvr>
                                        <p:cTn id="15" dur="500"/>
                                        <p:tgtEl>
                                          <p:spTgt spid="16078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60780"/>
                                        </p:tgtEl>
                                        <p:attrNameLst>
                                          <p:attrName>style.visibility</p:attrName>
                                        </p:attrNameLst>
                                      </p:cBhvr>
                                      <p:to>
                                        <p:strVal val="visible"/>
                                      </p:to>
                                    </p:set>
                                    <p:animEffect transition="in" filter="wipe(left)">
                                      <p:cBhvr>
                                        <p:cTn id="18" dur="500"/>
                                        <p:tgtEl>
                                          <p:spTgt spid="160780"/>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60783"/>
                                        </p:tgtEl>
                                        <p:attrNameLst>
                                          <p:attrName>style.visibility</p:attrName>
                                        </p:attrNameLst>
                                      </p:cBhvr>
                                      <p:to>
                                        <p:strVal val="visible"/>
                                      </p:to>
                                    </p:set>
                                    <p:animEffect transition="in" filter="wipe(left)">
                                      <p:cBhvr>
                                        <p:cTn id="22" dur="500"/>
                                        <p:tgtEl>
                                          <p:spTgt spid="16078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60782"/>
                                        </p:tgtEl>
                                        <p:attrNameLst>
                                          <p:attrName>style.visibility</p:attrName>
                                        </p:attrNameLst>
                                      </p:cBhvr>
                                      <p:to>
                                        <p:strVal val="visible"/>
                                      </p:to>
                                    </p:set>
                                    <p:animEffect transition="in" filter="wipe(left)">
                                      <p:cBhvr>
                                        <p:cTn id="25" dur="500"/>
                                        <p:tgtEl>
                                          <p:spTgt spid="160782"/>
                                        </p:tgtEl>
                                      </p:cBhvr>
                                    </p:animEffect>
                                  </p:childTnLst>
                                </p:cTn>
                              </p:par>
                            </p:childTnLst>
                          </p:cTn>
                        </p:par>
                        <p:par>
                          <p:cTn id="26" fill="hold" nodeType="afterGroup">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60801"/>
                                        </p:tgtEl>
                                        <p:attrNameLst>
                                          <p:attrName>style.visibility</p:attrName>
                                        </p:attrNameLst>
                                      </p:cBhvr>
                                      <p:to>
                                        <p:strVal val="visible"/>
                                      </p:to>
                                    </p:set>
                                    <p:animEffect transition="in" filter="wipe(left)">
                                      <p:cBhvr>
                                        <p:cTn id="29" dur="500"/>
                                        <p:tgtEl>
                                          <p:spTgt spid="1608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60788"/>
                                        </p:tgtEl>
                                        <p:attrNameLst>
                                          <p:attrName>style.visibility</p:attrName>
                                        </p:attrNameLst>
                                      </p:cBhvr>
                                      <p:to>
                                        <p:strVal val="visible"/>
                                      </p:to>
                                    </p:set>
                                    <p:animEffect transition="in" filter="wipe(down)">
                                      <p:cBhvr>
                                        <p:cTn id="34" dur="1000"/>
                                        <p:tgtEl>
                                          <p:spTgt spid="160788"/>
                                        </p:tgtEl>
                                      </p:cBhvr>
                                    </p:animEffect>
                                  </p:childTnLst>
                                </p:cTn>
                              </p:par>
                            </p:childTnLst>
                          </p:cTn>
                        </p:par>
                        <p:par>
                          <p:cTn id="35" fill="hold" nodeType="afterGroup">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160798"/>
                                        </p:tgtEl>
                                        <p:attrNameLst>
                                          <p:attrName>style.visibility</p:attrName>
                                        </p:attrNameLst>
                                      </p:cBhvr>
                                      <p:to>
                                        <p:strVal val="visible"/>
                                      </p:to>
                                    </p:set>
                                  </p:childTnLst>
                                </p:cTn>
                              </p:par>
                              <p:par>
                                <p:cTn id="38" presetID="22" presetClass="entr" presetSubtype="4" fill="hold" grpId="0" nodeType="withEffect">
                                  <p:stCondLst>
                                    <p:cond delay="0"/>
                                  </p:stCondLst>
                                  <p:childTnLst>
                                    <p:set>
                                      <p:cBhvr>
                                        <p:cTn id="39" dur="1" fill="hold">
                                          <p:stCondLst>
                                            <p:cond delay="0"/>
                                          </p:stCondLst>
                                        </p:cTn>
                                        <p:tgtEl>
                                          <p:spTgt spid="160785"/>
                                        </p:tgtEl>
                                        <p:attrNameLst>
                                          <p:attrName>style.visibility</p:attrName>
                                        </p:attrNameLst>
                                      </p:cBhvr>
                                      <p:to>
                                        <p:strVal val="visible"/>
                                      </p:to>
                                    </p:set>
                                    <p:animEffect transition="in" filter="wipe(down)">
                                      <p:cBhvr>
                                        <p:cTn id="40" dur="500"/>
                                        <p:tgtEl>
                                          <p:spTgt spid="160785"/>
                                        </p:tgtEl>
                                      </p:cBhvr>
                                    </p:animEffect>
                                  </p:childTnLst>
                                </p:cTn>
                              </p:par>
                            </p:childTnLst>
                          </p:cTn>
                        </p:par>
                        <p:par>
                          <p:cTn id="41" fill="hold" nodeType="afterGroup">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160787"/>
                                        </p:tgtEl>
                                        <p:attrNameLst>
                                          <p:attrName>style.visibility</p:attrName>
                                        </p:attrNameLst>
                                      </p:cBhvr>
                                      <p:to>
                                        <p:strVal val="visible"/>
                                      </p:to>
                                    </p:set>
                                    <p:animEffect transition="in" filter="wipe(down)">
                                      <p:cBhvr>
                                        <p:cTn id="44" dur="500"/>
                                        <p:tgtEl>
                                          <p:spTgt spid="16078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60786"/>
                                        </p:tgtEl>
                                        <p:attrNameLst>
                                          <p:attrName>style.visibility</p:attrName>
                                        </p:attrNameLst>
                                      </p:cBhvr>
                                      <p:to>
                                        <p:strVal val="visible"/>
                                      </p:to>
                                    </p:set>
                                    <p:animEffect transition="in" filter="dissolve">
                                      <p:cBhvr>
                                        <p:cTn id="47" dur="500"/>
                                        <p:tgtEl>
                                          <p:spTgt spid="16078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60792"/>
                                        </p:tgtEl>
                                        <p:attrNameLst>
                                          <p:attrName>style.visibility</p:attrName>
                                        </p:attrNameLst>
                                      </p:cBhvr>
                                      <p:to>
                                        <p:strVal val="visible"/>
                                      </p:to>
                                    </p:set>
                                    <p:animEffect transition="in" filter="wipe(down)">
                                      <p:cBhvr>
                                        <p:cTn id="52" dur="1000"/>
                                        <p:tgtEl>
                                          <p:spTgt spid="160792"/>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60790"/>
                                        </p:tgtEl>
                                        <p:attrNameLst>
                                          <p:attrName>style.visibility</p:attrName>
                                        </p:attrNameLst>
                                      </p:cBhvr>
                                      <p:to>
                                        <p:strVal val="visible"/>
                                      </p:to>
                                    </p:set>
                                    <p:animEffect transition="in" filter="wipe(down)">
                                      <p:cBhvr>
                                        <p:cTn id="55" dur="500"/>
                                        <p:tgtEl>
                                          <p:spTgt spid="160790"/>
                                        </p:tgtEl>
                                      </p:cBhvr>
                                    </p:animEffect>
                                  </p:childTnLst>
                                </p:cTn>
                              </p:par>
                            </p:childTnLst>
                          </p:cTn>
                        </p:par>
                        <p:par>
                          <p:cTn id="56" fill="hold" nodeType="afterGroup">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160791"/>
                                        </p:tgtEl>
                                        <p:attrNameLst>
                                          <p:attrName>style.visibility</p:attrName>
                                        </p:attrNameLst>
                                      </p:cBhvr>
                                      <p:to>
                                        <p:strVal val="visible"/>
                                      </p:to>
                                    </p:set>
                                    <p:animEffect transition="in" filter="wipe(down)">
                                      <p:cBhvr>
                                        <p:cTn id="59" dur="500"/>
                                        <p:tgtEl>
                                          <p:spTgt spid="160791"/>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160789"/>
                                        </p:tgtEl>
                                        <p:attrNameLst>
                                          <p:attrName>style.visibility</p:attrName>
                                        </p:attrNameLst>
                                      </p:cBhvr>
                                      <p:to>
                                        <p:strVal val="visible"/>
                                      </p:to>
                                    </p:set>
                                    <p:animEffect transition="in" filter="dissolve">
                                      <p:cBhvr>
                                        <p:cTn id="62" dur="500"/>
                                        <p:tgtEl>
                                          <p:spTgt spid="160789"/>
                                        </p:tgtEl>
                                      </p:cBhvr>
                                    </p:animEffect>
                                  </p:childTnLst>
                                </p:cTn>
                              </p:par>
                            </p:childTnLst>
                          </p:cTn>
                        </p:par>
                        <p:par>
                          <p:cTn id="63" fill="hold" nodeType="afterGroup">
                            <p:stCondLst>
                              <p:cond delay="1500"/>
                            </p:stCondLst>
                            <p:childTnLst>
                              <p:par>
                                <p:cTn id="64" presetID="1" presetClass="entr" presetSubtype="0" fill="hold" grpId="0" nodeType="afterEffect">
                                  <p:stCondLst>
                                    <p:cond delay="0"/>
                                  </p:stCondLst>
                                  <p:childTnLst>
                                    <p:set>
                                      <p:cBhvr>
                                        <p:cTn id="65" dur="1" fill="hold">
                                          <p:stCondLst>
                                            <p:cond delay="0"/>
                                          </p:stCondLst>
                                        </p:cTn>
                                        <p:tgtEl>
                                          <p:spTgt spid="160799"/>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160794"/>
                                        </p:tgtEl>
                                        <p:attrNameLst>
                                          <p:attrName>style.visibility</p:attrName>
                                        </p:attrNameLst>
                                      </p:cBhvr>
                                      <p:to>
                                        <p:strVal val="visible"/>
                                      </p:to>
                                    </p:set>
                                    <p:animEffect transition="in" filter="wipe(down)">
                                      <p:cBhvr>
                                        <p:cTn id="70" dur="1000"/>
                                        <p:tgtEl>
                                          <p:spTgt spid="160794"/>
                                        </p:tgtEl>
                                      </p:cBhvr>
                                    </p:animEffect>
                                  </p:childTnLst>
                                </p:cTn>
                              </p:par>
                            </p:childTnLst>
                          </p:cTn>
                        </p:par>
                        <p:par>
                          <p:cTn id="71" fill="hold" nodeType="afterGroup">
                            <p:stCondLst>
                              <p:cond delay="1000"/>
                            </p:stCondLst>
                            <p:childTnLst>
                              <p:par>
                                <p:cTn id="72" presetID="1" presetClass="entr" presetSubtype="0" fill="hold" grpId="0" nodeType="afterEffect">
                                  <p:stCondLst>
                                    <p:cond delay="0"/>
                                  </p:stCondLst>
                                  <p:childTnLst>
                                    <p:set>
                                      <p:cBhvr>
                                        <p:cTn id="73" dur="1" fill="hold">
                                          <p:stCondLst>
                                            <p:cond delay="0"/>
                                          </p:stCondLst>
                                        </p:cTn>
                                        <p:tgtEl>
                                          <p:spTgt spid="160800"/>
                                        </p:tgtEl>
                                        <p:attrNameLst>
                                          <p:attrName>style.visibility</p:attrName>
                                        </p:attrNameLst>
                                      </p:cBhvr>
                                      <p:to>
                                        <p:strVal val="visible"/>
                                      </p:to>
                                    </p:set>
                                  </p:childTnLst>
                                </p:cTn>
                              </p:par>
                              <p:par>
                                <p:cTn id="74" presetID="22" presetClass="entr" presetSubtype="4" fill="hold" grpId="0" nodeType="withEffect">
                                  <p:stCondLst>
                                    <p:cond delay="0"/>
                                  </p:stCondLst>
                                  <p:childTnLst>
                                    <p:set>
                                      <p:cBhvr>
                                        <p:cTn id="75" dur="1" fill="hold">
                                          <p:stCondLst>
                                            <p:cond delay="0"/>
                                          </p:stCondLst>
                                        </p:cTn>
                                        <p:tgtEl>
                                          <p:spTgt spid="160793"/>
                                        </p:tgtEl>
                                        <p:attrNameLst>
                                          <p:attrName>style.visibility</p:attrName>
                                        </p:attrNameLst>
                                      </p:cBhvr>
                                      <p:to>
                                        <p:strVal val="visible"/>
                                      </p:to>
                                    </p:set>
                                    <p:animEffect transition="in" filter="wipe(down)">
                                      <p:cBhvr>
                                        <p:cTn id="76" dur="500"/>
                                        <p:tgtEl>
                                          <p:spTgt spid="160793"/>
                                        </p:tgtEl>
                                      </p:cBhvr>
                                    </p:animEffect>
                                  </p:childTnLst>
                                </p:cTn>
                              </p:par>
                            </p:childTnLst>
                          </p:cTn>
                        </p:par>
                        <p:par>
                          <p:cTn id="77" fill="hold" nodeType="afterGroup">
                            <p:stCondLst>
                              <p:cond delay="1500"/>
                            </p:stCondLst>
                            <p:childTnLst>
                              <p:par>
                                <p:cTn id="78" presetID="22" presetClass="entr" presetSubtype="4" fill="hold" grpId="0" nodeType="afterEffect">
                                  <p:stCondLst>
                                    <p:cond delay="0"/>
                                  </p:stCondLst>
                                  <p:childTnLst>
                                    <p:set>
                                      <p:cBhvr>
                                        <p:cTn id="79" dur="1" fill="hold">
                                          <p:stCondLst>
                                            <p:cond delay="0"/>
                                          </p:stCondLst>
                                        </p:cTn>
                                        <p:tgtEl>
                                          <p:spTgt spid="160795"/>
                                        </p:tgtEl>
                                        <p:attrNameLst>
                                          <p:attrName>style.visibility</p:attrName>
                                        </p:attrNameLst>
                                      </p:cBhvr>
                                      <p:to>
                                        <p:strVal val="visible"/>
                                      </p:to>
                                    </p:set>
                                    <p:animEffect transition="in" filter="wipe(down)">
                                      <p:cBhvr>
                                        <p:cTn id="80" dur="500"/>
                                        <p:tgtEl>
                                          <p:spTgt spid="160795"/>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160803"/>
                                        </p:tgtEl>
                                        <p:attrNameLst>
                                          <p:attrName>style.visibility</p:attrName>
                                        </p:attrNameLst>
                                      </p:cBhvr>
                                      <p:to>
                                        <p:strVal val="visible"/>
                                      </p:to>
                                    </p:set>
                                    <p:animEffect transition="in" filter="dissolve">
                                      <p:cBhvr>
                                        <p:cTn id="83" dur="500"/>
                                        <p:tgtEl>
                                          <p:spTgt spid="160803"/>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160805"/>
                                        </p:tgtEl>
                                        <p:attrNameLst>
                                          <p:attrName>style.visibility</p:attrName>
                                        </p:attrNameLst>
                                      </p:cBhvr>
                                      <p:to>
                                        <p:strVal val="visible"/>
                                      </p:to>
                                    </p:set>
                                    <p:animEffect transition="in" filter="wipe(down)">
                                      <p:cBhvr>
                                        <p:cTn id="88" dur="1000"/>
                                        <p:tgtEl>
                                          <p:spTgt spid="160805"/>
                                        </p:tgtEl>
                                      </p:cBhvr>
                                    </p:animEffect>
                                  </p:childTnLst>
                                </p:cTn>
                              </p:par>
                            </p:childTnLst>
                          </p:cTn>
                        </p:par>
                        <p:par>
                          <p:cTn id="89" fill="hold" nodeType="afterGroup">
                            <p:stCondLst>
                              <p:cond delay="1000"/>
                            </p:stCondLst>
                            <p:childTnLst>
                              <p:par>
                                <p:cTn id="90" presetID="1" presetClass="entr" presetSubtype="0" fill="hold" grpId="0" nodeType="afterEffect">
                                  <p:stCondLst>
                                    <p:cond delay="0"/>
                                  </p:stCondLst>
                                  <p:childTnLst>
                                    <p:set>
                                      <p:cBhvr>
                                        <p:cTn id="91" dur="1" fill="hold">
                                          <p:stCondLst>
                                            <p:cond delay="0"/>
                                          </p:stCondLst>
                                        </p:cTn>
                                        <p:tgtEl>
                                          <p:spTgt spid="160807"/>
                                        </p:tgtEl>
                                        <p:attrNameLst>
                                          <p:attrName>style.visibility</p:attrName>
                                        </p:attrNameLst>
                                      </p:cBhvr>
                                      <p:to>
                                        <p:strVal val="visible"/>
                                      </p:to>
                                    </p:set>
                                  </p:childTnLst>
                                </p:cTn>
                              </p:par>
                              <p:par>
                                <p:cTn id="92" presetID="22" presetClass="entr" presetSubtype="4" fill="hold" grpId="0" nodeType="withEffect">
                                  <p:stCondLst>
                                    <p:cond delay="0"/>
                                  </p:stCondLst>
                                  <p:childTnLst>
                                    <p:set>
                                      <p:cBhvr>
                                        <p:cTn id="93" dur="1" fill="hold">
                                          <p:stCondLst>
                                            <p:cond delay="0"/>
                                          </p:stCondLst>
                                        </p:cTn>
                                        <p:tgtEl>
                                          <p:spTgt spid="160804"/>
                                        </p:tgtEl>
                                        <p:attrNameLst>
                                          <p:attrName>style.visibility</p:attrName>
                                        </p:attrNameLst>
                                      </p:cBhvr>
                                      <p:to>
                                        <p:strVal val="visible"/>
                                      </p:to>
                                    </p:set>
                                    <p:animEffect transition="in" filter="wipe(down)">
                                      <p:cBhvr>
                                        <p:cTn id="94" dur="500"/>
                                        <p:tgtEl>
                                          <p:spTgt spid="160804"/>
                                        </p:tgtEl>
                                      </p:cBhvr>
                                    </p:animEffect>
                                  </p:childTnLst>
                                </p:cTn>
                              </p:par>
                            </p:childTnLst>
                          </p:cTn>
                        </p:par>
                        <p:par>
                          <p:cTn id="95" fill="hold" nodeType="afterGroup">
                            <p:stCondLst>
                              <p:cond delay="1500"/>
                            </p:stCondLst>
                            <p:childTnLst>
                              <p:par>
                                <p:cTn id="96" presetID="22" presetClass="entr" presetSubtype="4" fill="hold" grpId="0" nodeType="afterEffect">
                                  <p:stCondLst>
                                    <p:cond delay="0"/>
                                  </p:stCondLst>
                                  <p:childTnLst>
                                    <p:set>
                                      <p:cBhvr>
                                        <p:cTn id="97" dur="1" fill="hold">
                                          <p:stCondLst>
                                            <p:cond delay="0"/>
                                          </p:stCondLst>
                                        </p:cTn>
                                        <p:tgtEl>
                                          <p:spTgt spid="160806"/>
                                        </p:tgtEl>
                                        <p:attrNameLst>
                                          <p:attrName>style.visibility</p:attrName>
                                        </p:attrNameLst>
                                      </p:cBhvr>
                                      <p:to>
                                        <p:strVal val="visible"/>
                                      </p:to>
                                    </p:set>
                                    <p:animEffect transition="in" filter="wipe(down)">
                                      <p:cBhvr>
                                        <p:cTn id="98" dur="500"/>
                                        <p:tgtEl>
                                          <p:spTgt spid="160806"/>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160808"/>
                                        </p:tgtEl>
                                        <p:attrNameLst>
                                          <p:attrName>style.visibility</p:attrName>
                                        </p:attrNameLst>
                                      </p:cBhvr>
                                      <p:to>
                                        <p:strVal val="visible"/>
                                      </p:to>
                                    </p:set>
                                    <p:animEffect transition="in" filter="dissolve">
                                      <p:cBhvr>
                                        <p:cTn id="101" dur="500"/>
                                        <p:tgtEl>
                                          <p:spTgt spid="160808"/>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 presetClass="entr" presetSubtype="8" fill="hold" grpId="0" nodeType="clickEffect">
                                  <p:stCondLst>
                                    <p:cond delay="0"/>
                                  </p:stCondLst>
                                  <p:childTnLst>
                                    <p:set>
                                      <p:cBhvr>
                                        <p:cTn id="105" dur="1" fill="hold">
                                          <p:stCondLst>
                                            <p:cond delay="0"/>
                                          </p:stCondLst>
                                        </p:cTn>
                                        <p:tgtEl>
                                          <p:spTgt spid="160796"/>
                                        </p:tgtEl>
                                        <p:attrNameLst>
                                          <p:attrName>style.visibility</p:attrName>
                                        </p:attrNameLst>
                                      </p:cBhvr>
                                      <p:to>
                                        <p:strVal val="visible"/>
                                      </p:to>
                                    </p:set>
                                    <p:anim calcmode="lin" valueType="num">
                                      <p:cBhvr additive="base">
                                        <p:cTn id="106" dur="500" fill="hold"/>
                                        <p:tgtEl>
                                          <p:spTgt spid="160796"/>
                                        </p:tgtEl>
                                        <p:attrNameLst>
                                          <p:attrName>ppt_x</p:attrName>
                                        </p:attrNameLst>
                                      </p:cBhvr>
                                      <p:tavLst>
                                        <p:tav tm="0">
                                          <p:val>
                                            <p:strVal val="0-#ppt_w/2"/>
                                          </p:val>
                                        </p:tav>
                                        <p:tav tm="100000">
                                          <p:val>
                                            <p:strVal val="#ppt_x"/>
                                          </p:val>
                                        </p:tav>
                                      </p:tavLst>
                                    </p:anim>
                                    <p:anim calcmode="lin" valueType="num">
                                      <p:cBhvr additive="base">
                                        <p:cTn id="107" dur="500" fill="hold"/>
                                        <p:tgtEl>
                                          <p:spTgt spid="160796"/>
                                        </p:tgtEl>
                                        <p:attrNameLst>
                                          <p:attrName>ppt_y</p:attrName>
                                        </p:attrNameLst>
                                      </p:cBhvr>
                                      <p:tavLst>
                                        <p:tav tm="0">
                                          <p:val>
                                            <p:strVal val="#ppt_y"/>
                                          </p:val>
                                        </p:tav>
                                        <p:tav tm="100000">
                                          <p:val>
                                            <p:strVal val="#ppt_y"/>
                                          </p:val>
                                        </p:tav>
                                      </p:tavLst>
                                    </p:anim>
                                  </p:childTnLst>
                                </p:cTn>
                              </p:par>
                            </p:childTnLst>
                          </p:cTn>
                        </p:par>
                        <p:par>
                          <p:cTn id="108" fill="hold" nodeType="afterGroup">
                            <p:stCondLst>
                              <p:cond delay="500"/>
                            </p:stCondLst>
                            <p:childTnLst>
                              <p:par>
                                <p:cTn id="109" presetID="10" presetClass="entr" presetSubtype="0" fill="hold" grpId="0" nodeType="afterEffect">
                                  <p:stCondLst>
                                    <p:cond delay="0"/>
                                  </p:stCondLst>
                                  <p:childTnLst>
                                    <p:set>
                                      <p:cBhvr>
                                        <p:cTn id="110" dur="1" fill="hold">
                                          <p:stCondLst>
                                            <p:cond delay="0"/>
                                          </p:stCondLst>
                                        </p:cTn>
                                        <p:tgtEl>
                                          <p:spTgt spid="160797"/>
                                        </p:tgtEl>
                                        <p:attrNameLst>
                                          <p:attrName>style.visibility</p:attrName>
                                        </p:attrNameLst>
                                      </p:cBhvr>
                                      <p:to>
                                        <p:strVal val="visible"/>
                                      </p:to>
                                    </p:set>
                                    <p:animEffect transition="in" filter="fade">
                                      <p:cBhvr>
                                        <p:cTn id="111" dur="500"/>
                                        <p:tgtEl>
                                          <p:spTgt spid="160797"/>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1" presetClass="entr" presetSubtype="0" fill="hold" grpId="1" nodeType="clickEffect">
                                  <p:stCondLst>
                                    <p:cond delay="0"/>
                                  </p:stCondLst>
                                  <p:childTnLst>
                                    <p:set>
                                      <p:cBhvr>
                                        <p:cTn id="115" dur="1" fill="hold">
                                          <p:stCondLst>
                                            <p:cond delay="0"/>
                                          </p:stCondLst>
                                        </p:cTn>
                                        <p:tgtEl>
                                          <p:spTgt spid="160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8" grpId="0" animBg="1"/>
      <p:bldP spid="160779" grpId="0" animBg="1"/>
      <p:bldP spid="160780" grpId="0" animBg="1"/>
      <p:bldP spid="160781" grpId="0" animBg="1"/>
      <p:bldP spid="160782" grpId="0" animBg="1"/>
      <p:bldP spid="160783" grpId="0" animBg="1"/>
      <p:bldP spid="160785" grpId="0" animBg="1"/>
      <p:bldP spid="160786" grpId="0"/>
      <p:bldP spid="160787" grpId="0" animBg="1"/>
      <p:bldP spid="160788" grpId="0" animBg="1"/>
      <p:bldP spid="160789" grpId="0"/>
      <p:bldP spid="160790" grpId="0" animBg="1"/>
      <p:bldP spid="160791" grpId="0" animBg="1"/>
      <p:bldP spid="160792" grpId="0" animBg="1"/>
      <p:bldP spid="160793" grpId="0" animBg="1"/>
      <p:bldP spid="160794" grpId="0" animBg="1"/>
      <p:bldP spid="160795" grpId="0" animBg="1"/>
      <p:bldP spid="160796" grpId="0" animBg="1"/>
      <p:bldP spid="160796" grpId="1" animBg="1"/>
      <p:bldP spid="160797" grpId="0"/>
      <p:bldP spid="160798" grpId="0" animBg="1"/>
      <p:bldP spid="160799" grpId="0" animBg="1"/>
      <p:bldP spid="160800" grpId="0" animBg="1"/>
      <p:bldP spid="160801" grpId="0" animBg="1"/>
      <p:bldP spid="160803" grpId="0"/>
      <p:bldP spid="160804" grpId="0" animBg="1"/>
      <p:bldP spid="160805" grpId="0" animBg="1"/>
      <p:bldP spid="160806" grpId="0" animBg="1"/>
      <p:bldP spid="160807" grpId="0" animBg="1"/>
      <p:bldP spid="16080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DA4267-F194-4AB3-857A-3055CC956B70}"/>
              </a:ext>
            </a:extLst>
          </p:cNvPr>
          <p:cNvSpPr>
            <a:spLocks noGrp="1"/>
          </p:cNvSpPr>
          <p:nvPr>
            <p:ph type="title"/>
          </p:nvPr>
        </p:nvSpPr>
        <p:spPr/>
        <p:txBody>
          <a:bodyPr/>
          <a:lstStyle/>
          <a:p>
            <a:r>
              <a:rPr lang="en-US" dirty="0"/>
              <a:t>Post Columbia</a:t>
            </a:r>
          </a:p>
        </p:txBody>
      </p:sp>
      <p:sp>
        <p:nvSpPr>
          <p:cNvPr id="3" name="Content Placeholder 2">
            <a:extLst>
              <a:ext uri="{FF2B5EF4-FFF2-40B4-BE49-F238E27FC236}">
                <a16:creationId xmlns:a16="http://schemas.microsoft.com/office/drawing/2014/main" xmlns="" id="{2A7DEB21-A504-4E20-962C-359C2E73E41F}"/>
              </a:ext>
            </a:extLst>
          </p:cNvPr>
          <p:cNvSpPr>
            <a:spLocks noGrp="1"/>
          </p:cNvSpPr>
          <p:nvPr>
            <p:ph idx="1"/>
          </p:nvPr>
        </p:nvSpPr>
        <p:spPr/>
        <p:txBody>
          <a:bodyPr/>
          <a:lstStyle/>
          <a:p>
            <a:r>
              <a:rPr lang="en-US" dirty="0"/>
              <a:t>Several Senior (retired) NASA officials involved in Space Shuttle Development gave us two areas to avoid:</a:t>
            </a:r>
          </a:p>
          <a:p>
            <a:endParaRPr lang="en-US" dirty="0"/>
          </a:p>
          <a:p>
            <a:pPr lvl="1"/>
            <a:r>
              <a:rPr lang="en-US" dirty="0"/>
              <a:t>On Orbit Tile Repair will never work – we tried everything 20 years ago and nothing worked</a:t>
            </a:r>
          </a:p>
          <a:p>
            <a:pPr lvl="1"/>
            <a:endParaRPr lang="en-US" dirty="0"/>
          </a:p>
          <a:p>
            <a:pPr lvl="1"/>
            <a:r>
              <a:rPr lang="en-US" dirty="0"/>
              <a:t>Do not change the outer mold line of the shuttle stack – the aerodynamics are too hard to get right</a:t>
            </a:r>
          </a:p>
          <a:p>
            <a:endParaRPr lang="en-US" dirty="0"/>
          </a:p>
          <a:p>
            <a:r>
              <a:rPr lang="en-US" dirty="0"/>
              <a:t>In Return to Flight we were forced to do both</a:t>
            </a:r>
          </a:p>
          <a:p>
            <a:pPr lvl="1"/>
            <a:endParaRPr lang="en-US" dirty="0"/>
          </a:p>
          <a:p>
            <a:pPr lvl="1"/>
            <a:r>
              <a:rPr lang="en-US" dirty="0"/>
              <a:t>On Orbit Tile and RCC repair materials and techniques developed and validated</a:t>
            </a:r>
          </a:p>
          <a:p>
            <a:pPr lvl="1"/>
            <a:endParaRPr lang="en-US" dirty="0"/>
          </a:p>
          <a:p>
            <a:pPr lvl="1"/>
            <a:r>
              <a:rPr lang="en-US" dirty="0"/>
              <a:t>Ice-Frost-Ramp reduced, Protuberance-Air-Load ramp removed, wind tunnel campaign verified aero loads</a:t>
            </a:r>
          </a:p>
          <a:p>
            <a:pPr lvl="1"/>
            <a:endParaRPr lang="en-US" dirty="0"/>
          </a:p>
          <a:p>
            <a:pPr marL="914400" lvl="2" indent="0">
              <a:buNone/>
            </a:pPr>
            <a:endParaRPr lang="en-US" dirty="0"/>
          </a:p>
        </p:txBody>
      </p:sp>
      <p:sp>
        <p:nvSpPr>
          <p:cNvPr id="4" name="Slide Number Placeholder 3">
            <a:extLst>
              <a:ext uri="{FF2B5EF4-FFF2-40B4-BE49-F238E27FC236}">
                <a16:creationId xmlns:a16="http://schemas.microsoft.com/office/drawing/2014/main" xmlns="" id="{6D15373D-1CF8-414A-BEDC-515AA87A6C54}"/>
              </a:ext>
            </a:extLst>
          </p:cNvPr>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11</a:t>
            </a:fld>
            <a:endParaRPr lang="en-US">
              <a:ea typeface="ＭＳ Ｐゴシック" charset="-128"/>
            </a:endParaRPr>
          </a:p>
        </p:txBody>
      </p:sp>
    </p:spTree>
    <p:extLst>
      <p:ext uri="{BB962C8B-B14F-4D97-AF65-F5344CB8AC3E}">
        <p14:creationId xmlns:p14="http://schemas.microsoft.com/office/powerpoint/2010/main" val="74665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the Culture</a:t>
            </a:r>
          </a:p>
        </p:txBody>
      </p:sp>
      <p:sp>
        <p:nvSpPr>
          <p:cNvPr id="3" name="Content Placeholder 2"/>
          <p:cNvSpPr>
            <a:spLocks noGrp="1"/>
          </p:cNvSpPr>
          <p:nvPr>
            <p:ph idx="1"/>
          </p:nvPr>
        </p:nvSpPr>
        <p:spPr/>
        <p:txBody>
          <a:bodyPr/>
          <a:lstStyle/>
          <a:p>
            <a:r>
              <a:rPr lang="en-US" sz="2000" dirty="0"/>
              <a:t>NASA Administrator Sean O’Keefe emphatically instructed all employees to “Accept the [CAIB] Report” </a:t>
            </a:r>
          </a:p>
          <a:p>
            <a:pPr lvl="1"/>
            <a:r>
              <a:rPr lang="en-US" dirty="0"/>
              <a:t>Posters all over the agency asked “Have you read the report?”</a:t>
            </a:r>
          </a:p>
          <a:p>
            <a:endParaRPr lang="en-US" sz="2000" dirty="0"/>
          </a:p>
          <a:p>
            <a:r>
              <a:rPr lang="en-US" sz="2000" dirty="0"/>
              <a:t>Independent Review Teams (ASAP, RTFTG, others) met almost continuously to ensure the Space Shuttle Program rigorously completed all requirements for return to flight</a:t>
            </a:r>
          </a:p>
          <a:p>
            <a:endParaRPr lang="en-US" sz="2000" dirty="0"/>
          </a:p>
          <a:p>
            <a:r>
              <a:rPr lang="en-US" sz="2000" dirty="0"/>
              <a:t>Program Management power curbed with checks and balances from Independent Technical Authorities</a:t>
            </a:r>
          </a:p>
          <a:p>
            <a:endParaRPr lang="en-US" sz="2000" dirty="0"/>
          </a:p>
          <a:p>
            <a:r>
              <a:rPr lang="en-US" sz="2000" dirty="0"/>
              <a:t>Behavior Sciences Technology company hired to retrain NASA managers </a:t>
            </a:r>
          </a:p>
          <a:p>
            <a:endParaRPr lang="en-US" dirty="0"/>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12</a:t>
            </a:fld>
            <a:endParaRPr lang="en-US">
              <a:ea typeface="ＭＳ Ｐゴシック" charset="-128"/>
            </a:endParaRPr>
          </a:p>
        </p:txBody>
      </p:sp>
    </p:spTree>
    <p:extLst>
      <p:ext uri="{BB962C8B-B14F-4D97-AF65-F5344CB8AC3E}">
        <p14:creationId xmlns:p14="http://schemas.microsoft.com/office/powerpoint/2010/main" val="1989580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Safety and Management Changes</a:t>
            </a:r>
          </a:p>
        </p:txBody>
      </p:sp>
      <p:sp>
        <p:nvSpPr>
          <p:cNvPr id="3" name="Content Placeholder 2"/>
          <p:cNvSpPr>
            <a:spLocks noGrp="1"/>
          </p:cNvSpPr>
          <p:nvPr>
            <p:ph idx="1"/>
          </p:nvPr>
        </p:nvSpPr>
        <p:spPr/>
        <p:txBody>
          <a:bodyPr/>
          <a:lstStyle/>
          <a:p>
            <a:pPr>
              <a:lnSpc>
                <a:spcPct val="80000"/>
              </a:lnSpc>
            </a:pPr>
            <a:r>
              <a:rPr lang="en-US" sz="2000" dirty="0">
                <a:solidFill>
                  <a:schemeClr val="tx1"/>
                </a:solidFill>
              </a:rPr>
              <a:t>Mission Management Team (MMT)</a:t>
            </a:r>
          </a:p>
          <a:p>
            <a:pPr lvl="1">
              <a:lnSpc>
                <a:spcPct val="80000"/>
              </a:lnSpc>
            </a:pPr>
            <a:r>
              <a:rPr lang="en-US" sz="2000" dirty="0">
                <a:solidFill>
                  <a:schemeClr val="tx1"/>
                </a:solidFill>
              </a:rPr>
              <a:t>Significant changes to the composition and focus of the MMT</a:t>
            </a:r>
          </a:p>
          <a:p>
            <a:pPr lvl="1">
              <a:lnSpc>
                <a:spcPct val="80000"/>
              </a:lnSpc>
            </a:pPr>
            <a:r>
              <a:rPr lang="en-US" sz="2000" dirty="0">
                <a:solidFill>
                  <a:schemeClr val="tx1"/>
                </a:solidFill>
              </a:rPr>
              <a:t>Formal training requirements established</a:t>
            </a:r>
          </a:p>
          <a:p>
            <a:pPr lvl="1">
              <a:lnSpc>
                <a:spcPct val="80000"/>
              </a:lnSpc>
            </a:pPr>
            <a:r>
              <a:rPr lang="en-US" sz="2000" dirty="0">
                <a:solidFill>
                  <a:schemeClr val="tx1"/>
                </a:solidFill>
              </a:rPr>
              <a:t>Now a well-functioning real-time management body</a:t>
            </a:r>
          </a:p>
          <a:p>
            <a:pPr lvl="1">
              <a:lnSpc>
                <a:spcPct val="80000"/>
              </a:lnSpc>
            </a:pPr>
            <a:r>
              <a:rPr lang="en-US" sz="2000" dirty="0">
                <a:solidFill>
                  <a:schemeClr val="tx1"/>
                </a:solidFill>
              </a:rPr>
              <a:t>New MMT room designed to facilitate open communication</a:t>
            </a:r>
          </a:p>
          <a:p>
            <a:pPr>
              <a:lnSpc>
                <a:spcPct val="80000"/>
              </a:lnSpc>
            </a:pPr>
            <a:r>
              <a:rPr lang="en-US" sz="2000" dirty="0">
                <a:solidFill>
                  <a:schemeClr val="tx1"/>
                </a:solidFill>
              </a:rPr>
              <a:t>Safety and Mission Assurance (S&amp;MA)</a:t>
            </a:r>
          </a:p>
          <a:p>
            <a:pPr lvl="1">
              <a:lnSpc>
                <a:spcPct val="80000"/>
              </a:lnSpc>
            </a:pPr>
            <a:r>
              <a:rPr lang="en-US" sz="2000" dirty="0">
                <a:solidFill>
                  <a:schemeClr val="tx1"/>
                </a:solidFill>
              </a:rPr>
              <a:t>Reinvigorated independent S&amp;MA at HQ and Centers</a:t>
            </a:r>
          </a:p>
          <a:p>
            <a:pPr lvl="1">
              <a:lnSpc>
                <a:spcPct val="80000"/>
              </a:lnSpc>
            </a:pPr>
            <a:r>
              <a:rPr lang="en-US" sz="2000" dirty="0">
                <a:solidFill>
                  <a:schemeClr val="tx1"/>
                </a:solidFill>
              </a:rPr>
              <a:t>Strengthened Shuttle Program S&amp;MA and Systems Engineering and Integration capabilities</a:t>
            </a:r>
          </a:p>
          <a:p>
            <a:pPr lvl="1">
              <a:lnSpc>
                <a:spcPct val="80000"/>
              </a:lnSpc>
            </a:pPr>
            <a:r>
              <a:rPr lang="en-US" sz="2000" dirty="0">
                <a:solidFill>
                  <a:schemeClr val="tx1"/>
                </a:solidFill>
              </a:rPr>
              <a:t>Established Independent Technical Authority and technical warrant holders</a:t>
            </a:r>
          </a:p>
          <a:p>
            <a:pPr>
              <a:lnSpc>
                <a:spcPct val="80000"/>
              </a:lnSpc>
            </a:pPr>
            <a:r>
              <a:rPr lang="en-US" sz="2000" dirty="0">
                <a:solidFill>
                  <a:schemeClr val="tx1"/>
                </a:solidFill>
              </a:rPr>
              <a:t>NASA Engineering and Safety Center</a:t>
            </a:r>
          </a:p>
          <a:p>
            <a:pPr lvl="1">
              <a:lnSpc>
                <a:spcPct val="80000"/>
              </a:lnSpc>
            </a:pPr>
            <a:r>
              <a:rPr lang="en-US" sz="2000" dirty="0">
                <a:solidFill>
                  <a:schemeClr val="tx1"/>
                </a:solidFill>
              </a:rPr>
              <a:t>Established at Langley as an independent </a:t>
            </a:r>
          </a:p>
          <a:p>
            <a:pPr lvl="1">
              <a:lnSpc>
                <a:spcPct val="80000"/>
              </a:lnSpc>
              <a:buNone/>
            </a:pPr>
            <a:r>
              <a:rPr lang="en-US" sz="2000" dirty="0">
                <a:solidFill>
                  <a:schemeClr val="tx1"/>
                </a:solidFill>
              </a:rPr>
              <a:t>     source of engineering and technical expertise</a:t>
            </a:r>
          </a:p>
          <a:p>
            <a:pPr lvl="1">
              <a:lnSpc>
                <a:spcPct val="80000"/>
              </a:lnSpc>
            </a:pPr>
            <a:r>
              <a:rPr lang="en-US" sz="2000" dirty="0">
                <a:solidFill>
                  <a:schemeClr val="tx1"/>
                </a:solidFill>
              </a:rPr>
              <a:t>Important resource for Space Shuttle engineering </a:t>
            </a:r>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13</a:t>
            </a:fld>
            <a:endParaRPr lang="en-US">
              <a:ea typeface="ＭＳ Ｐゴシック" charset="-128"/>
            </a:endParaRPr>
          </a:p>
        </p:txBody>
      </p:sp>
      <p:pic>
        <p:nvPicPr>
          <p:cNvPr id="5" name="Picture 4" descr="NESC_logo"/>
          <p:cNvPicPr>
            <a:picLocks noChangeAspect="1" noChangeArrowheads="1"/>
          </p:cNvPicPr>
          <p:nvPr/>
        </p:nvPicPr>
        <p:blipFill>
          <a:blip r:embed="rId2" cstate="print"/>
          <a:srcRect/>
          <a:stretch>
            <a:fillRect/>
          </a:stretch>
        </p:blipFill>
        <p:spPr bwMode="auto">
          <a:xfrm>
            <a:off x="8620125" y="4567238"/>
            <a:ext cx="1295400" cy="1295400"/>
          </a:xfrm>
          <a:prstGeom prst="rect">
            <a:avLst/>
          </a:prstGeom>
          <a:noFill/>
        </p:spPr>
      </p:pic>
    </p:spTree>
    <p:extLst>
      <p:ext uri="{BB962C8B-B14F-4D97-AF65-F5344CB8AC3E}">
        <p14:creationId xmlns:p14="http://schemas.microsoft.com/office/powerpoint/2010/main" val="843343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Re-Training</a:t>
            </a:r>
          </a:p>
        </p:txBody>
      </p:sp>
      <p:sp>
        <p:nvSpPr>
          <p:cNvPr id="3" name="Content Placeholder 2"/>
          <p:cNvSpPr>
            <a:spLocks noGrp="1"/>
          </p:cNvSpPr>
          <p:nvPr>
            <p:ph idx="1"/>
          </p:nvPr>
        </p:nvSpPr>
        <p:spPr>
          <a:xfrm>
            <a:off x="1695450" y="1000125"/>
            <a:ext cx="8669740" cy="5343525"/>
          </a:xfrm>
        </p:spPr>
        <p:txBody>
          <a:bodyPr/>
          <a:lstStyle/>
          <a:p>
            <a:r>
              <a:rPr lang="en-US" dirty="0"/>
              <a:t>Reading assignments on management culture and best practices</a:t>
            </a:r>
          </a:p>
          <a:p>
            <a:pPr lvl="1"/>
            <a:r>
              <a:rPr lang="en-US" dirty="0"/>
              <a:t>“Angle of Attack” about Apollo 1 Fire</a:t>
            </a:r>
          </a:p>
          <a:p>
            <a:pPr lvl="1"/>
            <a:r>
              <a:rPr lang="en-US" dirty="0"/>
              <a:t>“The Challenger Launch Decision”</a:t>
            </a:r>
          </a:p>
          <a:p>
            <a:pPr marL="0" indent="0">
              <a:buNone/>
            </a:pPr>
            <a:endParaRPr lang="en-US" dirty="0"/>
          </a:p>
          <a:p>
            <a:r>
              <a:rPr lang="en-US" dirty="0"/>
              <a:t>Hiring of two academic management experts to embed with the mission management team</a:t>
            </a:r>
          </a:p>
          <a:p>
            <a:pPr lvl="1"/>
            <a:r>
              <a:rPr lang="en-US" dirty="0"/>
              <a:t>Dr. Don Van </a:t>
            </a:r>
            <a:r>
              <a:rPr lang="en-US" dirty="0" err="1"/>
              <a:t>Ende</a:t>
            </a:r>
            <a:r>
              <a:rPr lang="en-US" dirty="0"/>
              <a:t> from Trinity University</a:t>
            </a:r>
          </a:p>
          <a:p>
            <a:pPr lvl="1"/>
            <a:r>
              <a:rPr lang="en-US" dirty="0"/>
              <a:t>Dr. Chris Jones from University of Central Florida</a:t>
            </a:r>
          </a:p>
          <a:p>
            <a:endParaRPr lang="en-US" dirty="0"/>
          </a:p>
          <a:p>
            <a:r>
              <a:rPr lang="en-US" dirty="0"/>
              <a:t>Multiple MMT training sessions and very specific certification requirements</a:t>
            </a:r>
          </a:p>
          <a:p>
            <a:endParaRPr lang="en-US" dirty="0"/>
          </a:p>
          <a:p>
            <a:r>
              <a:rPr lang="en-US" dirty="0"/>
              <a:t>Lectures by experts on management culture</a:t>
            </a:r>
          </a:p>
          <a:p>
            <a:pPr lvl="1"/>
            <a:r>
              <a:rPr lang="en-US" dirty="0"/>
              <a:t>Dr. Diane Vaughn</a:t>
            </a:r>
          </a:p>
          <a:p>
            <a:pPr lvl="1"/>
            <a:r>
              <a:rPr lang="en-US" dirty="0"/>
              <a:t>Dr. Charles </a:t>
            </a:r>
            <a:r>
              <a:rPr lang="en-US" dirty="0" err="1"/>
              <a:t>Perrow</a:t>
            </a:r>
            <a:endParaRPr lang="en-US" dirty="0"/>
          </a:p>
          <a:p>
            <a:pPr lvl="1"/>
            <a:r>
              <a:rPr lang="en-US" dirty="0"/>
              <a:t>Dr. Nancy </a:t>
            </a:r>
            <a:r>
              <a:rPr lang="en-US" dirty="0" err="1"/>
              <a:t>Levison</a:t>
            </a:r>
            <a:endParaRPr lang="en-US" dirty="0"/>
          </a:p>
          <a:p>
            <a:pPr lvl="1"/>
            <a:r>
              <a:rPr lang="en-US" dirty="0"/>
              <a:t>Dr. Edward </a:t>
            </a:r>
            <a:r>
              <a:rPr lang="en-US" dirty="0" err="1"/>
              <a:t>Tufte</a:t>
            </a:r>
            <a:endParaRPr lang="en-US" dirty="0"/>
          </a:p>
          <a:p>
            <a:pPr>
              <a:buNone/>
            </a:pPr>
            <a:endParaRPr lang="en-US" dirty="0"/>
          </a:p>
          <a:p>
            <a:pPr lvl="1"/>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14</a:t>
            </a:fld>
            <a:endParaRPr lang="en-US">
              <a:ea typeface="ＭＳ Ｐゴシック" charset="-128"/>
            </a:endParaRPr>
          </a:p>
        </p:txBody>
      </p:sp>
    </p:spTree>
    <p:extLst>
      <p:ext uri="{BB962C8B-B14F-4D97-AF65-F5344CB8AC3E}">
        <p14:creationId xmlns:p14="http://schemas.microsoft.com/office/powerpoint/2010/main" val="1752736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Culture Change Initiatives </a:t>
            </a:r>
          </a:p>
        </p:txBody>
      </p:sp>
      <p:sp>
        <p:nvSpPr>
          <p:cNvPr id="3" name="Content Placeholder 2"/>
          <p:cNvSpPr>
            <a:spLocks noGrp="1"/>
          </p:cNvSpPr>
          <p:nvPr>
            <p:ph idx="1"/>
          </p:nvPr>
        </p:nvSpPr>
        <p:spPr>
          <a:xfrm>
            <a:off x="1897063" y="1096536"/>
            <a:ext cx="8488362" cy="4977760"/>
          </a:xfrm>
        </p:spPr>
        <p:txBody>
          <a:bodyPr/>
          <a:lstStyle/>
          <a:p>
            <a:r>
              <a:rPr lang="en-US" dirty="0"/>
              <a:t>Attendance at MMT and PRCB mandatory for senior managers (substitutes not allowed)</a:t>
            </a:r>
          </a:p>
          <a:p>
            <a:endParaRPr lang="en-US" dirty="0"/>
          </a:p>
          <a:p>
            <a:r>
              <a:rPr lang="en-US" dirty="0"/>
              <a:t>Inclusion of all NASA centers in decision making emphasized</a:t>
            </a:r>
          </a:p>
          <a:p>
            <a:endParaRPr lang="en-US" dirty="0"/>
          </a:p>
          <a:p>
            <a:r>
              <a:rPr lang="en-US" dirty="0"/>
              <a:t>New Mission Management Team room built</a:t>
            </a:r>
          </a:p>
          <a:p>
            <a:pPr lvl="1"/>
            <a:r>
              <a:rPr lang="en-US" dirty="0"/>
              <a:t>Round Table</a:t>
            </a:r>
          </a:p>
          <a:p>
            <a:pPr lvl="1"/>
            <a:r>
              <a:rPr lang="en-US" dirty="0"/>
              <a:t>Teleconferenced all meetings with all NASA Centers</a:t>
            </a:r>
          </a:p>
          <a:p>
            <a:pPr lvl="1"/>
            <a:r>
              <a:rPr lang="en-US" dirty="0"/>
              <a:t>Call on all parties – not just subject matter experts – for their advice and review</a:t>
            </a:r>
          </a:p>
          <a:p>
            <a:endParaRPr lang="en-US" dirty="0"/>
          </a:p>
          <a:p>
            <a:r>
              <a:rPr lang="en-US" dirty="0"/>
              <a:t>Smaller, ‘warmer’ conference rooms designed for MMT</a:t>
            </a:r>
          </a:p>
          <a:p>
            <a:endParaRPr lang="en-US" dirty="0"/>
          </a:p>
          <a:p>
            <a:r>
              <a:rPr lang="en-US" dirty="0" err="1"/>
              <a:t>Behavorial</a:t>
            </a:r>
            <a:r>
              <a:rPr lang="en-US" dirty="0"/>
              <a:t> Sciences Technology, Inc.  Hired to observe and debrief all Space Shuttle Program meetings</a:t>
            </a:r>
          </a:p>
          <a:p>
            <a:pPr lvl="1"/>
            <a:r>
              <a:rPr lang="en-US" dirty="0"/>
              <a:t>Emphasis on drawing out ‘weak signals’</a:t>
            </a:r>
          </a:p>
          <a:p>
            <a:pPr lvl="1"/>
            <a:r>
              <a:rPr lang="en-US" dirty="0"/>
              <a:t>Emphasis on non-confrontational management style </a:t>
            </a:r>
          </a:p>
          <a:p>
            <a:pPr lvl="1"/>
            <a:r>
              <a:rPr lang="en-US" dirty="0"/>
              <a:t>Emphasis on civility and courtesy</a:t>
            </a:r>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15</a:t>
            </a:fld>
            <a:endParaRPr lang="en-US">
              <a:ea typeface="ＭＳ Ｐゴシック" charset="-128"/>
            </a:endParaRPr>
          </a:p>
        </p:txBody>
      </p:sp>
    </p:spTree>
    <p:extLst>
      <p:ext uri="{BB962C8B-B14F-4D97-AF65-F5344CB8AC3E}">
        <p14:creationId xmlns:p14="http://schemas.microsoft.com/office/powerpoint/2010/main" val="3305219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Classes Added</a:t>
            </a:r>
          </a:p>
        </p:txBody>
      </p:sp>
      <p:sp>
        <p:nvSpPr>
          <p:cNvPr id="3" name="Content Placeholder 2"/>
          <p:cNvSpPr>
            <a:spLocks noGrp="1"/>
          </p:cNvSpPr>
          <p:nvPr>
            <p:ph idx="1"/>
          </p:nvPr>
        </p:nvSpPr>
        <p:spPr/>
        <p:txBody>
          <a:bodyPr/>
          <a:lstStyle/>
          <a:p>
            <a:r>
              <a:rPr lang="en-US" dirty="0"/>
              <a:t>Cockpit Resource Management course by Flight Safety International developed into Spaceflight Resource Management class taught internally</a:t>
            </a:r>
          </a:p>
          <a:p>
            <a:endParaRPr lang="en-US" dirty="0"/>
          </a:p>
          <a:p>
            <a:r>
              <a:rPr lang="en-US" dirty="0"/>
              <a:t>Safety Culture Training Class developed</a:t>
            </a:r>
          </a:p>
          <a:p>
            <a:endParaRPr lang="en-US" dirty="0"/>
          </a:p>
          <a:p>
            <a:r>
              <a:rPr lang="en-US" dirty="0"/>
              <a:t>Lessons in writing ‘white papers’ vs. building PowerPoint presentations</a:t>
            </a:r>
          </a:p>
          <a:p>
            <a:endParaRPr lang="en-US" dirty="0"/>
          </a:p>
          <a:p>
            <a:r>
              <a:rPr lang="en-US" dirty="0"/>
              <a:t>Lessons in human social interaction were instituted</a:t>
            </a:r>
          </a:p>
          <a:p>
            <a:pPr lvl="1"/>
            <a:r>
              <a:rPr lang="en-US" dirty="0"/>
              <a:t>How to draw out dissenting opinions</a:t>
            </a:r>
          </a:p>
          <a:p>
            <a:pPr lvl="1"/>
            <a:r>
              <a:rPr lang="en-US" dirty="0"/>
              <a:t>The valuable use of silence in meetings</a:t>
            </a:r>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16</a:t>
            </a:fld>
            <a:endParaRPr lang="en-US">
              <a:ea typeface="ＭＳ Ｐゴシック" charset="-128"/>
            </a:endParaRPr>
          </a:p>
        </p:txBody>
      </p:sp>
    </p:spTree>
    <p:extLst>
      <p:ext uri="{BB962C8B-B14F-4D97-AF65-F5344CB8AC3E}">
        <p14:creationId xmlns:p14="http://schemas.microsoft.com/office/powerpoint/2010/main" val="3204722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Fighting the Culture Wars</a:t>
            </a:r>
          </a:p>
        </p:txBody>
      </p:sp>
      <p:sp>
        <p:nvSpPr>
          <p:cNvPr id="3" name="Content Placeholder 2"/>
          <p:cNvSpPr>
            <a:spLocks noGrp="1"/>
          </p:cNvSpPr>
          <p:nvPr>
            <p:ph idx="1"/>
          </p:nvPr>
        </p:nvSpPr>
        <p:spPr/>
        <p:txBody>
          <a:bodyPr/>
          <a:lstStyle/>
          <a:p>
            <a:r>
              <a:rPr lang="en-US" dirty="0"/>
              <a:t>Many ‘old line’ managers resisted the culture changes as ‘coddling’ the workforce – and wasting time</a:t>
            </a:r>
          </a:p>
          <a:p>
            <a:endParaRPr lang="en-US" dirty="0"/>
          </a:p>
          <a:p>
            <a:r>
              <a:rPr lang="en-US" dirty="0"/>
              <a:t>While some personnel transfers to S&amp;MA were made, it was still regarded as a sideline organization to be avoided</a:t>
            </a:r>
          </a:p>
          <a:p>
            <a:pPr lvl="1"/>
            <a:r>
              <a:rPr lang="en-US" dirty="0"/>
              <a:t>Cultural Biases are hard to change</a:t>
            </a:r>
          </a:p>
          <a:p>
            <a:endParaRPr lang="en-US" dirty="0"/>
          </a:p>
          <a:p>
            <a:r>
              <a:rPr lang="en-US" dirty="0"/>
              <a:t>Senior NASA HQ management agonized over the slowness of return to flight</a:t>
            </a:r>
          </a:p>
          <a:p>
            <a:pPr lvl="1"/>
            <a:r>
              <a:rPr lang="en-US" dirty="0"/>
              <a:t>“Take the foam off the bipod and fly in October 2003”</a:t>
            </a:r>
          </a:p>
          <a:p>
            <a:endParaRPr lang="en-US" dirty="0"/>
          </a:p>
          <a:p>
            <a:r>
              <a:rPr lang="en-US" dirty="0"/>
              <a:t>Some independent reviewers remained skeptical – hostile – to the very end</a:t>
            </a:r>
          </a:p>
          <a:p>
            <a:endParaRPr lang="en-US" dirty="0"/>
          </a:p>
          <a:p>
            <a:r>
              <a:rPr lang="en-US" dirty="0"/>
              <a:t>Virtually everyone hated BST</a:t>
            </a:r>
          </a:p>
          <a:p>
            <a:pPr marL="0" indent="0">
              <a:buNone/>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17</a:t>
            </a:fld>
            <a:endParaRPr lang="en-US">
              <a:ea typeface="ＭＳ Ｐゴシック" charset="-128"/>
            </a:endParaRPr>
          </a:p>
        </p:txBody>
      </p:sp>
    </p:spTree>
    <p:extLst>
      <p:ext uri="{BB962C8B-B14F-4D97-AF65-F5344CB8AC3E}">
        <p14:creationId xmlns:p14="http://schemas.microsoft.com/office/powerpoint/2010/main" val="186073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Pushback</a:t>
            </a:r>
          </a:p>
        </p:txBody>
      </p:sp>
      <p:sp>
        <p:nvSpPr>
          <p:cNvPr id="3" name="Content Placeholder 2"/>
          <p:cNvSpPr>
            <a:spLocks noGrp="1"/>
          </p:cNvSpPr>
          <p:nvPr>
            <p:ph idx="1"/>
          </p:nvPr>
        </p:nvSpPr>
        <p:spPr/>
        <p:txBody>
          <a:bodyPr/>
          <a:lstStyle/>
          <a:p>
            <a:r>
              <a:rPr lang="en-US" dirty="0"/>
              <a:t>Frequently heard comment:  “The CAIB got it wrong”</a:t>
            </a:r>
          </a:p>
          <a:p>
            <a:pPr lvl="1"/>
            <a:r>
              <a:rPr lang="en-US" dirty="0"/>
              <a:t>Generally heard from senior (old line) managers</a:t>
            </a:r>
          </a:p>
          <a:p>
            <a:pPr lvl="1"/>
            <a:r>
              <a:rPr lang="en-US" dirty="0"/>
              <a:t>Generally regarding NASA organizational culture</a:t>
            </a:r>
          </a:p>
          <a:p>
            <a:endParaRPr lang="en-US" dirty="0"/>
          </a:p>
          <a:p>
            <a:r>
              <a:rPr lang="en-US" dirty="0"/>
              <a:t>“Not invented here” syndrome continues to exacerbate inter-center relationship difficulties</a:t>
            </a:r>
          </a:p>
          <a:p>
            <a:endParaRPr lang="en-US" dirty="0"/>
          </a:p>
          <a:p>
            <a:r>
              <a:rPr lang="en-US" dirty="0"/>
              <a:t>Email from a retired senior NASA executive to me in late 2015 (typical of many received):</a:t>
            </a:r>
          </a:p>
          <a:p>
            <a:pPr marL="0" indent="0">
              <a:buNone/>
            </a:pPr>
            <a:r>
              <a:rPr lang="en-US" dirty="0"/>
              <a:t>	“</a:t>
            </a:r>
            <a:r>
              <a:rPr lang="en-US" sz="1600" dirty="0">
                <a:latin typeface="Arial" panose="020B0604020202020204" pitchFamily="34" charset="0"/>
                <a:cs typeface="Arial" panose="020B0604020202020204" pitchFamily="34" charset="0"/>
              </a:rPr>
              <a:t>The general thrust of the questions give me some concern. The strong emphasis seems to be 	targeted toward "Organizational Culture". The principal thought appears to be correcting a culture where 	young engineers at a low organizational level could not exercise proper influence.</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I am not aware of any organizational cultural flaw of this nature having any effect on the Shuttle Program 	Management's lack of attention to foam shedding from the tank. What am I 	missing?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The so called organizational cultural flaw attributed to the Challenger accident is a very different issue. 	The </a:t>
            </a:r>
            <a:r>
              <a:rPr lang="en-US" sz="1600" dirty="0" err="1">
                <a:latin typeface="Arial" panose="020B0604020202020204" pitchFamily="34" charset="0"/>
                <a:cs typeface="Arial" panose="020B0604020202020204" pitchFamily="34" charset="0"/>
              </a:rPr>
              <a:t>o-ring</a:t>
            </a:r>
            <a:r>
              <a:rPr lang="en-US" sz="1600" dirty="0">
                <a:latin typeface="Arial" panose="020B0604020202020204" pitchFamily="34" charset="0"/>
                <a:cs typeface="Arial" panose="020B0604020202020204" pitchFamily="34" charset="0"/>
              </a:rPr>
              <a:t> discussion between a contractor and MSFC that occurred prior to the Challenger launch has 	no relationship to Columbia that I am aware of.</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Are we chasing ghosts invented by the CAIB?”</a:t>
            </a:r>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18</a:t>
            </a:fld>
            <a:endParaRPr lang="en-US">
              <a:ea typeface="ＭＳ Ｐゴシック" charset="-128"/>
            </a:endParaRPr>
          </a:p>
        </p:txBody>
      </p:sp>
    </p:spTree>
    <p:extLst>
      <p:ext uri="{BB962C8B-B14F-4D97-AF65-F5344CB8AC3E}">
        <p14:creationId xmlns:p14="http://schemas.microsoft.com/office/powerpoint/2010/main" val="636696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Embrace Dissent</a:t>
            </a:r>
          </a:p>
        </p:txBody>
      </p:sp>
      <p:sp>
        <p:nvSpPr>
          <p:cNvPr id="3" name="Content Placeholder 2"/>
          <p:cNvSpPr>
            <a:spLocks noGrp="1"/>
          </p:cNvSpPr>
          <p:nvPr>
            <p:ph idx="1"/>
          </p:nvPr>
        </p:nvSpPr>
        <p:spPr/>
        <p:txBody>
          <a:bodyPr/>
          <a:lstStyle/>
          <a:p>
            <a:pPr>
              <a:buNone/>
            </a:pPr>
            <a:r>
              <a:rPr lang="en-US" sz="2400" i="1" dirty="0"/>
              <a:t>“If we are all in agreement on the decision – then I propose we postpone further discussion of this matter until our next meeting to give ourselves time to develop disagreement and perhaps gain some understanding of that the decision is all about”</a:t>
            </a:r>
            <a:r>
              <a:rPr lang="en-US" sz="1600" dirty="0"/>
              <a:t> </a:t>
            </a:r>
          </a:p>
          <a:p>
            <a:pPr>
              <a:buNone/>
            </a:pPr>
            <a:r>
              <a:rPr lang="en-US" sz="1600" dirty="0"/>
              <a:t>		– Charles E.  Wilson, CEO of General Motors, 1950</a:t>
            </a:r>
            <a:endParaRPr lang="en-US" sz="2400" i="1" dirty="0"/>
          </a:p>
          <a:p>
            <a:pPr>
              <a:buNone/>
            </a:pPr>
            <a:r>
              <a:rPr lang="en-US" sz="2400" i="1" dirty="0"/>
              <a:t> </a:t>
            </a:r>
          </a:p>
          <a:p>
            <a:pPr>
              <a:buNone/>
            </a:pPr>
            <a:r>
              <a:rPr lang="en-US" dirty="0"/>
              <a:t>	Listen to weak signals and poor arguments for the truth they hold but are having difficulty communicating. </a:t>
            </a:r>
          </a:p>
          <a:p>
            <a:pPr>
              <a:buNone/>
            </a:pPr>
            <a:endParaRPr lang="en-US" dirty="0"/>
          </a:p>
          <a:p>
            <a:pPr>
              <a:buNone/>
            </a:pPr>
            <a:r>
              <a:rPr lang="en-US" dirty="0"/>
              <a:t>	Tip:  Appoint a ‘devil’s advocate’ to make the argument on the other side when all appear to be in agreement.</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19</a:t>
            </a:fld>
            <a:endParaRPr lang="en-US">
              <a:ea typeface="ＭＳ Ｐゴシック" charset="-128"/>
            </a:endParaRPr>
          </a:p>
        </p:txBody>
      </p:sp>
    </p:spTree>
    <p:extLst>
      <p:ext uri="{BB962C8B-B14F-4D97-AF65-F5344CB8AC3E}">
        <p14:creationId xmlns:p14="http://schemas.microsoft.com/office/powerpoint/2010/main" val="3154041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2" descr="http://t1.gstatic.com/images?q=tbn:ANd9GcRjn1fRav3UuemgFvai0SOwxYOr9jWJiZCVSQIVfCZ0RcqWoTOOismIW8iziA"/>
          <p:cNvPicPr>
            <a:picLocks noChangeAspect="1" noChangeArrowheads="1"/>
          </p:cNvPicPr>
          <p:nvPr/>
        </p:nvPicPr>
        <p:blipFill>
          <a:blip r:embed="rId2" cstate="print"/>
          <a:srcRect t="10492" b="15738"/>
          <a:stretch>
            <a:fillRect/>
          </a:stretch>
        </p:blipFill>
        <p:spPr bwMode="auto">
          <a:xfrm>
            <a:off x="3022600" y="909760"/>
            <a:ext cx="5908625" cy="2900514"/>
          </a:xfrm>
          <a:prstGeom prst="rect">
            <a:avLst/>
          </a:prstGeom>
          <a:noFill/>
        </p:spPr>
      </p:pic>
      <p:sp>
        <p:nvSpPr>
          <p:cNvPr id="2" name="Title 1"/>
          <p:cNvSpPr>
            <a:spLocks noGrp="1"/>
          </p:cNvSpPr>
          <p:nvPr>
            <p:ph type="title"/>
          </p:nvPr>
        </p:nvSpPr>
        <p:spPr/>
        <p:txBody>
          <a:bodyPr/>
          <a:lstStyle/>
          <a:p>
            <a:r>
              <a:rPr lang="en-US" dirty="0"/>
              <a:t>Evil Bad Guys Cause Accidents? </a:t>
            </a:r>
          </a:p>
        </p:txBody>
      </p:sp>
      <p:sp>
        <p:nvSpPr>
          <p:cNvPr id="3" name="Content Placeholder 2"/>
          <p:cNvSpPr>
            <a:spLocks noGrp="1"/>
          </p:cNvSpPr>
          <p:nvPr>
            <p:ph idx="1"/>
          </p:nvPr>
        </p:nvSpPr>
        <p:spPr>
          <a:xfrm>
            <a:off x="1803401" y="3823340"/>
            <a:ext cx="8488362" cy="4977760"/>
          </a:xfrm>
        </p:spPr>
        <p:txBody>
          <a:bodyPr/>
          <a:lstStyle/>
          <a:p>
            <a:r>
              <a:rPr lang="en-US" sz="2400" dirty="0"/>
              <a:t>Most accidents originate in actions committed by reasonable, rational individuals who were acting to achieve an assigned task in what they perceived to be a responsible and professional manner.</a:t>
            </a:r>
          </a:p>
          <a:p>
            <a:pPr>
              <a:buNone/>
            </a:pPr>
            <a:r>
              <a:rPr lang="en-US" sz="1200" dirty="0"/>
              <a:t>—  Peter </a:t>
            </a:r>
            <a:r>
              <a:rPr lang="en-US" sz="1200" dirty="0" err="1"/>
              <a:t>Harle</a:t>
            </a:r>
            <a:r>
              <a:rPr lang="en-US" sz="1200" dirty="0"/>
              <a:t>, Director of Accident </a:t>
            </a:r>
            <a:r>
              <a:rPr lang="en-US" sz="1200" dirty="0" err="1"/>
              <a:t>Prevention,Transportation</a:t>
            </a:r>
            <a:r>
              <a:rPr lang="en-US" sz="1200" dirty="0"/>
              <a:t> Safety Board of Canada and former RCAF pilot, 'Investigation of human factors: The link to accident prevention.' In Johnston, N., McDonald, N., &amp; Fuller, R. (Eds.), Aviation Psychology in Practice, 1994</a:t>
            </a:r>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a:t>
            </a:fld>
            <a:endParaRPr lang="en-US">
              <a:ea typeface="ＭＳ Ｐゴシック" charset="-128"/>
            </a:endParaRPr>
          </a:p>
        </p:txBody>
      </p:sp>
    </p:spTree>
    <p:extLst>
      <p:ext uri="{BB962C8B-B14F-4D97-AF65-F5344CB8AC3E}">
        <p14:creationId xmlns:p14="http://schemas.microsoft.com/office/powerpoint/2010/main" val="209941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65E7E7-8EF5-40B9-9458-81A488E626A1}"/>
              </a:ext>
            </a:extLst>
          </p:cNvPr>
          <p:cNvSpPr>
            <a:spLocks noGrp="1"/>
          </p:cNvSpPr>
          <p:nvPr>
            <p:ph type="title"/>
          </p:nvPr>
        </p:nvSpPr>
        <p:spPr/>
        <p:txBody>
          <a:bodyPr/>
          <a:lstStyle/>
          <a:p>
            <a:r>
              <a:rPr lang="en-US" dirty="0"/>
              <a:t>Afraid to Ask for Help</a:t>
            </a:r>
          </a:p>
        </p:txBody>
      </p:sp>
      <p:sp>
        <p:nvSpPr>
          <p:cNvPr id="3" name="Content Placeholder 2">
            <a:extLst>
              <a:ext uri="{FF2B5EF4-FFF2-40B4-BE49-F238E27FC236}">
                <a16:creationId xmlns:a16="http://schemas.microsoft.com/office/drawing/2014/main" xmlns="" id="{5D67F906-8EB1-4183-A27C-B1B465BEA48C}"/>
              </a:ext>
            </a:extLst>
          </p:cNvPr>
          <p:cNvSpPr>
            <a:spLocks noGrp="1"/>
          </p:cNvSpPr>
          <p:nvPr>
            <p:ph idx="1"/>
          </p:nvPr>
        </p:nvSpPr>
        <p:spPr/>
        <p:txBody>
          <a:bodyPr/>
          <a:lstStyle/>
          <a:p>
            <a:r>
              <a:rPr lang="en-US" dirty="0"/>
              <a:t>Sometimes people are afraid to ask for help because they might get more help than they want.  Or at least more management attention than they want.</a:t>
            </a:r>
          </a:p>
          <a:p>
            <a:endParaRPr lang="en-US" dirty="0"/>
          </a:p>
          <a:p>
            <a:r>
              <a:rPr lang="en-US" dirty="0"/>
              <a:t>Many times our team members want to be the ‘hero’ that saves the program – the one that works all day and all night and gets the vehicle to flight no matter what</a:t>
            </a:r>
          </a:p>
          <a:p>
            <a:endParaRPr lang="en-US" dirty="0"/>
          </a:p>
          <a:p>
            <a:r>
              <a:rPr lang="en-US" dirty="0"/>
              <a:t>More often than not, those ‘heroes’ are unsuccessful, and the issues come out very late – when resources could have been provided to help solve them earlier</a:t>
            </a:r>
          </a:p>
          <a:p>
            <a:endParaRPr lang="en-US" dirty="0"/>
          </a:p>
          <a:p>
            <a:r>
              <a:rPr lang="en-US" dirty="0"/>
              <a:t>One Project Manager:  “Don’t worry Boss, we have it under control.  I’ll let you know when to worry.”  Me:  “That makes me worry more than ever”</a:t>
            </a:r>
          </a:p>
        </p:txBody>
      </p:sp>
      <p:sp>
        <p:nvSpPr>
          <p:cNvPr id="4" name="Slide Number Placeholder 3">
            <a:extLst>
              <a:ext uri="{FF2B5EF4-FFF2-40B4-BE49-F238E27FC236}">
                <a16:creationId xmlns:a16="http://schemas.microsoft.com/office/drawing/2014/main" xmlns="" id="{816C8A45-4640-46F6-A2C0-3CBD47991C16}"/>
              </a:ext>
            </a:extLst>
          </p:cNvPr>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20</a:t>
            </a:fld>
            <a:endParaRPr lang="en-US">
              <a:ea typeface="ＭＳ Ｐゴシック" charset="-128"/>
            </a:endParaRPr>
          </a:p>
        </p:txBody>
      </p:sp>
    </p:spTree>
    <p:extLst>
      <p:ext uri="{BB962C8B-B14F-4D97-AF65-F5344CB8AC3E}">
        <p14:creationId xmlns:p14="http://schemas.microsoft.com/office/powerpoint/2010/main" val="2748456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Trying to break out of the mold</a:t>
            </a:r>
          </a:p>
        </p:txBody>
      </p:sp>
      <p:sp>
        <p:nvSpPr>
          <p:cNvPr id="3" name="Content Placeholder 2"/>
          <p:cNvSpPr>
            <a:spLocks noGrp="1"/>
          </p:cNvSpPr>
          <p:nvPr>
            <p:ph idx="1"/>
          </p:nvPr>
        </p:nvSpPr>
        <p:spPr/>
        <p:txBody>
          <a:bodyPr/>
          <a:lstStyle/>
          <a:p>
            <a:r>
              <a:rPr lang="en-US" sz="2000" dirty="0"/>
              <a:t>Commercial Crew and Commercial Cargo programs are an attempt to lighten NASA control and allow for innovation and flexibility – and lower cost</a:t>
            </a:r>
          </a:p>
          <a:p>
            <a:endParaRPr lang="en-US" sz="2000" dirty="0"/>
          </a:p>
          <a:p>
            <a:r>
              <a:rPr lang="en-US" sz="2000" dirty="0"/>
              <a:t>Shuttle had 40,000 specifications and requirements, Constellation had (estimated) over 100,000 specifications and requirements, Commercial Crew has about 10,000 specifications and requirements</a:t>
            </a:r>
          </a:p>
          <a:p>
            <a:endParaRPr lang="en-US" sz="2000" dirty="0"/>
          </a:p>
          <a:p>
            <a:r>
              <a:rPr lang="en-US" sz="2000" dirty="0"/>
              <a:t>NASA trying to relinquish control in areas where the technology is more mature and private companies can be motivated to adequately provide safety and reliability at lower cost</a:t>
            </a:r>
          </a:p>
          <a:p>
            <a:endParaRPr lang="en-US" sz="2000" dirty="0"/>
          </a:p>
          <a:p>
            <a:r>
              <a:rPr lang="en-US" sz="2000" dirty="0"/>
              <a:t>Results are open, human spaceflight certification is pending.</a:t>
            </a:r>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21</a:t>
            </a:fld>
            <a:endParaRPr lang="en-US">
              <a:ea typeface="ＭＳ Ｐゴシック"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p:cNvPicPr>
            <a:picLocks noGrp="1" noChangeAspect="1" noChangeArrowheads="1"/>
          </p:cNvPicPr>
          <p:nvPr>
            <p:ph idx="1"/>
          </p:nvPr>
        </p:nvPicPr>
        <p:blipFill>
          <a:blip r:embed="rId2" cstate="print"/>
          <a:srcRect/>
          <a:stretch>
            <a:fillRect/>
          </a:stretch>
        </p:blipFill>
        <p:spPr bwMode="auto">
          <a:xfrm>
            <a:off x="3471069" y="1509713"/>
            <a:ext cx="5553075" cy="4171950"/>
          </a:xfrm>
          <a:prstGeom prst="rect">
            <a:avLst/>
          </a:prstGeom>
          <a:noFill/>
          <a:ln w="9525">
            <a:noFill/>
            <a:miter lim="800000"/>
            <a:headEnd/>
            <a:tailEnd/>
          </a:ln>
        </p:spPr>
      </p:pic>
      <p:sp>
        <p:nvSpPr>
          <p:cNvPr id="2" name="Title 1"/>
          <p:cNvSpPr>
            <a:spLocks noGrp="1"/>
          </p:cNvSpPr>
          <p:nvPr>
            <p:ph type="title"/>
          </p:nvPr>
        </p:nvSpPr>
        <p:spPr/>
        <p:txBody>
          <a:bodyPr/>
          <a:lstStyle/>
          <a:p>
            <a:r>
              <a:rPr lang="en-US" sz="1600" dirty="0"/>
              <a:t>http://www.nasa.gov/pdf/469245main_GovernmentInsightForCommercialCrewTransportation.pdf</a:t>
            </a:r>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22</a:t>
            </a:fld>
            <a:endParaRPr lang="en-US">
              <a:ea typeface="ＭＳ Ｐゴシック"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Fifteen Years On – What Has Changed</a:t>
            </a:r>
          </a:p>
        </p:txBody>
      </p:sp>
      <p:sp>
        <p:nvSpPr>
          <p:cNvPr id="3" name="Content Placeholder 2"/>
          <p:cNvSpPr>
            <a:spLocks noGrp="1"/>
          </p:cNvSpPr>
          <p:nvPr>
            <p:ph idx="1"/>
          </p:nvPr>
        </p:nvSpPr>
        <p:spPr/>
        <p:txBody>
          <a:bodyPr/>
          <a:lstStyle/>
          <a:p>
            <a:r>
              <a:rPr lang="en-US" dirty="0"/>
              <a:t>Anecdotal evidence that emphasis on safety has eroded</a:t>
            </a:r>
          </a:p>
          <a:p>
            <a:endParaRPr lang="en-US" dirty="0"/>
          </a:p>
          <a:p>
            <a:r>
              <a:rPr lang="en-US" dirty="0"/>
              <a:t>Alternatively, emphasis on process and ‘safety’ have increased cost and delayed schedule critically on new NASA programs</a:t>
            </a:r>
          </a:p>
          <a:p>
            <a:pPr lvl="1"/>
            <a:r>
              <a:rPr lang="en-US" dirty="0"/>
              <a:t>Balance is needed</a:t>
            </a:r>
          </a:p>
          <a:p>
            <a:endParaRPr lang="en-US" dirty="0"/>
          </a:p>
          <a:p>
            <a:r>
              <a:rPr lang="en-US" dirty="0"/>
              <a:t>Anecdotal evidence that old management styles have crept back in</a:t>
            </a:r>
          </a:p>
          <a:p>
            <a:pPr lvl="1"/>
            <a:r>
              <a:rPr lang="en-US" dirty="0"/>
              <a:t>Not looking for dissenting opinions</a:t>
            </a:r>
          </a:p>
          <a:p>
            <a:pPr lvl="1"/>
            <a:r>
              <a:rPr lang="en-US" dirty="0"/>
              <a:t>More concerned with schedule and cost than risk</a:t>
            </a:r>
          </a:p>
          <a:p>
            <a:endParaRPr lang="en-US" dirty="0"/>
          </a:p>
          <a:p>
            <a:r>
              <a:rPr lang="en-US" dirty="0"/>
              <a:t>Some changes have devolved into ‘checking the square’</a:t>
            </a:r>
          </a:p>
          <a:p>
            <a:pPr lvl="1"/>
            <a:r>
              <a:rPr lang="en-US" dirty="0"/>
              <a:t>“No dissenting opinions” frequent statement on management </a:t>
            </a:r>
            <a:r>
              <a:rPr lang="en-US" dirty="0" smtClean="0"/>
              <a:t>briefings</a:t>
            </a:r>
            <a:endParaRPr lang="en-US" dirty="0"/>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23</a:t>
            </a:fld>
            <a:endParaRPr lang="en-US">
              <a:ea typeface="ＭＳ Ｐゴシック" charset="-128"/>
            </a:endParaRPr>
          </a:p>
        </p:txBody>
      </p:sp>
    </p:spTree>
    <p:extLst>
      <p:ext uri="{BB962C8B-B14F-4D97-AF65-F5344CB8AC3E}">
        <p14:creationId xmlns:p14="http://schemas.microsoft.com/office/powerpoint/2010/main" val="531610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NASA as a High Reliability Organization</a:t>
            </a:r>
          </a:p>
        </p:txBody>
      </p:sp>
      <p:sp>
        <p:nvSpPr>
          <p:cNvPr id="3" name="Content Placeholder 2"/>
          <p:cNvSpPr>
            <a:spLocks noGrp="1"/>
          </p:cNvSpPr>
          <p:nvPr>
            <p:ph idx="1"/>
          </p:nvPr>
        </p:nvSpPr>
        <p:spPr/>
        <p:txBody>
          <a:bodyPr/>
          <a:lstStyle/>
          <a:p>
            <a:r>
              <a:rPr lang="en-US" dirty="0"/>
              <a:t>Preoccupied with [the Possibility of] Failure</a:t>
            </a:r>
          </a:p>
          <a:p>
            <a:endParaRPr lang="en-US" dirty="0"/>
          </a:p>
          <a:p>
            <a:r>
              <a:rPr lang="en-US" dirty="0"/>
              <a:t>A Learning Organization</a:t>
            </a:r>
          </a:p>
          <a:p>
            <a:pPr lvl="1"/>
            <a:r>
              <a:rPr lang="en-US" dirty="0"/>
              <a:t>Internal Lessons Documented, Studied</a:t>
            </a:r>
          </a:p>
          <a:p>
            <a:pPr lvl="1"/>
            <a:r>
              <a:rPr lang="en-US" dirty="0"/>
              <a:t>Lessons from Others Gleaned and Studied</a:t>
            </a:r>
          </a:p>
          <a:p>
            <a:pPr lvl="1"/>
            <a:endParaRPr lang="en-US" dirty="0"/>
          </a:p>
          <a:p>
            <a:r>
              <a:rPr lang="en-US" dirty="0"/>
              <a:t>Reluctant to Simplify Interpretations</a:t>
            </a:r>
          </a:p>
          <a:p>
            <a:endParaRPr lang="en-US" dirty="0"/>
          </a:p>
          <a:p>
            <a:r>
              <a:rPr lang="en-US" dirty="0"/>
              <a:t>Sensitive to Operations</a:t>
            </a:r>
          </a:p>
          <a:p>
            <a:endParaRPr lang="en-US" dirty="0"/>
          </a:p>
          <a:p>
            <a:r>
              <a:rPr lang="en-US" dirty="0"/>
              <a:t>Committed to Resilience</a:t>
            </a:r>
          </a:p>
          <a:p>
            <a:pPr lvl="1"/>
            <a:r>
              <a:rPr lang="en-US" dirty="0"/>
              <a:t>Redundancy or “defense in depth”</a:t>
            </a:r>
          </a:p>
          <a:p>
            <a:endParaRPr lang="en-US" dirty="0"/>
          </a:p>
          <a:p>
            <a:r>
              <a:rPr lang="en-US" dirty="0"/>
              <a:t>Deferential to Expertise</a:t>
            </a:r>
          </a:p>
          <a:p>
            <a:pPr lvl="1"/>
            <a:r>
              <a:rPr lang="en-US" dirty="0"/>
              <a:t>Management defers to Engineering defers to “hands-on” personnel</a:t>
            </a:r>
          </a:p>
          <a:p>
            <a:endParaRPr lang="en-US" dirty="0"/>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24</a:t>
            </a:fld>
            <a:endParaRPr lang="en-US">
              <a:ea typeface="ＭＳ Ｐゴシック"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 Enduring Lessons</a:t>
            </a:r>
          </a:p>
        </p:txBody>
      </p:sp>
      <p:sp>
        <p:nvSpPr>
          <p:cNvPr id="3" name="Content Placeholder 2"/>
          <p:cNvSpPr>
            <a:spLocks noGrp="1"/>
          </p:cNvSpPr>
          <p:nvPr>
            <p:ph idx="1"/>
          </p:nvPr>
        </p:nvSpPr>
        <p:spPr/>
        <p:txBody>
          <a:bodyPr/>
          <a:lstStyle/>
          <a:p>
            <a:pPr>
              <a:buNone/>
            </a:pPr>
            <a:endParaRPr lang="en-US" dirty="0"/>
          </a:p>
          <a:p>
            <a:pPr lvl="0"/>
            <a:r>
              <a:rPr lang="en-US" dirty="0"/>
              <a:t> It can happen to you.  </a:t>
            </a:r>
          </a:p>
          <a:p>
            <a:r>
              <a:rPr lang="en-US" dirty="0"/>
              <a:t>Focus.  </a:t>
            </a:r>
          </a:p>
          <a:p>
            <a:r>
              <a:rPr lang="en-US" dirty="0"/>
              <a:t>Speak up.</a:t>
            </a:r>
          </a:p>
          <a:p>
            <a:pPr lvl="0"/>
            <a:r>
              <a:rPr lang="en-US" dirty="0"/>
              <a:t>You are not nearly as smart as you think you are.  </a:t>
            </a:r>
          </a:p>
          <a:p>
            <a:pPr lvl="0"/>
            <a:r>
              <a:rPr lang="en-US" dirty="0"/>
              <a:t>Dissention has tremendous value.   </a:t>
            </a:r>
          </a:p>
          <a:p>
            <a:pPr lvl="0"/>
            <a:r>
              <a:rPr lang="en-US" dirty="0"/>
              <a:t>Question the Conventional Wisdom</a:t>
            </a:r>
          </a:p>
          <a:p>
            <a:r>
              <a:rPr lang="en-US" dirty="0"/>
              <a:t> Do good work.</a:t>
            </a:r>
          </a:p>
          <a:p>
            <a:pPr lvl="0"/>
            <a:r>
              <a:rPr lang="en-US" dirty="0"/>
              <a:t> Engineering is done with numbers</a:t>
            </a:r>
          </a:p>
          <a:p>
            <a:pPr lvl="0"/>
            <a:r>
              <a:rPr lang="en-US" dirty="0"/>
              <a:t>Use your imagination</a:t>
            </a:r>
          </a:p>
          <a:p>
            <a:pPr lvl="0"/>
            <a:r>
              <a:rPr lang="en-US" dirty="0"/>
              <a:t>Nothing worthwhile was accomplished without taking risk.</a:t>
            </a:r>
          </a:p>
          <a:p>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25</a:t>
            </a:fld>
            <a:endParaRPr lang="en-US">
              <a:ea typeface="ＭＳ Ｐゴシック"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1840992" y="1037274"/>
            <a:ext cx="4962144" cy="5820727"/>
          </a:xfrm>
          <a:noFill/>
        </p:spPr>
        <p:txBody>
          <a:bodyPr/>
          <a:lstStyle/>
          <a:p>
            <a:pPr marL="0" indent="0" algn="ctr">
              <a:buNone/>
            </a:pPr>
            <a:r>
              <a:rPr lang="en-US" sz="4400" dirty="0"/>
              <a:t>Success teaches us nothing; </a:t>
            </a:r>
          </a:p>
          <a:p>
            <a:pPr marL="0" indent="0" algn="ctr">
              <a:buNone/>
            </a:pPr>
            <a:r>
              <a:rPr lang="en-US" sz="4400" dirty="0"/>
              <a:t>only failure teaches</a:t>
            </a:r>
          </a:p>
          <a:p>
            <a:pPr marL="0" indent="0" algn="ctr">
              <a:buNone/>
            </a:pPr>
            <a:endParaRPr lang="en-US" sz="4400" dirty="0"/>
          </a:p>
          <a:p>
            <a:pPr marL="0" indent="0" algn="ctr">
              <a:buNone/>
            </a:pPr>
            <a:r>
              <a:rPr lang="en-US" dirty="0"/>
              <a:t>Admiral Hyman G. Rickover</a:t>
            </a:r>
          </a:p>
          <a:p>
            <a:pPr marL="0" indent="0" algn="ctr">
              <a:buNone/>
            </a:pPr>
            <a:r>
              <a:rPr lang="en-US" dirty="0"/>
              <a:t>Father of the US Nuclear Navy</a:t>
            </a:r>
          </a:p>
        </p:txBody>
      </p:sp>
      <p:sp>
        <p:nvSpPr>
          <p:cNvPr id="3" name="Slide Number Placeholder 2"/>
          <p:cNvSpPr>
            <a:spLocks noGrp="1"/>
          </p:cNvSpPr>
          <p:nvPr>
            <p:ph type="sldNum" sz="quarter" idx="12"/>
          </p:nvPr>
        </p:nvSpPr>
        <p:spPr/>
        <p:txBody>
          <a:bodyPr/>
          <a:lstStyle/>
          <a:p>
            <a:pPr eaLnBrk="0" fontAlgn="base" hangingPunct="0">
              <a:spcBef>
                <a:spcPct val="0"/>
              </a:spcBef>
              <a:spcAft>
                <a:spcPct val="0"/>
              </a:spcAft>
            </a:pPr>
            <a:fld id="{F3201594-B51E-4E5D-AB5A-278D78D80F4C}" type="slidenum">
              <a:rPr lang="en-US">
                <a:ea typeface="ＭＳ Ｐゴシック" charset="-128"/>
              </a:rPr>
              <a:pPr eaLnBrk="0" fontAlgn="base" hangingPunct="0">
                <a:spcBef>
                  <a:spcPct val="0"/>
                </a:spcBef>
                <a:spcAft>
                  <a:spcPct val="0"/>
                </a:spcAft>
              </a:pPr>
              <a:t>3</a:t>
            </a:fld>
            <a:endParaRPr lang="en-US">
              <a:ea typeface="ＭＳ Ｐゴシック" charset="-12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3136" y="1768794"/>
            <a:ext cx="2895600" cy="3814953"/>
          </a:xfrm>
          <a:prstGeom prst="rect">
            <a:avLst/>
          </a:prstGeom>
          <a:gradFill>
            <a:gsLst>
              <a:gs pos="0">
                <a:schemeClr val="accent1">
                  <a:alpha val="71000"/>
                  <a:lumMod val="53000"/>
                  <a:lumOff val="47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50800" dir="5400000" algn="ctr" rotWithShape="0">
              <a:srgbClr val="000000">
                <a:alpha val="69000"/>
              </a:srgbClr>
            </a:outerShdw>
          </a:effectLst>
        </p:spPr>
      </p:pic>
    </p:spTree>
    <p:extLst>
      <p:ext uri="{BB962C8B-B14F-4D97-AF65-F5344CB8AC3E}">
        <p14:creationId xmlns:p14="http://schemas.microsoft.com/office/powerpoint/2010/main" val="2569289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and Adversity</a:t>
            </a:r>
          </a:p>
        </p:txBody>
      </p:sp>
      <p:sp>
        <p:nvSpPr>
          <p:cNvPr id="3" name="Content Placeholder 2"/>
          <p:cNvSpPr>
            <a:spLocks noGrp="1"/>
          </p:cNvSpPr>
          <p:nvPr>
            <p:ph idx="1"/>
          </p:nvPr>
        </p:nvSpPr>
        <p:spPr/>
        <p:txBody>
          <a:bodyPr/>
          <a:lstStyle/>
          <a:p>
            <a:r>
              <a:rPr lang="en-US" dirty="0"/>
              <a:t>87 successful space shuttle flights between Challenger and Columbia</a:t>
            </a:r>
          </a:p>
          <a:p>
            <a:endParaRPr lang="en-US" dirty="0"/>
          </a:p>
          <a:p>
            <a:r>
              <a:rPr lang="en-US" i="1" dirty="0"/>
              <a:t>“Cultural traits and organizational practices detrimental to safety were allowed to develop including reliance on past successes as a substitute for sound engineering practices …‟ </a:t>
            </a:r>
          </a:p>
          <a:p>
            <a:pPr marL="457200" lvl="1" indent="0">
              <a:buNone/>
            </a:pPr>
            <a:r>
              <a:rPr lang="en-US" sz="1400" i="1" dirty="0"/>
              <a:t>- Columbia Accident Investigation Board, September 2003</a:t>
            </a:r>
          </a:p>
          <a:p>
            <a:endParaRPr lang="en-US" sz="1600" i="1" dirty="0"/>
          </a:p>
          <a:p>
            <a:r>
              <a:rPr lang="en-US" sz="1600" dirty="0"/>
              <a:t>Several Technical Issues faced by the Space Shuttle Program before Columbia:</a:t>
            </a:r>
          </a:p>
          <a:p>
            <a:pPr>
              <a:buNone/>
            </a:pPr>
            <a:r>
              <a:rPr lang="en-US" sz="1600" dirty="0"/>
              <a:t>	Ball-Strut-Tie Rod Assembly (BSTRA)	Main Prop System </a:t>
            </a:r>
            <a:r>
              <a:rPr lang="en-US" sz="1600" dirty="0" err="1"/>
              <a:t>Flowliner</a:t>
            </a:r>
            <a:r>
              <a:rPr lang="en-US" sz="1600" dirty="0"/>
              <a:t> Cracks</a:t>
            </a:r>
          </a:p>
          <a:p>
            <a:pPr>
              <a:buNone/>
            </a:pPr>
            <a:r>
              <a:rPr lang="en-US" sz="1600" dirty="0"/>
              <a:t>      TVC Hydraulic Power Unit		ET Foam loss</a:t>
            </a:r>
          </a:p>
          <a:p>
            <a:pPr>
              <a:buNone/>
            </a:pPr>
            <a:r>
              <a:rPr lang="en-US" sz="1600" dirty="0"/>
              <a:t>	ETA Ring Structural Margin		SRB Nozzle Pocketing</a:t>
            </a:r>
          </a:p>
          <a:p>
            <a:pPr>
              <a:buNone/>
            </a:pPr>
            <a:r>
              <a:rPr lang="en-US" sz="1600" dirty="0"/>
              <a:t>	SRB Insulation Ply Lifting		SRB Nozzle Bonds</a:t>
            </a:r>
          </a:p>
          <a:p>
            <a:pPr>
              <a:buNone/>
            </a:pPr>
            <a:r>
              <a:rPr lang="en-US" sz="1600" dirty="0"/>
              <a:t>	SRB Propellant Cracks			Payload Bay Door Power Drive Unit</a:t>
            </a:r>
          </a:p>
          <a:p>
            <a:pPr>
              <a:buNone/>
            </a:pPr>
            <a:r>
              <a:rPr lang="en-US" sz="1600" dirty="0"/>
              <a:t>	MLP Corrosion – Hydrogen Vent Line	Orbiter Corrosion Rudder/</a:t>
            </a:r>
            <a:r>
              <a:rPr lang="en-US" sz="1600" dirty="0" err="1"/>
              <a:t>Speedbrake</a:t>
            </a:r>
            <a:endParaRPr lang="en-US" sz="1600" dirty="0"/>
          </a:p>
          <a:p>
            <a:pPr>
              <a:buNone/>
            </a:pPr>
            <a:r>
              <a:rPr lang="en-US" sz="1600" dirty="0"/>
              <a:t>	Orbiter Wiring				Transporter Bearings</a:t>
            </a:r>
          </a:p>
          <a:p>
            <a:pPr>
              <a:buNone/>
            </a:pPr>
            <a:r>
              <a:rPr lang="en-US" sz="1600" dirty="0"/>
              <a:t>	Pyrotechnic Duds			Main </a:t>
            </a:r>
            <a:r>
              <a:rPr lang="en-US" sz="1600" dirty="0" err="1"/>
              <a:t>EngineTurbine</a:t>
            </a:r>
            <a:r>
              <a:rPr lang="en-US" sz="1600" dirty="0"/>
              <a:t> Tip Seals</a:t>
            </a:r>
          </a:p>
          <a:p>
            <a:pPr>
              <a:buNone/>
            </a:pPr>
            <a:endParaRPr lang="en-US" sz="1600" dirty="0"/>
          </a:p>
          <a:p>
            <a:endParaRPr lang="en-US" sz="1600"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4</a:t>
            </a:fld>
            <a:endParaRPr lang="en-US">
              <a:ea typeface="ＭＳ Ｐゴシック" charset="-128"/>
            </a:endParaRPr>
          </a:p>
        </p:txBody>
      </p:sp>
    </p:spTree>
    <p:extLst>
      <p:ext uri="{BB962C8B-B14F-4D97-AF65-F5344CB8AC3E}">
        <p14:creationId xmlns:p14="http://schemas.microsoft.com/office/powerpoint/2010/main" val="323160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Minor Maintenance Issue – Tile Damage</a:t>
            </a:r>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5</a:t>
            </a:fld>
            <a:endParaRPr lang="en-US">
              <a:ea typeface="ＭＳ Ｐゴシック" charset="-128"/>
            </a:endParaRPr>
          </a:p>
        </p:txBody>
      </p:sp>
      <p:pic>
        <p:nvPicPr>
          <p:cNvPr id="136194" name="Picture 2"/>
          <p:cNvPicPr>
            <a:picLocks noGrp="1" noChangeAspect="1" noChangeArrowheads="1"/>
          </p:cNvPicPr>
          <p:nvPr>
            <p:ph idx="1"/>
          </p:nvPr>
        </p:nvPicPr>
        <p:blipFill>
          <a:blip r:embed="rId2" cstate="print"/>
          <a:srcRect/>
          <a:stretch>
            <a:fillRect/>
          </a:stretch>
        </p:blipFill>
        <p:spPr bwMode="auto">
          <a:xfrm>
            <a:off x="1050470" y="1603375"/>
            <a:ext cx="10091060" cy="4114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 Columbia Counted Down to Launch</a:t>
            </a:r>
          </a:p>
        </p:txBody>
      </p:sp>
      <p:sp>
        <p:nvSpPr>
          <p:cNvPr id="3" name="Content Placeholder 2"/>
          <p:cNvSpPr>
            <a:spLocks noGrp="1"/>
          </p:cNvSpPr>
          <p:nvPr>
            <p:ph idx="1"/>
          </p:nvPr>
        </p:nvSpPr>
        <p:spPr/>
        <p:txBody>
          <a:bodyPr/>
          <a:lstStyle/>
          <a:p>
            <a:r>
              <a:rPr lang="en-US" dirty="0"/>
              <a:t>The Space Shuttle perceived as “Operational” and “a Mature System” after flying for 22 years and 112 flights</a:t>
            </a:r>
          </a:p>
          <a:p>
            <a:pPr lvl="1"/>
            <a:r>
              <a:rPr lang="en-US" dirty="0"/>
              <a:t>No major surprises expected </a:t>
            </a:r>
          </a:p>
          <a:p>
            <a:pPr lvl="1"/>
            <a:r>
              <a:rPr lang="en-US" dirty="0"/>
              <a:t>Environments and hardware thought to be well understood.</a:t>
            </a:r>
          </a:p>
          <a:p>
            <a:endParaRPr lang="en-US" dirty="0"/>
          </a:p>
          <a:p>
            <a:r>
              <a:rPr lang="en-US" dirty="0"/>
              <a:t>NASA under intense budgetary pressure – costs must be reduced</a:t>
            </a:r>
          </a:p>
          <a:p>
            <a:pPr lvl="1"/>
            <a:r>
              <a:rPr lang="en-US" dirty="0"/>
              <a:t>Annual inflation adjusted Shuttle budget reduced 45% between 1991 and 2002</a:t>
            </a:r>
          </a:p>
          <a:p>
            <a:endParaRPr lang="en-US" dirty="0"/>
          </a:p>
          <a:p>
            <a:r>
              <a:rPr lang="en-US" dirty="0"/>
              <a:t>NASA under intense schedule pressure – Space Station Assembly significantly behind schedule </a:t>
            </a:r>
          </a:p>
          <a:p>
            <a:endParaRPr lang="en-US" dirty="0"/>
          </a:p>
          <a:p>
            <a:r>
              <a:rPr lang="en-US" dirty="0"/>
              <a:t>Columbia mission STS-107 was considered “routine” and “low complexity”</a:t>
            </a:r>
          </a:p>
          <a:p>
            <a:endParaRPr lang="en-US" dirty="0"/>
          </a:p>
          <a:p>
            <a:r>
              <a:rPr lang="en-US" dirty="0"/>
              <a:t>On Orbit repair to heat shield considered impossible “Nothing We Can Do” – an “Accepted Risk”</a:t>
            </a:r>
          </a:p>
          <a:p>
            <a:endParaRPr lang="en-US" dirty="0"/>
          </a:p>
          <a:p>
            <a:endParaRPr lang="en-US" dirty="0"/>
          </a:p>
          <a:p>
            <a:pPr lvl="1"/>
            <a:endParaRPr lang="en-US" dirty="0"/>
          </a:p>
          <a:p>
            <a:pPr lvl="1"/>
            <a:endParaRPr lang="en-US" dirty="0"/>
          </a:p>
          <a:p>
            <a:pPr lvl="1"/>
            <a:endParaRPr lang="en-US" dirty="0"/>
          </a:p>
          <a:p>
            <a:pPr lvl="1"/>
            <a:endParaRPr lang="en-US" dirty="0"/>
          </a:p>
        </p:txBody>
      </p:sp>
      <p:sp>
        <p:nvSpPr>
          <p:cNvPr id="4" name="Slide Number Placeholder 3"/>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6</a:t>
            </a:fld>
            <a:endParaRPr lang="en-US">
              <a:ea typeface="ＭＳ Ｐゴシック" charset="-128"/>
            </a:endParaRPr>
          </a:p>
        </p:txBody>
      </p:sp>
    </p:spTree>
    <p:extLst>
      <p:ext uri="{BB962C8B-B14F-4D97-AF65-F5344CB8AC3E}">
        <p14:creationId xmlns:p14="http://schemas.microsoft.com/office/powerpoint/2010/main" val="1131945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C92780-18F7-4D2A-85F8-EDDBD6543A6A}"/>
              </a:ext>
            </a:extLst>
          </p:cNvPr>
          <p:cNvSpPr>
            <a:spLocks noGrp="1"/>
          </p:cNvSpPr>
          <p:nvPr>
            <p:ph type="title"/>
          </p:nvPr>
        </p:nvSpPr>
        <p:spPr/>
        <p:txBody>
          <a:bodyPr/>
          <a:lstStyle/>
          <a:p>
            <a:r>
              <a:rPr lang="en-US" dirty="0"/>
              <a:t>Success leads to Failure</a:t>
            </a:r>
          </a:p>
        </p:txBody>
      </p:sp>
      <p:sp>
        <p:nvSpPr>
          <p:cNvPr id="3" name="Content Placeholder 2">
            <a:extLst>
              <a:ext uri="{FF2B5EF4-FFF2-40B4-BE49-F238E27FC236}">
                <a16:creationId xmlns:a16="http://schemas.microsoft.com/office/drawing/2014/main" xmlns="" id="{17424E69-77E5-4CD2-8947-0E9AC1E9A869}"/>
              </a:ext>
            </a:extLst>
          </p:cNvPr>
          <p:cNvSpPr>
            <a:spLocks noGrp="1"/>
          </p:cNvSpPr>
          <p:nvPr>
            <p:ph idx="1"/>
          </p:nvPr>
        </p:nvSpPr>
        <p:spPr/>
        <p:txBody>
          <a:bodyPr/>
          <a:lstStyle/>
          <a:p>
            <a:r>
              <a:rPr lang="en-US" dirty="0"/>
              <a:t>Success can be more dangerous than failure</a:t>
            </a:r>
          </a:p>
          <a:p>
            <a:endParaRPr lang="en-US" dirty="0"/>
          </a:p>
          <a:p>
            <a:r>
              <a:rPr lang="en-US" dirty="0"/>
              <a:t>Learn to ask for help early</a:t>
            </a:r>
          </a:p>
          <a:p>
            <a:endParaRPr lang="en-US" dirty="0"/>
          </a:p>
          <a:p>
            <a:r>
              <a:rPr lang="en-US" dirty="0"/>
              <a:t>Keep your leaders informed</a:t>
            </a:r>
          </a:p>
          <a:p>
            <a:endParaRPr lang="en-US" dirty="0"/>
          </a:p>
          <a:p>
            <a:r>
              <a:rPr lang="en-US" dirty="0"/>
              <a:t>Don’t be like the frog in the pot of water – boiled to death slowly</a:t>
            </a:r>
          </a:p>
          <a:p>
            <a:endParaRPr lang="en-US" dirty="0"/>
          </a:p>
          <a:p>
            <a:r>
              <a:rPr lang="en-US" dirty="0"/>
              <a:t>Encourage your subordinates to report problems and ask for help</a:t>
            </a:r>
          </a:p>
          <a:p>
            <a:pPr lvl="1"/>
            <a:r>
              <a:rPr lang="en-US" dirty="0"/>
              <a:t>Don’t punish them inadvertently – encourage ‘bad news’ reports</a:t>
            </a:r>
          </a:p>
          <a:p>
            <a:pPr lvl="1"/>
            <a:r>
              <a:rPr lang="en-US" dirty="0"/>
              <a:t>Don’t punish them by over helping them</a:t>
            </a:r>
          </a:p>
          <a:p>
            <a:pPr lvl="1"/>
            <a:endParaRPr lang="en-US" dirty="0"/>
          </a:p>
          <a:p>
            <a:pPr marL="0" indent="0" algn="ctr">
              <a:spcBef>
                <a:spcPct val="0"/>
              </a:spcBef>
              <a:buClrTx/>
              <a:buNone/>
            </a:pPr>
            <a:r>
              <a:rPr lang="en-US" sz="2400" i="1" kern="1200" dirty="0">
                <a:solidFill>
                  <a:srgbClr val="000000"/>
                </a:solidFill>
                <a:latin typeface="Arial" pitchFamily="34" charset="0"/>
              </a:rPr>
              <a:t>Failure really is an option – Lucy V. Kranz</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xmlns="" id="{12715F9F-846E-4DCA-847C-B8A8F698FCC6}"/>
              </a:ext>
            </a:extLst>
          </p:cNvPr>
          <p:cNvSpPr>
            <a:spLocks noGrp="1"/>
          </p:cNvSpPr>
          <p:nvPr>
            <p:ph type="sldNum" sz="quarter" idx="10"/>
          </p:nvPr>
        </p:nvSpPr>
        <p:spPr/>
        <p:txBody>
          <a:bodyPr/>
          <a:lstStyle/>
          <a:p>
            <a:pPr eaLnBrk="0" fontAlgn="base" hangingPunct="0">
              <a:spcBef>
                <a:spcPct val="0"/>
              </a:spcBef>
              <a:spcAft>
                <a:spcPct val="0"/>
              </a:spcAft>
              <a:defRPr/>
            </a:pPr>
            <a:fld id="{B93D0008-FF1A-4C24-AA75-490571AFE21D}" type="slidenum">
              <a:rPr lang="en-US">
                <a:ea typeface="ＭＳ Ｐゴシック" charset="-128"/>
              </a:rPr>
              <a:pPr eaLnBrk="0" fontAlgn="base" hangingPunct="0">
                <a:spcBef>
                  <a:spcPct val="0"/>
                </a:spcBef>
                <a:spcAft>
                  <a:spcPct val="0"/>
                </a:spcAft>
                <a:defRPr/>
              </a:pPr>
              <a:t>7</a:t>
            </a:fld>
            <a:endParaRPr lang="en-US">
              <a:ea typeface="ＭＳ Ｐゴシック" charset="-128"/>
            </a:endParaRPr>
          </a:p>
        </p:txBody>
      </p:sp>
    </p:spTree>
    <p:extLst>
      <p:ext uri="{BB962C8B-B14F-4D97-AF65-F5344CB8AC3E}">
        <p14:creationId xmlns:p14="http://schemas.microsoft.com/office/powerpoint/2010/main" val="3176087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8" name="Rectangle 4"/>
          <p:cNvSpPr>
            <a:spLocks noGrp="1" noChangeArrowheads="1"/>
          </p:cNvSpPr>
          <p:nvPr>
            <p:ph type="title"/>
          </p:nvPr>
        </p:nvSpPr>
        <p:spPr>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a:t>NASA’s Return to Flight Rationale</a:t>
            </a:r>
          </a:p>
        </p:txBody>
      </p:sp>
      <p:sp>
        <p:nvSpPr>
          <p:cNvPr id="216069" name="Text Box 5"/>
          <p:cNvSpPr txBox="1">
            <a:spLocks noChangeArrowheads="1"/>
          </p:cNvSpPr>
          <p:nvPr/>
        </p:nvSpPr>
        <p:spPr bwMode="auto">
          <a:xfrm>
            <a:off x="4683126" y="1143001"/>
            <a:ext cx="2613025" cy="803275"/>
          </a:xfrm>
          <a:prstGeom prst="rect">
            <a:avLst/>
          </a:prstGeom>
          <a:solidFill>
            <a:srgbClr val="FFFFFF"/>
          </a:solidFill>
          <a:ln w="9525">
            <a:solidFill>
              <a:schemeClr val="tx1"/>
            </a:solidFill>
            <a:miter lim="800000"/>
            <a:headEnd/>
            <a:tailEnd/>
          </a:ln>
          <a:effectLst>
            <a:outerShdw dist="107763" dir="13500000" algn="ctr" rotWithShape="0">
              <a:srgbClr val="C11F3E"/>
            </a:outerShdw>
          </a:effec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algn="ctr" eaLnBrk="0" fontAlgn="base" hangingPunct="0">
              <a:spcBef>
                <a:spcPct val="0"/>
              </a:spcBef>
              <a:spcAft>
                <a:spcPct val="0"/>
              </a:spcAft>
            </a:pPr>
            <a:r>
              <a:rPr lang="en-US" sz="1100" b="1">
                <a:solidFill>
                  <a:srgbClr val="000000"/>
                </a:solidFill>
                <a:ea typeface="ＭＳ Ｐゴシック" charset="-128"/>
              </a:rPr>
              <a:t>I</a:t>
            </a:r>
          </a:p>
          <a:p>
            <a:pPr algn="ctr" eaLnBrk="0" fontAlgn="base" hangingPunct="0">
              <a:spcBef>
                <a:spcPct val="0"/>
              </a:spcBef>
              <a:spcAft>
                <a:spcPct val="0"/>
              </a:spcAft>
            </a:pPr>
            <a:r>
              <a:rPr lang="en-US" sz="1500" b="1">
                <a:solidFill>
                  <a:srgbClr val="000000"/>
                </a:solidFill>
                <a:ea typeface="ＭＳ Ｐゴシック" charset="-128"/>
              </a:rPr>
              <a:t>Elimination of Critical Debris</a:t>
            </a:r>
          </a:p>
        </p:txBody>
      </p:sp>
      <p:sp>
        <p:nvSpPr>
          <p:cNvPr id="216070" name="Text Box 6"/>
          <p:cNvSpPr txBox="1">
            <a:spLocks noChangeArrowheads="1"/>
          </p:cNvSpPr>
          <p:nvPr/>
        </p:nvSpPr>
        <p:spPr bwMode="auto">
          <a:xfrm>
            <a:off x="4973639" y="2255838"/>
            <a:ext cx="2105025" cy="582612"/>
          </a:xfrm>
          <a:prstGeom prst="rect">
            <a:avLst/>
          </a:prstGeom>
          <a:solidFill>
            <a:srgbClr val="FFFFFF"/>
          </a:solidFill>
          <a:ln w="9525">
            <a:solidFill>
              <a:schemeClr val="tx1"/>
            </a:solidFill>
            <a:miter lim="800000"/>
            <a:headEnd/>
            <a:tailEnd/>
          </a:ln>
          <a:effectLst>
            <a:outerShdw dist="107763" dir="13500000" algn="ctr" rotWithShape="0">
              <a:schemeClr val="tx2"/>
            </a:outerShdw>
          </a:effec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algn="ctr" eaLnBrk="0" fontAlgn="base" hangingPunct="0">
              <a:spcBef>
                <a:spcPct val="0"/>
              </a:spcBef>
              <a:spcAft>
                <a:spcPct val="0"/>
              </a:spcAft>
            </a:pPr>
            <a:r>
              <a:rPr lang="en-US" sz="1100" b="1">
                <a:solidFill>
                  <a:srgbClr val="000000"/>
                </a:solidFill>
                <a:ea typeface="ＭＳ Ｐゴシック" charset="-128"/>
              </a:rPr>
              <a:t>II</a:t>
            </a:r>
          </a:p>
          <a:p>
            <a:pPr algn="ctr" eaLnBrk="0" fontAlgn="base" hangingPunct="0">
              <a:spcBef>
                <a:spcPct val="0"/>
              </a:spcBef>
              <a:spcAft>
                <a:spcPct val="0"/>
              </a:spcAft>
            </a:pPr>
            <a:r>
              <a:rPr lang="en-US" sz="1100" b="1">
                <a:solidFill>
                  <a:srgbClr val="000000"/>
                </a:solidFill>
                <a:ea typeface="ＭＳ Ｐゴシック" charset="-128"/>
              </a:rPr>
              <a:t>Impact Detection During Ascent</a:t>
            </a:r>
          </a:p>
        </p:txBody>
      </p:sp>
      <p:sp>
        <p:nvSpPr>
          <p:cNvPr id="216071" name="Text Box 7"/>
          <p:cNvSpPr txBox="1">
            <a:spLocks noChangeArrowheads="1"/>
          </p:cNvSpPr>
          <p:nvPr/>
        </p:nvSpPr>
        <p:spPr bwMode="auto">
          <a:xfrm>
            <a:off x="4973639" y="3135314"/>
            <a:ext cx="2105025" cy="581025"/>
          </a:xfrm>
          <a:prstGeom prst="rect">
            <a:avLst/>
          </a:prstGeom>
          <a:solidFill>
            <a:srgbClr val="FFFFFF"/>
          </a:solidFill>
          <a:ln w="9525">
            <a:solidFill>
              <a:schemeClr val="tx1"/>
            </a:solidFill>
            <a:miter lim="800000"/>
            <a:headEnd/>
            <a:tailEnd/>
          </a:ln>
          <a:effectLst>
            <a:outerShdw dist="107763" dir="13500000" algn="ctr" rotWithShape="0">
              <a:schemeClr val="tx2"/>
            </a:outerShdw>
          </a:effec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algn="ctr" eaLnBrk="0" fontAlgn="base" hangingPunct="0">
              <a:spcBef>
                <a:spcPct val="0"/>
              </a:spcBef>
              <a:spcAft>
                <a:spcPct val="0"/>
              </a:spcAft>
            </a:pPr>
            <a:r>
              <a:rPr lang="en-US" sz="1100" b="1">
                <a:solidFill>
                  <a:srgbClr val="000000"/>
                </a:solidFill>
                <a:ea typeface="ＭＳ Ｐゴシック" charset="-128"/>
              </a:rPr>
              <a:t>III</a:t>
            </a:r>
          </a:p>
          <a:p>
            <a:pPr algn="ctr" eaLnBrk="0" fontAlgn="base" hangingPunct="0">
              <a:spcBef>
                <a:spcPct val="0"/>
              </a:spcBef>
              <a:spcAft>
                <a:spcPct val="0"/>
              </a:spcAft>
            </a:pPr>
            <a:r>
              <a:rPr lang="en-US" sz="1100" b="1">
                <a:solidFill>
                  <a:srgbClr val="000000"/>
                </a:solidFill>
                <a:ea typeface="ＭＳ Ｐゴシック" charset="-128"/>
              </a:rPr>
              <a:t>On-Orbit Debris Impact/Damage Detection</a:t>
            </a:r>
          </a:p>
        </p:txBody>
      </p:sp>
      <p:sp>
        <p:nvSpPr>
          <p:cNvPr id="216072" name="Text Box 8"/>
          <p:cNvSpPr txBox="1">
            <a:spLocks noChangeArrowheads="1"/>
          </p:cNvSpPr>
          <p:nvPr/>
        </p:nvSpPr>
        <p:spPr bwMode="auto">
          <a:xfrm>
            <a:off x="4999039" y="3983038"/>
            <a:ext cx="2079625" cy="584200"/>
          </a:xfrm>
          <a:prstGeom prst="rect">
            <a:avLst/>
          </a:prstGeom>
          <a:solidFill>
            <a:srgbClr val="FFFFFF"/>
          </a:solidFill>
          <a:ln w="9525">
            <a:solidFill>
              <a:schemeClr val="tx1"/>
            </a:solidFill>
            <a:miter lim="800000"/>
            <a:headEnd/>
            <a:tailEnd/>
          </a:ln>
          <a:effectLst>
            <a:outerShdw dist="107763" dir="13500000" algn="ctr" rotWithShape="0">
              <a:schemeClr val="tx2"/>
            </a:outerShdw>
          </a:effec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algn="ctr" eaLnBrk="0" fontAlgn="base" hangingPunct="0">
              <a:spcBef>
                <a:spcPct val="0"/>
              </a:spcBef>
              <a:spcAft>
                <a:spcPct val="0"/>
              </a:spcAft>
            </a:pPr>
            <a:r>
              <a:rPr lang="en-US" sz="1100" b="1">
                <a:solidFill>
                  <a:srgbClr val="000000"/>
                </a:solidFill>
                <a:ea typeface="ＭＳ Ｐゴシック" charset="-128"/>
              </a:rPr>
              <a:t>IV</a:t>
            </a:r>
          </a:p>
          <a:p>
            <a:pPr algn="ctr" eaLnBrk="0" fontAlgn="base" hangingPunct="0">
              <a:spcBef>
                <a:spcPct val="0"/>
              </a:spcBef>
              <a:spcAft>
                <a:spcPct val="0"/>
              </a:spcAft>
            </a:pPr>
            <a:r>
              <a:rPr lang="en-US" sz="1100" b="1">
                <a:solidFill>
                  <a:srgbClr val="000000"/>
                </a:solidFill>
                <a:ea typeface="ＭＳ Ｐゴシック" charset="-128"/>
              </a:rPr>
              <a:t>On-Orbit TPS Repair</a:t>
            </a:r>
          </a:p>
          <a:p>
            <a:pPr algn="ctr" eaLnBrk="0" fontAlgn="base" hangingPunct="0">
              <a:spcBef>
                <a:spcPct val="0"/>
              </a:spcBef>
              <a:spcAft>
                <a:spcPct val="0"/>
              </a:spcAft>
            </a:pPr>
            <a:r>
              <a:rPr lang="en-US" sz="1100" b="1">
                <a:solidFill>
                  <a:srgbClr val="000000"/>
                </a:solidFill>
                <a:ea typeface="ＭＳ Ｐゴシック" charset="-128"/>
              </a:rPr>
              <a:t>(Tile &amp; RCC)</a:t>
            </a:r>
          </a:p>
        </p:txBody>
      </p:sp>
      <p:sp>
        <p:nvSpPr>
          <p:cNvPr id="216073" name="Text Box 9"/>
          <p:cNvSpPr txBox="1">
            <a:spLocks noChangeArrowheads="1"/>
          </p:cNvSpPr>
          <p:nvPr/>
        </p:nvSpPr>
        <p:spPr bwMode="auto">
          <a:xfrm>
            <a:off x="4999039" y="4856163"/>
            <a:ext cx="2079625" cy="582612"/>
          </a:xfrm>
          <a:prstGeom prst="rect">
            <a:avLst/>
          </a:prstGeom>
          <a:solidFill>
            <a:srgbClr val="FFFFFF"/>
          </a:solidFill>
          <a:ln w="9525">
            <a:solidFill>
              <a:schemeClr val="tx1"/>
            </a:solidFill>
            <a:miter lim="800000"/>
            <a:headEnd/>
            <a:tailEnd/>
          </a:ln>
          <a:effectLst>
            <a:outerShdw dist="107763" dir="13500000" algn="ctr" rotWithShape="0">
              <a:schemeClr val="tx2"/>
            </a:outerShdw>
          </a:effec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algn="ctr" eaLnBrk="0" fontAlgn="base" hangingPunct="0">
              <a:spcBef>
                <a:spcPct val="0"/>
              </a:spcBef>
              <a:spcAft>
                <a:spcPct val="0"/>
              </a:spcAft>
            </a:pPr>
            <a:r>
              <a:rPr lang="en-US" sz="1100" b="1">
                <a:solidFill>
                  <a:srgbClr val="000000"/>
                </a:solidFill>
                <a:ea typeface="ＭＳ Ｐゴシック" charset="-128"/>
              </a:rPr>
              <a:t>V</a:t>
            </a:r>
          </a:p>
          <a:p>
            <a:pPr algn="ctr" eaLnBrk="0" fontAlgn="base" hangingPunct="0">
              <a:spcBef>
                <a:spcPct val="0"/>
              </a:spcBef>
              <a:spcAft>
                <a:spcPct val="0"/>
              </a:spcAft>
            </a:pPr>
            <a:r>
              <a:rPr lang="en-US" sz="1100" b="1">
                <a:solidFill>
                  <a:srgbClr val="000000"/>
                </a:solidFill>
                <a:ea typeface="ＭＳ Ｐゴシック" charset="-128"/>
              </a:rPr>
              <a:t>Crew Rescue</a:t>
            </a:r>
          </a:p>
        </p:txBody>
      </p:sp>
      <p:sp>
        <p:nvSpPr>
          <p:cNvPr id="216074" name="Text Box 10"/>
          <p:cNvSpPr txBox="1">
            <a:spLocks noChangeArrowheads="1"/>
          </p:cNvSpPr>
          <p:nvPr/>
        </p:nvSpPr>
        <p:spPr bwMode="auto">
          <a:xfrm>
            <a:off x="3667126" y="1289050"/>
            <a:ext cx="118427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eaLnBrk="0" fontAlgn="base" hangingPunct="0">
              <a:spcBef>
                <a:spcPct val="0"/>
              </a:spcBef>
              <a:spcAft>
                <a:spcPct val="0"/>
              </a:spcAft>
            </a:pPr>
            <a:r>
              <a:rPr lang="en-US" sz="1100" b="1">
                <a:solidFill>
                  <a:srgbClr val="000000"/>
                </a:solidFill>
                <a:ea typeface="ＭＳ Ｐゴシック" charset="-128"/>
              </a:rPr>
              <a:t>Primary </a:t>
            </a:r>
          </a:p>
          <a:p>
            <a:pPr eaLnBrk="0" fontAlgn="base" hangingPunct="0">
              <a:spcBef>
                <a:spcPct val="0"/>
              </a:spcBef>
              <a:spcAft>
                <a:spcPct val="0"/>
              </a:spcAft>
            </a:pPr>
            <a:r>
              <a:rPr lang="en-US" sz="1100" b="1">
                <a:solidFill>
                  <a:srgbClr val="000000"/>
                </a:solidFill>
                <a:ea typeface="ＭＳ Ｐゴシック" charset="-128"/>
              </a:rPr>
              <a:t>Hazard </a:t>
            </a:r>
          </a:p>
          <a:p>
            <a:pPr eaLnBrk="0" fontAlgn="base" hangingPunct="0">
              <a:spcBef>
                <a:spcPct val="0"/>
              </a:spcBef>
              <a:spcAft>
                <a:spcPct val="0"/>
              </a:spcAft>
            </a:pPr>
            <a:r>
              <a:rPr lang="en-US" sz="1100" b="1">
                <a:solidFill>
                  <a:srgbClr val="000000"/>
                </a:solidFill>
                <a:ea typeface="ＭＳ Ｐゴシック" charset="-128"/>
              </a:rPr>
              <a:t>Control</a:t>
            </a:r>
          </a:p>
        </p:txBody>
      </p:sp>
      <p:sp>
        <p:nvSpPr>
          <p:cNvPr id="216075" name="Line 11"/>
          <p:cNvSpPr>
            <a:spLocks noChangeShapeType="1"/>
          </p:cNvSpPr>
          <p:nvPr/>
        </p:nvSpPr>
        <p:spPr bwMode="auto">
          <a:xfrm>
            <a:off x="4321176" y="1509713"/>
            <a:ext cx="290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76" name="Text Box 12"/>
          <p:cNvSpPr txBox="1">
            <a:spLocks noChangeArrowheads="1"/>
          </p:cNvSpPr>
          <p:nvPr/>
        </p:nvSpPr>
        <p:spPr bwMode="auto">
          <a:xfrm>
            <a:off x="3884613" y="2733675"/>
            <a:ext cx="11620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eaLnBrk="0" fontAlgn="base" hangingPunct="0">
              <a:spcBef>
                <a:spcPct val="0"/>
              </a:spcBef>
              <a:spcAft>
                <a:spcPct val="0"/>
              </a:spcAft>
            </a:pPr>
            <a:r>
              <a:rPr lang="en-US" sz="1100" b="1">
                <a:solidFill>
                  <a:srgbClr val="000000"/>
                </a:solidFill>
                <a:ea typeface="ＭＳ Ｐゴシック" charset="-128"/>
              </a:rPr>
              <a:t>Warning </a:t>
            </a:r>
          </a:p>
          <a:p>
            <a:pPr eaLnBrk="0" fontAlgn="base" hangingPunct="0">
              <a:spcBef>
                <a:spcPct val="0"/>
              </a:spcBef>
              <a:spcAft>
                <a:spcPct val="0"/>
              </a:spcAft>
            </a:pPr>
            <a:r>
              <a:rPr lang="en-US" sz="1100" b="1">
                <a:solidFill>
                  <a:srgbClr val="000000"/>
                </a:solidFill>
                <a:ea typeface="ＭＳ Ｐゴシック" charset="-128"/>
              </a:rPr>
              <a:t>Devices</a:t>
            </a:r>
          </a:p>
        </p:txBody>
      </p:sp>
      <p:grpSp>
        <p:nvGrpSpPr>
          <p:cNvPr id="2" name="Group 13"/>
          <p:cNvGrpSpPr>
            <a:grpSpLocks/>
          </p:cNvGrpSpPr>
          <p:nvPr/>
        </p:nvGrpSpPr>
        <p:grpSpPr bwMode="auto">
          <a:xfrm>
            <a:off x="4465638" y="2527301"/>
            <a:ext cx="347662" cy="881063"/>
            <a:chOff x="2368" y="7607"/>
            <a:chExt cx="991" cy="1851"/>
          </a:xfrm>
        </p:grpSpPr>
        <p:grpSp>
          <p:nvGrpSpPr>
            <p:cNvPr id="3" name="Group 14"/>
            <p:cNvGrpSpPr>
              <a:grpSpLocks/>
            </p:cNvGrpSpPr>
            <p:nvPr/>
          </p:nvGrpSpPr>
          <p:grpSpPr bwMode="auto">
            <a:xfrm rot="10786408">
              <a:off x="2959" y="7607"/>
              <a:ext cx="400" cy="1851"/>
              <a:chOff x="8164" y="7755"/>
              <a:chExt cx="331" cy="1308"/>
            </a:xfrm>
          </p:grpSpPr>
          <p:sp>
            <p:nvSpPr>
              <p:cNvPr id="216079" name="Line 15"/>
              <p:cNvSpPr>
                <a:spLocks noChangeShapeType="1"/>
              </p:cNvSpPr>
              <p:nvPr/>
            </p:nvSpPr>
            <p:spPr bwMode="auto">
              <a:xfrm>
                <a:off x="8164" y="9063"/>
                <a:ext cx="33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0" name="Line 16"/>
              <p:cNvSpPr>
                <a:spLocks noChangeShapeType="1"/>
              </p:cNvSpPr>
              <p:nvPr/>
            </p:nvSpPr>
            <p:spPr bwMode="auto">
              <a:xfrm>
                <a:off x="8164" y="7755"/>
                <a:ext cx="33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1" name="Line 17"/>
              <p:cNvSpPr>
                <a:spLocks noChangeShapeType="1"/>
              </p:cNvSpPr>
              <p:nvPr/>
            </p:nvSpPr>
            <p:spPr bwMode="auto">
              <a:xfrm>
                <a:off x="8495" y="7755"/>
                <a:ext cx="0" cy="13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sp>
          <p:nvSpPr>
            <p:cNvPr id="216082" name="Line 18"/>
            <p:cNvSpPr>
              <a:spLocks noChangeShapeType="1"/>
            </p:cNvSpPr>
            <p:nvPr/>
          </p:nvSpPr>
          <p:spPr bwMode="auto">
            <a:xfrm>
              <a:off x="2368" y="8486"/>
              <a:ext cx="5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sp>
        <p:nvSpPr>
          <p:cNvPr id="216083" name="Text Box 19"/>
          <p:cNvSpPr txBox="1">
            <a:spLocks noChangeArrowheads="1"/>
          </p:cNvSpPr>
          <p:nvPr/>
        </p:nvSpPr>
        <p:spPr bwMode="auto">
          <a:xfrm>
            <a:off x="3743326" y="4451350"/>
            <a:ext cx="11604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lIns="87435" tIns="43717" rIns="87435" bIns="43717"/>
          <a:lstStyle>
            <a:lvl1pPr defTabSz="874713">
              <a:defRPr>
                <a:solidFill>
                  <a:schemeClr val="tx1"/>
                </a:solidFill>
                <a:latin typeface="Arial" charset="0"/>
              </a:defRPr>
            </a:lvl1pPr>
            <a:lvl2pPr marL="436563" defTabSz="874713">
              <a:defRPr>
                <a:solidFill>
                  <a:schemeClr val="tx1"/>
                </a:solidFill>
                <a:latin typeface="Arial" charset="0"/>
              </a:defRPr>
            </a:lvl2pPr>
            <a:lvl3pPr marL="874713" defTabSz="874713">
              <a:defRPr>
                <a:solidFill>
                  <a:schemeClr val="tx1"/>
                </a:solidFill>
                <a:latin typeface="Arial" charset="0"/>
              </a:defRPr>
            </a:lvl3pPr>
            <a:lvl4pPr marL="1311275" defTabSz="874713">
              <a:defRPr>
                <a:solidFill>
                  <a:schemeClr val="tx1"/>
                </a:solidFill>
                <a:latin typeface="Arial" charset="0"/>
              </a:defRPr>
            </a:lvl4pPr>
            <a:lvl5pPr marL="1749425" defTabSz="874713">
              <a:defRPr>
                <a:solidFill>
                  <a:schemeClr val="tx1"/>
                </a:solidFill>
                <a:latin typeface="Arial" charset="0"/>
              </a:defRPr>
            </a:lvl5pPr>
            <a:lvl6pPr marL="2206625" defTabSz="874713" fontAlgn="base">
              <a:spcBef>
                <a:spcPct val="0"/>
              </a:spcBef>
              <a:spcAft>
                <a:spcPct val="0"/>
              </a:spcAft>
              <a:defRPr>
                <a:solidFill>
                  <a:schemeClr val="tx1"/>
                </a:solidFill>
                <a:latin typeface="Arial" charset="0"/>
              </a:defRPr>
            </a:lvl6pPr>
            <a:lvl7pPr marL="2663825" defTabSz="874713" fontAlgn="base">
              <a:spcBef>
                <a:spcPct val="0"/>
              </a:spcBef>
              <a:spcAft>
                <a:spcPct val="0"/>
              </a:spcAft>
              <a:defRPr>
                <a:solidFill>
                  <a:schemeClr val="tx1"/>
                </a:solidFill>
                <a:latin typeface="Arial" charset="0"/>
              </a:defRPr>
            </a:lvl7pPr>
            <a:lvl8pPr marL="3121025" defTabSz="874713" fontAlgn="base">
              <a:spcBef>
                <a:spcPct val="0"/>
              </a:spcBef>
              <a:spcAft>
                <a:spcPct val="0"/>
              </a:spcAft>
              <a:defRPr>
                <a:solidFill>
                  <a:schemeClr val="tx1"/>
                </a:solidFill>
                <a:latin typeface="Arial" charset="0"/>
              </a:defRPr>
            </a:lvl8pPr>
            <a:lvl9pPr marL="3578225" defTabSz="874713" fontAlgn="base">
              <a:spcBef>
                <a:spcPct val="0"/>
              </a:spcBef>
              <a:spcAft>
                <a:spcPct val="0"/>
              </a:spcAft>
              <a:defRPr>
                <a:solidFill>
                  <a:schemeClr val="tx1"/>
                </a:solidFill>
                <a:latin typeface="Arial" charset="0"/>
              </a:defRPr>
            </a:lvl9pPr>
          </a:lstStyle>
          <a:p>
            <a:pPr eaLnBrk="0" fontAlgn="base" hangingPunct="0">
              <a:spcBef>
                <a:spcPct val="0"/>
              </a:spcBef>
              <a:spcAft>
                <a:spcPct val="0"/>
              </a:spcAft>
            </a:pPr>
            <a:r>
              <a:rPr lang="en-US" sz="1100" b="1">
                <a:solidFill>
                  <a:srgbClr val="000000"/>
                </a:solidFill>
                <a:ea typeface="ＭＳ Ｐゴシック" charset="-128"/>
              </a:rPr>
              <a:t>Special </a:t>
            </a:r>
          </a:p>
          <a:p>
            <a:pPr eaLnBrk="0" fontAlgn="base" hangingPunct="0">
              <a:spcBef>
                <a:spcPct val="0"/>
              </a:spcBef>
              <a:spcAft>
                <a:spcPct val="0"/>
              </a:spcAft>
            </a:pPr>
            <a:r>
              <a:rPr lang="en-US" sz="1100" b="1">
                <a:solidFill>
                  <a:srgbClr val="000000"/>
                </a:solidFill>
                <a:ea typeface="ＭＳ Ｐゴシック" charset="-128"/>
              </a:rPr>
              <a:t>Procedures</a:t>
            </a:r>
          </a:p>
        </p:txBody>
      </p:sp>
      <p:sp>
        <p:nvSpPr>
          <p:cNvPr id="216084" name="Line 20"/>
          <p:cNvSpPr>
            <a:spLocks noChangeShapeType="1"/>
          </p:cNvSpPr>
          <p:nvPr/>
        </p:nvSpPr>
        <p:spPr bwMode="auto">
          <a:xfrm>
            <a:off x="6062663" y="1962151"/>
            <a:ext cx="0" cy="22066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5" name="Line 21"/>
          <p:cNvSpPr>
            <a:spLocks noChangeShapeType="1"/>
          </p:cNvSpPr>
          <p:nvPr/>
        </p:nvSpPr>
        <p:spPr bwMode="auto">
          <a:xfrm>
            <a:off x="6062663" y="2841626"/>
            <a:ext cx="0" cy="22066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6" name="Line 22"/>
          <p:cNvSpPr>
            <a:spLocks noChangeShapeType="1"/>
          </p:cNvSpPr>
          <p:nvPr/>
        </p:nvSpPr>
        <p:spPr bwMode="auto">
          <a:xfrm>
            <a:off x="6062663" y="3721101"/>
            <a:ext cx="0" cy="22066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7" name="Line 23"/>
          <p:cNvSpPr>
            <a:spLocks noChangeShapeType="1"/>
          </p:cNvSpPr>
          <p:nvPr/>
        </p:nvSpPr>
        <p:spPr bwMode="auto">
          <a:xfrm>
            <a:off x="6062663" y="4600576"/>
            <a:ext cx="0" cy="21907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8" name="Line 24"/>
          <p:cNvSpPr>
            <a:spLocks noChangeShapeType="1"/>
          </p:cNvSpPr>
          <p:nvPr/>
        </p:nvSpPr>
        <p:spPr bwMode="auto">
          <a:xfrm flipH="1">
            <a:off x="7078664" y="5186363"/>
            <a:ext cx="217487"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89" name="Line 25"/>
          <p:cNvSpPr>
            <a:spLocks noChangeShapeType="1"/>
          </p:cNvSpPr>
          <p:nvPr/>
        </p:nvSpPr>
        <p:spPr bwMode="auto">
          <a:xfrm flipV="1">
            <a:off x="7296150" y="3429001"/>
            <a:ext cx="0" cy="17573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90" name="Line 26"/>
          <p:cNvSpPr>
            <a:spLocks noChangeShapeType="1"/>
          </p:cNvSpPr>
          <p:nvPr/>
        </p:nvSpPr>
        <p:spPr bwMode="auto">
          <a:xfrm flipH="1">
            <a:off x="7078664" y="3429000"/>
            <a:ext cx="21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nvGrpSpPr>
          <p:cNvPr id="4" name="Group 27"/>
          <p:cNvGrpSpPr>
            <a:grpSpLocks/>
          </p:cNvGrpSpPr>
          <p:nvPr/>
        </p:nvGrpSpPr>
        <p:grpSpPr bwMode="auto">
          <a:xfrm>
            <a:off x="4465638" y="4233863"/>
            <a:ext cx="347662" cy="881062"/>
            <a:chOff x="2368" y="7607"/>
            <a:chExt cx="991" cy="1851"/>
          </a:xfrm>
        </p:grpSpPr>
        <p:grpSp>
          <p:nvGrpSpPr>
            <p:cNvPr id="5" name="Group 28"/>
            <p:cNvGrpSpPr>
              <a:grpSpLocks/>
            </p:cNvGrpSpPr>
            <p:nvPr/>
          </p:nvGrpSpPr>
          <p:grpSpPr bwMode="auto">
            <a:xfrm rot="10786408">
              <a:off x="2959" y="7607"/>
              <a:ext cx="400" cy="1851"/>
              <a:chOff x="8164" y="7755"/>
              <a:chExt cx="331" cy="1308"/>
            </a:xfrm>
          </p:grpSpPr>
          <p:sp>
            <p:nvSpPr>
              <p:cNvPr id="216093" name="Line 29"/>
              <p:cNvSpPr>
                <a:spLocks noChangeShapeType="1"/>
              </p:cNvSpPr>
              <p:nvPr/>
            </p:nvSpPr>
            <p:spPr bwMode="auto">
              <a:xfrm>
                <a:off x="8164" y="9063"/>
                <a:ext cx="33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94" name="Line 30"/>
              <p:cNvSpPr>
                <a:spLocks noChangeShapeType="1"/>
              </p:cNvSpPr>
              <p:nvPr/>
            </p:nvSpPr>
            <p:spPr bwMode="auto">
              <a:xfrm>
                <a:off x="8164" y="7755"/>
                <a:ext cx="33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095" name="Line 31"/>
              <p:cNvSpPr>
                <a:spLocks noChangeShapeType="1"/>
              </p:cNvSpPr>
              <p:nvPr/>
            </p:nvSpPr>
            <p:spPr bwMode="auto">
              <a:xfrm>
                <a:off x="8495" y="7755"/>
                <a:ext cx="0" cy="13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sp>
          <p:nvSpPr>
            <p:cNvPr id="216096" name="Line 32"/>
            <p:cNvSpPr>
              <a:spLocks noChangeShapeType="1"/>
            </p:cNvSpPr>
            <p:nvPr/>
          </p:nvSpPr>
          <p:spPr bwMode="auto">
            <a:xfrm>
              <a:off x="2368" y="8486"/>
              <a:ext cx="5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pic>
        <p:nvPicPr>
          <p:cNvPr id="216097" name="Picture 33" descr="temp"/>
          <p:cNvPicPr>
            <a:picLocks noChangeAspect="1" noChangeArrowheads="1"/>
          </p:cNvPicPr>
          <p:nvPr/>
        </p:nvPicPr>
        <p:blipFill>
          <a:blip r:embed="rId4" cstate="print">
            <a:extLst>
              <a:ext uri="{28A0092B-C50C-407E-A947-70E740481C1C}">
                <a14:useLocalDpi xmlns:a14="http://schemas.microsoft.com/office/drawing/2010/main" val="0"/>
              </a:ext>
            </a:extLst>
          </a:blip>
          <a:srcRect l="48889" t="9877"/>
          <a:stretch>
            <a:fillRect/>
          </a:stretch>
        </p:blipFill>
        <p:spPr bwMode="auto">
          <a:xfrm>
            <a:off x="2066926" y="1295400"/>
            <a:ext cx="110331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6098" name="Picture 34"/>
          <p:cNvPicPr>
            <a:picLocks noChangeAspect="1" noChangeArrowheads="1"/>
          </p:cNvPicPr>
          <p:nvPr/>
        </p:nvPicPr>
        <p:blipFill>
          <a:blip r:embed="rId5" cstate="print">
            <a:extLst>
              <a:ext uri="{28A0092B-C50C-407E-A947-70E740481C1C}">
                <a14:useLocalDpi xmlns:a14="http://schemas.microsoft.com/office/drawing/2010/main" val="0"/>
              </a:ext>
            </a:extLst>
          </a:blip>
          <a:srcRect l="14844" t="15625" r="14844" b="15625"/>
          <a:stretch>
            <a:fillRect/>
          </a:stretch>
        </p:blipFill>
        <p:spPr bwMode="auto">
          <a:xfrm>
            <a:off x="5343525" y="5643564"/>
            <a:ext cx="1447800" cy="1062037"/>
          </a:xfrm>
          <a:prstGeom prst="rect">
            <a:avLst/>
          </a:prstGeom>
          <a:noFill/>
          <a:ln w="127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35"/>
          <p:cNvGrpSpPr>
            <a:grpSpLocks/>
          </p:cNvGrpSpPr>
          <p:nvPr/>
        </p:nvGrpSpPr>
        <p:grpSpPr bwMode="auto">
          <a:xfrm>
            <a:off x="7705725" y="3048001"/>
            <a:ext cx="2819400" cy="1412875"/>
            <a:chOff x="3984" y="1920"/>
            <a:chExt cx="1776" cy="890"/>
          </a:xfrm>
        </p:grpSpPr>
        <p:pic>
          <p:nvPicPr>
            <p:cNvPr id="216100" name="Picture 36" descr="assy4"/>
            <p:cNvPicPr>
              <a:picLocks noChangeAspect="1" noChangeArrowheads="1"/>
            </p:cNvPicPr>
            <p:nvPr/>
          </p:nvPicPr>
          <p:blipFill>
            <a:blip r:embed="rId6" cstate="print">
              <a:extLst>
                <a:ext uri="{28A0092B-C50C-407E-A947-70E740481C1C}">
                  <a14:useLocalDpi xmlns:a14="http://schemas.microsoft.com/office/drawing/2010/main" val="0"/>
                </a:ext>
              </a:extLst>
            </a:blip>
            <a:srcRect t="33777" r="15909"/>
            <a:stretch>
              <a:fillRect/>
            </a:stretch>
          </p:blipFill>
          <p:spPr bwMode="auto">
            <a:xfrm>
              <a:off x="3984" y="1920"/>
              <a:ext cx="1776" cy="847"/>
            </a:xfrm>
            <a:prstGeom prst="rect">
              <a:avLst/>
            </a:prstGeom>
            <a:noFill/>
            <a:extLst>
              <a:ext uri="{909E8E84-426E-40DD-AFC4-6F175D3DCCD1}">
                <a14:hiddenFill xmlns:a14="http://schemas.microsoft.com/office/drawing/2010/main">
                  <a:solidFill>
                    <a:srgbClr val="FFFFFF"/>
                  </a:solidFill>
                </a14:hiddenFill>
              </a:ext>
            </a:extLst>
          </p:spPr>
        </p:pic>
        <p:sp>
          <p:nvSpPr>
            <p:cNvPr id="216101" name="AutoShape 37"/>
            <p:cNvSpPr>
              <a:spLocks noChangeArrowheads="1"/>
            </p:cNvSpPr>
            <p:nvPr/>
          </p:nvSpPr>
          <p:spPr bwMode="auto">
            <a:xfrm>
              <a:off x="5045" y="2084"/>
              <a:ext cx="28" cy="54"/>
            </a:xfrm>
            <a:prstGeom prst="cube">
              <a:avLst>
                <a:gd name="adj" fmla="val 5729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2" name="Freeform 38"/>
            <p:cNvSpPr>
              <a:spLocks/>
            </p:cNvSpPr>
            <p:nvPr/>
          </p:nvSpPr>
          <p:spPr bwMode="auto">
            <a:xfrm>
              <a:off x="4102" y="2199"/>
              <a:ext cx="632" cy="285"/>
            </a:xfrm>
            <a:custGeom>
              <a:avLst/>
              <a:gdLst>
                <a:gd name="T0" fmla="*/ 0 w 1248"/>
                <a:gd name="T1" fmla="*/ 192 h 720"/>
                <a:gd name="T2" fmla="*/ 192 w 1248"/>
                <a:gd name="T3" fmla="*/ 0 h 720"/>
                <a:gd name="T4" fmla="*/ 288 w 1248"/>
                <a:gd name="T5" fmla="*/ 0 h 720"/>
                <a:gd name="T6" fmla="*/ 528 w 1248"/>
                <a:gd name="T7" fmla="*/ 144 h 720"/>
                <a:gd name="T8" fmla="*/ 768 w 1248"/>
                <a:gd name="T9" fmla="*/ 336 h 720"/>
                <a:gd name="T10" fmla="*/ 1056 w 1248"/>
                <a:gd name="T11" fmla="*/ 528 h 720"/>
                <a:gd name="T12" fmla="*/ 1248 w 1248"/>
                <a:gd name="T13" fmla="*/ 720 h 720"/>
              </a:gdLst>
              <a:ahLst/>
              <a:cxnLst>
                <a:cxn ang="0">
                  <a:pos x="T0" y="T1"/>
                </a:cxn>
                <a:cxn ang="0">
                  <a:pos x="T2" y="T3"/>
                </a:cxn>
                <a:cxn ang="0">
                  <a:pos x="T4" y="T5"/>
                </a:cxn>
                <a:cxn ang="0">
                  <a:pos x="T6" y="T7"/>
                </a:cxn>
                <a:cxn ang="0">
                  <a:pos x="T8" y="T9"/>
                </a:cxn>
                <a:cxn ang="0">
                  <a:pos x="T10" y="T11"/>
                </a:cxn>
                <a:cxn ang="0">
                  <a:pos x="T12" y="T13"/>
                </a:cxn>
              </a:cxnLst>
              <a:rect l="0" t="0" r="r" b="b"/>
              <a:pathLst>
                <a:path w="1248" h="720">
                  <a:moveTo>
                    <a:pt x="0" y="192"/>
                  </a:moveTo>
                  <a:lnTo>
                    <a:pt x="192" y="0"/>
                  </a:lnTo>
                  <a:lnTo>
                    <a:pt x="288" y="0"/>
                  </a:lnTo>
                  <a:lnTo>
                    <a:pt x="528" y="144"/>
                  </a:lnTo>
                  <a:lnTo>
                    <a:pt x="768" y="336"/>
                  </a:lnTo>
                  <a:lnTo>
                    <a:pt x="1056" y="528"/>
                  </a:lnTo>
                  <a:lnTo>
                    <a:pt x="1248" y="720"/>
                  </a:ln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3" name="Freeform 39"/>
            <p:cNvSpPr>
              <a:spLocks/>
            </p:cNvSpPr>
            <p:nvPr/>
          </p:nvSpPr>
          <p:spPr bwMode="auto">
            <a:xfrm>
              <a:off x="4734" y="2075"/>
              <a:ext cx="315" cy="323"/>
            </a:xfrm>
            <a:custGeom>
              <a:avLst/>
              <a:gdLst>
                <a:gd name="T0" fmla="*/ 0 w 624"/>
                <a:gd name="T1" fmla="*/ 816 h 816"/>
                <a:gd name="T2" fmla="*/ 336 w 624"/>
                <a:gd name="T3" fmla="*/ 384 h 816"/>
                <a:gd name="T4" fmla="*/ 384 w 624"/>
                <a:gd name="T5" fmla="*/ 192 h 816"/>
                <a:gd name="T6" fmla="*/ 576 w 624"/>
                <a:gd name="T7" fmla="*/ 0 h 816"/>
                <a:gd name="T8" fmla="*/ 624 w 624"/>
                <a:gd name="T9" fmla="*/ 96 h 816"/>
              </a:gdLst>
              <a:ahLst/>
              <a:cxnLst>
                <a:cxn ang="0">
                  <a:pos x="T0" y="T1"/>
                </a:cxn>
                <a:cxn ang="0">
                  <a:pos x="T2" y="T3"/>
                </a:cxn>
                <a:cxn ang="0">
                  <a:pos x="T4" y="T5"/>
                </a:cxn>
                <a:cxn ang="0">
                  <a:pos x="T6" y="T7"/>
                </a:cxn>
                <a:cxn ang="0">
                  <a:pos x="T8" y="T9"/>
                </a:cxn>
              </a:cxnLst>
              <a:rect l="0" t="0" r="r" b="b"/>
              <a:pathLst>
                <a:path w="624" h="816">
                  <a:moveTo>
                    <a:pt x="0" y="816"/>
                  </a:moveTo>
                  <a:lnTo>
                    <a:pt x="336" y="384"/>
                  </a:lnTo>
                  <a:lnTo>
                    <a:pt x="384" y="192"/>
                  </a:lnTo>
                  <a:lnTo>
                    <a:pt x="576" y="0"/>
                  </a:lnTo>
                  <a:lnTo>
                    <a:pt x="624" y="96"/>
                  </a:ln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4" name="Oval 40"/>
            <p:cNvSpPr>
              <a:spLocks noChangeArrowheads="1"/>
            </p:cNvSpPr>
            <p:nvPr/>
          </p:nvSpPr>
          <p:spPr bwMode="auto">
            <a:xfrm>
              <a:off x="4511" y="2563"/>
              <a:ext cx="24" cy="19"/>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5" name="Oval 41"/>
            <p:cNvSpPr>
              <a:spLocks noChangeArrowheads="1"/>
            </p:cNvSpPr>
            <p:nvPr/>
          </p:nvSpPr>
          <p:spPr bwMode="auto">
            <a:xfrm>
              <a:off x="4531" y="2674"/>
              <a:ext cx="24" cy="19"/>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6" name="Oval 42"/>
            <p:cNvSpPr>
              <a:spLocks noChangeArrowheads="1"/>
            </p:cNvSpPr>
            <p:nvPr/>
          </p:nvSpPr>
          <p:spPr bwMode="auto">
            <a:xfrm>
              <a:off x="5320" y="2449"/>
              <a:ext cx="24" cy="19"/>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7" name="Oval 43"/>
            <p:cNvSpPr>
              <a:spLocks noChangeArrowheads="1"/>
            </p:cNvSpPr>
            <p:nvPr/>
          </p:nvSpPr>
          <p:spPr bwMode="auto">
            <a:xfrm>
              <a:off x="4717" y="2487"/>
              <a:ext cx="25" cy="19"/>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8" name="Oval 44"/>
            <p:cNvSpPr>
              <a:spLocks noChangeArrowheads="1"/>
            </p:cNvSpPr>
            <p:nvPr/>
          </p:nvSpPr>
          <p:spPr bwMode="auto">
            <a:xfrm>
              <a:off x="4875" y="2424"/>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09" name="Oval 45"/>
            <p:cNvSpPr>
              <a:spLocks noChangeArrowheads="1"/>
            </p:cNvSpPr>
            <p:nvPr/>
          </p:nvSpPr>
          <p:spPr bwMode="auto">
            <a:xfrm>
              <a:off x="5033" y="2357"/>
              <a:ext cx="24" cy="19"/>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0" name="Oval 46"/>
            <p:cNvSpPr>
              <a:spLocks noChangeArrowheads="1"/>
            </p:cNvSpPr>
            <p:nvPr/>
          </p:nvSpPr>
          <p:spPr bwMode="auto">
            <a:xfrm>
              <a:off x="5288" y="2341"/>
              <a:ext cx="24" cy="19"/>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1" name="Oval 47"/>
            <p:cNvSpPr>
              <a:spLocks noChangeArrowheads="1"/>
            </p:cNvSpPr>
            <p:nvPr/>
          </p:nvSpPr>
          <p:spPr bwMode="auto">
            <a:xfrm>
              <a:off x="5539" y="2313"/>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2" name="Oval 48"/>
            <p:cNvSpPr>
              <a:spLocks noChangeArrowheads="1"/>
            </p:cNvSpPr>
            <p:nvPr/>
          </p:nvSpPr>
          <p:spPr bwMode="auto">
            <a:xfrm>
              <a:off x="5369" y="2297"/>
              <a:ext cx="24" cy="19"/>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3" name="Oval 49"/>
            <p:cNvSpPr>
              <a:spLocks noChangeArrowheads="1"/>
            </p:cNvSpPr>
            <p:nvPr/>
          </p:nvSpPr>
          <p:spPr bwMode="auto">
            <a:xfrm>
              <a:off x="4390" y="2633"/>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4" name="Oval 50"/>
            <p:cNvSpPr>
              <a:spLocks noChangeArrowheads="1"/>
            </p:cNvSpPr>
            <p:nvPr/>
          </p:nvSpPr>
          <p:spPr bwMode="auto">
            <a:xfrm>
              <a:off x="4426" y="2751"/>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5" name="Oval 51"/>
            <p:cNvSpPr>
              <a:spLocks noChangeArrowheads="1"/>
            </p:cNvSpPr>
            <p:nvPr/>
          </p:nvSpPr>
          <p:spPr bwMode="auto">
            <a:xfrm>
              <a:off x="5571" y="2414"/>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6" name="Oval 52"/>
            <p:cNvSpPr>
              <a:spLocks noChangeArrowheads="1"/>
            </p:cNvSpPr>
            <p:nvPr/>
          </p:nvSpPr>
          <p:spPr bwMode="auto">
            <a:xfrm>
              <a:off x="5102" y="2503"/>
              <a:ext cx="24" cy="19"/>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7" name="Oval 53"/>
            <p:cNvSpPr>
              <a:spLocks noChangeArrowheads="1"/>
            </p:cNvSpPr>
            <p:nvPr/>
          </p:nvSpPr>
          <p:spPr bwMode="auto">
            <a:xfrm>
              <a:off x="4968" y="2551"/>
              <a:ext cx="24" cy="19"/>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8" name="Oval 54"/>
            <p:cNvSpPr>
              <a:spLocks noChangeArrowheads="1"/>
            </p:cNvSpPr>
            <p:nvPr/>
          </p:nvSpPr>
          <p:spPr bwMode="auto">
            <a:xfrm>
              <a:off x="4778" y="2608"/>
              <a:ext cx="24" cy="19"/>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19" name="Text Box 55"/>
            <p:cNvSpPr txBox="1">
              <a:spLocks noChangeArrowheads="1"/>
            </p:cNvSpPr>
            <p:nvPr/>
          </p:nvSpPr>
          <p:spPr bwMode="auto">
            <a:xfrm>
              <a:off x="4710" y="2656"/>
              <a:ext cx="14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000" b="1">
                  <a:solidFill>
                    <a:srgbClr val="000000"/>
                  </a:solidFill>
                  <a:latin typeface="Times New Roman" pitchFamily="18" charset="0"/>
                  <a:ea typeface="ＭＳ Ｐゴシック" charset="-128"/>
                </a:rPr>
                <a:t>5</a:t>
              </a:r>
            </a:p>
          </p:txBody>
        </p:sp>
        <p:sp>
          <p:nvSpPr>
            <p:cNvPr id="216120" name="Text Box 56"/>
            <p:cNvSpPr txBox="1">
              <a:spLocks noChangeArrowheads="1"/>
            </p:cNvSpPr>
            <p:nvPr/>
          </p:nvSpPr>
          <p:spPr bwMode="auto">
            <a:xfrm>
              <a:off x="4887" y="2609"/>
              <a:ext cx="1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000" b="1">
                  <a:solidFill>
                    <a:srgbClr val="000000"/>
                  </a:solidFill>
                  <a:latin typeface="Times New Roman" pitchFamily="18" charset="0"/>
                  <a:ea typeface="ＭＳ Ｐゴシック" charset="-128"/>
                </a:rPr>
                <a:t>6</a:t>
              </a:r>
            </a:p>
          </p:txBody>
        </p:sp>
        <p:sp>
          <p:nvSpPr>
            <p:cNvPr id="216121" name="Text Box 57"/>
            <p:cNvSpPr txBox="1">
              <a:spLocks noChangeArrowheads="1"/>
            </p:cNvSpPr>
            <p:nvPr/>
          </p:nvSpPr>
          <p:spPr bwMode="auto">
            <a:xfrm>
              <a:off x="5041" y="2564"/>
              <a:ext cx="1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000" b="1">
                  <a:solidFill>
                    <a:srgbClr val="000000"/>
                  </a:solidFill>
                  <a:latin typeface="Times New Roman" pitchFamily="18" charset="0"/>
                  <a:ea typeface="ＭＳ Ｐゴシック" charset="-128"/>
                </a:rPr>
                <a:t>7</a:t>
              </a:r>
            </a:p>
          </p:txBody>
        </p:sp>
        <p:sp>
          <p:nvSpPr>
            <p:cNvPr id="216122" name="Text Box 58"/>
            <p:cNvSpPr txBox="1">
              <a:spLocks noChangeArrowheads="1"/>
            </p:cNvSpPr>
            <p:nvPr/>
          </p:nvSpPr>
          <p:spPr bwMode="auto">
            <a:xfrm>
              <a:off x="5227" y="2529"/>
              <a:ext cx="1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000" b="1">
                  <a:solidFill>
                    <a:srgbClr val="000000"/>
                  </a:solidFill>
                  <a:latin typeface="Times New Roman" pitchFamily="18" charset="0"/>
                  <a:ea typeface="ＭＳ Ｐゴシック" charset="-128"/>
                </a:rPr>
                <a:t>8</a:t>
              </a:r>
            </a:p>
          </p:txBody>
        </p:sp>
        <p:sp>
          <p:nvSpPr>
            <p:cNvPr id="216123" name="Text Box 59"/>
            <p:cNvSpPr txBox="1">
              <a:spLocks noChangeArrowheads="1"/>
            </p:cNvSpPr>
            <p:nvPr/>
          </p:nvSpPr>
          <p:spPr bwMode="auto">
            <a:xfrm>
              <a:off x="5450" y="2490"/>
              <a:ext cx="14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sz="1000" b="1">
                  <a:solidFill>
                    <a:srgbClr val="000000"/>
                  </a:solidFill>
                  <a:latin typeface="Times New Roman" pitchFamily="18" charset="0"/>
                  <a:ea typeface="ＭＳ Ｐゴシック" charset="-128"/>
                </a:rPr>
                <a:t>9</a:t>
              </a:r>
            </a:p>
          </p:txBody>
        </p:sp>
        <p:sp>
          <p:nvSpPr>
            <p:cNvPr id="216124" name="Oval 60"/>
            <p:cNvSpPr>
              <a:spLocks noChangeArrowheads="1"/>
            </p:cNvSpPr>
            <p:nvPr/>
          </p:nvSpPr>
          <p:spPr bwMode="auto">
            <a:xfrm>
              <a:off x="4288" y="2700"/>
              <a:ext cx="25" cy="19"/>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25" name="AutoShape 61"/>
            <p:cNvSpPr>
              <a:spLocks noChangeArrowheads="1"/>
            </p:cNvSpPr>
            <p:nvPr/>
          </p:nvSpPr>
          <p:spPr bwMode="auto">
            <a:xfrm rot="1241727">
              <a:off x="4532" y="2534"/>
              <a:ext cx="30" cy="30"/>
            </a:xfrm>
            <a:prstGeom prst="cube">
              <a:avLst>
                <a:gd name="adj" fmla="val 1094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26" name="AutoShape 62"/>
            <p:cNvSpPr>
              <a:spLocks noChangeArrowheads="1"/>
            </p:cNvSpPr>
            <p:nvPr/>
          </p:nvSpPr>
          <p:spPr bwMode="auto">
            <a:xfrm rot="1241727">
              <a:off x="5082" y="2350"/>
              <a:ext cx="30" cy="30"/>
            </a:xfrm>
            <a:prstGeom prst="cube">
              <a:avLst>
                <a:gd name="adj" fmla="val 1094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27" name="Oval 63"/>
            <p:cNvSpPr>
              <a:spLocks noChangeArrowheads="1"/>
            </p:cNvSpPr>
            <p:nvPr/>
          </p:nvSpPr>
          <p:spPr bwMode="auto">
            <a:xfrm>
              <a:off x="4823" y="2440"/>
              <a:ext cx="24" cy="19"/>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28" name="AutoShape 64"/>
            <p:cNvSpPr>
              <a:spLocks noChangeArrowheads="1"/>
            </p:cNvSpPr>
            <p:nvPr/>
          </p:nvSpPr>
          <p:spPr bwMode="auto">
            <a:xfrm rot="1241727">
              <a:off x="4548" y="2654"/>
              <a:ext cx="30" cy="31"/>
            </a:xfrm>
            <a:prstGeom prst="cube">
              <a:avLst>
                <a:gd name="adj" fmla="val 1094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29" name="AutoShape 65"/>
            <p:cNvSpPr>
              <a:spLocks noChangeArrowheads="1"/>
            </p:cNvSpPr>
            <p:nvPr/>
          </p:nvSpPr>
          <p:spPr bwMode="auto">
            <a:xfrm rot="1241727">
              <a:off x="5143" y="2470"/>
              <a:ext cx="30" cy="31"/>
            </a:xfrm>
            <a:prstGeom prst="cube">
              <a:avLst>
                <a:gd name="adj" fmla="val 1094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30" name="Freeform 66"/>
            <p:cNvSpPr>
              <a:spLocks/>
            </p:cNvSpPr>
            <p:nvPr/>
          </p:nvSpPr>
          <p:spPr bwMode="auto">
            <a:xfrm>
              <a:off x="4410" y="2500"/>
              <a:ext cx="315" cy="143"/>
            </a:xfrm>
            <a:custGeom>
              <a:avLst/>
              <a:gdLst>
                <a:gd name="T0" fmla="*/ 0 w 624"/>
                <a:gd name="T1" fmla="*/ 360 h 360"/>
                <a:gd name="T2" fmla="*/ 232 w 624"/>
                <a:gd name="T3" fmla="*/ 208 h 360"/>
                <a:gd name="T4" fmla="*/ 624 w 624"/>
                <a:gd name="T5" fmla="*/ 0 h 360"/>
              </a:gdLst>
              <a:ahLst/>
              <a:cxnLst>
                <a:cxn ang="0">
                  <a:pos x="T0" y="T1"/>
                </a:cxn>
                <a:cxn ang="0">
                  <a:pos x="T2" y="T3"/>
                </a:cxn>
                <a:cxn ang="0">
                  <a:pos x="T4" y="T5"/>
                </a:cxn>
              </a:cxnLst>
              <a:rect l="0" t="0" r="r" b="b"/>
              <a:pathLst>
                <a:path w="624" h="360">
                  <a:moveTo>
                    <a:pt x="0" y="360"/>
                  </a:moveTo>
                  <a:lnTo>
                    <a:pt x="232" y="208"/>
                  </a:lnTo>
                  <a:lnTo>
                    <a:pt x="624" y="0"/>
                  </a:lnTo>
                </a:path>
              </a:pathLst>
            </a:custGeom>
            <a:noFill/>
            <a:ln w="28575" cap="flat" cmpd="sng">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31" name="Freeform 67"/>
            <p:cNvSpPr>
              <a:spLocks/>
            </p:cNvSpPr>
            <p:nvPr/>
          </p:nvSpPr>
          <p:spPr bwMode="auto">
            <a:xfrm>
              <a:off x="4442" y="2614"/>
              <a:ext cx="340" cy="137"/>
            </a:xfrm>
            <a:custGeom>
              <a:avLst/>
              <a:gdLst>
                <a:gd name="T0" fmla="*/ 0 w 672"/>
                <a:gd name="T1" fmla="*/ 344 h 344"/>
                <a:gd name="T2" fmla="*/ 48 w 672"/>
                <a:gd name="T3" fmla="*/ 328 h 344"/>
                <a:gd name="T4" fmla="*/ 216 w 672"/>
                <a:gd name="T5" fmla="*/ 192 h 344"/>
                <a:gd name="T6" fmla="*/ 672 w 672"/>
                <a:gd name="T7" fmla="*/ 0 h 344"/>
              </a:gdLst>
              <a:ahLst/>
              <a:cxnLst>
                <a:cxn ang="0">
                  <a:pos x="T0" y="T1"/>
                </a:cxn>
                <a:cxn ang="0">
                  <a:pos x="T2" y="T3"/>
                </a:cxn>
                <a:cxn ang="0">
                  <a:pos x="T4" y="T5"/>
                </a:cxn>
                <a:cxn ang="0">
                  <a:pos x="T6" y="T7"/>
                </a:cxn>
              </a:cxnLst>
              <a:rect l="0" t="0" r="r" b="b"/>
              <a:pathLst>
                <a:path w="672" h="344">
                  <a:moveTo>
                    <a:pt x="0" y="344"/>
                  </a:moveTo>
                  <a:cubicBezTo>
                    <a:pt x="38" y="335"/>
                    <a:pt x="22" y="341"/>
                    <a:pt x="48" y="328"/>
                  </a:cubicBezTo>
                  <a:lnTo>
                    <a:pt x="216" y="192"/>
                  </a:lnTo>
                  <a:lnTo>
                    <a:pt x="672" y="0"/>
                  </a:lnTo>
                </a:path>
              </a:pathLst>
            </a:custGeom>
            <a:noFill/>
            <a:ln w="28575" cap="flat" cmpd="sng">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32" name="Freeform 68"/>
            <p:cNvSpPr>
              <a:spLocks/>
            </p:cNvSpPr>
            <p:nvPr/>
          </p:nvSpPr>
          <p:spPr bwMode="auto">
            <a:xfrm>
              <a:off x="4899" y="2360"/>
              <a:ext cx="401" cy="70"/>
            </a:xfrm>
            <a:custGeom>
              <a:avLst/>
              <a:gdLst>
                <a:gd name="T0" fmla="*/ 0 w 792"/>
                <a:gd name="T1" fmla="*/ 176 h 176"/>
                <a:gd name="T2" fmla="*/ 320 w 792"/>
                <a:gd name="T3" fmla="*/ 24 h 176"/>
                <a:gd name="T4" fmla="*/ 792 w 792"/>
                <a:gd name="T5" fmla="*/ 0 h 176"/>
              </a:gdLst>
              <a:ahLst/>
              <a:cxnLst>
                <a:cxn ang="0">
                  <a:pos x="T0" y="T1"/>
                </a:cxn>
                <a:cxn ang="0">
                  <a:pos x="T2" y="T3"/>
                </a:cxn>
                <a:cxn ang="0">
                  <a:pos x="T4" y="T5"/>
                </a:cxn>
              </a:cxnLst>
              <a:rect l="0" t="0" r="r" b="b"/>
              <a:pathLst>
                <a:path w="792" h="176">
                  <a:moveTo>
                    <a:pt x="0" y="176"/>
                  </a:moveTo>
                  <a:lnTo>
                    <a:pt x="320" y="24"/>
                  </a:lnTo>
                  <a:lnTo>
                    <a:pt x="792" y="0"/>
                  </a:lnTo>
                </a:path>
              </a:pathLst>
            </a:custGeom>
            <a:noFill/>
            <a:ln w="28575" cap="flat" cmpd="sng">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33" name="Freeform 69"/>
            <p:cNvSpPr>
              <a:spLocks/>
            </p:cNvSpPr>
            <p:nvPr/>
          </p:nvSpPr>
          <p:spPr bwMode="auto">
            <a:xfrm>
              <a:off x="4992" y="2475"/>
              <a:ext cx="332" cy="88"/>
            </a:xfrm>
            <a:custGeom>
              <a:avLst/>
              <a:gdLst>
                <a:gd name="T0" fmla="*/ 0 w 672"/>
                <a:gd name="T1" fmla="*/ 256 h 256"/>
                <a:gd name="T2" fmla="*/ 248 w 672"/>
                <a:gd name="T3" fmla="*/ 136 h 256"/>
                <a:gd name="T4" fmla="*/ 672 w 672"/>
                <a:gd name="T5" fmla="*/ 0 h 256"/>
              </a:gdLst>
              <a:ahLst/>
              <a:cxnLst>
                <a:cxn ang="0">
                  <a:pos x="T0" y="T1"/>
                </a:cxn>
                <a:cxn ang="0">
                  <a:pos x="T2" y="T3"/>
                </a:cxn>
                <a:cxn ang="0">
                  <a:pos x="T4" y="T5"/>
                </a:cxn>
              </a:cxnLst>
              <a:rect l="0" t="0" r="r" b="b"/>
              <a:pathLst>
                <a:path w="672" h="256">
                  <a:moveTo>
                    <a:pt x="0" y="256"/>
                  </a:moveTo>
                  <a:lnTo>
                    <a:pt x="248" y="136"/>
                  </a:lnTo>
                  <a:lnTo>
                    <a:pt x="672" y="0"/>
                  </a:lnTo>
                </a:path>
              </a:pathLst>
            </a:custGeom>
            <a:noFill/>
            <a:ln w="28575" cap="flat" cmpd="sng">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sp>
          <p:nvSpPr>
            <p:cNvPr id="216134" name="Line 70"/>
            <p:cNvSpPr>
              <a:spLocks noChangeShapeType="1"/>
            </p:cNvSpPr>
            <p:nvPr/>
          </p:nvSpPr>
          <p:spPr bwMode="auto">
            <a:xfrm>
              <a:off x="4725" y="2408"/>
              <a:ext cx="13" cy="76"/>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600" b="1">
                <a:solidFill>
                  <a:srgbClr val="000000"/>
                </a:solidFill>
                <a:latin typeface="Arial" pitchFamily="34" charset="0"/>
                <a:ea typeface="ＭＳ Ｐゴシック" charset="-128"/>
              </a:endParaRPr>
            </a:p>
          </p:txBody>
        </p:sp>
      </p:grpSp>
      <p:pic>
        <p:nvPicPr>
          <p:cNvPr id="216135" name="Picture 71"/>
          <p:cNvPicPr>
            <a:picLocks noChangeAspect="1" noChangeArrowheads="1"/>
          </p:cNvPicPr>
          <p:nvPr/>
        </p:nvPicPr>
        <p:blipFill>
          <a:blip r:embed="rId7" cstate="print">
            <a:extLst>
              <a:ext uri="{28A0092B-C50C-407E-A947-70E740481C1C}">
                <a14:useLocalDpi xmlns:a14="http://schemas.microsoft.com/office/drawing/2010/main" val="0"/>
              </a:ext>
            </a:extLst>
          </a:blip>
          <a:srcRect l="17969" t="18750" r="19531" b="19792"/>
          <a:stretch>
            <a:fillRect/>
          </a:stretch>
        </p:blipFill>
        <p:spPr bwMode="auto">
          <a:xfrm>
            <a:off x="7705725" y="1219200"/>
            <a:ext cx="2057400" cy="1517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16136" name="Object 72"/>
          <p:cNvGraphicFramePr>
            <a:graphicFrameLocks noChangeAspect="1"/>
          </p:cNvGraphicFramePr>
          <p:nvPr/>
        </p:nvGraphicFramePr>
        <p:xfrm>
          <a:off x="1685925" y="5105401"/>
          <a:ext cx="2362200" cy="1395413"/>
        </p:xfrm>
        <a:graphic>
          <a:graphicData uri="http://schemas.openxmlformats.org/presentationml/2006/ole">
            <mc:AlternateContent xmlns:mc="http://schemas.openxmlformats.org/markup-compatibility/2006">
              <mc:Choice xmlns:v="urn:schemas-microsoft-com:vml" Requires="v">
                <p:oleObj spid="_x0000_s1034" name="Photo Editor Photo" r:id="rId8" imgW="3209524" imgH="1895238" progId="">
                  <p:embed/>
                </p:oleObj>
              </mc:Choice>
              <mc:Fallback>
                <p:oleObj name="Photo Editor Photo" r:id="rId8" imgW="3209524" imgH="1895238" progId="">
                  <p:embed/>
                  <p:pic>
                    <p:nvPicPr>
                      <p:cNvPr id="216136" name="Object 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85925" y="5105401"/>
                        <a:ext cx="2362200"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16137" name="Picture 73"/>
          <p:cNvPicPr>
            <a:picLocks noChangeAspect="1" noChangeArrowheads="1"/>
          </p:cNvPicPr>
          <p:nvPr/>
        </p:nvPicPr>
        <p:blipFill>
          <a:blip r:embed="rId10" cstate="print">
            <a:extLst>
              <a:ext uri="{28A0092B-C50C-407E-A947-70E740481C1C}">
                <a14:useLocalDpi xmlns:a14="http://schemas.microsoft.com/office/drawing/2010/main" val="0"/>
              </a:ext>
            </a:extLst>
          </a:blip>
          <a:srcRect l="7298" t="4106" r="5132" b="24463"/>
          <a:stretch>
            <a:fillRect/>
          </a:stretch>
        </p:blipFill>
        <p:spPr bwMode="auto">
          <a:xfrm>
            <a:off x="1990725" y="3124200"/>
            <a:ext cx="1752600" cy="127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6138" name="Picture 74"/>
          <p:cNvPicPr>
            <a:picLocks noChangeAspect="1" noChangeArrowheads="1"/>
          </p:cNvPicPr>
          <p:nvPr/>
        </p:nvPicPr>
        <p:blipFill>
          <a:blip r:embed="rId11" cstate="print">
            <a:extLst>
              <a:ext uri="{28A0092B-C50C-407E-A947-70E740481C1C}">
                <a14:useLocalDpi xmlns:a14="http://schemas.microsoft.com/office/drawing/2010/main" val="0"/>
              </a:ext>
            </a:extLst>
          </a:blip>
          <a:srcRect l="19698" t="53033" r="39360" b="2237"/>
          <a:stretch>
            <a:fillRect/>
          </a:stretch>
        </p:blipFill>
        <p:spPr bwMode="auto">
          <a:xfrm>
            <a:off x="8086726" y="4800600"/>
            <a:ext cx="1592263" cy="167640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5132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53" name="Rectangle 9"/>
          <p:cNvSpPr>
            <a:spLocks noGrp="1" noChangeArrowheads="1"/>
          </p:cNvSpPr>
          <p:nvPr>
            <p:ph type="title"/>
          </p:nvPr>
        </p:nvSpPr>
        <p:spPr>
          <a:noFill/>
          <a:ln/>
        </p:spPr>
        <p:txBody>
          <a:bodyPr anchorCtr="1"/>
          <a:lstStyle/>
          <a:p>
            <a:r>
              <a:rPr lang="en-US" sz="2400">
                <a:latin typeface="Arial" charset="0"/>
              </a:rPr>
              <a:t>Space Shuttle Risk of Loss </a:t>
            </a:r>
            <a:br>
              <a:rPr lang="en-US" sz="2400">
                <a:latin typeface="Arial" charset="0"/>
              </a:rPr>
            </a:br>
            <a:r>
              <a:rPr lang="en-US" sz="2400">
                <a:latin typeface="Arial" charset="0"/>
              </a:rPr>
              <a:t>Vehicle and Crew</a:t>
            </a:r>
          </a:p>
        </p:txBody>
      </p:sp>
      <p:sp>
        <p:nvSpPr>
          <p:cNvPr id="33" name="Footer Placeholder 4"/>
          <p:cNvSpPr>
            <a:spLocks noGrp="1"/>
          </p:cNvSpPr>
          <p:nvPr>
            <p:ph type="ftr" sz="quarter" idx="4294967295"/>
          </p:nvPr>
        </p:nvSpPr>
        <p:spPr>
          <a:xfrm>
            <a:off x="10210800" y="6553200"/>
            <a:ext cx="457200" cy="381000"/>
          </a:xfrm>
          <a:prstGeom prst="rect">
            <a:avLst/>
          </a:prstGeom>
        </p:spPr>
        <p:txBody>
          <a:bodyPr/>
          <a:lstStyle/>
          <a:p>
            <a:pPr eaLnBrk="0" fontAlgn="base" hangingPunct="0">
              <a:spcBef>
                <a:spcPct val="0"/>
              </a:spcBef>
              <a:spcAft>
                <a:spcPct val="0"/>
              </a:spcAft>
            </a:pPr>
            <a:fld id="{084838DF-BFE7-49B1-A066-628E5A3414E7}" type="slidenum">
              <a:rPr lang="en-US" sz="800" b="1">
                <a:solidFill>
                  <a:srgbClr val="85A2FF"/>
                </a:solidFill>
                <a:latin typeface="Arial" pitchFamily="34" charset="0"/>
                <a:ea typeface="ＭＳ Ｐゴシック" charset="-128"/>
              </a:rPr>
              <a:pPr eaLnBrk="0" fontAlgn="base" hangingPunct="0">
                <a:spcBef>
                  <a:spcPct val="0"/>
                </a:spcBef>
                <a:spcAft>
                  <a:spcPct val="0"/>
                </a:spcAft>
              </a:pPr>
              <a:t>9</a:t>
            </a:fld>
            <a:endParaRPr lang="en-US" sz="800" b="1" dirty="0">
              <a:solidFill>
                <a:srgbClr val="85A2FF"/>
              </a:solidFill>
              <a:latin typeface="Arial" pitchFamily="34" charset="0"/>
              <a:ea typeface="ＭＳ Ｐゴシック" charset="-128"/>
            </a:endParaRPr>
          </a:p>
        </p:txBody>
      </p:sp>
      <p:sp>
        <p:nvSpPr>
          <p:cNvPr id="159746" name="Line 2"/>
          <p:cNvSpPr>
            <a:spLocks noChangeShapeType="1"/>
          </p:cNvSpPr>
          <p:nvPr/>
        </p:nvSpPr>
        <p:spPr bwMode="auto">
          <a:xfrm>
            <a:off x="2362200" y="5257800"/>
            <a:ext cx="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47" name="Line 3"/>
          <p:cNvSpPr>
            <a:spLocks noChangeShapeType="1"/>
          </p:cNvSpPr>
          <p:nvPr/>
        </p:nvSpPr>
        <p:spPr bwMode="auto">
          <a:xfrm>
            <a:off x="2305049" y="5329237"/>
            <a:ext cx="76200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48" name="Rectangle 4"/>
          <p:cNvSpPr>
            <a:spLocks noChangeArrowheads="1"/>
          </p:cNvSpPr>
          <p:nvPr/>
        </p:nvSpPr>
        <p:spPr bwMode="auto">
          <a:xfrm>
            <a:off x="26670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49" name="Rectangle 5"/>
          <p:cNvSpPr>
            <a:spLocks noChangeArrowheads="1"/>
          </p:cNvSpPr>
          <p:nvPr/>
        </p:nvSpPr>
        <p:spPr bwMode="auto">
          <a:xfrm>
            <a:off x="2667000" y="1524000"/>
            <a:ext cx="609600" cy="7620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50" name="Text Box 6"/>
          <p:cNvSpPr txBox="1">
            <a:spLocks noChangeArrowheads="1"/>
          </p:cNvSpPr>
          <p:nvPr/>
        </p:nvSpPr>
        <p:spPr bwMode="auto">
          <a:xfrm>
            <a:off x="2452688" y="5500688"/>
            <a:ext cx="129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dirty="0">
                <a:solidFill>
                  <a:srgbClr val="000000"/>
                </a:solidFill>
                <a:latin typeface="Arial" charset="0"/>
                <a:ea typeface="ＭＳ Ｐゴシック" charset="-128"/>
              </a:rPr>
              <a:t>STS-107</a:t>
            </a:r>
          </a:p>
        </p:txBody>
      </p:sp>
      <p:sp>
        <p:nvSpPr>
          <p:cNvPr id="159751" name="Text Box 7"/>
          <p:cNvSpPr txBox="1">
            <a:spLocks noChangeArrowheads="1"/>
          </p:cNvSpPr>
          <p:nvPr/>
        </p:nvSpPr>
        <p:spPr bwMode="auto">
          <a:xfrm>
            <a:off x="2590800" y="1765300"/>
            <a:ext cx="762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10000"/>
              </a:spcBef>
              <a:spcAft>
                <a:spcPct val="0"/>
              </a:spcAft>
            </a:pPr>
            <a:r>
              <a:rPr lang="en-US" sz="1600" b="1">
                <a:solidFill>
                  <a:srgbClr val="FFFFFF"/>
                </a:solidFill>
                <a:effectLst>
                  <a:outerShdw blurRad="38100" dist="38100" dir="2700000" algn="tl">
                    <a:srgbClr val="808080"/>
                  </a:outerShdw>
                </a:effectLst>
                <a:latin typeface="Arial" charset="0"/>
                <a:ea typeface="ＭＳ Ｐゴシック" charset="-128"/>
              </a:rPr>
              <a:t>TPS</a:t>
            </a:r>
          </a:p>
        </p:txBody>
      </p:sp>
      <p:sp>
        <p:nvSpPr>
          <p:cNvPr id="159752" name="Text Box 8"/>
          <p:cNvSpPr txBox="1">
            <a:spLocks noChangeArrowheads="1"/>
          </p:cNvSpPr>
          <p:nvPr/>
        </p:nvSpPr>
        <p:spPr bwMode="auto">
          <a:xfrm>
            <a:off x="2571750" y="3124200"/>
            <a:ext cx="762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sz="1600" b="1">
                <a:solidFill>
                  <a:srgbClr val="FFFFFF"/>
                </a:solidFill>
                <a:effectLst>
                  <a:outerShdw blurRad="38100" dist="38100" dir="2700000" algn="tl">
                    <a:srgbClr val="808080"/>
                  </a:outerShdw>
                </a:effectLst>
                <a:latin typeface="Arial" charset="0"/>
                <a:ea typeface="ＭＳ Ｐゴシック" charset="-128"/>
              </a:rPr>
              <a:t>All other Risk</a:t>
            </a:r>
          </a:p>
        </p:txBody>
      </p:sp>
      <p:sp>
        <p:nvSpPr>
          <p:cNvPr id="159754" name="Text Box 10"/>
          <p:cNvSpPr txBox="1">
            <a:spLocks noChangeArrowheads="1"/>
          </p:cNvSpPr>
          <p:nvPr/>
        </p:nvSpPr>
        <p:spPr bwMode="auto">
          <a:xfrm>
            <a:off x="3733800" y="5429250"/>
            <a:ext cx="1447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dirty="0">
                <a:solidFill>
                  <a:srgbClr val="000000"/>
                </a:solidFill>
                <a:latin typeface="Arial" charset="0"/>
                <a:ea typeface="ＭＳ Ｐゴシック" charset="-128"/>
              </a:rPr>
              <a:t>Elimination of Ascent Debris</a:t>
            </a:r>
          </a:p>
        </p:txBody>
      </p:sp>
      <p:sp>
        <p:nvSpPr>
          <p:cNvPr id="159755" name="Rectangle 11"/>
          <p:cNvSpPr>
            <a:spLocks noChangeArrowheads="1"/>
          </p:cNvSpPr>
          <p:nvPr/>
        </p:nvSpPr>
        <p:spPr bwMode="auto">
          <a:xfrm>
            <a:off x="41910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56" name="Rectangle 12"/>
          <p:cNvSpPr>
            <a:spLocks noChangeArrowheads="1"/>
          </p:cNvSpPr>
          <p:nvPr/>
        </p:nvSpPr>
        <p:spPr bwMode="auto">
          <a:xfrm>
            <a:off x="4191000" y="2057400"/>
            <a:ext cx="609600" cy="2286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57" name="Rectangle 13"/>
          <p:cNvSpPr>
            <a:spLocks noChangeArrowheads="1"/>
          </p:cNvSpPr>
          <p:nvPr/>
        </p:nvSpPr>
        <p:spPr bwMode="auto">
          <a:xfrm>
            <a:off x="5629275"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58" name="Rectangle 14"/>
          <p:cNvSpPr>
            <a:spLocks noChangeArrowheads="1"/>
          </p:cNvSpPr>
          <p:nvPr/>
        </p:nvSpPr>
        <p:spPr bwMode="auto">
          <a:xfrm>
            <a:off x="5637213" y="2133600"/>
            <a:ext cx="609600" cy="1524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59" name="Text Box 15"/>
          <p:cNvSpPr txBox="1">
            <a:spLocks noChangeArrowheads="1"/>
          </p:cNvSpPr>
          <p:nvPr/>
        </p:nvSpPr>
        <p:spPr bwMode="auto">
          <a:xfrm>
            <a:off x="5148263" y="5414962"/>
            <a:ext cx="1600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dirty="0">
                <a:solidFill>
                  <a:srgbClr val="000000"/>
                </a:solidFill>
                <a:latin typeface="Arial" charset="0"/>
                <a:ea typeface="ＭＳ Ｐゴシック" charset="-128"/>
              </a:rPr>
              <a:t>On-Orbit Inspection and Repair</a:t>
            </a:r>
          </a:p>
        </p:txBody>
      </p:sp>
      <p:sp>
        <p:nvSpPr>
          <p:cNvPr id="159760" name="Text Box 16"/>
          <p:cNvSpPr txBox="1">
            <a:spLocks noChangeArrowheads="1"/>
          </p:cNvSpPr>
          <p:nvPr/>
        </p:nvSpPr>
        <p:spPr bwMode="auto">
          <a:xfrm>
            <a:off x="6948488" y="5457826"/>
            <a:ext cx="1600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dirty="0">
                <a:solidFill>
                  <a:srgbClr val="000000"/>
                </a:solidFill>
                <a:latin typeface="Arial" charset="0"/>
                <a:ea typeface="ＭＳ Ｐゴシック" charset="-128"/>
              </a:rPr>
              <a:t>Contingency Shuttle Crew Survival Capability</a:t>
            </a:r>
          </a:p>
        </p:txBody>
      </p:sp>
      <p:sp>
        <p:nvSpPr>
          <p:cNvPr id="159761" name="Rectangle 17"/>
          <p:cNvSpPr>
            <a:spLocks noChangeArrowheads="1"/>
          </p:cNvSpPr>
          <p:nvPr/>
        </p:nvSpPr>
        <p:spPr bwMode="auto">
          <a:xfrm>
            <a:off x="7391400" y="2286000"/>
            <a:ext cx="609600" cy="2971800"/>
          </a:xfrm>
          <a:prstGeom prst="rect">
            <a:avLst/>
          </a:prstGeom>
          <a:solidFill>
            <a:srgbClr val="0066FF"/>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2" name="Rectangle 18"/>
          <p:cNvSpPr>
            <a:spLocks noChangeArrowheads="1"/>
          </p:cNvSpPr>
          <p:nvPr/>
        </p:nvSpPr>
        <p:spPr bwMode="auto">
          <a:xfrm>
            <a:off x="7391400" y="2209800"/>
            <a:ext cx="609600" cy="76200"/>
          </a:xfrm>
          <a:prstGeom prst="rect">
            <a:avLst/>
          </a:prstGeom>
          <a:solidFill>
            <a:srgbClr val="FF0000"/>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3" name="Line 19"/>
          <p:cNvSpPr>
            <a:spLocks noChangeShapeType="1"/>
          </p:cNvSpPr>
          <p:nvPr/>
        </p:nvSpPr>
        <p:spPr bwMode="auto">
          <a:xfrm>
            <a:off x="3276600" y="1524000"/>
            <a:ext cx="9144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4" name="Line 20"/>
          <p:cNvSpPr>
            <a:spLocks noChangeShapeType="1"/>
          </p:cNvSpPr>
          <p:nvPr/>
        </p:nvSpPr>
        <p:spPr bwMode="auto">
          <a:xfrm>
            <a:off x="3276600" y="2286000"/>
            <a:ext cx="91440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5" name="Line 21"/>
          <p:cNvSpPr>
            <a:spLocks noChangeShapeType="1"/>
          </p:cNvSpPr>
          <p:nvPr/>
        </p:nvSpPr>
        <p:spPr bwMode="auto">
          <a:xfrm>
            <a:off x="4800600" y="2057400"/>
            <a:ext cx="8382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6" name="Line 22"/>
          <p:cNvSpPr>
            <a:spLocks noChangeShapeType="1"/>
          </p:cNvSpPr>
          <p:nvPr/>
        </p:nvSpPr>
        <p:spPr bwMode="auto">
          <a:xfrm>
            <a:off x="4800600" y="2286000"/>
            <a:ext cx="83820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7" name="Line 23"/>
          <p:cNvSpPr>
            <a:spLocks noChangeShapeType="1"/>
          </p:cNvSpPr>
          <p:nvPr/>
        </p:nvSpPr>
        <p:spPr bwMode="auto">
          <a:xfrm>
            <a:off x="6248400" y="2133600"/>
            <a:ext cx="1143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8" name="Line 24"/>
          <p:cNvSpPr>
            <a:spLocks noChangeShapeType="1"/>
          </p:cNvSpPr>
          <p:nvPr/>
        </p:nvSpPr>
        <p:spPr bwMode="auto">
          <a:xfrm>
            <a:off x="6248400" y="2286000"/>
            <a:ext cx="114300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69" name="Line 25"/>
          <p:cNvSpPr>
            <a:spLocks noChangeShapeType="1"/>
          </p:cNvSpPr>
          <p:nvPr/>
        </p:nvSpPr>
        <p:spPr bwMode="auto">
          <a:xfrm>
            <a:off x="2738438" y="5300663"/>
            <a:ext cx="5334000" cy="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70" name="AutoShape 26"/>
          <p:cNvSpPr>
            <a:spLocks noChangeArrowheads="1"/>
          </p:cNvSpPr>
          <p:nvPr/>
        </p:nvSpPr>
        <p:spPr bwMode="auto">
          <a:xfrm>
            <a:off x="8534400" y="3124200"/>
            <a:ext cx="1524000" cy="990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2">
              <a:lumMod val="75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solidFill>
                <a:srgbClr val="FFFFFF"/>
              </a:solidFill>
              <a:latin typeface="Arial" charset="0"/>
              <a:ea typeface="ＭＳ Ｐゴシック" charset="-128"/>
            </a:endParaRPr>
          </a:p>
        </p:txBody>
      </p:sp>
      <p:sp>
        <p:nvSpPr>
          <p:cNvPr id="159771" name="Line 27"/>
          <p:cNvSpPr>
            <a:spLocks noChangeShapeType="1"/>
          </p:cNvSpPr>
          <p:nvPr/>
        </p:nvSpPr>
        <p:spPr bwMode="auto">
          <a:xfrm>
            <a:off x="2667000" y="2286000"/>
            <a:ext cx="533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72" name="Line 28"/>
          <p:cNvSpPr>
            <a:spLocks noChangeShapeType="1"/>
          </p:cNvSpPr>
          <p:nvPr/>
        </p:nvSpPr>
        <p:spPr bwMode="auto">
          <a:xfrm>
            <a:off x="8001000" y="2286000"/>
            <a:ext cx="0" cy="2971800"/>
          </a:xfrm>
          <a:prstGeom prst="line">
            <a:avLst/>
          </a:prstGeom>
          <a:noFill/>
          <a:ln w="9525">
            <a:solidFill>
              <a:srgbClr val="FFFF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latin typeface="Arial" charset="0"/>
              <a:ea typeface="ＭＳ Ｐゴシック" charset="-128"/>
            </a:endParaRPr>
          </a:p>
        </p:txBody>
      </p:sp>
      <p:sp>
        <p:nvSpPr>
          <p:cNvPr id="159773" name="Text Box 29"/>
          <p:cNvSpPr txBox="1">
            <a:spLocks noChangeArrowheads="1"/>
          </p:cNvSpPr>
          <p:nvPr/>
        </p:nvSpPr>
        <p:spPr bwMode="auto">
          <a:xfrm>
            <a:off x="1752600" y="17526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i="1" dirty="0">
                <a:solidFill>
                  <a:srgbClr val="000000"/>
                </a:solidFill>
                <a:latin typeface="Arial" charset="0"/>
                <a:ea typeface="ＭＳ Ｐゴシック" charset="-128"/>
              </a:rPr>
              <a:t>20%</a:t>
            </a:r>
          </a:p>
        </p:txBody>
      </p:sp>
      <p:sp>
        <p:nvSpPr>
          <p:cNvPr id="159775" name="Text Box 31"/>
          <p:cNvSpPr txBox="1">
            <a:spLocks noChangeArrowheads="1"/>
          </p:cNvSpPr>
          <p:nvPr/>
        </p:nvSpPr>
        <p:spPr bwMode="auto">
          <a:xfrm>
            <a:off x="1752600" y="35052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i="1" dirty="0">
                <a:solidFill>
                  <a:srgbClr val="000000"/>
                </a:solidFill>
                <a:latin typeface="Arial" charset="0"/>
                <a:ea typeface="ＭＳ Ｐゴシック" charset="-128"/>
              </a:rPr>
              <a:t>80%</a:t>
            </a:r>
          </a:p>
        </p:txBody>
      </p:sp>
      <p:sp>
        <p:nvSpPr>
          <p:cNvPr id="159776" name="AutoShape 32"/>
          <p:cNvSpPr>
            <a:spLocks/>
          </p:cNvSpPr>
          <p:nvPr/>
        </p:nvSpPr>
        <p:spPr bwMode="auto">
          <a:xfrm>
            <a:off x="2438400" y="1600200"/>
            <a:ext cx="76200" cy="609600"/>
          </a:xfrm>
          <a:prstGeom prst="leftBrace">
            <a:avLst>
              <a:gd name="adj1" fmla="val 666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a:solidFill>
                <a:srgbClr val="FFFFFF"/>
              </a:solidFill>
              <a:latin typeface="Arial" charset="0"/>
              <a:ea typeface="ＭＳ Ｐゴシック" charset="-128"/>
            </a:endParaRPr>
          </a:p>
        </p:txBody>
      </p:sp>
    </p:spTree>
    <p:extLst>
      <p:ext uri="{BB962C8B-B14F-4D97-AF65-F5344CB8AC3E}">
        <p14:creationId xmlns:p14="http://schemas.microsoft.com/office/powerpoint/2010/main" val="8783032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9763"/>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59754"/>
                                        </p:tgtEl>
                                        <p:attrNameLst>
                                          <p:attrName>style.visibility</p:attrName>
                                        </p:attrNameLst>
                                      </p:cBhvr>
                                      <p:to>
                                        <p:strVal val="visible"/>
                                      </p:to>
                                    </p:set>
                                    <p:animEffect transition="in" filter="fade">
                                      <p:cBhvr>
                                        <p:cTn id="9" dur="500"/>
                                        <p:tgtEl>
                                          <p:spTgt spid="159754"/>
                                        </p:tgtEl>
                                      </p:cBhvr>
                                    </p:animEffect>
                                  </p:childTnLst>
                                </p:cTn>
                              </p:par>
                            </p:childTnLst>
                          </p:cTn>
                        </p:par>
                        <p:par>
                          <p:cTn id="10" fill="hold" nodeType="afterGroup">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59755"/>
                                        </p:tgtEl>
                                        <p:attrNameLst>
                                          <p:attrName>style.visibility</p:attrName>
                                        </p:attrNameLst>
                                      </p:cBhvr>
                                      <p:to>
                                        <p:strVal val="visible"/>
                                      </p:to>
                                    </p:set>
                                    <p:animEffect transition="in" filter="wipe(down)">
                                      <p:cBhvr>
                                        <p:cTn id="13" dur="500"/>
                                        <p:tgtEl>
                                          <p:spTgt spid="159755"/>
                                        </p:tgtEl>
                                      </p:cBhvr>
                                    </p:animEffect>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59756"/>
                                        </p:tgtEl>
                                        <p:attrNameLst>
                                          <p:attrName>style.visibility</p:attrName>
                                        </p:attrNameLst>
                                      </p:cBhvr>
                                      <p:to>
                                        <p:strVal val="visible"/>
                                      </p:to>
                                    </p:set>
                                    <p:animEffect transition="in" filter="wipe(down)">
                                      <p:cBhvr>
                                        <p:cTn id="17" dur="500"/>
                                        <p:tgtEl>
                                          <p:spTgt spid="15975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59765"/>
                                        </p:tgtEl>
                                        <p:attrNameLst>
                                          <p:attrName>style.visibility</p:attrName>
                                        </p:attrNameLst>
                                      </p:cBhvr>
                                      <p:to>
                                        <p:strVal val="visible"/>
                                      </p:to>
                                    </p:set>
                                  </p:childTnLst>
                                </p:cTn>
                              </p:par>
                              <p:par>
                                <p:cTn id="22" presetID="9" presetClass="entr" presetSubtype="0" fill="hold" grpId="0" nodeType="withEffect">
                                  <p:stCondLst>
                                    <p:cond delay="0"/>
                                  </p:stCondLst>
                                  <p:childTnLst>
                                    <p:set>
                                      <p:cBhvr>
                                        <p:cTn id="23" dur="1" fill="hold">
                                          <p:stCondLst>
                                            <p:cond delay="0"/>
                                          </p:stCondLst>
                                        </p:cTn>
                                        <p:tgtEl>
                                          <p:spTgt spid="159759"/>
                                        </p:tgtEl>
                                        <p:attrNameLst>
                                          <p:attrName>style.visibility</p:attrName>
                                        </p:attrNameLst>
                                      </p:cBhvr>
                                      <p:to>
                                        <p:strVal val="visible"/>
                                      </p:to>
                                    </p:set>
                                    <p:animEffect transition="in" filter="dissolve">
                                      <p:cBhvr>
                                        <p:cTn id="24" dur="500"/>
                                        <p:tgtEl>
                                          <p:spTgt spid="159759"/>
                                        </p:tgtEl>
                                      </p:cBhvr>
                                    </p:animEffect>
                                  </p:childTnLst>
                                </p:cTn>
                              </p:par>
                            </p:childTnLst>
                          </p:cTn>
                        </p:par>
                        <p:par>
                          <p:cTn id="25" fill="hold" nodeType="afterGroup">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9757"/>
                                        </p:tgtEl>
                                        <p:attrNameLst>
                                          <p:attrName>style.visibility</p:attrName>
                                        </p:attrNameLst>
                                      </p:cBhvr>
                                      <p:to>
                                        <p:strVal val="visible"/>
                                      </p:to>
                                    </p:set>
                                    <p:animEffect transition="in" filter="wipe(down)">
                                      <p:cBhvr>
                                        <p:cTn id="28" dur="500"/>
                                        <p:tgtEl>
                                          <p:spTgt spid="159757"/>
                                        </p:tgtEl>
                                      </p:cBhvr>
                                    </p:animEffect>
                                  </p:childTnLst>
                                </p:cTn>
                              </p:par>
                            </p:childTnLst>
                          </p:cTn>
                        </p:par>
                        <p:par>
                          <p:cTn id="29" fill="hold" nodeType="afterGroup">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159758"/>
                                        </p:tgtEl>
                                        <p:attrNameLst>
                                          <p:attrName>style.visibility</p:attrName>
                                        </p:attrNameLst>
                                      </p:cBhvr>
                                      <p:to>
                                        <p:strVal val="visible"/>
                                      </p:to>
                                    </p:set>
                                    <p:animEffect transition="in" filter="wipe(down)">
                                      <p:cBhvr>
                                        <p:cTn id="32" dur="500"/>
                                        <p:tgtEl>
                                          <p:spTgt spid="15975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9767"/>
                                        </p:tgtEl>
                                        <p:attrNameLst>
                                          <p:attrName>style.visibility</p:attrName>
                                        </p:attrNameLst>
                                      </p:cBhvr>
                                      <p:to>
                                        <p:strVal val="visible"/>
                                      </p:to>
                                    </p:set>
                                  </p:childTnLst>
                                </p:cTn>
                              </p:par>
                              <p:par>
                                <p:cTn id="37" presetID="9" presetClass="entr" presetSubtype="0" fill="hold" grpId="0" nodeType="withEffect">
                                  <p:stCondLst>
                                    <p:cond delay="0"/>
                                  </p:stCondLst>
                                  <p:childTnLst>
                                    <p:set>
                                      <p:cBhvr>
                                        <p:cTn id="38" dur="1" fill="hold">
                                          <p:stCondLst>
                                            <p:cond delay="0"/>
                                          </p:stCondLst>
                                        </p:cTn>
                                        <p:tgtEl>
                                          <p:spTgt spid="159760"/>
                                        </p:tgtEl>
                                        <p:attrNameLst>
                                          <p:attrName>style.visibility</p:attrName>
                                        </p:attrNameLst>
                                      </p:cBhvr>
                                      <p:to>
                                        <p:strVal val="visible"/>
                                      </p:to>
                                    </p:set>
                                    <p:animEffect transition="in" filter="dissolve">
                                      <p:cBhvr>
                                        <p:cTn id="39" dur="500"/>
                                        <p:tgtEl>
                                          <p:spTgt spid="159760"/>
                                        </p:tgtEl>
                                      </p:cBhvr>
                                    </p:animEffect>
                                  </p:childTnLst>
                                </p:cTn>
                              </p:par>
                            </p:childTnLst>
                          </p:cTn>
                        </p:par>
                        <p:par>
                          <p:cTn id="40" fill="hold" nodeType="afterGroup">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159761"/>
                                        </p:tgtEl>
                                        <p:attrNameLst>
                                          <p:attrName>style.visibility</p:attrName>
                                        </p:attrNameLst>
                                      </p:cBhvr>
                                      <p:to>
                                        <p:strVal val="visible"/>
                                      </p:to>
                                    </p:set>
                                    <p:animEffect transition="in" filter="wipe(down)">
                                      <p:cBhvr>
                                        <p:cTn id="43" dur="500"/>
                                        <p:tgtEl>
                                          <p:spTgt spid="159761"/>
                                        </p:tgtEl>
                                      </p:cBhvr>
                                    </p:animEffect>
                                  </p:childTnLst>
                                </p:cTn>
                              </p:par>
                            </p:childTnLst>
                          </p:cTn>
                        </p:par>
                        <p:par>
                          <p:cTn id="44" fill="hold" nodeType="afterGroup">
                            <p:stCondLst>
                              <p:cond delay="1000"/>
                            </p:stCondLst>
                            <p:childTnLst>
                              <p:par>
                                <p:cTn id="45" presetID="22" presetClass="entr" presetSubtype="4" fill="hold" grpId="0" nodeType="afterEffect">
                                  <p:stCondLst>
                                    <p:cond delay="0"/>
                                  </p:stCondLst>
                                  <p:childTnLst>
                                    <p:set>
                                      <p:cBhvr>
                                        <p:cTn id="46" dur="1" fill="hold">
                                          <p:stCondLst>
                                            <p:cond delay="0"/>
                                          </p:stCondLst>
                                        </p:cTn>
                                        <p:tgtEl>
                                          <p:spTgt spid="159762"/>
                                        </p:tgtEl>
                                        <p:attrNameLst>
                                          <p:attrName>style.visibility</p:attrName>
                                        </p:attrNameLst>
                                      </p:cBhvr>
                                      <p:to>
                                        <p:strVal val="visible"/>
                                      </p:to>
                                    </p:set>
                                    <p:animEffect transition="in" filter="wipe(down)">
                                      <p:cBhvr>
                                        <p:cTn id="47" dur="500"/>
                                        <p:tgtEl>
                                          <p:spTgt spid="159762"/>
                                        </p:tgtEl>
                                      </p:cBhvr>
                                    </p:animEffect>
                                  </p:childTnLst>
                                </p:cTn>
                              </p:par>
                            </p:childTnLst>
                          </p:cTn>
                        </p:par>
                        <p:par>
                          <p:cTn id="48" fill="hold" nodeType="afterGroup">
                            <p:stCondLst>
                              <p:cond delay="1500"/>
                            </p:stCondLst>
                            <p:childTnLst>
                              <p:par>
                                <p:cTn id="49" presetID="29" presetClass="entr" presetSubtype="0" fill="hold" grpId="0" nodeType="afterEffect">
                                  <p:stCondLst>
                                    <p:cond delay="0"/>
                                  </p:stCondLst>
                                  <p:childTnLst>
                                    <p:set>
                                      <p:cBhvr>
                                        <p:cTn id="50" dur="1" fill="hold">
                                          <p:stCondLst>
                                            <p:cond delay="0"/>
                                          </p:stCondLst>
                                        </p:cTn>
                                        <p:tgtEl>
                                          <p:spTgt spid="159770"/>
                                        </p:tgtEl>
                                        <p:attrNameLst>
                                          <p:attrName>style.visibility</p:attrName>
                                        </p:attrNameLst>
                                      </p:cBhvr>
                                      <p:to>
                                        <p:strVal val="visible"/>
                                      </p:to>
                                    </p:set>
                                    <p:anim calcmode="lin" valueType="num">
                                      <p:cBhvr>
                                        <p:cTn id="51" dur="2000" fill="hold"/>
                                        <p:tgtEl>
                                          <p:spTgt spid="159770"/>
                                        </p:tgtEl>
                                        <p:attrNameLst>
                                          <p:attrName>ppt_x</p:attrName>
                                        </p:attrNameLst>
                                      </p:cBhvr>
                                      <p:tavLst>
                                        <p:tav tm="0">
                                          <p:val>
                                            <p:strVal val="#ppt_x-.2"/>
                                          </p:val>
                                        </p:tav>
                                        <p:tav tm="100000">
                                          <p:val>
                                            <p:strVal val="#ppt_x"/>
                                          </p:val>
                                        </p:tav>
                                      </p:tavLst>
                                    </p:anim>
                                    <p:anim calcmode="lin" valueType="num">
                                      <p:cBhvr>
                                        <p:cTn id="52" dur="2000" fill="hold"/>
                                        <p:tgtEl>
                                          <p:spTgt spid="159770"/>
                                        </p:tgtEl>
                                        <p:attrNameLst>
                                          <p:attrName>ppt_y</p:attrName>
                                        </p:attrNameLst>
                                      </p:cBhvr>
                                      <p:tavLst>
                                        <p:tav tm="0">
                                          <p:val>
                                            <p:strVal val="#ppt_y"/>
                                          </p:val>
                                        </p:tav>
                                        <p:tav tm="100000">
                                          <p:val>
                                            <p:strVal val="#ppt_y"/>
                                          </p:val>
                                        </p:tav>
                                      </p:tavLst>
                                    </p:anim>
                                    <p:animEffect transition="in" filter="wipe(right)" prLst="gradientSize: 0.1">
                                      <p:cBhvr>
                                        <p:cTn id="53" dur="2000"/>
                                        <p:tgtEl>
                                          <p:spTgt spid="159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4" grpId="0"/>
      <p:bldP spid="159755" grpId="0" animBg="1"/>
      <p:bldP spid="159756" grpId="0" animBg="1"/>
      <p:bldP spid="159757" grpId="0" animBg="1"/>
      <p:bldP spid="159758" grpId="0" animBg="1"/>
      <p:bldP spid="159759" grpId="0"/>
      <p:bldP spid="159760" grpId="0"/>
      <p:bldP spid="159761" grpId="0" animBg="1"/>
      <p:bldP spid="159762" grpId="0" animBg="1"/>
      <p:bldP spid="159763" grpId="0" animBg="1"/>
      <p:bldP spid="159765" grpId="0" animBg="1"/>
      <p:bldP spid="159767" grpId="0" animBg="1"/>
      <p:bldP spid="159770" grpId="0" animBg="1"/>
    </p:bldLst>
  </p:timing>
</p:sld>
</file>

<file path=ppt/theme/theme1.xml><?xml version="1.0" encoding="utf-8"?>
<a:theme xmlns:a="http://schemas.openxmlformats.org/drawingml/2006/main" name="VG_Template_14">
  <a:themeElements>
    <a:clrScheme name="VG_Template_14 9">
      <a:dk1>
        <a:srgbClr val="000000"/>
      </a:dk1>
      <a:lt1>
        <a:srgbClr val="FFFFFF"/>
      </a:lt1>
      <a:dk2>
        <a:srgbClr val="3366FF"/>
      </a:dk2>
      <a:lt2>
        <a:srgbClr val="C0C0C0"/>
      </a:lt2>
      <a:accent1>
        <a:srgbClr val="FFFFFF"/>
      </a:accent1>
      <a:accent2>
        <a:srgbClr val="FF0000"/>
      </a:accent2>
      <a:accent3>
        <a:srgbClr val="FFFFFF"/>
      </a:accent3>
      <a:accent4>
        <a:srgbClr val="000000"/>
      </a:accent4>
      <a:accent5>
        <a:srgbClr val="FFFFFF"/>
      </a:accent5>
      <a:accent6>
        <a:srgbClr val="E70000"/>
      </a:accent6>
      <a:hlink>
        <a:srgbClr val="0000FF"/>
      </a:hlink>
      <a:folHlink>
        <a:srgbClr val="0000FF"/>
      </a:folHlink>
    </a:clrScheme>
    <a:fontScheme name="VG_Template_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600" b="1" i="0" u="none" strike="noStrike" cap="none" normalizeH="0" baseline="0" smtClean="0">
            <a:ln>
              <a:noFill/>
            </a:ln>
            <a:solidFill>
              <a:schemeClr val="tx1"/>
            </a:solidFill>
            <a:effectLst/>
            <a:latin typeface="Arial" charset="0"/>
          </a:defRPr>
        </a:defPPr>
      </a:lstStyle>
    </a:lnDef>
  </a:objectDefaults>
  <a:extraClrSchemeLst>
    <a:extraClrScheme>
      <a:clrScheme name="VG_Template_1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VG_Template_1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VG_Template_1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VG_Template_1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G_Template_1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VG_Template_1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VG_Template_1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VG_Template_14 8">
        <a:dk1>
          <a:srgbClr val="000000"/>
        </a:dk1>
        <a:lt1>
          <a:srgbClr val="66CCFF"/>
        </a:lt1>
        <a:dk2>
          <a:srgbClr val="FAF25C"/>
        </a:dk2>
        <a:lt2>
          <a:srgbClr val="EAEAEA"/>
        </a:lt2>
        <a:accent1>
          <a:srgbClr val="FF9900"/>
        </a:accent1>
        <a:accent2>
          <a:srgbClr val="00FFFF"/>
        </a:accent2>
        <a:accent3>
          <a:srgbClr val="B8E2FF"/>
        </a:accent3>
        <a:accent4>
          <a:srgbClr val="000000"/>
        </a:accent4>
        <a:accent5>
          <a:srgbClr val="FFCAAA"/>
        </a:accent5>
        <a:accent6>
          <a:srgbClr val="00E7E7"/>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VG_Template_14 9">
        <a:dk1>
          <a:srgbClr val="000000"/>
        </a:dk1>
        <a:lt1>
          <a:srgbClr val="FFFFFF"/>
        </a:lt1>
        <a:dk2>
          <a:srgbClr val="3366FF"/>
        </a:dk2>
        <a:lt2>
          <a:srgbClr val="C0C0C0"/>
        </a:lt2>
        <a:accent1>
          <a:srgbClr val="FFFFFF"/>
        </a:accent1>
        <a:accent2>
          <a:srgbClr val="FF0000"/>
        </a:accent2>
        <a:accent3>
          <a:srgbClr val="FFFFFF"/>
        </a:accent3>
        <a:accent4>
          <a:srgbClr val="000000"/>
        </a:accent4>
        <a:accent5>
          <a:srgbClr val="FFFFFF"/>
        </a:accent5>
        <a:accent6>
          <a:srgbClr val="E70000"/>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1647</Words>
  <Application>Microsoft Office PowerPoint</Application>
  <PresentationFormat>Widescreen</PresentationFormat>
  <Paragraphs>307</Paragraphs>
  <Slides>25</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3" baseType="lpstr">
      <vt:lpstr>ＭＳ Ｐゴシック</vt:lpstr>
      <vt:lpstr>Arial</vt:lpstr>
      <vt:lpstr>Calibri</vt:lpstr>
      <vt:lpstr>Times</vt:lpstr>
      <vt:lpstr>Times New Roman</vt:lpstr>
      <vt:lpstr>Wingdings</vt:lpstr>
      <vt:lpstr>VG_Template_14</vt:lpstr>
      <vt:lpstr>Photo Editor Photo</vt:lpstr>
      <vt:lpstr>PowerPoint Presentation</vt:lpstr>
      <vt:lpstr>Evil Bad Guys Cause Accidents? </vt:lpstr>
      <vt:lpstr>PowerPoint Presentation</vt:lpstr>
      <vt:lpstr>Success and Adversity</vt:lpstr>
      <vt:lpstr>Minor Maintenance Issue – Tile Damage</vt:lpstr>
      <vt:lpstr>As Columbia Counted Down to Launch</vt:lpstr>
      <vt:lpstr>Success leads to Failure</vt:lpstr>
      <vt:lpstr>NASA’s Return to Flight Rationale</vt:lpstr>
      <vt:lpstr>Space Shuttle Risk of Loss  Vehicle and Crew</vt:lpstr>
      <vt:lpstr>Space Shuttle Risk of Loss  Vehicle and Crew</vt:lpstr>
      <vt:lpstr>Post Columbia</vt:lpstr>
      <vt:lpstr>Addressing the Culture</vt:lpstr>
      <vt:lpstr>Safety and Management Changes</vt:lpstr>
      <vt:lpstr>Management  Re-Training</vt:lpstr>
      <vt:lpstr>Culture Change Initiatives </vt:lpstr>
      <vt:lpstr>Management Classes Added</vt:lpstr>
      <vt:lpstr>Fighting the Culture Wars</vt:lpstr>
      <vt:lpstr>More Pushback</vt:lpstr>
      <vt:lpstr>Embrace Dissent</vt:lpstr>
      <vt:lpstr>Afraid to Ask for Help</vt:lpstr>
      <vt:lpstr>Trying to break out of the mold</vt:lpstr>
      <vt:lpstr>http://www.nasa.gov/pdf/469245main_GovernmentInsightForCommercialCrewTransportation.pdf</vt:lpstr>
      <vt:lpstr>Fifteen Years On – What Has Changed</vt:lpstr>
      <vt:lpstr>NASA as a High Reliability Organization</vt:lpstr>
      <vt:lpstr>Ten Enduring Lessons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 Wayne Hale</dc:creator>
  <cp:lastModifiedBy>Cunningham, Suzanne R. (KSC-PX000)</cp:lastModifiedBy>
  <cp:revision>8</cp:revision>
  <dcterms:created xsi:type="dcterms:W3CDTF">2019-04-30T13:12:13Z</dcterms:created>
  <dcterms:modified xsi:type="dcterms:W3CDTF">2019-05-28T18:10:42Z</dcterms:modified>
</cp:coreProperties>
</file>