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63" r:id="rId5"/>
  </p:sldMasterIdLst>
  <p:sldIdLst>
    <p:sldId id="256" r:id="rId6"/>
    <p:sldId id="257" r:id="rId7"/>
    <p:sldId id="258" r:id="rId8"/>
    <p:sldId id="259" r:id="rId9"/>
    <p:sldId id="260" r:id="rId10"/>
    <p:sldId id="262" r:id="rId11"/>
    <p:sldId id="261" r:id="rId12"/>
    <p:sldId id="263" r:id="rId13"/>
    <p:sldId id="270" r:id="rId14"/>
    <p:sldId id="264" r:id="rId15"/>
    <p:sldId id="265" r:id="rId16"/>
    <p:sldId id="266" r:id="rId17"/>
    <p:sldId id="267" r:id="rId18"/>
    <p:sldId id="268" r:id="rId19"/>
    <p:sldId id="269" r:id="rId20"/>
    <p:sldId id="271" r:id="rId21"/>
    <p:sldId id="273" r:id="rId22"/>
    <p:sldId id="274" r:id="rId23"/>
    <p:sldId id="275" r:id="rId24"/>
    <p:sldId id="276" r:id="rId25"/>
    <p:sldId id="280" r:id="rId26"/>
    <p:sldId id="277" r:id="rId27"/>
    <p:sldId id="278" r:id="rId28"/>
    <p:sldId id="279" r:id="rId29"/>
    <p:sldId id="272" r:id="rId3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2" autoAdjust="0"/>
    <p:restoredTop sz="94660"/>
  </p:normalViewPr>
  <p:slideViewPr>
    <p:cSldViewPr snapToGrid="0">
      <p:cViewPr varScale="1">
        <p:scale>
          <a:sx n="111" d="100"/>
          <a:sy n="111" d="100"/>
        </p:scale>
        <p:origin x="510" y="11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tableStyles" Target="tableStyle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viewProps" Target="viewProps.xml"/><Relationship Id="rId5" Type="http://schemas.openxmlformats.org/officeDocument/2006/relationships/slideMaster" Target="slideMasters/slideMaster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presProps" Target="presProps.xml"/><Relationship Id="rId4" Type="http://schemas.openxmlformats.org/officeDocument/2006/relationships/customXml" Target="../customXml/item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54955" y="1447800"/>
            <a:ext cx="8825658" cy="3329581"/>
          </a:xfrm>
        </p:spPr>
        <p:txBody>
          <a:bodyPr anchor="b"/>
          <a:lstStyle>
            <a:lvl1pPr>
              <a:defRPr sz="7200"/>
            </a:lvl1pPr>
          </a:lstStyle>
          <a:p>
            <a:r>
              <a:rPr lang="en-US"/>
              <a:t>Click to edit Master title style</a:t>
            </a:r>
            <a:endParaRPr lang="en-US" dirty="0"/>
          </a:p>
        </p:txBody>
      </p:sp>
      <p:sp>
        <p:nvSpPr>
          <p:cNvPr id="3" name="Subtitle 2"/>
          <p:cNvSpPr>
            <a:spLocks noGrp="1"/>
          </p:cNvSpPr>
          <p:nvPr>
            <p:ph type="subTitle" idx="1"/>
          </p:nvPr>
        </p:nvSpPr>
        <p:spPr>
          <a:xfrm>
            <a:off x="1154955" y="4777380"/>
            <a:ext cx="8825658" cy="861420"/>
          </a:xfrm>
        </p:spPr>
        <p:txBody>
          <a:bodyPr anchor="t"/>
          <a:lstStyle>
            <a:lvl1pPr marL="0" indent="0" algn="l">
              <a:buNone/>
              <a:defRPr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4D11FAC-B517-4F8A-82B1-ED8012C2D337}" type="datetimeFigureOut">
              <a:rPr lang="en-US" smtClean="0"/>
              <a:t>8/9/2018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7C7B24-B0EF-441E-8E1F-E0A4E7D699F3}" type="slidenum">
              <a:rPr lang="en-US" smtClean="0"/>
              <a:t>‹#›</a:t>
            </a:fld>
            <a:endParaRPr lang="en-US"/>
          </a:p>
        </p:txBody>
      </p:sp>
    </p:spTree>
    <p:extLst>
      <p:ext uri="{BB962C8B-B14F-4D97-AF65-F5344CB8AC3E}">
        <p14:creationId xmlns:p14="http://schemas.microsoft.com/office/powerpoint/2010/main" val="6049907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6" y="4800587"/>
            <a:ext cx="882565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54955" y="685800"/>
            <a:ext cx="8825658" cy="3640666"/>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6" y="5367325"/>
            <a:ext cx="8825656"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94D11FAC-B517-4F8A-82B1-ED8012C2D337}" type="datetimeFigureOut">
              <a:rPr lang="en-US" smtClean="0"/>
              <a:t>8/9/2018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D7C7B24-B0EF-441E-8E1F-E0A4E7D699F3}" type="slidenum">
              <a:rPr lang="en-US" smtClean="0"/>
              <a:t>‹#›</a:t>
            </a:fld>
            <a:endParaRPr lang="en-US"/>
          </a:p>
        </p:txBody>
      </p:sp>
    </p:spTree>
    <p:extLst>
      <p:ext uri="{BB962C8B-B14F-4D97-AF65-F5344CB8AC3E}">
        <p14:creationId xmlns:p14="http://schemas.microsoft.com/office/powerpoint/2010/main" val="7950604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8825659" cy="1981200"/>
          </a:xfrm>
        </p:spPr>
        <p:txBody>
          <a:bodyPr/>
          <a:lstStyle>
            <a:lvl1pPr>
              <a:defRPr sz="4800"/>
            </a:lvl1pPr>
          </a:lstStyle>
          <a:p>
            <a:r>
              <a:rPr lang="en-US"/>
              <a:t>Click to edit Master title style</a:t>
            </a:r>
            <a:endParaRPr lang="en-US" dirty="0"/>
          </a:p>
        </p:txBody>
      </p:sp>
      <p:sp>
        <p:nvSpPr>
          <p:cNvPr id="8" name="Text Placeholder 3"/>
          <p:cNvSpPr>
            <a:spLocks noGrp="1"/>
          </p:cNvSpPr>
          <p:nvPr>
            <p:ph type="body" sz="half" idx="2"/>
          </p:nvPr>
        </p:nvSpPr>
        <p:spPr>
          <a:xfrm>
            <a:off x="1154954" y="3657600"/>
            <a:ext cx="8825659" cy="23622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4" name="Date Placeholder 3"/>
          <p:cNvSpPr>
            <a:spLocks noGrp="1"/>
          </p:cNvSpPr>
          <p:nvPr>
            <p:ph type="dt" sz="half" idx="10"/>
          </p:nvPr>
        </p:nvSpPr>
        <p:spPr/>
        <p:txBody>
          <a:bodyPr/>
          <a:lstStyle/>
          <a:p>
            <a:fld id="{94D11FAC-B517-4F8A-82B1-ED8012C2D337}" type="datetimeFigureOut">
              <a:rPr lang="en-US" smtClean="0"/>
              <a:t>8/9/2018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7C7B24-B0EF-441E-8E1F-E0A4E7D699F3}" type="slidenum">
              <a:rPr lang="en-US" smtClean="0"/>
              <a:t>‹#›</a:t>
            </a:fld>
            <a:endParaRPr lang="en-US"/>
          </a:p>
        </p:txBody>
      </p:sp>
    </p:spTree>
    <p:extLst>
      <p:ext uri="{BB962C8B-B14F-4D97-AF65-F5344CB8AC3E}">
        <p14:creationId xmlns:p14="http://schemas.microsoft.com/office/powerpoint/2010/main" val="50510212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74801" y="1447800"/>
            <a:ext cx="7999315" cy="2323374"/>
          </a:xfrm>
        </p:spPr>
        <p:txBody>
          <a:bodyPr/>
          <a:lstStyle>
            <a:lvl1pPr>
              <a:defRPr sz="4800"/>
            </a:lvl1pPr>
          </a:lstStyle>
          <a:p>
            <a:r>
              <a:rPr lang="en-US"/>
              <a:t>Click to edit Master title style</a:t>
            </a:r>
            <a:endParaRPr lang="en-US" dirty="0"/>
          </a:p>
        </p:txBody>
      </p:sp>
      <p:sp>
        <p:nvSpPr>
          <p:cNvPr id="14" name="Text Placeholder 3"/>
          <p:cNvSpPr>
            <a:spLocks noGrp="1"/>
          </p:cNvSpPr>
          <p:nvPr>
            <p:ph type="body" sz="half" idx="13"/>
          </p:nvPr>
        </p:nvSpPr>
        <p:spPr>
          <a:xfrm>
            <a:off x="1930400" y="3771174"/>
            <a:ext cx="7279649" cy="342174"/>
          </a:xfrm>
        </p:spPr>
        <p:txBody>
          <a:bodyPr anchor="t">
            <a:normAutofit/>
          </a:bodyPr>
          <a:lstStyle>
            <a:lvl1pPr marL="0" indent="0">
              <a:buNone/>
              <a:defRPr lang="en-US" sz="1400" b="0" i="0" kern="1200" cap="small" dirty="0">
                <a:solidFill>
                  <a:schemeClr val="accent1"/>
                </a:solidFill>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0" name="Text Placeholder 3"/>
          <p:cNvSpPr>
            <a:spLocks noGrp="1"/>
          </p:cNvSpPr>
          <p:nvPr>
            <p:ph type="body" sz="half" idx="2"/>
          </p:nvPr>
        </p:nvSpPr>
        <p:spPr>
          <a:xfrm>
            <a:off x="1154954" y="4350657"/>
            <a:ext cx="8825659" cy="1676400"/>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4" name="Date Placeholder 3"/>
          <p:cNvSpPr>
            <a:spLocks noGrp="1"/>
          </p:cNvSpPr>
          <p:nvPr>
            <p:ph type="dt" sz="half" idx="10"/>
          </p:nvPr>
        </p:nvSpPr>
        <p:spPr/>
        <p:txBody>
          <a:bodyPr/>
          <a:lstStyle/>
          <a:p>
            <a:fld id="{94D11FAC-B517-4F8A-82B1-ED8012C2D337}" type="datetimeFigureOut">
              <a:rPr lang="en-US" smtClean="0"/>
              <a:t>8/9/2018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7C7B24-B0EF-441E-8E1F-E0A4E7D699F3}" type="slidenum">
              <a:rPr lang="en-US" smtClean="0"/>
              <a:t>‹#›</a:t>
            </a:fld>
            <a:endParaRPr lang="en-US"/>
          </a:p>
        </p:txBody>
      </p:sp>
      <p:sp>
        <p:nvSpPr>
          <p:cNvPr id="9" name="TextBox 8"/>
          <p:cNvSpPr txBox="1"/>
          <p:nvPr/>
        </p:nvSpPr>
        <p:spPr>
          <a:xfrm>
            <a:off x="898295" y="971253"/>
            <a:ext cx="801912"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dirty="0"/>
              <a:t>“</a:t>
            </a:r>
          </a:p>
        </p:txBody>
      </p:sp>
      <p:sp>
        <p:nvSpPr>
          <p:cNvPr id="13" name="TextBox 12"/>
          <p:cNvSpPr txBox="1"/>
          <p:nvPr/>
        </p:nvSpPr>
        <p:spPr>
          <a:xfrm>
            <a:off x="9330490" y="2613787"/>
            <a:ext cx="801912" cy="1969770"/>
          </a:xfrm>
          <a:prstGeom prst="rect">
            <a:avLst/>
          </a:prstGeom>
          <a:noFill/>
        </p:spPr>
        <p:txBody>
          <a:bodyPr wrap="square" rtlCol="0">
            <a:spAutoFit/>
          </a:bodyPr>
          <a:lstStyle>
            <a:defPPr>
              <a:defRPr lang="en-US"/>
            </a:defPPr>
            <a:lvl1pPr algn="r">
              <a:defRPr sz="12200" b="0" i="0">
                <a:solidFill>
                  <a:schemeClr val="accent1"/>
                </a:solidFill>
                <a:latin typeface="Arial"/>
                <a:ea typeface="+mj-ea"/>
                <a:cs typeface="+mj-cs"/>
              </a:defRPr>
            </a:lvl1pPr>
          </a:lstStyle>
          <a:p>
            <a:pPr lvl="0"/>
            <a:r>
              <a:rPr lang="en-US" dirty="0"/>
              <a:t>”</a:t>
            </a:r>
          </a:p>
        </p:txBody>
      </p:sp>
    </p:spTree>
    <p:extLst>
      <p:ext uri="{BB962C8B-B14F-4D97-AF65-F5344CB8AC3E}">
        <p14:creationId xmlns:p14="http://schemas.microsoft.com/office/powerpoint/2010/main" val="27691994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154954" y="3124201"/>
            <a:ext cx="8825660" cy="1653180"/>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4" y="4777381"/>
            <a:ext cx="8825659"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94D11FAC-B517-4F8A-82B1-ED8012C2D337}" type="datetimeFigureOut">
              <a:rPr lang="en-US" smtClean="0"/>
              <a:t>8/9/2018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7C7B24-B0EF-441E-8E1F-E0A4E7D699F3}" type="slidenum">
              <a:rPr lang="en-US" smtClean="0"/>
              <a:t>‹#›</a:t>
            </a:fld>
            <a:endParaRPr lang="en-US"/>
          </a:p>
        </p:txBody>
      </p:sp>
    </p:spTree>
    <p:extLst>
      <p:ext uri="{BB962C8B-B14F-4D97-AF65-F5344CB8AC3E}">
        <p14:creationId xmlns:p14="http://schemas.microsoft.com/office/powerpoint/2010/main" val="218735452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32947" y="1981200"/>
            <a:ext cx="2946866"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6" name="Text Placeholder 3"/>
          <p:cNvSpPr>
            <a:spLocks noGrp="1"/>
          </p:cNvSpPr>
          <p:nvPr>
            <p:ph type="body" sz="half" idx="15"/>
          </p:nvPr>
        </p:nvSpPr>
        <p:spPr>
          <a:xfrm>
            <a:off x="652463" y="2667000"/>
            <a:ext cx="2927350"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Text Placeholder 4"/>
          <p:cNvSpPr>
            <a:spLocks noGrp="1"/>
          </p:cNvSpPr>
          <p:nvPr>
            <p:ph type="body" sz="quarter" idx="3"/>
          </p:nvPr>
        </p:nvSpPr>
        <p:spPr>
          <a:xfrm>
            <a:off x="3883659" y="1981200"/>
            <a:ext cx="2936241"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9" name="Text Placeholder 3"/>
          <p:cNvSpPr>
            <a:spLocks noGrp="1"/>
          </p:cNvSpPr>
          <p:nvPr>
            <p:ph type="body" sz="half" idx="16"/>
          </p:nvPr>
        </p:nvSpPr>
        <p:spPr>
          <a:xfrm>
            <a:off x="3873106" y="2667000"/>
            <a:ext cx="2946794"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Text Placeholder 4"/>
          <p:cNvSpPr>
            <a:spLocks noGrp="1"/>
          </p:cNvSpPr>
          <p:nvPr>
            <p:ph type="body" sz="quarter" idx="13"/>
          </p:nvPr>
        </p:nvSpPr>
        <p:spPr>
          <a:xfrm>
            <a:off x="7124700" y="1981200"/>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Text Placeholder 3"/>
          <p:cNvSpPr>
            <a:spLocks noGrp="1"/>
          </p:cNvSpPr>
          <p:nvPr>
            <p:ph type="body" sz="half" idx="17"/>
          </p:nvPr>
        </p:nvSpPr>
        <p:spPr>
          <a:xfrm>
            <a:off x="7124700" y="2667000"/>
            <a:ext cx="2932113" cy="358933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94D11FAC-B517-4F8A-82B1-ED8012C2D337}" type="datetimeFigureOut">
              <a:rPr lang="en-US" smtClean="0"/>
              <a:t>8/9/2018</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7C7B24-B0EF-441E-8E1F-E0A4E7D699F3}" type="slidenum">
              <a:rPr lang="en-US" smtClean="0"/>
              <a:t>‹#›</a:t>
            </a:fld>
            <a:endParaRPr lang="en-US"/>
          </a:p>
        </p:txBody>
      </p:sp>
    </p:spTree>
    <p:extLst>
      <p:ext uri="{BB962C8B-B14F-4D97-AF65-F5344CB8AC3E}">
        <p14:creationId xmlns:p14="http://schemas.microsoft.com/office/powerpoint/2010/main" val="260097724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652463" y="4250949"/>
            <a:ext cx="2940050"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9" name="Picture Placeholder 2"/>
          <p:cNvSpPr>
            <a:spLocks noGrp="1" noChangeAspect="1"/>
          </p:cNvSpPr>
          <p:nvPr>
            <p:ph type="pic" idx="15"/>
          </p:nvPr>
        </p:nvSpPr>
        <p:spPr>
          <a:xfrm>
            <a:off x="652463" y="2209800"/>
            <a:ext cx="2940050"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2" name="Text Placeholder 3"/>
          <p:cNvSpPr>
            <a:spLocks noGrp="1"/>
          </p:cNvSpPr>
          <p:nvPr>
            <p:ph type="body" sz="half" idx="18"/>
          </p:nvPr>
        </p:nvSpPr>
        <p:spPr>
          <a:xfrm>
            <a:off x="652463" y="4827211"/>
            <a:ext cx="2940050"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Text Placeholder 4"/>
          <p:cNvSpPr>
            <a:spLocks noGrp="1"/>
          </p:cNvSpPr>
          <p:nvPr>
            <p:ph type="body" sz="quarter" idx="3"/>
          </p:nvPr>
        </p:nvSpPr>
        <p:spPr>
          <a:xfrm>
            <a:off x="3889375" y="4250949"/>
            <a:ext cx="2930525"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30" name="Picture Placeholder 2"/>
          <p:cNvSpPr>
            <a:spLocks noGrp="1" noChangeAspect="1"/>
          </p:cNvSpPr>
          <p:nvPr>
            <p:ph type="pic" idx="21"/>
          </p:nvPr>
        </p:nvSpPr>
        <p:spPr>
          <a:xfrm>
            <a:off x="3889374" y="2209800"/>
            <a:ext cx="2930525"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9"/>
          </p:nvPr>
        </p:nvSpPr>
        <p:spPr>
          <a:xfrm>
            <a:off x="3888022" y="4827210"/>
            <a:ext cx="2934406"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4" name="Text Placeholder 4"/>
          <p:cNvSpPr>
            <a:spLocks noGrp="1"/>
          </p:cNvSpPr>
          <p:nvPr>
            <p:ph type="body" sz="quarter" idx="13"/>
          </p:nvPr>
        </p:nvSpPr>
        <p:spPr>
          <a:xfrm>
            <a:off x="7124700" y="4250949"/>
            <a:ext cx="2932113"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31" name="Picture Placeholder 2"/>
          <p:cNvSpPr>
            <a:spLocks noGrp="1" noChangeAspect="1"/>
          </p:cNvSpPr>
          <p:nvPr>
            <p:ph type="pic" idx="22"/>
          </p:nvPr>
        </p:nvSpPr>
        <p:spPr>
          <a:xfrm>
            <a:off x="7124699" y="2209800"/>
            <a:ext cx="2932113" cy="1524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20"/>
          </p:nvPr>
        </p:nvSpPr>
        <p:spPr>
          <a:xfrm>
            <a:off x="7124575" y="4827208"/>
            <a:ext cx="2935997" cy="65918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cxnSp>
        <p:nvCxnSpPr>
          <p:cNvPr id="17" name="Straight Connector 16"/>
          <p:cNvCxnSpPr/>
          <p:nvPr/>
        </p:nvCxnSpPr>
        <p:spPr>
          <a:xfrm>
            <a:off x="3726142" y="2133600"/>
            <a:ext cx="0" cy="3962400"/>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18" name="Straight Connector 17"/>
          <p:cNvCxnSpPr/>
          <p:nvPr/>
        </p:nvCxnSpPr>
        <p:spPr>
          <a:xfrm>
            <a:off x="6962227" y="2133600"/>
            <a:ext cx="0" cy="3966882"/>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3"/>
          <p:cNvSpPr>
            <a:spLocks noGrp="1"/>
          </p:cNvSpPr>
          <p:nvPr>
            <p:ph type="dt" sz="half" idx="10"/>
          </p:nvPr>
        </p:nvSpPr>
        <p:spPr/>
        <p:txBody>
          <a:bodyPr/>
          <a:lstStyle/>
          <a:p>
            <a:fld id="{94D11FAC-B517-4F8A-82B1-ED8012C2D337}" type="datetimeFigureOut">
              <a:rPr lang="en-US" smtClean="0"/>
              <a:t>8/9/2018</a:t>
            </a:fld>
            <a:endParaRPr lang="en-US"/>
          </a:p>
        </p:txBody>
      </p:sp>
      <p:sp>
        <p:nvSpPr>
          <p:cNvPr id="4"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7C7B24-B0EF-441E-8E1F-E0A4E7D699F3}" type="slidenum">
              <a:rPr lang="en-US" smtClean="0"/>
              <a:t>‹#›</a:t>
            </a:fld>
            <a:endParaRPr lang="en-US"/>
          </a:p>
        </p:txBody>
      </p:sp>
    </p:spTree>
    <p:extLst>
      <p:ext uri="{BB962C8B-B14F-4D97-AF65-F5344CB8AC3E}">
        <p14:creationId xmlns:p14="http://schemas.microsoft.com/office/powerpoint/2010/main" val="419358451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nchorCtr="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4D11FAC-B517-4F8A-82B1-ED8012C2D337}" type="datetimeFigureOut">
              <a:rPr lang="en-US" smtClean="0"/>
              <a:t>8/9/2018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7C7B24-B0EF-441E-8E1F-E0A4E7D699F3}" type="slidenum">
              <a:rPr lang="en-US" smtClean="0"/>
              <a:t>‹#›</a:t>
            </a:fld>
            <a:endParaRPr lang="en-US"/>
          </a:p>
        </p:txBody>
      </p:sp>
    </p:spTree>
    <p:extLst>
      <p:ext uri="{BB962C8B-B14F-4D97-AF65-F5344CB8AC3E}">
        <p14:creationId xmlns:p14="http://schemas.microsoft.com/office/powerpoint/2010/main" val="240992370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304212" y="430213"/>
            <a:ext cx="1752601" cy="5826125"/>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652463" y="887414"/>
            <a:ext cx="7423149" cy="5368924"/>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4D11FAC-B517-4F8A-82B1-ED8012C2D337}" type="datetimeFigureOut">
              <a:rPr lang="en-US" smtClean="0"/>
              <a:t>8/9/2018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7C7B24-B0EF-441E-8E1F-E0A4E7D699F3}" type="slidenum">
              <a:rPr lang="en-US" smtClean="0"/>
              <a:t>‹#›</a:t>
            </a:fld>
            <a:endParaRPr lang="en-US"/>
          </a:p>
        </p:txBody>
      </p:sp>
    </p:spTree>
    <p:extLst>
      <p:ext uri="{BB962C8B-B14F-4D97-AF65-F5344CB8AC3E}">
        <p14:creationId xmlns:p14="http://schemas.microsoft.com/office/powerpoint/2010/main" val="23857792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4D11FAC-B517-4F8A-82B1-ED8012C2D337}" type="datetimeFigureOut">
              <a:rPr lang="en-US" smtClean="0"/>
              <a:t>8/9/2018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7C7B24-B0EF-441E-8E1F-E0A4E7D699F3}" type="slidenum">
              <a:rPr lang="en-US" smtClean="0"/>
              <a:t>‹#›</a:t>
            </a:fld>
            <a:endParaRPr lang="en-US"/>
          </a:p>
        </p:txBody>
      </p:sp>
    </p:spTree>
    <p:extLst>
      <p:ext uri="{BB962C8B-B14F-4D97-AF65-F5344CB8AC3E}">
        <p14:creationId xmlns:p14="http://schemas.microsoft.com/office/powerpoint/2010/main" val="33705747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154956" y="2861733"/>
            <a:ext cx="8825657" cy="1915647"/>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154955" y="4777381"/>
            <a:ext cx="8825658" cy="860400"/>
          </a:xfrm>
        </p:spPr>
        <p:txBody>
          <a:bodyPr anchor="t"/>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94D11FAC-B517-4F8A-82B1-ED8012C2D337}" type="datetimeFigureOut">
              <a:rPr lang="en-US" smtClean="0"/>
              <a:t>8/9/2018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D7C7B24-B0EF-441E-8E1F-E0A4E7D699F3}" type="slidenum">
              <a:rPr lang="en-US" smtClean="0"/>
              <a:t>‹#›</a:t>
            </a:fld>
            <a:endParaRPr lang="en-US"/>
          </a:p>
        </p:txBody>
      </p:sp>
    </p:spTree>
    <p:extLst>
      <p:ext uri="{BB962C8B-B14F-4D97-AF65-F5344CB8AC3E}">
        <p14:creationId xmlns:p14="http://schemas.microsoft.com/office/powerpoint/2010/main" val="38752607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103312" y="2060575"/>
            <a:ext cx="4396339" cy="4195763"/>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654493" y="2056092"/>
            <a:ext cx="4396341" cy="420024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94D11FAC-B517-4F8A-82B1-ED8012C2D337}" type="datetimeFigureOut">
              <a:rPr lang="en-US" smtClean="0"/>
              <a:t>8/9/2018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D7C7B24-B0EF-441E-8E1F-E0A4E7D699F3}" type="slidenum">
              <a:rPr lang="en-US" smtClean="0"/>
              <a:t>‹#›</a:t>
            </a:fld>
            <a:endParaRPr lang="en-US"/>
          </a:p>
        </p:txBody>
      </p:sp>
    </p:spTree>
    <p:extLst>
      <p:ext uri="{BB962C8B-B14F-4D97-AF65-F5344CB8AC3E}">
        <p14:creationId xmlns:p14="http://schemas.microsoft.com/office/powerpoint/2010/main" val="20856356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103313" y="1905000"/>
            <a:ext cx="4396338"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103312"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654495" y="1905000"/>
            <a:ext cx="4396339" cy="576262"/>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654495" y="2514600"/>
            <a:ext cx="4396339" cy="3741738"/>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94D11FAC-B517-4F8A-82B1-ED8012C2D337}" type="datetimeFigureOut">
              <a:rPr lang="en-US" smtClean="0"/>
              <a:t>8/9/2018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D7C7B24-B0EF-441E-8E1F-E0A4E7D699F3}" type="slidenum">
              <a:rPr lang="en-US" smtClean="0"/>
              <a:t>‹#›</a:t>
            </a:fld>
            <a:endParaRPr lang="en-US"/>
          </a:p>
        </p:txBody>
      </p:sp>
    </p:spTree>
    <p:extLst>
      <p:ext uri="{BB962C8B-B14F-4D97-AF65-F5344CB8AC3E}">
        <p14:creationId xmlns:p14="http://schemas.microsoft.com/office/powerpoint/2010/main" val="45178280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7" name="Date Placeholder 2"/>
          <p:cNvSpPr>
            <a:spLocks noGrp="1"/>
          </p:cNvSpPr>
          <p:nvPr>
            <p:ph type="dt" sz="half" idx="10"/>
          </p:nvPr>
        </p:nvSpPr>
        <p:spPr/>
        <p:txBody>
          <a:bodyPr/>
          <a:lstStyle/>
          <a:p>
            <a:fld id="{94D11FAC-B517-4F8A-82B1-ED8012C2D337}" type="datetimeFigureOut">
              <a:rPr lang="en-US" smtClean="0"/>
              <a:t>8/9/2018</a:t>
            </a:fld>
            <a:endParaRPr lang="en-US"/>
          </a:p>
        </p:txBody>
      </p:sp>
      <p:sp>
        <p:nvSpPr>
          <p:cNvPr id="5" name="Footer Placeholder 3"/>
          <p:cNvSpPr>
            <a:spLocks noGrp="1"/>
          </p:cNvSpPr>
          <p:nvPr>
            <p:ph type="ftr" sz="quarter" idx="11"/>
          </p:nvPr>
        </p:nvSpPr>
        <p:spPr/>
        <p:txBody>
          <a:bodyPr/>
          <a:lstStyle/>
          <a:p>
            <a:endParaRPr lang="en-US"/>
          </a:p>
        </p:txBody>
      </p:sp>
      <p:sp>
        <p:nvSpPr>
          <p:cNvPr id="6" name="Slide Number Placeholder 4"/>
          <p:cNvSpPr>
            <a:spLocks noGrp="1"/>
          </p:cNvSpPr>
          <p:nvPr>
            <p:ph type="sldNum" sz="quarter" idx="12"/>
          </p:nvPr>
        </p:nvSpPr>
        <p:spPr/>
        <p:txBody>
          <a:bodyPr/>
          <a:lstStyle/>
          <a:p>
            <a:fld id="{5D7C7B24-B0EF-441E-8E1F-E0A4E7D699F3}" type="slidenum">
              <a:rPr lang="en-US" smtClean="0"/>
              <a:t>‹#›</a:t>
            </a:fld>
            <a:endParaRPr lang="en-US"/>
          </a:p>
        </p:txBody>
      </p:sp>
    </p:spTree>
    <p:extLst>
      <p:ext uri="{BB962C8B-B14F-4D97-AF65-F5344CB8AC3E}">
        <p14:creationId xmlns:p14="http://schemas.microsoft.com/office/powerpoint/2010/main" val="40299060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Date Placeholder 1"/>
          <p:cNvSpPr>
            <a:spLocks noGrp="1"/>
          </p:cNvSpPr>
          <p:nvPr>
            <p:ph type="dt" sz="half" idx="10"/>
          </p:nvPr>
        </p:nvSpPr>
        <p:spPr/>
        <p:txBody>
          <a:bodyPr/>
          <a:lstStyle/>
          <a:p>
            <a:fld id="{94D11FAC-B517-4F8A-82B1-ED8012C2D337}" type="datetimeFigureOut">
              <a:rPr lang="en-US" smtClean="0"/>
              <a:t>8/9/2018</a:t>
            </a:fld>
            <a:endParaRPr lang="en-US"/>
          </a:p>
        </p:txBody>
      </p:sp>
      <p:sp>
        <p:nvSpPr>
          <p:cNvPr id="5" name="Footer Placeholder 2"/>
          <p:cNvSpPr>
            <a:spLocks noGrp="1"/>
          </p:cNvSpPr>
          <p:nvPr>
            <p:ph type="ftr" sz="quarter" idx="11"/>
          </p:nvPr>
        </p:nvSpPr>
        <p:spPr/>
        <p:txBody>
          <a:bodyPr/>
          <a:lstStyle/>
          <a:p>
            <a:endParaRPr lang="en-US"/>
          </a:p>
        </p:txBody>
      </p:sp>
      <p:sp>
        <p:nvSpPr>
          <p:cNvPr id="6" name="Slide Number Placeholder 3"/>
          <p:cNvSpPr>
            <a:spLocks noGrp="1"/>
          </p:cNvSpPr>
          <p:nvPr>
            <p:ph type="sldNum" sz="quarter" idx="12"/>
          </p:nvPr>
        </p:nvSpPr>
        <p:spPr/>
        <p:txBody>
          <a:bodyPr/>
          <a:lstStyle/>
          <a:p>
            <a:fld id="{5D7C7B24-B0EF-441E-8E1F-E0A4E7D699F3}" type="slidenum">
              <a:rPr lang="en-US" smtClean="0"/>
              <a:t>‹#›</a:t>
            </a:fld>
            <a:endParaRPr lang="en-US"/>
          </a:p>
        </p:txBody>
      </p:sp>
    </p:spTree>
    <p:extLst>
      <p:ext uri="{BB962C8B-B14F-4D97-AF65-F5344CB8AC3E}">
        <p14:creationId xmlns:p14="http://schemas.microsoft.com/office/powerpoint/2010/main" val="12096030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4954" y="1447800"/>
            <a:ext cx="3401064" cy="14478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784616" y="1447800"/>
            <a:ext cx="5195997" cy="4572000"/>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154954" y="3129280"/>
            <a:ext cx="3401063" cy="289559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7" name="Date Placeholder 4"/>
          <p:cNvSpPr>
            <a:spLocks noGrp="1"/>
          </p:cNvSpPr>
          <p:nvPr>
            <p:ph type="dt" sz="half" idx="10"/>
          </p:nvPr>
        </p:nvSpPr>
        <p:spPr/>
        <p:txBody>
          <a:bodyPr/>
          <a:lstStyle/>
          <a:p>
            <a:fld id="{94D11FAC-B517-4F8A-82B1-ED8012C2D337}" type="datetimeFigureOut">
              <a:rPr lang="en-US" smtClean="0"/>
              <a:t>8/9/2018</a:t>
            </a:fld>
            <a:endParaRPr lang="en-US"/>
          </a:p>
        </p:txBody>
      </p:sp>
      <p:sp>
        <p:nvSpPr>
          <p:cNvPr id="5" name="Footer Placeholder 5"/>
          <p:cNvSpPr>
            <a:spLocks noGrp="1"/>
          </p:cNvSpPr>
          <p:nvPr>
            <p:ph type="ftr" sz="quarter" idx="11"/>
          </p:nvPr>
        </p:nvSpPr>
        <p:spPr/>
        <p:txBody>
          <a:bodyPr/>
          <a:lstStyle/>
          <a:p>
            <a:endParaRPr lang="en-US"/>
          </a:p>
        </p:txBody>
      </p:sp>
      <p:sp>
        <p:nvSpPr>
          <p:cNvPr id="6" name="Slide Number Placeholder 6"/>
          <p:cNvSpPr>
            <a:spLocks noGrp="1"/>
          </p:cNvSpPr>
          <p:nvPr>
            <p:ph type="sldNum" sz="quarter" idx="12"/>
          </p:nvPr>
        </p:nvSpPr>
        <p:spPr/>
        <p:txBody>
          <a:bodyPr/>
          <a:lstStyle/>
          <a:p>
            <a:fld id="{5D7C7B24-B0EF-441E-8E1F-E0A4E7D699F3}" type="slidenum">
              <a:rPr lang="en-US" smtClean="0"/>
              <a:t>‹#›</a:t>
            </a:fld>
            <a:endParaRPr lang="en-US"/>
          </a:p>
        </p:txBody>
      </p:sp>
    </p:spTree>
    <p:extLst>
      <p:ext uri="{BB962C8B-B14F-4D97-AF65-F5344CB8AC3E}">
        <p14:creationId xmlns:p14="http://schemas.microsoft.com/office/powerpoint/2010/main" val="17745405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53907" y="1854192"/>
            <a:ext cx="5092906" cy="1574808"/>
          </a:xfrm>
        </p:spPr>
        <p:txBody>
          <a:bodyPr anchor="b">
            <a:normAutofit/>
          </a:bodyPr>
          <a:lstStyle>
            <a:lvl1pPr algn="l">
              <a:defRPr sz="36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6949546" y="1143000"/>
            <a:ext cx="3200400" cy="4572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154954" y="3657600"/>
            <a:ext cx="5084979" cy="1371600"/>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94D11FAC-B517-4F8A-82B1-ED8012C2D337}" type="datetimeFigureOut">
              <a:rPr lang="en-US" smtClean="0"/>
              <a:t>8/9/2018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D7C7B24-B0EF-441E-8E1F-E0A4E7D699F3}" type="slidenum">
              <a:rPr lang="en-US" smtClean="0"/>
              <a:t>‹#›</a:t>
            </a:fld>
            <a:endParaRPr lang="en-US"/>
          </a:p>
        </p:txBody>
      </p:sp>
    </p:spTree>
    <p:extLst>
      <p:ext uri="{BB962C8B-B14F-4D97-AF65-F5344CB8AC3E}">
        <p14:creationId xmlns:p14="http://schemas.microsoft.com/office/powerpoint/2010/main" val="35386372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image" Target="../media/image4.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3.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2.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5.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8" name="Picture 7"/>
          <p:cNvPicPr>
            <a:picLocks noChangeAspect="1"/>
          </p:cNvPicPr>
          <p:nvPr/>
        </p:nvPicPr>
        <p:blipFill rotWithShape="1">
          <a:blip r:embed="rId19">
            <a:extLst>
              <a:ext uri="{28A0092B-C50C-407E-A947-70E740481C1C}">
                <a14:useLocalDpi xmlns:a14="http://schemas.microsoft.com/office/drawing/2010/main" val="0"/>
              </a:ext>
            </a:extLst>
          </a:blip>
          <a:srcRect l="3613"/>
          <a:stretch/>
        </p:blipFill>
        <p:spPr>
          <a:xfrm>
            <a:off x="0" y="2669685"/>
            <a:ext cx="4037012" cy="4188315"/>
          </a:xfrm>
          <a:prstGeom prst="rect">
            <a:avLst/>
          </a:prstGeom>
        </p:spPr>
      </p:pic>
      <p:pic>
        <p:nvPicPr>
          <p:cNvPr id="7" name="Picture 6"/>
          <p:cNvPicPr>
            <a:picLocks noChangeAspect="1"/>
          </p:cNvPicPr>
          <p:nvPr/>
        </p:nvPicPr>
        <p:blipFill rotWithShape="1">
          <a:blip r:embed="rId20">
            <a:extLst>
              <a:ext uri="{28A0092B-C50C-407E-A947-70E740481C1C}">
                <a14:useLocalDpi xmlns:a14="http://schemas.microsoft.com/office/drawing/2010/main" val="0"/>
              </a:ext>
            </a:extLst>
          </a:blip>
          <a:srcRect l="35640"/>
          <a:stretch/>
        </p:blipFill>
        <p:spPr>
          <a:xfrm>
            <a:off x="0" y="2892347"/>
            <a:ext cx="1522412" cy="2365453"/>
          </a:xfrm>
          <a:prstGeom prst="rect">
            <a:avLst/>
          </a:prstGeom>
        </p:spPr>
      </p:pic>
      <p:sp>
        <p:nvSpPr>
          <p:cNvPr id="16" name="Oval 15"/>
          <p:cNvSpPr/>
          <p:nvPr/>
        </p:nvSpPr>
        <p:spPr>
          <a:xfrm>
            <a:off x="8609012" y="1676400"/>
            <a:ext cx="2819400" cy="2819400"/>
          </a:xfrm>
          <a:prstGeom prst="ellipse">
            <a:avLst/>
          </a:prstGeom>
          <a:gradFill flip="none" rotWithShape="1">
            <a:gsLst>
              <a:gs pos="0">
                <a:schemeClr val="bg2">
                  <a:lumMod val="40000"/>
                  <a:lumOff val="60000"/>
                  <a:alpha val="7000"/>
                </a:schemeClr>
              </a:gs>
              <a:gs pos="69000">
                <a:schemeClr val="bg2">
                  <a:lumMod val="40000"/>
                  <a:lumOff val="60000"/>
                  <a:alpha val="0"/>
                </a:schemeClr>
              </a:gs>
              <a:gs pos="36000">
                <a:schemeClr val="bg2">
                  <a:lumMod val="40000"/>
                  <a:lumOff val="6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pic>
        <p:nvPicPr>
          <p:cNvPr id="9" name="Picture 8"/>
          <p:cNvPicPr>
            <a:picLocks noChangeAspect="1"/>
          </p:cNvPicPr>
          <p:nvPr/>
        </p:nvPicPr>
        <p:blipFill rotWithShape="1">
          <a:blip r:embed="rId21">
            <a:extLst>
              <a:ext uri="{28A0092B-C50C-407E-A947-70E740481C1C}">
                <a14:useLocalDpi xmlns:a14="http://schemas.microsoft.com/office/drawing/2010/main" val="0"/>
              </a:ext>
            </a:extLst>
          </a:blip>
          <a:srcRect t="28813"/>
          <a:stretch/>
        </p:blipFill>
        <p:spPr>
          <a:xfrm>
            <a:off x="7999412" y="0"/>
            <a:ext cx="1603387" cy="1141407"/>
          </a:xfrm>
          <a:prstGeom prst="rect">
            <a:avLst/>
          </a:prstGeom>
        </p:spPr>
      </p:pic>
      <p:pic>
        <p:nvPicPr>
          <p:cNvPr id="10" name="Picture 9"/>
          <p:cNvPicPr>
            <a:picLocks noChangeAspect="1"/>
          </p:cNvPicPr>
          <p:nvPr/>
        </p:nvPicPr>
        <p:blipFill rotWithShape="1">
          <a:blip r:embed="rId22">
            <a:extLst>
              <a:ext uri="{28A0092B-C50C-407E-A947-70E740481C1C}">
                <a14:useLocalDpi xmlns:a14="http://schemas.microsoft.com/office/drawing/2010/main" val="0"/>
              </a:ext>
            </a:extLst>
          </a:blip>
          <a:srcRect b="23320"/>
          <a:stretch/>
        </p:blipFill>
        <p:spPr>
          <a:xfrm>
            <a:off x="8609012" y="6096000"/>
            <a:ext cx="993734" cy="762000"/>
          </a:xfrm>
          <a:prstGeom prst="rect">
            <a:avLst/>
          </a:prstGeom>
        </p:spPr>
      </p:pic>
      <p:sp>
        <p:nvSpPr>
          <p:cNvPr id="14" name="Rectangle 13"/>
          <p:cNvSpPr/>
          <p:nvPr/>
        </p:nvSpPr>
        <p:spPr>
          <a:xfrm>
            <a:off x="10437812" y="0"/>
            <a:ext cx="685800" cy="1143000"/>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646111" y="452718"/>
            <a:ext cx="9404723" cy="1400530"/>
          </a:xfrm>
          <a:prstGeom prst="rect">
            <a:avLst/>
          </a:prstGeom>
        </p:spPr>
        <p:txBody>
          <a:bodyPr vert="horz" lIns="91440" tIns="45720" rIns="91440" bIns="45720" rtlCol="0" anchor="t">
            <a:noAutofit/>
          </a:bodyPr>
          <a:lstStyle/>
          <a:p>
            <a:r>
              <a:rPr lang="en-US"/>
              <a:t>Click to edit Master title style</a:t>
            </a:r>
            <a:endParaRPr lang="en-US" dirty="0"/>
          </a:p>
        </p:txBody>
      </p:sp>
      <p:sp>
        <p:nvSpPr>
          <p:cNvPr id="3" name="Text Placeholder 2"/>
          <p:cNvSpPr>
            <a:spLocks noGrp="1"/>
          </p:cNvSpPr>
          <p:nvPr>
            <p:ph type="body" idx="1"/>
          </p:nvPr>
        </p:nvSpPr>
        <p:spPr>
          <a:xfrm>
            <a:off x="1103312" y="2052918"/>
            <a:ext cx="8946541" cy="4195481"/>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rot="5400000">
            <a:off x="10155639" y="1790701"/>
            <a:ext cx="990599" cy="304799"/>
          </a:xfrm>
          <a:prstGeom prst="rect">
            <a:avLst/>
          </a:prstGeom>
        </p:spPr>
        <p:txBody>
          <a:bodyPr vert="horz" lIns="91440" tIns="45720" rIns="91440" bIns="45720" rtlCol="0" anchor="t"/>
          <a:lstStyle>
            <a:lvl1pPr algn="l">
              <a:defRPr sz="1100" b="0" i="0">
                <a:solidFill>
                  <a:schemeClr val="tx1">
                    <a:tint val="75000"/>
                    <a:alpha val="60000"/>
                  </a:schemeClr>
                </a:solidFill>
              </a:defRPr>
            </a:lvl1pPr>
          </a:lstStyle>
          <a:p>
            <a:fld id="{94D11FAC-B517-4F8A-82B1-ED8012C2D337}" type="datetimeFigureOut">
              <a:rPr lang="en-US" smtClean="0"/>
              <a:t>8/9/2018</a:t>
            </a:fld>
            <a:endParaRPr lang="en-US"/>
          </a:p>
        </p:txBody>
      </p:sp>
      <p:sp>
        <p:nvSpPr>
          <p:cNvPr id="5" name="Footer Placeholder 4"/>
          <p:cNvSpPr>
            <a:spLocks noGrp="1"/>
          </p:cNvSpPr>
          <p:nvPr>
            <p:ph type="ftr" sz="quarter" idx="3"/>
          </p:nvPr>
        </p:nvSpPr>
        <p:spPr>
          <a:xfrm rot="5400000">
            <a:off x="8951573" y="3225297"/>
            <a:ext cx="3859795" cy="304801"/>
          </a:xfrm>
          <a:prstGeom prst="rect">
            <a:avLst/>
          </a:prstGeom>
        </p:spPr>
        <p:txBody>
          <a:bodyPr vert="horz" lIns="91440" tIns="45720" rIns="91440" bIns="45720" rtlCol="0" anchor="b"/>
          <a:lstStyle>
            <a:lvl1pPr algn="l">
              <a:defRPr sz="1100" b="0" i="0">
                <a:solidFill>
                  <a:schemeClr val="tx1">
                    <a:tint val="75000"/>
                    <a:alpha val="60000"/>
                  </a:schemeClr>
                </a:solidFill>
              </a:defRPr>
            </a:lvl1pPr>
          </a:lstStyle>
          <a:p>
            <a:endParaRPr lang="en-US"/>
          </a:p>
        </p:txBody>
      </p:sp>
      <p:sp>
        <p:nvSpPr>
          <p:cNvPr id="6" name="Slide Number Placeholder 5"/>
          <p:cNvSpPr>
            <a:spLocks noGrp="1"/>
          </p:cNvSpPr>
          <p:nvPr>
            <p:ph type="sldNum" sz="quarter" idx="4"/>
          </p:nvPr>
        </p:nvSpPr>
        <p:spPr>
          <a:xfrm>
            <a:off x="10352540" y="295729"/>
            <a:ext cx="838199" cy="767687"/>
          </a:xfrm>
          <a:prstGeom prst="rect">
            <a:avLst/>
          </a:prstGeom>
        </p:spPr>
        <p:txBody>
          <a:bodyPr vert="horz" lIns="91440" tIns="45720" rIns="91440" bIns="45720" rtlCol="0" anchor="b"/>
          <a:lstStyle>
            <a:lvl1pPr algn="ctr">
              <a:defRPr sz="2800" b="0" i="0">
                <a:solidFill>
                  <a:schemeClr val="tx1">
                    <a:tint val="75000"/>
                  </a:schemeClr>
                </a:solidFill>
              </a:defRPr>
            </a:lvl1pPr>
          </a:lstStyle>
          <a:p>
            <a:fld id="{5D7C7B24-B0EF-441E-8E1F-E0A4E7D699F3}" type="slidenum">
              <a:rPr lang="en-US" smtClean="0"/>
              <a:t>‹#›</a:t>
            </a:fld>
            <a:endParaRPr lang="en-US"/>
          </a:p>
        </p:txBody>
      </p:sp>
    </p:spTree>
    <p:extLst>
      <p:ext uri="{BB962C8B-B14F-4D97-AF65-F5344CB8AC3E}">
        <p14:creationId xmlns:p14="http://schemas.microsoft.com/office/powerpoint/2010/main" val="1332720266"/>
      </p:ext>
    </p:extLst>
  </p:cSld>
  <p:clrMap bg1="lt1" tx1="dk1" bg2="lt2" tx2="dk2" accent1="accent1" accent2="accent2" accent3="accent3" accent4="accent4" accent5="accent5" accent6="accent6" hlink="hlink" folHlink="folHlink"/>
  <p:sldLayoutIdLst>
    <p:sldLayoutId id="2147483864" r:id="rId1"/>
    <p:sldLayoutId id="2147483865" r:id="rId2"/>
    <p:sldLayoutId id="2147483866" r:id="rId3"/>
    <p:sldLayoutId id="2147483867" r:id="rId4"/>
    <p:sldLayoutId id="2147483868" r:id="rId5"/>
    <p:sldLayoutId id="2147483869" r:id="rId6"/>
    <p:sldLayoutId id="2147483870" r:id="rId7"/>
    <p:sldLayoutId id="2147483871" r:id="rId8"/>
    <p:sldLayoutId id="2147483872" r:id="rId9"/>
    <p:sldLayoutId id="2147483873" r:id="rId10"/>
    <p:sldLayoutId id="2147483874" r:id="rId11"/>
    <p:sldLayoutId id="2147483875" r:id="rId12"/>
    <p:sldLayoutId id="2147483876" r:id="rId13"/>
    <p:sldLayoutId id="2147483877" r:id="rId14"/>
    <p:sldLayoutId id="2147483878" r:id="rId15"/>
    <p:sldLayoutId id="2147483879" r:id="rId16"/>
    <p:sldLayoutId id="2147483880" r:id="rId17"/>
  </p:sldLayoutIdLst>
  <p:txStyles>
    <p:titleStyle>
      <a:lvl1pPr algn="l" defTabSz="457200" rtl="0" eaLnBrk="1" latinLnBrk="0" hangingPunct="1">
        <a:spcBef>
          <a:spcPct val="0"/>
        </a:spcBef>
        <a:buNone/>
        <a:defRPr sz="4200" b="0" i="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2000" b="0" i="0" kern="1200">
          <a:solidFill>
            <a:schemeClr val="tx1"/>
          </a:solidFill>
          <a:latin typeface="+mj-lt"/>
          <a:ea typeface="+mj-ea"/>
          <a:cs typeface="+mj-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solidFill>
          <a:latin typeface="+mj-lt"/>
          <a:ea typeface="+mj-ea"/>
          <a:cs typeface="+mj-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solidFill>
          <a:latin typeface="+mj-lt"/>
          <a:ea typeface="+mj-ea"/>
          <a:cs typeface="+mj-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solidFill>
          <a:latin typeface="+mj-lt"/>
          <a:ea typeface="+mj-ea"/>
          <a:cs typeface="+mj-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893EBB-76EB-41D7-BB6B-E7EC9CDE506F}"/>
              </a:ext>
            </a:extLst>
          </p:cNvPr>
          <p:cNvSpPr>
            <a:spLocks noGrp="1"/>
          </p:cNvSpPr>
          <p:nvPr>
            <p:ph type="ctrTitle"/>
          </p:nvPr>
        </p:nvSpPr>
        <p:spPr>
          <a:xfrm>
            <a:off x="2172386" y="1138708"/>
            <a:ext cx="8825658" cy="2819400"/>
          </a:xfrm>
        </p:spPr>
        <p:txBody>
          <a:bodyPr>
            <a:normAutofit fontScale="90000"/>
          </a:bodyPr>
          <a:lstStyle/>
          <a:p>
            <a:r>
              <a:rPr lang="en-US" dirty="0">
                <a:solidFill>
                  <a:srgbClr val="002060"/>
                </a:solidFill>
                <a:latin typeface="Arial" panose="020B0604020202020204" pitchFamily="34" charset="0"/>
                <a:cs typeface="Arial" panose="020B0604020202020204" pitchFamily="34" charset="0"/>
              </a:rPr>
              <a:t>The Law of Primacy and the Utility of  a </a:t>
            </a:r>
            <a:br>
              <a:rPr lang="en-US" dirty="0">
                <a:solidFill>
                  <a:srgbClr val="002060"/>
                </a:solidFill>
                <a:latin typeface="Arial" panose="020B0604020202020204" pitchFamily="34" charset="0"/>
                <a:cs typeface="Arial" panose="020B0604020202020204" pitchFamily="34" charset="0"/>
              </a:rPr>
            </a:br>
            <a:r>
              <a:rPr lang="en-US" dirty="0">
                <a:solidFill>
                  <a:srgbClr val="002060"/>
                </a:solidFill>
                <a:latin typeface="Arial" panose="020B0604020202020204" pitchFamily="34" charset="0"/>
                <a:cs typeface="Arial" panose="020B0604020202020204" pitchFamily="34" charset="0"/>
              </a:rPr>
              <a:t>Jet Transition Course</a:t>
            </a:r>
          </a:p>
        </p:txBody>
      </p:sp>
      <p:sp>
        <p:nvSpPr>
          <p:cNvPr id="3" name="Subtitle 2">
            <a:extLst>
              <a:ext uri="{FF2B5EF4-FFF2-40B4-BE49-F238E27FC236}">
                <a16:creationId xmlns:a16="http://schemas.microsoft.com/office/drawing/2014/main" id="{AE37FBA3-E6DA-4DCD-AC7C-EC57F56647A7}"/>
              </a:ext>
            </a:extLst>
          </p:cNvPr>
          <p:cNvSpPr>
            <a:spLocks noGrp="1"/>
          </p:cNvSpPr>
          <p:nvPr>
            <p:ph type="subTitle" idx="1"/>
          </p:nvPr>
        </p:nvSpPr>
        <p:spPr>
          <a:xfrm>
            <a:off x="1154955" y="4649272"/>
            <a:ext cx="8825658" cy="1519707"/>
          </a:xfrm>
        </p:spPr>
        <p:txBody>
          <a:bodyPr>
            <a:normAutofit/>
          </a:bodyPr>
          <a:lstStyle/>
          <a:p>
            <a:r>
              <a:rPr lang="en-US" b="1" dirty="0">
                <a:solidFill>
                  <a:schemeClr val="tx1"/>
                </a:solidFill>
              </a:rPr>
              <a:t>Ross L. Stephenson, </a:t>
            </a:r>
            <a:r>
              <a:rPr lang="en-US" dirty="0">
                <a:solidFill>
                  <a:schemeClr val="tx1"/>
                </a:solidFill>
              </a:rPr>
              <a:t>Assistant Professor, School of Aviation, Jacksonville University, FL</a:t>
            </a:r>
          </a:p>
          <a:p>
            <a:r>
              <a:rPr lang="en-US" b="1" dirty="0">
                <a:solidFill>
                  <a:schemeClr val="tx1"/>
                </a:solidFill>
              </a:rPr>
              <a:t>Capt. Wayne S. Ziskal, </a:t>
            </a:r>
            <a:r>
              <a:rPr lang="en-US" dirty="0">
                <a:solidFill>
                  <a:schemeClr val="tx1"/>
                </a:solidFill>
              </a:rPr>
              <a:t>Associate Professor, School of Aviation, Jacksonville University, FL</a:t>
            </a:r>
          </a:p>
          <a:p>
            <a:endParaRPr lang="en-US" dirty="0">
              <a:solidFill>
                <a:schemeClr val="tx1"/>
              </a:solidFill>
            </a:endParaRPr>
          </a:p>
        </p:txBody>
      </p:sp>
    </p:spTree>
    <p:extLst>
      <p:ext uri="{BB962C8B-B14F-4D97-AF65-F5344CB8AC3E}">
        <p14:creationId xmlns:p14="http://schemas.microsoft.com/office/powerpoint/2010/main" val="6343530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1296638B-EEEC-4F67-B072-AB8DAA9B5F6C}"/>
              </a:ext>
            </a:extLst>
          </p:cNvPr>
          <p:cNvSpPr>
            <a:spLocks noGrp="1"/>
          </p:cNvSpPr>
          <p:nvPr>
            <p:ph type="title"/>
          </p:nvPr>
        </p:nvSpPr>
        <p:spPr>
          <a:xfrm>
            <a:off x="180304" y="602648"/>
            <a:ext cx="11848563" cy="569329"/>
          </a:xfrm>
        </p:spPr>
        <p:txBody>
          <a:bodyPr/>
          <a:lstStyle/>
          <a:p>
            <a:pPr algn="ctr"/>
            <a:r>
              <a:rPr lang="en-US" sz="4000" b="1" dirty="0">
                <a:solidFill>
                  <a:srgbClr val="002060"/>
                </a:solidFill>
              </a:rPr>
              <a:t>The Law of Primary Applies to 4 Specific Elements of the JTC</a:t>
            </a:r>
          </a:p>
        </p:txBody>
      </p:sp>
      <p:sp>
        <p:nvSpPr>
          <p:cNvPr id="10" name="Content Placeholder 9">
            <a:extLst>
              <a:ext uri="{FF2B5EF4-FFF2-40B4-BE49-F238E27FC236}">
                <a16:creationId xmlns:a16="http://schemas.microsoft.com/office/drawing/2014/main" id="{9763F88A-D30A-4E1E-AC8A-77D7927744A4}"/>
              </a:ext>
            </a:extLst>
          </p:cNvPr>
          <p:cNvSpPr>
            <a:spLocks noGrp="1"/>
          </p:cNvSpPr>
          <p:nvPr>
            <p:ph idx="1"/>
          </p:nvPr>
        </p:nvSpPr>
        <p:spPr>
          <a:xfrm>
            <a:off x="1104293" y="2395470"/>
            <a:ext cx="8946541" cy="3271234"/>
          </a:xfrm>
        </p:spPr>
        <p:txBody>
          <a:bodyPr>
            <a:noAutofit/>
          </a:bodyPr>
          <a:lstStyle/>
          <a:p>
            <a:r>
              <a:rPr lang="en-US" sz="3600" dirty="0"/>
              <a:t>1. Training Enhancement Strategies</a:t>
            </a:r>
          </a:p>
          <a:p>
            <a:r>
              <a:rPr lang="en-US" sz="3600" dirty="0"/>
              <a:t>2. Human-Systems Integration</a:t>
            </a:r>
          </a:p>
          <a:p>
            <a:r>
              <a:rPr lang="en-US" sz="3600" dirty="0"/>
              <a:t>3. Team Performance</a:t>
            </a:r>
          </a:p>
          <a:p>
            <a:r>
              <a:rPr lang="en-US" sz="3600" dirty="0"/>
              <a:t>4. Airspeed Calibration</a:t>
            </a:r>
          </a:p>
        </p:txBody>
      </p:sp>
    </p:spTree>
    <p:extLst>
      <p:ext uri="{BB962C8B-B14F-4D97-AF65-F5344CB8AC3E}">
        <p14:creationId xmlns:p14="http://schemas.microsoft.com/office/powerpoint/2010/main" val="35988269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B01A23-50CD-4CF1-B414-0B466EFE57DF}"/>
              </a:ext>
            </a:extLst>
          </p:cNvPr>
          <p:cNvSpPr>
            <a:spLocks noGrp="1"/>
          </p:cNvSpPr>
          <p:nvPr>
            <p:ph type="title"/>
          </p:nvPr>
        </p:nvSpPr>
        <p:spPr>
          <a:xfrm>
            <a:off x="646111" y="452718"/>
            <a:ext cx="10957754" cy="809412"/>
          </a:xfrm>
        </p:spPr>
        <p:txBody>
          <a:bodyPr/>
          <a:lstStyle/>
          <a:p>
            <a:pPr algn="ctr"/>
            <a:r>
              <a:rPr lang="en-US" b="1" dirty="0">
                <a:solidFill>
                  <a:srgbClr val="002060"/>
                </a:solidFill>
              </a:rPr>
              <a:t>1. Training Enhancement Strategies</a:t>
            </a:r>
          </a:p>
        </p:txBody>
      </p:sp>
      <p:sp>
        <p:nvSpPr>
          <p:cNvPr id="3" name="Content Placeholder 2">
            <a:extLst>
              <a:ext uri="{FF2B5EF4-FFF2-40B4-BE49-F238E27FC236}">
                <a16:creationId xmlns:a16="http://schemas.microsoft.com/office/drawing/2014/main" id="{B5C11033-ADC9-4516-B749-A305D76B67C5}"/>
              </a:ext>
            </a:extLst>
          </p:cNvPr>
          <p:cNvSpPr>
            <a:spLocks noGrp="1"/>
          </p:cNvSpPr>
          <p:nvPr>
            <p:ph idx="1"/>
          </p:nvPr>
        </p:nvSpPr>
        <p:spPr>
          <a:xfrm>
            <a:off x="772731" y="1725768"/>
            <a:ext cx="10740981" cy="4829577"/>
          </a:xfrm>
        </p:spPr>
        <p:txBody>
          <a:bodyPr>
            <a:normAutofit fontScale="85000" lnSpcReduction="10000"/>
          </a:bodyPr>
          <a:lstStyle/>
          <a:p>
            <a:r>
              <a:rPr lang="en-US" sz="2600" dirty="0"/>
              <a:t>Sophisticated, high fidelity flight training devices (FTD) are on many campuses.</a:t>
            </a:r>
          </a:p>
          <a:p>
            <a:r>
              <a:rPr lang="en-US" sz="2600" dirty="0"/>
              <a:t>Provides the student the optimum train-like-you fly environment.</a:t>
            </a:r>
          </a:p>
          <a:p>
            <a:r>
              <a:rPr lang="en-US" sz="2600" dirty="0"/>
              <a:t>To capitalize on the law of primary, instructors must ensure that the training tools are </a:t>
            </a:r>
            <a:r>
              <a:rPr lang="en-US" sz="2600" b="1" dirty="0"/>
              <a:t>without error </a:t>
            </a:r>
            <a:r>
              <a:rPr lang="en-US" sz="2600" dirty="0"/>
              <a:t>in order to fully capture the initial training moment.</a:t>
            </a:r>
          </a:p>
          <a:p>
            <a:r>
              <a:rPr lang="en-US" sz="2600" dirty="0"/>
              <a:t>The hardware and software elements of the FTD must be set to facilitate the training event </a:t>
            </a:r>
            <a:r>
              <a:rPr lang="en-US" sz="2600" b="1" dirty="0"/>
              <a:t>without flaw </a:t>
            </a:r>
            <a:r>
              <a:rPr lang="en-US" sz="2600" dirty="0"/>
              <a:t>for the law of primary to take effect.</a:t>
            </a:r>
          </a:p>
          <a:p>
            <a:r>
              <a:rPr lang="en-US" sz="2600" dirty="0"/>
              <a:t>This includes: 	</a:t>
            </a:r>
            <a:r>
              <a:rPr lang="en-US" sz="2600" b="1" dirty="0"/>
              <a:t>Up to Date POH, QRH and Emergency Checklists</a:t>
            </a:r>
          </a:p>
          <a:p>
            <a:pPr marL="2286000" lvl="5" indent="0">
              <a:buNone/>
            </a:pPr>
            <a:r>
              <a:rPr lang="en-US" sz="2600" b="1" dirty="0"/>
              <a:t>Digital analysis of the simulation video and data flight replay</a:t>
            </a:r>
          </a:p>
          <a:p>
            <a:pPr marL="2286000" lvl="5" indent="0">
              <a:buNone/>
            </a:pPr>
            <a:r>
              <a:rPr lang="en-US" sz="2600" b="1" dirty="0"/>
              <a:t>ATC Simulation</a:t>
            </a:r>
          </a:p>
          <a:p>
            <a:pPr marL="2286000" lvl="5" indent="0">
              <a:buNone/>
            </a:pPr>
            <a:r>
              <a:rPr lang="en-US" sz="2600" b="1" dirty="0"/>
              <a:t>High Fidelity Visual Presentation of the External Environment</a:t>
            </a:r>
          </a:p>
          <a:p>
            <a:pPr lvl="4"/>
            <a:endParaRPr lang="en-US" sz="2000" dirty="0"/>
          </a:p>
          <a:p>
            <a:endParaRPr lang="en-US" dirty="0"/>
          </a:p>
        </p:txBody>
      </p:sp>
    </p:spTree>
    <p:extLst>
      <p:ext uri="{BB962C8B-B14F-4D97-AF65-F5344CB8AC3E}">
        <p14:creationId xmlns:p14="http://schemas.microsoft.com/office/powerpoint/2010/main" val="19170790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2951C6-EAD5-47D8-8C33-EA168E27C466}"/>
              </a:ext>
            </a:extLst>
          </p:cNvPr>
          <p:cNvSpPr>
            <a:spLocks noGrp="1"/>
          </p:cNvSpPr>
          <p:nvPr>
            <p:ph type="title"/>
          </p:nvPr>
        </p:nvSpPr>
        <p:spPr>
          <a:xfrm>
            <a:off x="759855" y="465597"/>
            <a:ext cx="10733414" cy="873806"/>
          </a:xfrm>
        </p:spPr>
        <p:txBody>
          <a:bodyPr/>
          <a:lstStyle/>
          <a:p>
            <a:pPr algn="ctr"/>
            <a:r>
              <a:rPr lang="en-US" b="1" dirty="0">
                <a:solidFill>
                  <a:srgbClr val="002060"/>
                </a:solidFill>
              </a:rPr>
              <a:t>2. Human-Systems Integration</a:t>
            </a:r>
          </a:p>
        </p:txBody>
      </p:sp>
      <p:sp>
        <p:nvSpPr>
          <p:cNvPr id="3" name="Content Placeholder 2">
            <a:extLst>
              <a:ext uri="{FF2B5EF4-FFF2-40B4-BE49-F238E27FC236}">
                <a16:creationId xmlns:a16="http://schemas.microsoft.com/office/drawing/2014/main" id="{78F5A8EB-70C8-4E6F-A94D-356A3DF277B6}"/>
              </a:ext>
            </a:extLst>
          </p:cNvPr>
          <p:cNvSpPr>
            <a:spLocks noGrp="1"/>
          </p:cNvSpPr>
          <p:nvPr>
            <p:ph idx="1"/>
          </p:nvPr>
        </p:nvSpPr>
        <p:spPr>
          <a:xfrm>
            <a:off x="759855" y="1918952"/>
            <a:ext cx="10831131" cy="4340180"/>
          </a:xfrm>
        </p:spPr>
        <p:txBody>
          <a:bodyPr>
            <a:normAutofit/>
          </a:bodyPr>
          <a:lstStyle/>
          <a:p>
            <a:r>
              <a:rPr lang="en-US" dirty="0"/>
              <a:t>The avionics and flight management systems of a modern jet transport are complicated.</a:t>
            </a:r>
          </a:p>
          <a:p>
            <a:r>
              <a:rPr lang="en-US" dirty="0"/>
              <a:t>There are many ways to obtain the information or set up the displays for use.</a:t>
            </a:r>
          </a:p>
          <a:p>
            <a:r>
              <a:rPr lang="en-US" dirty="0"/>
              <a:t>In this context, the law of primary may best be implemented in one word: </a:t>
            </a:r>
            <a:r>
              <a:rPr lang="en-US" b="1" dirty="0"/>
              <a:t>standardization</a:t>
            </a:r>
            <a:r>
              <a:rPr lang="en-US" dirty="0"/>
              <a:t>.</a:t>
            </a:r>
          </a:p>
          <a:p>
            <a:r>
              <a:rPr lang="en-US" dirty="0"/>
              <a:t>In order to efficiently utilize the avionics and FMS the student must learn how to operate the equipment correctly, </a:t>
            </a:r>
            <a:r>
              <a:rPr lang="en-US" b="1" dirty="0"/>
              <a:t>the first time</a:t>
            </a:r>
            <a:r>
              <a:rPr lang="en-US" dirty="0"/>
              <a:t>.</a:t>
            </a:r>
          </a:p>
          <a:p>
            <a:r>
              <a:rPr lang="en-US" dirty="0"/>
              <a:t>The JTC instructor can:</a:t>
            </a:r>
          </a:p>
          <a:p>
            <a:pPr lvl="1"/>
            <a:r>
              <a:rPr lang="en-US" sz="2000" dirty="0"/>
              <a:t>Demonstrate the correct and most efficient ways to set up and use the systems</a:t>
            </a:r>
          </a:p>
          <a:p>
            <a:pPr lvl="1"/>
            <a:r>
              <a:rPr lang="en-US" sz="2000" dirty="0"/>
              <a:t>Demonstrate how to correctly use these systems in a crew environment   </a:t>
            </a:r>
          </a:p>
        </p:txBody>
      </p:sp>
    </p:spTree>
    <p:extLst>
      <p:ext uri="{BB962C8B-B14F-4D97-AF65-F5344CB8AC3E}">
        <p14:creationId xmlns:p14="http://schemas.microsoft.com/office/powerpoint/2010/main" val="37404452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1E3D60-C127-4505-A187-AA261328DCB8}"/>
              </a:ext>
            </a:extLst>
          </p:cNvPr>
          <p:cNvSpPr>
            <a:spLocks noGrp="1"/>
          </p:cNvSpPr>
          <p:nvPr>
            <p:ph type="title"/>
          </p:nvPr>
        </p:nvSpPr>
        <p:spPr>
          <a:xfrm>
            <a:off x="646111" y="452718"/>
            <a:ext cx="10906238" cy="732138"/>
          </a:xfrm>
        </p:spPr>
        <p:txBody>
          <a:bodyPr/>
          <a:lstStyle/>
          <a:p>
            <a:pPr algn="ctr"/>
            <a:r>
              <a:rPr lang="en-US" b="1" dirty="0">
                <a:solidFill>
                  <a:srgbClr val="002060"/>
                </a:solidFill>
              </a:rPr>
              <a:t>3. Team Performance</a:t>
            </a:r>
          </a:p>
        </p:txBody>
      </p:sp>
      <p:sp>
        <p:nvSpPr>
          <p:cNvPr id="3" name="Content Placeholder 2">
            <a:extLst>
              <a:ext uri="{FF2B5EF4-FFF2-40B4-BE49-F238E27FC236}">
                <a16:creationId xmlns:a16="http://schemas.microsoft.com/office/drawing/2014/main" id="{58D19AEA-B470-4CE6-B956-83FF3E10333C}"/>
              </a:ext>
            </a:extLst>
          </p:cNvPr>
          <p:cNvSpPr>
            <a:spLocks noGrp="1"/>
          </p:cNvSpPr>
          <p:nvPr>
            <p:ph idx="1"/>
          </p:nvPr>
        </p:nvSpPr>
        <p:spPr>
          <a:xfrm>
            <a:off x="646112" y="1184857"/>
            <a:ext cx="10906238" cy="5673144"/>
          </a:xfrm>
        </p:spPr>
        <p:txBody>
          <a:bodyPr>
            <a:normAutofit fontScale="92500"/>
          </a:bodyPr>
          <a:lstStyle/>
          <a:p>
            <a:r>
              <a:rPr lang="en-US" sz="2200" dirty="0"/>
              <a:t>The effects of the law of primary culminate with the student learning how to combine the </a:t>
            </a:r>
            <a:r>
              <a:rPr lang="en-US" sz="2200" b="1" dirty="0"/>
              <a:t>training strategies </a:t>
            </a:r>
            <a:r>
              <a:rPr lang="en-US" sz="2200" dirty="0"/>
              <a:t>of the FTD with the newly acquired </a:t>
            </a:r>
            <a:r>
              <a:rPr lang="en-US" sz="2200" b="1" dirty="0"/>
              <a:t>automation management techniques</a:t>
            </a:r>
            <a:r>
              <a:rPr lang="en-US" sz="2200" dirty="0"/>
              <a:t>.</a:t>
            </a:r>
          </a:p>
          <a:p>
            <a:r>
              <a:rPr lang="en-US" sz="2200" dirty="0"/>
              <a:t>In turn this creates a </a:t>
            </a:r>
            <a:r>
              <a:rPr lang="en-US" sz="2200" b="1" dirty="0"/>
              <a:t>synergistic relationship </a:t>
            </a:r>
            <a:r>
              <a:rPr lang="en-US" sz="2200" dirty="0"/>
              <a:t>with other crewmembers.</a:t>
            </a:r>
          </a:p>
          <a:p>
            <a:r>
              <a:rPr lang="en-US" sz="2200" dirty="0"/>
              <a:t>Instructors can use synergy to demonstrate successful CRM and human factors strategies to include:</a:t>
            </a:r>
          </a:p>
          <a:p>
            <a:pPr lvl="1"/>
            <a:r>
              <a:rPr lang="en-US" sz="2200" b="1" dirty="0"/>
              <a:t>Decision making </a:t>
            </a:r>
            <a:r>
              <a:rPr lang="en-US" sz="2200" dirty="0"/>
              <a:t>(now a shared responsibility and should be scenario-based)</a:t>
            </a:r>
          </a:p>
          <a:p>
            <a:pPr lvl="1"/>
            <a:r>
              <a:rPr lang="en-US" sz="2200" b="1" dirty="0"/>
              <a:t>Situation awareness </a:t>
            </a:r>
            <a:r>
              <a:rPr lang="en-US" sz="2200" dirty="0"/>
              <a:t>and </a:t>
            </a:r>
            <a:r>
              <a:rPr lang="en-US" sz="2200" b="1" dirty="0"/>
              <a:t>workload management</a:t>
            </a:r>
          </a:p>
          <a:p>
            <a:pPr lvl="1"/>
            <a:r>
              <a:rPr lang="en-US" sz="2200" dirty="0"/>
              <a:t>Flight deck </a:t>
            </a:r>
            <a:r>
              <a:rPr lang="en-US" sz="2200" b="1" dirty="0"/>
              <a:t>leadership</a:t>
            </a:r>
            <a:r>
              <a:rPr lang="en-US" sz="2200" dirty="0"/>
              <a:t> and </a:t>
            </a:r>
            <a:r>
              <a:rPr lang="en-US" sz="2200" b="1" dirty="0"/>
              <a:t>followership</a:t>
            </a:r>
          </a:p>
          <a:p>
            <a:pPr lvl="1"/>
            <a:r>
              <a:rPr lang="en-US" sz="2200" b="1" dirty="0"/>
              <a:t>Assertiveness</a:t>
            </a:r>
            <a:r>
              <a:rPr lang="en-US" sz="2200" dirty="0"/>
              <a:t> and </a:t>
            </a:r>
            <a:r>
              <a:rPr lang="en-US" sz="2200" b="1" dirty="0"/>
              <a:t>Advocacy</a:t>
            </a:r>
          </a:p>
          <a:p>
            <a:pPr lvl="1"/>
            <a:r>
              <a:rPr lang="en-US" sz="2200" b="1" dirty="0"/>
              <a:t>Communication</a:t>
            </a:r>
          </a:p>
          <a:p>
            <a:pPr lvl="1"/>
            <a:r>
              <a:rPr lang="en-US" sz="2200" b="1" dirty="0"/>
              <a:t>Professionalism</a:t>
            </a:r>
          </a:p>
          <a:p>
            <a:pPr lvl="1"/>
            <a:r>
              <a:rPr lang="en-US" sz="2200" b="1" dirty="0"/>
              <a:t>Checklist Management </a:t>
            </a:r>
            <a:r>
              <a:rPr lang="en-US" sz="2200" dirty="0"/>
              <a:t>and Accomplishment including </a:t>
            </a:r>
            <a:r>
              <a:rPr lang="en-US" sz="2200" b="1" dirty="0"/>
              <a:t>flows</a:t>
            </a:r>
            <a:r>
              <a:rPr lang="en-US" sz="2200" dirty="0"/>
              <a:t> and </a:t>
            </a:r>
            <a:r>
              <a:rPr lang="en-US" sz="2200" b="1" dirty="0"/>
              <a:t>profiles</a:t>
            </a:r>
          </a:p>
          <a:p>
            <a:pPr lvl="1"/>
            <a:r>
              <a:rPr lang="en-US" sz="2200" dirty="0"/>
              <a:t>Division of Duties while maintaining </a:t>
            </a:r>
            <a:r>
              <a:rPr lang="en-US" sz="2200" b="1" dirty="0"/>
              <a:t>awareness of the aircraft flight path</a:t>
            </a:r>
          </a:p>
          <a:p>
            <a:pPr marL="457200" lvl="1" indent="0">
              <a:buNone/>
            </a:pPr>
            <a:endParaRPr lang="en-US" dirty="0"/>
          </a:p>
          <a:p>
            <a:pPr marL="2286000" lvl="5" indent="0">
              <a:buNone/>
            </a:pPr>
            <a:endParaRPr lang="en-US" dirty="0"/>
          </a:p>
        </p:txBody>
      </p:sp>
    </p:spTree>
    <p:extLst>
      <p:ext uri="{BB962C8B-B14F-4D97-AF65-F5344CB8AC3E}">
        <p14:creationId xmlns:p14="http://schemas.microsoft.com/office/powerpoint/2010/main" val="17330291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4D01F5-7616-4291-8571-FB79336E2158}"/>
              </a:ext>
            </a:extLst>
          </p:cNvPr>
          <p:cNvSpPr>
            <a:spLocks noGrp="1"/>
          </p:cNvSpPr>
          <p:nvPr>
            <p:ph type="title"/>
          </p:nvPr>
        </p:nvSpPr>
        <p:spPr>
          <a:xfrm>
            <a:off x="646111" y="452718"/>
            <a:ext cx="10854723" cy="680623"/>
          </a:xfrm>
        </p:spPr>
        <p:txBody>
          <a:bodyPr/>
          <a:lstStyle/>
          <a:p>
            <a:pPr algn="ctr"/>
            <a:r>
              <a:rPr lang="en-US" b="1" dirty="0">
                <a:solidFill>
                  <a:srgbClr val="002060"/>
                </a:solidFill>
              </a:rPr>
              <a:t>4. Airspeed Calibration</a:t>
            </a:r>
          </a:p>
        </p:txBody>
      </p:sp>
      <p:sp>
        <p:nvSpPr>
          <p:cNvPr id="3" name="Content Placeholder 2">
            <a:extLst>
              <a:ext uri="{FF2B5EF4-FFF2-40B4-BE49-F238E27FC236}">
                <a16:creationId xmlns:a16="http://schemas.microsoft.com/office/drawing/2014/main" id="{9E05AA3C-9571-448B-8C22-BFB3510DBB2B}"/>
              </a:ext>
            </a:extLst>
          </p:cNvPr>
          <p:cNvSpPr>
            <a:spLocks noGrp="1"/>
          </p:cNvSpPr>
          <p:nvPr>
            <p:ph idx="1"/>
          </p:nvPr>
        </p:nvSpPr>
        <p:spPr>
          <a:xfrm>
            <a:off x="388533" y="1468191"/>
            <a:ext cx="10854723" cy="4803819"/>
          </a:xfrm>
        </p:spPr>
        <p:txBody>
          <a:bodyPr>
            <a:noAutofit/>
          </a:bodyPr>
          <a:lstStyle/>
          <a:p>
            <a:r>
              <a:rPr lang="en-US" sz="2400" dirty="0"/>
              <a:t>Expanding student horizons from 150 to 400 knots and 5,000 to 35,000 feet.</a:t>
            </a:r>
          </a:p>
          <a:p>
            <a:r>
              <a:rPr lang="en-US" sz="2400" dirty="0"/>
              <a:t>Applying the law of primary: </a:t>
            </a:r>
          </a:p>
          <a:p>
            <a:pPr lvl="1"/>
            <a:r>
              <a:rPr lang="en-US" sz="2400" dirty="0"/>
              <a:t>Present the student with canned flight profiles with specific airspeeds and altitudes to provide a benchmark.</a:t>
            </a:r>
          </a:p>
          <a:p>
            <a:pPr lvl="1"/>
            <a:r>
              <a:rPr lang="en-US" sz="2400" dirty="0"/>
              <a:t>Relate climb and descent speeds and profiles to demonstrate fuel efficiency and economic performance.</a:t>
            </a:r>
          </a:p>
          <a:p>
            <a:pPr lvl="1"/>
            <a:r>
              <a:rPr lang="en-US" sz="2400" dirty="0"/>
              <a:t>Demonstrate climb and descent profiles and relate to mileage (TOD planning).</a:t>
            </a:r>
          </a:p>
          <a:p>
            <a:pPr lvl="1"/>
            <a:r>
              <a:rPr lang="en-US" sz="2400" dirty="0"/>
              <a:t>Provide scenarios for implementation of speed calibration lessons (e.g. 250 </a:t>
            </a:r>
            <a:r>
              <a:rPr lang="en-US" sz="2400" dirty="0" err="1"/>
              <a:t>kts</a:t>
            </a:r>
            <a:r>
              <a:rPr lang="en-US" sz="2400" dirty="0"/>
              <a:t>. on downwind).</a:t>
            </a:r>
          </a:p>
        </p:txBody>
      </p:sp>
    </p:spTree>
    <p:extLst>
      <p:ext uri="{BB962C8B-B14F-4D97-AF65-F5344CB8AC3E}">
        <p14:creationId xmlns:p14="http://schemas.microsoft.com/office/powerpoint/2010/main" val="811512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E3B2F6-D5E1-414A-B291-6FCA20AF9768}"/>
              </a:ext>
            </a:extLst>
          </p:cNvPr>
          <p:cNvSpPr>
            <a:spLocks noGrp="1"/>
          </p:cNvSpPr>
          <p:nvPr>
            <p:ph type="title"/>
          </p:nvPr>
        </p:nvSpPr>
        <p:spPr>
          <a:xfrm>
            <a:off x="646111" y="452718"/>
            <a:ext cx="10751692" cy="577592"/>
          </a:xfrm>
        </p:spPr>
        <p:txBody>
          <a:bodyPr/>
          <a:lstStyle/>
          <a:p>
            <a:pPr algn="ctr"/>
            <a:r>
              <a:rPr lang="en-US" b="1" dirty="0">
                <a:solidFill>
                  <a:srgbClr val="002060"/>
                </a:solidFill>
              </a:rPr>
              <a:t>Jet Transition Course Laboratory</a:t>
            </a:r>
          </a:p>
        </p:txBody>
      </p:sp>
      <p:sp>
        <p:nvSpPr>
          <p:cNvPr id="3" name="Content Placeholder 2">
            <a:extLst>
              <a:ext uri="{FF2B5EF4-FFF2-40B4-BE49-F238E27FC236}">
                <a16:creationId xmlns:a16="http://schemas.microsoft.com/office/drawing/2014/main" id="{8603DBC0-834F-4F80-9B0C-00B0E200F4A9}"/>
              </a:ext>
            </a:extLst>
          </p:cNvPr>
          <p:cNvSpPr>
            <a:spLocks noGrp="1"/>
          </p:cNvSpPr>
          <p:nvPr>
            <p:ph idx="1"/>
          </p:nvPr>
        </p:nvSpPr>
        <p:spPr>
          <a:xfrm>
            <a:off x="646112" y="1455313"/>
            <a:ext cx="10751692" cy="5074275"/>
          </a:xfrm>
        </p:spPr>
        <p:txBody>
          <a:bodyPr>
            <a:normAutofit/>
          </a:bodyPr>
          <a:lstStyle/>
          <a:p>
            <a:pPr lvl="1"/>
            <a:r>
              <a:rPr lang="en-US" sz="2000" dirty="0"/>
              <a:t>The goal is </a:t>
            </a:r>
            <a:r>
              <a:rPr lang="en-US" sz="2000" b="1" dirty="0"/>
              <a:t>NOT</a:t>
            </a:r>
            <a:r>
              <a:rPr lang="en-US" sz="2000" dirty="0"/>
              <a:t> a rating in the aircraft. </a:t>
            </a:r>
          </a:p>
          <a:p>
            <a:pPr lvl="1"/>
            <a:r>
              <a:rPr lang="en-US" sz="2000" dirty="0"/>
              <a:t>The goal </a:t>
            </a:r>
            <a:r>
              <a:rPr lang="en-US" sz="2000" b="1" dirty="0"/>
              <a:t>IS</a:t>
            </a:r>
            <a:r>
              <a:rPr lang="en-US" sz="2000" dirty="0"/>
              <a:t> to create an enlightened airline candidate who can embrace regional jet training, not be overwhelmed by the information presented and who can demonstrate good crew resource and threat and error management.  </a:t>
            </a:r>
          </a:p>
          <a:p>
            <a:pPr lvl="1"/>
            <a:r>
              <a:rPr lang="en-US" sz="2000" dirty="0"/>
              <a:t>Demonstrate </a:t>
            </a:r>
            <a:r>
              <a:rPr lang="en-US" sz="2000" b="1" dirty="0"/>
              <a:t>max. vs. optimum altitudes, high and low speed buffet, coffin corner, the proper use of speed brakes and deceleration procedures, energy management.</a:t>
            </a:r>
          </a:p>
          <a:p>
            <a:pPr lvl="1"/>
            <a:r>
              <a:rPr lang="en-US" sz="2000" dirty="0"/>
              <a:t>Demonstrate the importance of a </a:t>
            </a:r>
            <a:r>
              <a:rPr lang="en-US" sz="2000" b="1" dirty="0"/>
              <a:t>stabilized approach</a:t>
            </a:r>
            <a:r>
              <a:rPr lang="en-US" sz="2000" dirty="0"/>
              <a:t>. </a:t>
            </a:r>
          </a:p>
          <a:p>
            <a:pPr lvl="1"/>
            <a:r>
              <a:rPr lang="en-US" sz="2000" dirty="0"/>
              <a:t>Demonstrate </a:t>
            </a:r>
            <a:r>
              <a:rPr lang="en-US" sz="2000" b="1" dirty="0"/>
              <a:t>automation dependency</a:t>
            </a:r>
            <a:r>
              <a:rPr lang="en-US" sz="2000" dirty="0"/>
              <a:t>.</a:t>
            </a:r>
          </a:p>
          <a:p>
            <a:pPr lvl="1"/>
            <a:r>
              <a:rPr lang="en-US" sz="2000" dirty="0"/>
              <a:t>Practice crew handling of system </a:t>
            </a:r>
            <a:r>
              <a:rPr lang="en-US" sz="2000" b="1" dirty="0"/>
              <a:t>abnormal and emergency scenarios</a:t>
            </a:r>
            <a:r>
              <a:rPr lang="en-US" sz="2000" dirty="0"/>
              <a:t>. </a:t>
            </a:r>
          </a:p>
          <a:p>
            <a:pPr lvl="1"/>
            <a:r>
              <a:rPr lang="en-US" sz="2000" dirty="0"/>
              <a:t>Demonstrate airline quality </a:t>
            </a:r>
            <a:r>
              <a:rPr lang="en-US" sz="2000" b="1" dirty="0"/>
              <a:t>briefings</a:t>
            </a:r>
            <a:r>
              <a:rPr lang="en-US" sz="2000" dirty="0"/>
              <a:t> with emphasis on </a:t>
            </a:r>
            <a:r>
              <a:rPr lang="en-US" sz="2000" b="1" dirty="0"/>
              <a:t>threats</a:t>
            </a:r>
            <a:r>
              <a:rPr lang="en-US" sz="2000" dirty="0"/>
              <a:t>.</a:t>
            </a:r>
          </a:p>
          <a:p>
            <a:pPr lvl="1"/>
            <a:r>
              <a:rPr lang="en-US" sz="2000" dirty="0"/>
              <a:t>Recognize and </a:t>
            </a:r>
            <a:r>
              <a:rPr lang="en-US" sz="2000" b="1" dirty="0"/>
              <a:t>trap errors in a crew environment</a:t>
            </a:r>
            <a:r>
              <a:rPr lang="en-US" sz="2000" dirty="0"/>
              <a:t>.</a:t>
            </a:r>
          </a:p>
          <a:p>
            <a:pPr lvl="1"/>
            <a:r>
              <a:rPr lang="en-US" sz="2000" dirty="0"/>
              <a:t>Use the snapshot ability to recreate scenarios for corrective measures.</a:t>
            </a:r>
          </a:p>
          <a:p>
            <a:pPr lvl="1"/>
            <a:endParaRPr lang="en-US" dirty="0"/>
          </a:p>
          <a:p>
            <a:pPr marL="0" indent="0">
              <a:buNone/>
            </a:pPr>
            <a:endParaRPr lang="en-US" dirty="0"/>
          </a:p>
        </p:txBody>
      </p:sp>
    </p:spTree>
    <p:extLst>
      <p:ext uri="{BB962C8B-B14F-4D97-AF65-F5344CB8AC3E}">
        <p14:creationId xmlns:p14="http://schemas.microsoft.com/office/powerpoint/2010/main" val="17388555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BC0E5E-A0A8-4E3A-955D-7804EE0FE1E9}"/>
              </a:ext>
            </a:extLst>
          </p:cNvPr>
          <p:cNvSpPr>
            <a:spLocks noGrp="1"/>
          </p:cNvSpPr>
          <p:nvPr>
            <p:ph type="title"/>
          </p:nvPr>
        </p:nvSpPr>
        <p:spPr>
          <a:xfrm>
            <a:off x="646111" y="452718"/>
            <a:ext cx="10893359" cy="680623"/>
          </a:xfrm>
        </p:spPr>
        <p:txBody>
          <a:bodyPr/>
          <a:lstStyle/>
          <a:p>
            <a:pPr algn="ctr"/>
            <a:r>
              <a:rPr lang="en-US" sz="3600" b="1" dirty="0">
                <a:solidFill>
                  <a:srgbClr val="002060"/>
                </a:solidFill>
              </a:rPr>
              <a:t>Law of Primacy Applications</a:t>
            </a:r>
          </a:p>
        </p:txBody>
      </p:sp>
      <p:sp>
        <p:nvSpPr>
          <p:cNvPr id="3" name="Content Placeholder 2">
            <a:extLst>
              <a:ext uri="{FF2B5EF4-FFF2-40B4-BE49-F238E27FC236}">
                <a16:creationId xmlns:a16="http://schemas.microsoft.com/office/drawing/2014/main" id="{BCC4DB0F-A9F9-4DAC-A5B1-F16690220596}"/>
              </a:ext>
            </a:extLst>
          </p:cNvPr>
          <p:cNvSpPr>
            <a:spLocks noGrp="1"/>
          </p:cNvSpPr>
          <p:nvPr>
            <p:ph idx="1"/>
          </p:nvPr>
        </p:nvSpPr>
        <p:spPr>
          <a:xfrm>
            <a:off x="646112" y="1777285"/>
            <a:ext cx="10893358" cy="4790939"/>
          </a:xfrm>
        </p:spPr>
        <p:txBody>
          <a:bodyPr>
            <a:normAutofit fontScale="40000" lnSpcReduction="20000"/>
          </a:bodyPr>
          <a:lstStyle/>
          <a:p>
            <a:r>
              <a:rPr lang="en-US" sz="4000" b="1" dirty="0"/>
              <a:t>Checklist Management</a:t>
            </a:r>
            <a:r>
              <a:rPr lang="en-US" sz="4000" dirty="0"/>
              <a:t>			</a:t>
            </a:r>
            <a:r>
              <a:rPr lang="en-US" sz="4000" b="1" dirty="0">
                <a:solidFill>
                  <a:srgbClr val="002060"/>
                </a:solidFill>
              </a:rPr>
              <a:t>NW 255, Palm 90</a:t>
            </a:r>
            <a:r>
              <a:rPr lang="en-US" sz="4000" dirty="0"/>
              <a:t>		</a:t>
            </a:r>
            <a:r>
              <a:rPr lang="en-US" sz="4000" dirty="0">
                <a:solidFill>
                  <a:srgbClr val="FF0000"/>
                </a:solidFill>
              </a:rPr>
              <a:t>Checklist, QRH Correct Crew Accomplishment</a:t>
            </a:r>
          </a:p>
          <a:p>
            <a:r>
              <a:rPr lang="en-US" sz="4000" b="1" dirty="0"/>
              <a:t>Altitude Selection on MCP</a:t>
            </a:r>
            <a:r>
              <a:rPr lang="en-US" sz="4000" dirty="0"/>
              <a:t>		</a:t>
            </a:r>
            <a:r>
              <a:rPr lang="en-US" sz="4000" b="1" dirty="0">
                <a:solidFill>
                  <a:srgbClr val="002060"/>
                </a:solidFill>
              </a:rPr>
              <a:t>Altitude Violations</a:t>
            </a:r>
            <a:r>
              <a:rPr lang="en-US" sz="4000" dirty="0"/>
              <a:t>		</a:t>
            </a:r>
            <a:r>
              <a:rPr lang="en-US" sz="4000" dirty="0">
                <a:solidFill>
                  <a:srgbClr val="FF0000"/>
                </a:solidFill>
              </a:rPr>
              <a:t>Setting MCP with PM/PF verification</a:t>
            </a:r>
          </a:p>
          <a:p>
            <a:r>
              <a:rPr lang="en-US" sz="4000" b="1" dirty="0"/>
              <a:t>FMS usage</a:t>
            </a:r>
            <a:r>
              <a:rPr lang="en-US" sz="4000" dirty="0"/>
              <a:t>					</a:t>
            </a:r>
            <a:r>
              <a:rPr lang="en-US" sz="4000" b="1" dirty="0">
                <a:solidFill>
                  <a:srgbClr val="002060"/>
                </a:solidFill>
              </a:rPr>
              <a:t>AA 965</a:t>
            </a:r>
            <a:r>
              <a:rPr lang="en-US" sz="4000" dirty="0"/>
              <a:t>				</a:t>
            </a:r>
            <a:r>
              <a:rPr lang="en-US" sz="4000" dirty="0">
                <a:solidFill>
                  <a:srgbClr val="FF0000"/>
                </a:solidFill>
              </a:rPr>
              <a:t>PM/PF verification and TLAR. WP verification</a:t>
            </a:r>
          </a:p>
          <a:p>
            <a:r>
              <a:rPr lang="en-US" sz="4000" b="1" dirty="0"/>
              <a:t>Mode Confusion</a:t>
            </a:r>
            <a:r>
              <a:rPr lang="en-US" sz="4000" dirty="0"/>
              <a:t>				</a:t>
            </a:r>
            <a:r>
              <a:rPr lang="en-US" sz="4000" b="1" dirty="0">
                <a:solidFill>
                  <a:srgbClr val="002060"/>
                </a:solidFill>
              </a:rPr>
              <a:t>Air Inter 148</a:t>
            </a:r>
            <a:r>
              <a:rPr lang="en-US" sz="4000" dirty="0"/>
              <a:t>			</a:t>
            </a:r>
            <a:r>
              <a:rPr lang="en-US" sz="4000" dirty="0">
                <a:solidFill>
                  <a:srgbClr val="FF0000"/>
                </a:solidFill>
              </a:rPr>
              <a:t>Correct mode for flight phase (v/s for climb?)</a:t>
            </a:r>
          </a:p>
          <a:p>
            <a:r>
              <a:rPr lang="en-US" sz="4000" b="1" dirty="0"/>
              <a:t>Operation of speed brakes</a:t>
            </a:r>
            <a:r>
              <a:rPr lang="en-US" sz="4000" dirty="0"/>
              <a:t>		</a:t>
            </a:r>
            <a:r>
              <a:rPr lang="en-US" sz="4000" b="1" dirty="0">
                <a:solidFill>
                  <a:srgbClr val="002060"/>
                </a:solidFill>
              </a:rPr>
              <a:t>AA 965</a:t>
            </a:r>
            <a:r>
              <a:rPr lang="en-US" sz="4000" dirty="0"/>
              <a:t>				</a:t>
            </a:r>
            <a:r>
              <a:rPr lang="en-US" sz="4000" dirty="0">
                <a:solidFill>
                  <a:srgbClr val="FF0000"/>
                </a:solidFill>
              </a:rPr>
              <a:t>Speed brake position awareness (hand guard?)</a:t>
            </a:r>
          </a:p>
          <a:p>
            <a:r>
              <a:rPr lang="en-US" sz="4000" b="1" dirty="0"/>
              <a:t>Autopilot Operation/Monitoring</a:t>
            </a:r>
            <a:r>
              <a:rPr lang="en-US" sz="4000" dirty="0"/>
              <a:t>	</a:t>
            </a:r>
            <a:r>
              <a:rPr lang="en-US" sz="4000" b="1" dirty="0">
                <a:solidFill>
                  <a:srgbClr val="002060"/>
                </a:solidFill>
              </a:rPr>
              <a:t>EA 401</a:t>
            </a:r>
            <a:r>
              <a:rPr lang="en-US" sz="4000" dirty="0"/>
              <a:t>				</a:t>
            </a:r>
            <a:r>
              <a:rPr lang="en-US" sz="4000" dirty="0">
                <a:solidFill>
                  <a:srgbClr val="FF0000"/>
                </a:solidFill>
              </a:rPr>
              <a:t>Both pilots monitor autopilot. Who has controls?</a:t>
            </a:r>
          </a:p>
          <a:p>
            <a:r>
              <a:rPr lang="en-US" sz="4000" b="1" dirty="0"/>
              <a:t>Crew response to </a:t>
            </a:r>
            <a:r>
              <a:rPr lang="en-US" sz="4000" b="1" dirty="0" err="1"/>
              <a:t>abnormals</a:t>
            </a:r>
            <a:r>
              <a:rPr lang="en-US" sz="4000" b="1" dirty="0"/>
              <a:t>	</a:t>
            </a:r>
            <a:r>
              <a:rPr lang="en-US" sz="4000" dirty="0"/>
              <a:t>	</a:t>
            </a:r>
            <a:r>
              <a:rPr lang="en-US" sz="4000" b="1" dirty="0">
                <a:solidFill>
                  <a:srgbClr val="002060"/>
                </a:solidFill>
              </a:rPr>
              <a:t>EA401/QA 32	</a:t>
            </a:r>
            <a:r>
              <a:rPr lang="en-US" sz="4000" dirty="0"/>
              <a:t>		</a:t>
            </a:r>
            <a:r>
              <a:rPr lang="en-US" sz="4000" dirty="0">
                <a:solidFill>
                  <a:srgbClr val="FF0000"/>
                </a:solidFill>
              </a:rPr>
              <a:t>‘You fly, I’ll fix’</a:t>
            </a:r>
          </a:p>
          <a:p>
            <a:r>
              <a:rPr lang="en-US" sz="4000" b="1" dirty="0"/>
              <a:t>Descent planning formulas</a:t>
            </a:r>
            <a:r>
              <a:rPr lang="en-US" sz="4000" dirty="0"/>
              <a:t>		</a:t>
            </a:r>
            <a:r>
              <a:rPr lang="en-US" sz="4000" b="1" dirty="0">
                <a:solidFill>
                  <a:srgbClr val="002060"/>
                </a:solidFill>
              </a:rPr>
              <a:t>Descent inefficiencies</a:t>
            </a:r>
            <a:r>
              <a:rPr lang="en-US" sz="4000" dirty="0"/>
              <a:t>	</a:t>
            </a:r>
            <a:r>
              <a:rPr lang="en-US" sz="4000" dirty="0">
                <a:solidFill>
                  <a:srgbClr val="FF0000"/>
                </a:solidFill>
              </a:rPr>
              <a:t>Formula introduction: 3 to 1 etc.</a:t>
            </a:r>
          </a:p>
          <a:p>
            <a:r>
              <a:rPr lang="en-US" sz="4000" b="1" dirty="0"/>
              <a:t>Attitude Instrument Flying</a:t>
            </a:r>
            <a:r>
              <a:rPr lang="en-US" sz="4000" dirty="0"/>
              <a:t>		</a:t>
            </a:r>
            <a:r>
              <a:rPr lang="en-US" sz="4000" b="1" dirty="0">
                <a:solidFill>
                  <a:srgbClr val="002060"/>
                </a:solidFill>
              </a:rPr>
              <a:t>AF 447</a:t>
            </a:r>
            <a:r>
              <a:rPr lang="en-US" sz="4000" dirty="0"/>
              <a:t>				</a:t>
            </a:r>
            <a:r>
              <a:rPr lang="en-US" sz="4000" dirty="0">
                <a:solidFill>
                  <a:srgbClr val="FF0000"/>
                </a:solidFill>
              </a:rPr>
              <a:t>Pitch, power, airspeed demos. w &amp; w/o F/D</a:t>
            </a:r>
          </a:p>
          <a:p>
            <a:r>
              <a:rPr lang="en-US" sz="4000" b="1" dirty="0"/>
              <a:t>Basic Automation Dependency</a:t>
            </a:r>
            <a:r>
              <a:rPr lang="en-US" sz="4000" dirty="0"/>
              <a:t>	</a:t>
            </a:r>
            <a:r>
              <a:rPr lang="en-US" sz="4000" b="1" dirty="0">
                <a:solidFill>
                  <a:srgbClr val="002060"/>
                </a:solidFill>
              </a:rPr>
              <a:t>AS 214, TK 1951</a:t>
            </a:r>
            <a:r>
              <a:rPr lang="en-US" sz="4000" dirty="0"/>
              <a:t>		</a:t>
            </a:r>
            <a:r>
              <a:rPr lang="en-US" sz="4000" dirty="0">
                <a:solidFill>
                  <a:srgbClr val="FF0000"/>
                </a:solidFill>
              </a:rPr>
              <a:t>Always thinking ahead of the aircraft</a:t>
            </a:r>
          </a:p>
          <a:p>
            <a:r>
              <a:rPr lang="en-US" sz="4000" b="1" dirty="0"/>
              <a:t>Using Automation as an aid</a:t>
            </a:r>
            <a:r>
              <a:rPr lang="en-US" sz="4000" dirty="0"/>
              <a:t>		</a:t>
            </a:r>
            <a:r>
              <a:rPr lang="en-US" sz="4000" b="1" dirty="0">
                <a:solidFill>
                  <a:srgbClr val="002060"/>
                </a:solidFill>
              </a:rPr>
              <a:t>AS 214</a:t>
            </a:r>
            <a:r>
              <a:rPr lang="en-US" sz="4000" dirty="0"/>
              <a:t>				</a:t>
            </a:r>
            <a:r>
              <a:rPr lang="en-US" sz="4000" dirty="0">
                <a:solidFill>
                  <a:srgbClr val="FF0000"/>
                </a:solidFill>
              </a:rPr>
              <a:t>Set up glide path guidance (300’/nm) and TLAR</a:t>
            </a:r>
          </a:p>
          <a:p>
            <a:endParaRPr lang="en-US" sz="2300" dirty="0">
              <a:solidFill>
                <a:srgbClr val="FF0000"/>
              </a:solidFill>
            </a:endParaRPr>
          </a:p>
          <a:p>
            <a:endParaRPr lang="en-US" sz="1600" dirty="0"/>
          </a:p>
          <a:p>
            <a:endParaRPr lang="en-US" sz="1600" dirty="0"/>
          </a:p>
          <a:p>
            <a:pPr marL="0" indent="0">
              <a:buNone/>
            </a:pPr>
            <a:r>
              <a:rPr lang="en-US" sz="1600" dirty="0"/>
              <a:t>	</a:t>
            </a:r>
          </a:p>
        </p:txBody>
      </p:sp>
    </p:spTree>
    <p:extLst>
      <p:ext uri="{BB962C8B-B14F-4D97-AF65-F5344CB8AC3E}">
        <p14:creationId xmlns:p14="http://schemas.microsoft.com/office/powerpoint/2010/main" val="37129841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 calcmode="lin" valueType="num">
                                      <p:cBhvr additive="base">
                                        <p:cTn id="43"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3">
                                            <p:txEl>
                                              <p:pRg st="7" end="7"/>
                                            </p:txEl>
                                          </p:spTgt>
                                        </p:tgtEl>
                                        <p:attrNameLst>
                                          <p:attrName>style.visibility</p:attrName>
                                        </p:attrNameLst>
                                      </p:cBhvr>
                                      <p:to>
                                        <p:strVal val="visible"/>
                                      </p:to>
                                    </p:set>
                                    <p:anim calcmode="lin" valueType="num">
                                      <p:cBhvr additive="base">
                                        <p:cTn id="4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3">
                                            <p:txEl>
                                              <p:pRg st="8" end="8"/>
                                            </p:txEl>
                                          </p:spTgt>
                                        </p:tgtEl>
                                        <p:attrNameLst>
                                          <p:attrName>style.visibility</p:attrName>
                                        </p:attrNameLst>
                                      </p:cBhvr>
                                      <p:to>
                                        <p:strVal val="visible"/>
                                      </p:to>
                                    </p:set>
                                    <p:anim calcmode="lin" valueType="num">
                                      <p:cBhvr additive="base">
                                        <p:cTn id="55"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4" fill="hold" nodeType="clickEffect">
                                  <p:stCondLst>
                                    <p:cond delay="0"/>
                                  </p:stCondLst>
                                  <p:childTnLst>
                                    <p:set>
                                      <p:cBhvr>
                                        <p:cTn id="60" dur="1" fill="hold">
                                          <p:stCondLst>
                                            <p:cond delay="0"/>
                                          </p:stCondLst>
                                        </p:cTn>
                                        <p:tgtEl>
                                          <p:spTgt spid="3">
                                            <p:txEl>
                                              <p:pRg st="9" end="9"/>
                                            </p:txEl>
                                          </p:spTgt>
                                        </p:tgtEl>
                                        <p:attrNameLst>
                                          <p:attrName>style.visibility</p:attrName>
                                        </p:attrNameLst>
                                      </p:cBhvr>
                                      <p:to>
                                        <p:strVal val="visible"/>
                                      </p:to>
                                    </p:set>
                                    <p:anim calcmode="lin" valueType="num">
                                      <p:cBhvr additive="base">
                                        <p:cTn id="61"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62"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4" fill="hold" nodeType="clickEffect">
                                  <p:stCondLst>
                                    <p:cond delay="0"/>
                                  </p:stCondLst>
                                  <p:childTnLst>
                                    <p:set>
                                      <p:cBhvr>
                                        <p:cTn id="66" dur="1" fill="hold">
                                          <p:stCondLst>
                                            <p:cond delay="0"/>
                                          </p:stCondLst>
                                        </p:cTn>
                                        <p:tgtEl>
                                          <p:spTgt spid="3">
                                            <p:txEl>
                                              <p:pRg st="10" end="10"/>
                                            </p:txEl>
                                          </p:spTgt>
                                        </p:tgtEl>
                                        <p:attrNameLst>
                                          <p:attrName>style.visibility</p:attrName>
                                        </p:attrNameLst>
                                      </p:cBhvr>
                                      <p:to>
                                        <p:strVal val="visible"/>
                                      </p:to>
                                    </p:set>
                                    <p:anim calcmode="lin" valueType="num">
                                      <p:cBhvr additive="base">
                                        <p:cTn id="67" dur="5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68" dur="5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7D3DF096-6A31-4136-BE09-19ACDBCF2C1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32000" y="381000"/>
            <a:ext cx="8128000" cy="6096000"/>
          </a:xfrm>
          <a:prstGeom prst="rect">
            <a:avLst/>
          </a:prstGeom>
        </p:spPr>
      </p:pic>
    </p:spTree>
    <p:extLst>
      <p:ext uri="{BB962C8B-B14F-4D97-AF65-F5344CB8AC3E}">
        <p14:creationId xmlns:p14="http://schemas.microsoft.com/office/powerpoint/2010/main" val="86028512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FF89AE9B-67ED-4718-89F1-7146AA3369A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2666999" y="857250"/>
            <a:ext cx="6858000" cy="5143500"/>
          </a:xfrm>
          <a:prstGeom prst="rect">
            <a:avLst/>
          </a:prstGeom>
        </p:spPr>
      </p:pic>
    </p:spTree>
    <p:extLst>
      <p:ext uri="{BB962C8B-B14F-4D97-AF65-F5344CB8AC3E}">
        <p14:creationId xmlns:p14="http://schemas.microsoft.com/office/powerpoint/2010/main" val="80269116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B3D87A9-4776-4AFF-BA8E-737F96F0F72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32000" y="381000"/>
            <a:ext cx="8128000" cy="6096000"/>
          </a:xfrm>
          <a:prstGeom prst="rect">
            <a:avLst/>
          </a:prstGeom>
        </p:spPr>
      </p:pic>
    </p:spTree>
    <p:extLst>
      <p:ext uri="{BB962C8B-B14F-4D97-AF65-F5344CB8AC3E}">
        <p14:creationId xmlns:p14="http://schemas.microsoft.com/office/powerpoint/2010/main" val="506400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A8BA3A3-3216-480F-8380-836DD54142E0}"/>
              </a:ext>
            </a:extLst>
          </p:cNvPr>
          <p:cNvSpPr>
            <a:spLocks noGrp="1"/>
          </p:cNvSpPr>
          <p:nvPr>
            <p:ph type="title"/>
          </p:nvPr>
        </p:nvSpPr>
        <p:spPr>
          <a:xfrm>
            <a:off x="646111" y="452718"/>
            <a:ext cx="10803207" cy="757896"/>
          </a:xfrm>
        </p:spPr>
        <p:txBody>
          <a:bodyPr/>
          <a:lstStyle/>
          <a:p>
            <a:pPr algn="ctr"/>
            <a:r>
              <a:rPr lang="en-US" dirty="0">
                <a:solidFill>
                  <a:srgbClr val="002060"/>
                </a:solidFill>
              </a:rPr>
              <a:t>Professor Ross L. Stephenson</a:t>
            </a:r>
            <a:r>
              <a:rPr lang="en-US" dirty="0"/>
              <a:t/>
            </a:r>
            <a:br>
              <a:rPr lang="en-US" dirty="0"/>
            </a:br>
            <a:endParaRPr lang="en-US" dirty="0"/>
          </a:p>
        </p:txBody>
      </p:sp>
      <p:sp>
        <p:nvSpPr>
          <p:cNvPr id="2" name="Content Placeholder 1">
            <a:extLst>
              <a:ext uri="{FF2B5EF4-FFF2-40B4-BE49-F238E27FC236}">
                <a16:creationId xmlns:a16="http://schemas.microsoft.com/office/drawing/2014/main" id="{4FE4315A-7F4F-4CE5-9A50-D79B299F1818}"/>
              </a:ext>
            </a:extLst>
          </p:cNvPr>
          <p:cNvSpPr>
            <a:spLocks noGrp="1"/>
          </p:cNvSpPr>
          <p:nvPr>
            <p:ph idx="1"/>
          </p:nvPr>
        </p:nvSpPr>
        <p:spPr>
          <a:xfrm>
            <a:off x="646111" y="1455314"/>
            <a:ext cx="10803207" cy="4793086"/>
          </a:xfrm>
        </p:spPr>
        <p:txBody>
          <a:bodyPr/>
          <a:lstStyle/>
          <a:p>
            <a:r>
              <a:rPr lang="en-US" b="1" dirty="0">
                <a:solidFill>
                  <a:srgbClr val="002060"/>
                </a:solidFill>
              </a:rPr>
              <a:t>Education:</a:t>
            </a:r>
          </a:p>
          <a:p>
            <a:r>
              <a:rPr lang="en-US" dirty="0"/>
              <a:t>BS, Economics and Finance, Houston Baptist University</a:t>
            </a:r>
          </a:p>
          <a:p>
            <a:r>
              <a:rPr lang="en-US" dirty="0"/>
              <a:t>MA, Economics, University of Oklahoma.</a:t>
            </a:r>
          </a:p>
          <a:p>
            <a:r>
              <a:rPr lang="en-US" dirty="0"/>
              <a:t>PhD (ABD), Aviation, ERAU</a:t>
            </a:r>
          </a:p>
          <a:p>
            <a:r>
              <a:rPr lang="en-US" b="1" dirty="0"/>
              <a:t>Marine Corps Officer </a:t>
            </a:r>
            <a:r>
              <a:rPr lang="en-US" dirty="0"/>
              <a:t>(1988-2008)		</a:t>
            </a:r>
          </a:p>
          <a:p>
            <a:pPr lvl="2"/>
            <a:r>
              <a:rPr lang="en-US" dirty="0"/>
              <a:t>Fixed and rotor wing aviator and instructor</a:t>
            </a:r>
          </a:p>
          <a:p>
            <a:pPr lvl="2"/>
            <a:r>
              <a:rPr lang="en-US" dirty="0"/>
              <a:t>Economics Instructor USNA (5 years)</a:t>
            </a:r>
          </a:p>
          <a:p>
            <a:r>
              <a:rPr lang="en-US" b="1" dirty="0"/>
              <a:t>Pilot and Program Manager, </a:t>
            </a:r>
            <a:r>
              <a:rPr lang="en-US" dirty="0"/>
              <a:t>King Air, L-3, ISR, Iraq and Afghanistan (2108-2012)</a:t>
            </a:r>
          </a:p>
          <a:p>
            <a:r>
              <a:rPr lang="en-US" b="1" dirty="0"/>
              <a:t>Resource Assistant Professor of Aeronautics, </a:t>
            </a:r>
            <a:r>
              <a:rPr lang="en-US" dirty="0"/>
              <a:t>Jacksonville Univ., FL (2013-present)</a:t>
            </a:r>
          </a:p>
          <a:p>
            <a:r>
              <a:rPr lang="en-US" dirty="0">
                <a:solidFill>
                  <a:srgbClr val="002060"/>
                </a:solidFill>
              </a:rPr>
              <a:t>Various FAA fixed wing and rotor wing licenses</a:t>
            </a:r>
          </a:p>
          <a:p>
            <a:pPr lvl="2"/>
            <a:endParaRPr lang="en-US" dirty="0"/>
          </a:p>
          <a:p>
            <a:pPr lvl="2"/>
            <a:endParaRPr lang="en-US" dirty="0"/>
          </a:p>
          <a:p>
            <a:pPr lvl="2"/>
            <a:endParaRPr lang="en-US" dirty="0"/>
          </a:p>
          <a:p>
            <a:endParaRPr lang="en-US" dirty="0"/>
          </a:p>
        </p:txBody>
      </p:sp>
    </p:spTree>
    <p:extLst>
      <p:ext uri="{BB962C8B-B14F-4D97-AF65-F5344CB8AC3E}">
        <p14:creationId xmlns:p14="http://schemas.microsoft.com/office/powerpoint/2010/main" val="244391985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4223E0A-4EAA-4E22-95CB-A8CE3B001EF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32000" y="381000"/>
            <a:ext cx="8128000" cy="6096000"/>
          </a:xfrm>
          <a:prstGeom prst="rect">
            <a:avLst/>
          </a:prstGeom>
        </p:spPr>
      </p:pic>
    </p:spTree>
    <p:extLst>
      <p:ext uri="{BB962C8B-B14F-4D97-AF65-F5344CB8AC3E}">
        <p14:creationId xmlns:p14="http://schemas.microsoft.com/office/powerpoint/2010/main" val="266553189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94793DBF-A5E7-4B44-809A-9D1A5904056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32000" y="381000"/>
            <a:ext cx="8128000" cy="6096000"/>
          </a:xfrm>
          <a:prstGeom prst="rect">
            <a:avLst/>
          </a:prstGeom>
        </p:spPr>
      </p:pic>
    </p:spTree>
    <p:extLst>
      <p:ext uri="{BB962C8B-B14F-4D97-AF65-F5344CB8AC3E}">
        <p14:creationId xmlns:p14="http://schemas.microsoft.com/office/powerpoint/2010/main" val="414534136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1394B58-0A1F-4CEE-AC58-320059EF0BD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5400000">
            <a:off x="2666999" y="857250"/>
            <a:ext cx="6858000" cy="5143500"/>
          </a:xfrm>
          <a:prstGeom prst="rect">
            <a:avLst/>
          </a:prstGeom>
        </p:spPr>
      </p:pic>
    </p:spTree>
    <p:extLst>
      <p:ext uri="{BB962C8B-B14F-4D97-AF65-F5344CB8AC3E}">
        <p14:creationId xmlns:p14="http://schemas.microsoft.com/office/powerpoint/2010/main" val="131932893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8CF741B-3721-40EC-B08E-BAD55CF1E3A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32000" y="381000"/>
            <a:ext cx="8128000" cy="6096000"/>
          </a:xfrm>
          <a:prstGeom prst="rect">
            <a:avLst/>
          </a:prstGeom>
        </p:spPr>
      </p:pic>
    </p:spTree>
    <p:extLst>
      <p:ext uri="{BB962C8B-B14F-4D97-AF65-F5344CB8AC3E}">
        <p14:creationId xmlns:p14="http://schemas.microsoft.com/office/powerpoint/2010/main" val="199116850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2536025-F682-4A76-8617-D9737365424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032000" y="381000"/>
            <a:ext cx="8128000" cy="6096000"/>
          </a:xfrm>
          <a:prstGeom prst="rect">
            <a:avLst/>
          </a:prstGeom>
        </p:spPr>
      </p:pic>
    </p:spTree>
    <p:extLst>
      <p:ext uri="{BB962C8B-B14F-4D97-AF65-F5344CB8AC3E}">
        <p14:creationId xmlns:p14="http://schemas.microsoft.com/office/powerpoint/2010/main" val="214084141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2B2028E-984D-412F-B33E-1C629723ADF5}"/>
              </a:ext>
            </a:extLst>
          </p:cNvPr>
          <p:cNvSpPr>
            <a:spLocks noGrp="1"/>
          </p:cNvSpPr>
          <p:nvPr>
            <p:ph type="title"/>
          </p:nvPr>
        </p:nvSpPr>
        <p:spPr>
          <a:xfrm>
            <a:off x="646111" y="452718"/>
            <a:ext cx="10816086" cy="757896"/>
          </a:xfrm>
        </p:spPr>
        <p:txBody>
          <a:bodyPr/>
          <a:lstStyle/>
          <a:p>
            <a:pPr algn="ctr"/>
            <a:r>
              <a:rPr lang="en-US" b="1">
                <a:solidFill>
                  <a:srgbClr val="002060"/>
                </a:solidFill>
              </a:rPr>
              <a:t>And Finally</a:t>
            </a:r>
            <a:endParaRPr lang="en-US" b="1" dirty="0">
              <a:solidFill>
                <a:srgbClr val="002060"/>
              </a:solidFill>
            </a:endParaRPr>
          </a:p>
        </p:txBody>
      </p:sp>
      <p:sp>
        <p:nvSpPr>
          <p:cNvPr id="3" name="Content Placeholder 2">
            <a:extLst>
              <a:ext uri="{FF2B5EF4-FFF2-40B4-BE49-F238E27FC236}">
                <a16:creationId xmlns:a16="http://schemas.microsoft.com/office/drawing/2014/main" id="{07BC99A0-EBF1-41D8-A084-24688896FA31}"/>
              </a:ext>
            </a:extLst>
          </p:cNvPr>
          <p:cNvSpPr>
            <a:spLocks noGrp="1"/>
          </p:cNvSpPr>
          <p:nvPr>
            <p:ph idx="1"/>
          </p:nvPr>
        </p:nvSpPr>
        <p:spPr>
          <a:xfrm>
            <a:off x="646111" y="1725768"/>
            <a:ext cx="10648662" cy="4533364"/>
          </a:xfrm>
        </p:spPr>
        <p:txBody>
          <a:bodyPr>
            <a:noAutofit/>
          </a:bodyPr>
          <a:lstStyle/>
          <a:p>
            <a:pPr marL="0" indent="0">
              <a:buNone/>
            </a:pPr>
            <a:r>
              <a:rPr lang="en-US" sz="3600" dirty="0"/>
              <a:t>For the Law of Primacy to be utilized and implemented effectively:</a:t>
            </a:r>
          </a:p>
          <a:p>
            <a:pPr marL="0" indent="0">
              <a:buNone/>
            </a:pPr>
            <a:endParaRPr lang="en-US" sz="3200" b="1" dirty="0"/>
          </a:p>
          <a:p>
            <a:pPr marL="0" indent="0">
              <a:buNone/>
            </a:pPr>
            <a:r>
              <a:rPr lang="en-US" sz="4400" b="1" dirty="0">
                <a:solidFill>
                  <a:srgbClr val="002060"/>
                </a:solidFill>
              </a:rPr>
              <a:t>The JTC Instructor should have Pt. 121 experience.</a:t>
            </a:r>
          </a:p>
          <a:p>
            <a:pPr marL="0" indent="0">
              <a:buNone/>
            </a:pPr>
            <a:endParaRPr lang="en-US" sz="3200" b="1" dirty="0">
              <a:solidFill>
                <a:srgbClr val="002060"/>
              </a:solidFill>
            </a:endParaRPr>
          </a:p>
          <a:p>
            <a:pPr marL="0" indent="0">
              <a:buNone/>
            </a:pPr>
            <a:r>
              <a:rPr lang="en-US" sz="3200" b="1" dirty="0">
                <a:solidFill>
                  <a:srgbClr val="FF0000"/>
                </a:solidFill>
              </a:rPr>
              <a:t>Questions?</a:t>
            </a:r>
          </a:p>
        </p:txBody>
      </p:sp>
    </p:spTree>
    <p:extLst>
      <p:ext uri="{BB962C8B-B14F-4D97-AF65-F5344CB8AC3E}">
        <p14:creationId xmlns:p14="http://schemas.microsoft.com/office/powerpoint/2010/main" val="13205786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D0BE266-4A67-40C5-BBB4-E78499CD2A7C}"/>
              </a:ext>
            </a:extLst>
          </p:cNvPr>
          <p:cNvSpPr>
            <a:spLocks noGrp="1"/>
          </p:cNvSpPr>
          <p:nvPr>
            <p:ph type="title"/>
          </p:nvPr>
        </p:nvSpPr>
        <p:spPr>
          <a:xfrm>
            <a:off x="646111" y="452718"/>
            <a:ext cx="10841844" cy="886685"/>
          </a:xfrm>
        </p:spPr>
        <p:txBody>
          <a:bodyPr/>
          <a:lstStyle/>
          <a:p>
            <a:pPr algn="ctr"/>
            <a:r>
              <a:rPr lang="en-US" dirty="0">
                <a:solidFill>
                  <a:srgbClr val="002060"/>
                </a:solidFill>
              </a:rPr>
              <a:t>Capt. Wayne S. Ziskal</a:t>
            </a:r>
          </a:p>
        </p:txBody>
      </p:sp>
      <p:sp>
        <p:nvSpPr>
          <p:cNvPr id="2" name="Content Placeholder 1">
            <a:extLst>
              <a:ext uri="{FF2B5EF4-FFF2-40B4-BE49-F238E27FC236}">
                <a16:creationId xmlns:a16="http://schemas.microsoft.com/office/drawing/2014/main" id="{BED7F1F2-10F8-45A7-BCC8-24E015A0E675}"/>
              </a:ext>
            </a:extLst>
          </p:cNvPr>
          <p:cNvSpPr>
            <a:spLocks noGrp="1"/>
          </p:cNvSpPr>
          <p:nvPr>
            <p:ph idx="1"/>
          </p:nvPr>
        </p:nvSpPr>
        <p:spPr>
          <a:xfrm>
            <a:off x="646111" y="1506828"/>
            <a:ext cx="10841844" cy="4597758"/>
          </a:xfrm>
        </p:spPr>
        <p:txBody>
          <a:bodyPr>
            <a:noAutofit/>
          </a:bodyPr>
          <a:lstStyle/>
          <a:p>
            <a:r>
              <a:rPr lang="en-US" b="1" dirty="0"/>
              <a:t>Education: </a:t>
            </a:r>
            <a:r>
              <a:rPr lang="en-US" dirty="0"/>
              <a:t>BA University of Ill, 1970, M.Ed. Wayne St. Univ. MI, 1975.</a:t>
            </a:r>
          </a:p>
          <a:p>
            <a:r>
              <a:rPr lang="en-US" b="1" dirty="0">
                <a:solidFill>
                  <a:srgbClr val="C00000"/>
                </a:solidFill>
              </a:rPr>
              <a:t>Assistant Professor </a:t>
            </a:r>
            <a:r>
              <a:rPr lang="en-US" dirty="0">
                <a:solidFill>
                  <a:srgbClr val="C00000"/>
                </a:solidFill>
              </a:rPr>
              <a:t>(tenured), School of Aviation, Jacksonville Univ. FL, 2011-Present.</a:t>
            </a:r>
          </a:p>
          <a:p>
            <a:r>
              <a:rPr lang="en-US" b="1" dirty="0">
                <a:solidFill>
                  <a:srgbClr val="C00000"/>
                </a:solidFill>
              </a:rPr>
              <a:t>Senior Analyst, </a:t>
            </a:r>
            <a:r>
              <a:rPr lang="en-US" dirty="0">
                <a:solidFill>
                  <a:srgbClr val="C00000"/>
                </a:solidFill>
              </a:rPr>
              <a:t>BRZ Inc., US Navy Flight Safety ASAP Program (2016-present).</a:t>
            </a:r>
          </a:p>
          <a:p>
            <a:r>
              <a:rPr lang="en-US" b="1" dirty="0">
                <a:solidFill>
                  <a:srgbClr val="002060"/>
                </a:solidFill>
              </a:rPr>
              <a:t>American Airlines, </a:t>
            </a:r>
            <a:r>
              <a:rPr lang="en-US" dirty="0">
                <a:solidFill>
                  <a:srgbClr val="002060"/>
                </a:solidFill>
              </a:rPr>
              <a:t>(1976-2011) Int. Capt., Standards Chief: N. Pac., S. Am., Mid-East.</a:t>
            </a:r>
          </a:p>
          <a:p>
            <a:r>
              <a:rPr lang="en-US" dirty="0">
                <a:solidFill>
                  <a:srgbClr val="002060"/>
                </a:solidFill>
              </a:rPr>
              <a:t>Check Airman, Sim and Line: B777 (</a:t>
            </a:r>
            <a:r>
              <a:rPr lang="en-US" dirty="0" err="1">
                <a:solidFill>
                  <a:srgbClr val="002060"/>
                </a:solidFill>
              </a:rPr>
              <a:t>Init.</a:t>
            </a:r>
            <a:r>
              <a:rPr lang="en-US" dirty="0">
                <a:solidFill>
                  <a:srgbClr val="002060"/>
                </a:solidFill>
              </a:rPr>
              <a:t> Cadre), MD11, DC10, B727. Retired Sen #6.</a:t>
            </a:r>
          </a:p>
          <a:p>
            <a:r>
              <a:rPr lang="en-US" b="1" dirty="0">
                <a:solidFill>
                  <a:srgbClr val="FF0000"/>
                </a:solidFill>
              </a:rPr>
              <a:t>USAF </a:t>
            </a:r>
            <a:r>
              <a:rPr lang="en-US" dirty="0">
                <a:solidFill>
                  <a:srgbClr val="FF0000"/>
                </a:solidFill>
              </a:rPr>
              <a:t>1970-91 (AFRES 1975-91), MC-130E, C130A &amp; H2 instructor and flight examiner.</a:t>
            </a:r>
          </a:p>
          <a:p>
            <a:r>
              <a:rPr lang="en-US" b="1" dirty="0">
                <a:solidFill>
                  <a:srgbClr val="002060"/>
                </a:solidFill>
              </a:rPr>
              <a:t>Gen. Av.: </a:t>
            </a:r>
            <a:r>
              <a:rPr lang="en-US" dirty="0">
                <a:solidFill>
                  <a:srgbClr val="002060"/>
                </a:solidFill>
              </a:rPr>
              <a:t>CFI: A&amp;I, SMEL, G, Comm: SES, AGI: A&amp;I, current SEL, CFI.</a:t>
            </a:r>
          </a:p>
          <a:p>
            <a:r>
              <a:rPr lang="en-US" dirty="0">
                <a:solidFill>
                  <a:srgbClr val="002060"/>
                </a:solidFill>
              </a:rPr>
              <a:t>ATP: SEL, MEL, B777, A310, DC10, MD11, B757, B767, B727, L382, FE: TJ, TP.</a:t>
            </a:r>
          </a:p>
          <a:p>
            <a:r>
              <a:rPr lang="en-US" b="1" dirty="0"/>
              <a:t>Total Flying time</a:t>
            </a:r>
            <a:r>
              <a:rPr lang="en-US" dirty="0"/>
              <a:t>: 27,700 hours.</a:t>
            </a:r>
          </a:p>
          <a:p>
            <a:r>
              <a:rPr lang="en-US" sz="2400" dirty="0">
                <a:solidFill>
                  <a:srgbClr val="00B050"/>
                </a:solidFill>
              </a:rPr>
              <a:t>Recipient: FAA Wright Bros. Master Pilot Award, April 2017.    </a:t>
            </a:r>
          </a:p>
        </p:txBody>
      </p:sp>
    </p:spTree>
    <p:extLst>
      <p:ext uri="{BB962C8B-B14F-4D97-AF65-F5344CB8AC3E}">
        <p14:creationId xmlns:p14="http://schemas.microsoft.com/office/powerpoint/2010/main" val="40628884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5CF1538-98D7-4787-958F-DD0237AF8D4B}"/>
              </a:ext>
            </a:extLst>
          </p:cNvPr>
          <p:cNvSpPr>
            <a:spLocks noGrp="1"/>
          </p:cNvSpPr>
          <p:nvPr>
            <p:ph type="title"/>
          </p:nvPr>
        </p:nvSpPr>
        <p:spPr>
          <a:xfrm>
            <a:off x="646111" y="452718"/>
            <a:ext cx="10906238" cy="590471"/>
          </a:xfrm>
        </p:spPr>
        <p:txBody>
          <a:bodyPr/>
          <a:lstStyle/>
          <a:p>
            <a:pPr algn="ctr"/>
            <a:r>
              <a:rPr lang="en-US" sz="3200" b="1" dirty="0">
                <a:solidFill>
                  <a:srgbClr val="002060"/>
                </a:solidFill>
                <a:latin typeface="Arial" panose="020B0604020202020204" pitchFamily="34" charset="0"/>
                <a:cs typeface="Arial" panose="020B0604020202020204" pitchFamily="34" charset="0"/>
              </a:rPr>
              <a:t>Abstract</a:t>
            </a:r>
          </a:p>
        </p:txBody>
      </p:sp>
      <p:sp>
        <p:nvSpPr>
          <p:cNvPr id="6" name="Content Placeholder 5">
            <a:extLst>
              <a:ext uri="{FF2B5EF4-FFF2-40B4-BE49-F238E27FC236}">
                <a16:creationId xmlns:a16="http://schemas.microsoft.com/office/drawing/2014/main" id="{967B65F2-DF5B-4475-B7C5-C3B2DB7DBF28}"/>
              </a:ext>
            </a:extLst>
          </p:cNvPr>
          <p:cNvSpPr>
            <a:spLocks noGrp="1"/>
          </p:cNvSpPr>
          <p:nvPr>
            <p:ph idx="1"/>
          </p:nvPr>
        </p:nvSpPr>
        <p:spPr>
          <a:xfrm>
            <a:off x="645130" y="1331259"/>
            <a:ext cx="11113281" cy="5185451"/>
          </a:xfrm>
        </p:spPr>
        <p:txBody>
          <a:bodyPr>
            <a:normAutofit/>
          </a:bodyPr>
          <a:lstStyle/>
          <a:p>
            <a:r>
              <a:rPr lang="en-US" sz="2400" dirty="0">
                <a:latin typeface="Arial" panose="020B0604020202020204" pitchFamily="34" charset="0"/>
                <a:cs typeface="Arial" panose="020B0604020202020204" pitchFamily="34" charset="0"/>
              </a:rPr>
              <a:t>Regional jet carriers have established Pilot Pathway Programs providing partnership opportunities with collegiate aviation programs in order to fashion pilot training at the undergraduate level. These partnerships provide aviation students early screening for employment with regional airlines and provide the university needed access to airline training material to fully prepare these students for success during regional jet carrier new hire training. One of the main issues with normal FAA recommended pilot training and licensing progression is the emphasis on single pilot operations. The regionals operate aircraft requiring a cockpit crew. The challenges of the transition to a multicrew environment are discussed. Deficiencies noted during regional jet carrier new hire training are also discussed, along with traditional undergraduate aviation curriculum. The design, benefits, and goal of a jet transition course will be presented.</a:t>
            </a:r>
          </a:p>
        </p:txBody>
      </p:sp>
    </p:spTree>
    <p:extLst>
      <p:ext uri="{BB962C8B-B14F-4D97-AF65-F5344CB8AC3E}">
        <p14:creationId xmlns:p14="http://schemas.microsoft.com/office/powerpoint/2010/main" val="29701072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82B540-7B12-46FE-992F-9D1B847D8505}"/>
              </a:ext>
            </a:extLst>
          </p:cNvPr>
          <p:cNvSpPr>
            <a:spLocks noGrp="1"/>
          </p:cNvSpPr>
          <p:nvPr>
            <p:ph type="title"/>
          </p:nvPr>
        </p:nvSpPr>
        <p:spPr>
          <a:xfrm>
            <a:off x="646111" y="452718"/>
            <a:ext cx="10545630" cy="719259"/>
          </a:xfrm>
        </p:spPr>
        <p:txBody>
          <a:bodyPr/>
          <a:lstStyle/>
          <a:p>
            <a:pPr algn="ctr"/>
            <a:r>
              <a:rPr lang="en-US" b="1" dirty="0">
                <a:solidFill>
                  <a:srgbClr val="002060"/>
                </a:solidFill>
              </a:rPr>
              <a:t>Definitions</a:t>
            </a:r>
          </a:p>
        </p:txBody>
      </p:sp>
      <p:sp>
        <p:nvSpPr>
          <p:cNvPr id="3" name="Content Placeholder 2">
            <a:extLst>
              <a:ext uri="{FF2B5EF4-FFF2-40B4-BE49-F238E27FC236}">
                <a16:creationId xmlns:a16="http://schemas.microsoft.com/office/drawing/2014/main" id="{1018BD2B-F213-4219-85E2-523EF02BAA8C}"/>
              </a:ext>
            </a:extLst>
          </p:cNvPr>
          <p:cNvSpPr>
            <a:spLocks noGrp="1"/>
          </p:cNvSpPr>
          <p:nvPr>
            <p:ph idx="1"/>
          </p:nvPr>
        </p:nvSpPr>
        <p:spPr>
          <a:xfrm>
            <a:off x="646111" y="1403797"/>
            <a:ext cx="11035027" cy="2550018"/>
          </a:xfrm>
        </p:spPr>
        <p:txBody>
          <a:bodyPr>
            <a:noAutofit/>
          </a:bodyPr>
          <a:lstStyle/>
          <a:p>
            <a:r>
              <a:rPr lang="en-US" sz="3200" b="1" dirty="0"/>
              <a:t>The Law of Primacy</a:t>
            </a:r>
            <a:r>
              <a:rPr lang="en-US" sz="3200" dirty="0"/>
              <a:t> (E. L. Thorndike):</a:t>
            </a:r>
          </a:p>
          <a:p>
            <a:r>
              <a:rPr lang="en-US" sz="3200" dirty="0"/>
              <a:t>‘Primacy, the state of being first, often creates a strong, almost unshakable impression and underlies the reason an instructor must teach correctly the first time and the student must learn correctly the first time.’ (FAA 2009).</a:t>
            </a:r>
          </a:p>
          <a:p>
            <a:r>
              <a:rPr lang="en-US" sz="3200" dirty="0"/>
              <a:t>Surfaces under times of stress or time compression.</a:t>
            </a:r>
          </a:p>
          <a:p>
            <a:r>
              <a:rPr lang="en-US" sz="3200" dirty="0"/>
              <a:t>Example: SW 1380: Single frequency request from ATC.</a:t>
            </a:r>
          </a:p>
        </p:txBody>
      </p:sp>
    </p:spTree>
    <p:extLst>
      <p:ext uri="{BB962C8B-B14F-4D97-AF65-F5344CB8AC3E}">
        <p14:creationId xmlns:p14="http://schemas.microsoft.com/office/powerpoint/2010/main" val="37669651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8F72A2-FB19-45ED-BF30-BA17EA7A2F28}"/>
              </a:ext>
            </a:extLst>
          </p:cNvPr>
          <p:cNvSpPr>
            <a:spLocks noGrp="1"/>
          </p:cNvSpPr>
          <p:nvPr>
            <p:ph type="title"/>
          </p:nvPr>
        </p:nvSpPr>
        <p:spPr>
          <a:xfrm>
            <a:off x="646111" y="452719"/>
            <a:ext cx="10803207" cy="732138"/>
          </a:xfrm>
        </p:spPr>
        <p:txBody>
          <a:bodyPr/>
          <a:lstStyle/>
          <a:p>
            <a:pPr algn="ctr"/>
            <a:r>
              <a:rPr lang="en-US" b="1" dirty="0">
                <a:solidFill>
                  <a:srgbClr val="002060"/>
                </a:solidFill>
              </a:rPr>
              <a:t>Definitions (cont.)</a:t>
            </a:r>
          </a:p>
        </p:txBody>
      </p:sp>
      <p:sp>
        <p:nvSpPr>
          <p:cNvPr id="3" name="Content Placeholder 2">
            <a:extLst>
              <a:ext uri="{FF2B5EF4-FFF2-40B4-BE49-F238E27FC236}">
                <a16:creationId xmlns:a16="http://schemas.microsoft.com/office/drawing/2014/main" id="{4FCD4C09-BADD-45FB-B255-B648838163D1}"/>
              </a:ext>
            </a:extLst>
          </p:cNvPr>
          <p:cNvSpPr>
            <a:spLocks noGrp="1"/>
          </p:cNvSpPr>
          <p:nvPr>
            <p:ph idx="1"/>
          </p:nvPr>
        </p:nvSpPr>
        <p:spPr>
          <a:xfrm>
            <a:off x="824248" y="1326524"/>
            <a:ext cx="10625070" cy="4921875"/>
          </a:xfrm>
        </p:spPr>
        <p:txBody>
          <a:bodyPr/>
          <a:lstStyle/>
          <a:p>
            <a:r>
              <a:rPr lang="en-US" b="1" dirty="0"/>
              <a:t>Jet Transition Course </a:t>
            </a:r>
            <a:r>
              <a:rPr lang="en-US" dirty="0"/>
              <a:t>(JTC)</a:t>
            </a:r>
          </a:p>
          <a:p>
            <a:r>
              <a:rPr lang="en-US" dirty="0"/>
              <a:t>No formal definition</a:t>
            </a:r>
          </a:p>
          <a:p>
            <a:r>
              <a:rPr lang="en-US" dirty="0"/>
              <a:t>‘A jet transition course should be a multi-faceted and seek to identify and lay the appropriate foundation for core competencies unique to air carrier and high altitude turbojet operations. In a non-regulatory environment, elements key to such foundations are broad, limitless, and often subject to the best interpretation, perception, and instinct of the person, authority, or agency questioned.’ (M. J. Hildebrandt, JetBlue Director Business Partner Training Standards).</a:t>
            </a:r>
          </a:p>
          <a:p>
            <a:r>
              <a:rPr lang="en-US" dirty="0"/>
              <a:t>Some limitations:</a:t>
            </a:r>
          </a:p>
          <a:p>
            <a:r>
              <a:rPr lang="en-US" dirty="0"/>
              <a:t>Instructor experience</a:t>
            </a:r>
          </a:p>
          <a:p>
            <a:r>
              <a:rPr lang="en-US" dirty="0"/>
              <a:t>Number of students in seats</a:t>
            </a:r>
          </a:p>
          <a:p>
            <a:r>
              <a:rPr lang="en-US" dirty="0"/>
              <a:t>Student course load and continuity of training </a:t>
            </a:r>
          </a:p>
          <a:p>
            <a:endParaRPr lang="en-US" dirty="0"/>
          </a:p>
        </p:txBody>
      </p:sp>
    </p:spTree>
    <p:extLst>
      <p:ext uri="{BB962C8B-B14F-4D97-AF65-F5344CB8AC3E}">
        <p14:creationId xmlns:p14="http://schemas.microsoft.com/office/powerpoint/2010/main" val="29064134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885233-FA6B-488C-9921-8983AE54223F}"/>
              </a:ext>
            </a:extLst>
          </p:cNvPr>
          <p:cNvSpPr>
            <a:spLocks noGrp="1"/>
          </p:cNvSpPr>
          <p:nvPr>
            <p:ph type="title"/>
          </p:nvPr>
        </p:nvSpPr>
        <p:spPr>
          <a:xfrm>
            <a:off x="646111" y="452717"/>
            <a:ext cx="10996390" cy="693503"/>
          </a:xfrm>
        </p:spPr>
        <p:txBody>
          <a:bodyPr/>
          <a:lstStyle/>
          <a:p>
            <a:pPr algn="ctr"/>
            <a:r>
              <a:rPr lang="en-US" b="1" dirty="0">
                <a:solidFill>
                  <a:srgbClr val="002060"/>
                </a:solidFill>
              </a:rPr>
              <a:t>Definitions (cont.)</a:t>
            </a:r>
          </a:p>
        </p:txBody>
      </p:sp>
      <p:sp>
        <p:nvSpPr>
          <p:cNvPr id="3" name="Content Placeholder 2">
            <a:extLst>
              <a:ext uri="{FF2B5EF4-FFF2-40B4-BE49-F238E27FC236}">
                <a16:creationId xmlns:a16="http://schemas.microsoft.com/office/drawing/2014/main" id="{7192E916-ABBA-4BB2-B781-158F2026FC3C}"/>
              </a:ext>
            </a:extLst>
          </p:cNvPr>
          <p:cNvSpPr>
            <a:spLocks noGrp="1"/>
          </p:cNvSpPr>
          <p:nvPr>
            <p:ph idx="1"/>
          </p:nvPr>
        </p:nvSpPr>
        <p:spPr>
          <a:xfrm>
            <a:off x="646112" y="1326524"/>
            <a:ext cx="10906238" cy="4921875"/>
          </a:xfrm>
        </p:spPr>
        <p:txBody>
          <a:bodyPr/>
          <a:lstStyle/>
          <a:p>
            <a:r>
              <a:rPr lang="en-US" sz="2800" b="1" dirty="0"/>
              <a:t>Pilot Training:</a:t>
            </a:r>
          </a:p>
          <a:p>
            <a:r>
              <a:rPr lang="en-US" sz="2800" dirty="0"/>
              <a:t>Single pilot (PIC) vs. Crew Concept (MPL)</a:t>
            </a:r>
          </a:p>
          <a:p>
            <a:r>
              <a:rPr lang="en-US" sz="2800" b="1" dirty="0"/>
              <a:t>Aircrew:</a:t>
            </a:r>
          </a:p>
          <a:p>
            <a:r>
              <a:rPr lang="en-US" sz="2800" dirty="0"/>
              <a:t>Not just the other pilot. Include all resources.</a:t>
            </a:r>
          </a:p>
          <a:p>
            <a:r>
              <a:rPr lang="en-US" sz="2800" b="1" dirty="0"/>
              <a:t>Regional Airlines:</a:t>
            </a:r>
          </a:p>
          <a:p>
            <a:r>
              <a:rPr lang="en-US" sz="2800" dirty="0"/>
              <a:t>The first Part 121 employer.</a:t>
            </a:r>
          </a:p>
          <a:p>
            <a:r>
              <a:rPr lang="en-US" sz="2800" dirty="0"/>
              <a:t>Train new hires to Restricted ATP standards.</a:t>
            </a:r>
          </a:p>
          <a:p>
            <a:r>
              <a:rPr lang="en-US" sz="2800" dirty="0"/>
              <a:t>Can provide guidance and materials for Jet Transition Course content. </a:t>
            </a:r>
          </a:p>
          <a:p>
            <a:endParaRPr lang="en-US" dirty="0"/>
          </a:p>
          <a:p>
            <a:endParaRPr lang="en-US" dirty="0"/>
          </a:p>
        </p:txBody>
      </p:sp>
    </p:spTree>
    <p:extLst>
      <p:ext uri="{BB962C8B-B14F-4D97-AF65-F5344CB8AC3E}">
        <p14:creationId xmlns:p14="http://schemas.microsoft.com/office/powerpoint/2010/main" val="40340423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CB8A500-029F-412C-97EE-D6D4C27CA417}"/>
              </a:ext>
            </a:extLst>
          </p:cNvPr>
          <p:cNvSpPr>
            <a:spLocks noGrp="1"/>
          </p:cNvSpPr>
          <p:nvPr>
            <p:ph type="title"/>
          </p:nvPr>
        </p:nvSpPr>
        <p:spPr>
          <a:xfrm>
            <a:off x="746975" y="517112"/>
            <a:ext cx="10669019" cy="732138"/>
          </a:xfrm>
        </p:spPr>
        <p:txBody>
          <a:bodyPr/>
          <a:lstStyle/>
          <a:p>
            <a:pPr algn="ctr"/>
            <a:r>
              <a:rPr lang="en-US" sz="3600" b="1" dirty="0">
                <a:solidFill>
                  <a:srgbClr val="002060"/>
                </a:solidFill>
              </a:rPr>
              <a:t>Noted Deficiencies in Regional New Hires</a:t>
            </a:r>
          </a:p>
        </p:txBody>
      </p:sp>
      <p:sp>
        <p:nvSpPr>
          <p:cNvPr id="3" name="Content Placeholder 2">
            <a:extLst>
              <a:ext uri="{FF2B5EF4-FFF2-40B4-BE49-F238E27FC236}">
                <a16:creationId xmlns:a16="http://schemas.microsoft.com/office/drawing/2014/main" id="{B0A70C0D-7687-45E7-99CA-576F50E4D281}"/>
              </a:ext>
            </a:extLst>
          </p:cNvPr>
          <p:cNvSpPr>
            <a:spLocks noGrp="1"/>
          </p:cNvSpPr>
          <p:nvPr>
            <p:ph idx="1"/>
          </p:nvPr>
        </p:nvSpPr>
        <p:spPr>
          <a:xfrm>
            <a:off x="1103312" y="1339404"/>
            <a:ext cx="10152823" cy="4908996"/>
          </a:xfrm>
        </p:spPr>
        <p:txBody>
          <a:bodyPr>
            <a:normAutofit/>
          </a:bodyPr>
          <a:lstStyle/>
          <a:p>
            <a:r>
              <a:rPr lang="en-US" sz="2800" dirty="0"/>
              <a:t>Automation Management and Appropriate Levels of Automation.</a:t>
            </a:r>
          </a:p>
          <a:p>
            <a:r>
              <a:rPr lang="en-US" sz="2800" dirty="0"/>
              <a:t>Multi-pilot Flying: Pilot Flying vs. Pilot Monitoring Concepts.</a:t>
            </a:r>
          </a:p>
          <a:p>
            <a:r>
              <a:rPr lang="en-US" sz="2800" dirty="0"/>
              <a:t>Basic Flight Management System (FMS) Programming and Usage.</a:t>
            </a:r>
          </a:p>
          <a:p>
            <a:r>
              <a:rPr lang="en-US" sz="2800" dirty="0"/>
              <a:t>Energy Management and Descent Planning.</a:t>
            </a:r>
          </a:p>
          <a:p>
            <a:r>
              <a:rPr lang="en-US" sz="2800" dirty="0"/>
              <a:t>Applications of Threat and Error Management. </a:t>
            </a:r>
          </a:p>
        </p:txBody>
      </p:sp>
    </p:spTree>
    <p:extLst>
      <p:ext uri="{BB962C8B-B14F-4D97-AF65-F5344CB8AC3E}">
        <p14:creationId xmlns:p14="http://schemas.microsoft.com/office/powerpoint/2010/main" val="11381565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54258D-05B5-40A3-970E-F56285BA0E7C}"/>
              </a:ext>
            </a:extLst>
          </p:cNvPr>
          <p:cNvSpPr>
            <a:spLocks noGrp="1"/>
          </p:cNvSpPr>
          <p:nvPr>
            <p:ph type="title"/>
          </p:nvPr>
        </p:nvSpPr>
        <p:spPr>
          <a:xfrm>
            <a:off x="646111" y="452718"/>
            <a:ext cx="10867602" cy="667744"/>
          </a:xfrm>
        </p:spPr>
        <p:txBody>
          <a:bodyPr/>
          <a:lstStyle/>
          <a:p>
            <a:pPr algn="ctr"/>
            <a:r>
              <a:rPr lang="en-US" b="1" dirty="0">
                <a:solidFill>
                  <a:srgbClr val="002060"/>
                </a:solidFill>
              </a:rPr>
              <a:t>Addressing the Deficiencies</a:t>
            </a:r>
          </a:p>
        </p:txBody>
      </p:sp>
      <p:sp>
        <p:nvSpPr>
          <p:cNvPr id="3" name="Content Placeholder 2">
            <a:extLst>
              <a:ext uri="{FF2B5EF4-FFF2-40B4-BE49-F238E27FC236}">
                <a16:creationId xmlns:a16="http://schemas.microsoft.com/office/drawing/2014/main" id="{5395C2A7-6107-493A-8051-4D599186FA6E}"/>
              </a:ext>
            </a:extLst>
          </p:cNvPr>
          <p:cNvSpPr>
            <a:spLocks noGrp="1"/>
          </p:cNvSpPr>
          <p:nvPr>
            <p:ph idx="1"/>
          </p:nvPr>
        </p:nvSpPr>
        <p:spPr>
          <a:xfrm>
            <a:off x="646112" y="1596980"/>
            <a:ext cx="10867602" cy="4378817"/>
          </a:xfrm>
        </p:spPr>
        <p:txBody>
          <a:bodyPr>
            <a:normAutofit/>
          </a:bodyPr>
          <a:lstStyle/>
          <a:p>
            <a:r>
              <a:rPr lang="en-US" sz="3200" dirty="0"/>
              <a:t>Advanced Aircraft Systems II.</a:t>
            </a:r>
          </a:p>
          <a:p>
            <a:r>
              <a:rPr lang="en-US" sz="3200" dirty="0"/>
              <a:t>Crew Resource Management.</a:t>
            </a:r>
          </a:p>
          <a:p>
            <a:r>
              <a:rPr lang="en-US" sz="3200" dirty="0"/>
              <a:t>Advanced Systems III.</a:t>
            </a:r>
          </a:p>
          <a:p>
            <a:r>
              <a:rPr lang="en-US" sz="3200" dirty="0"/>
              <a:t>Air Transport Operations for the Professional Pilot.</a:t>
            </a:r>
          </a:p>
          <a:p>
            <a:r>
              <a:rPr lang="en-US" sz="3200" dirty="0"/>
              <a:t>High Altitude Aviation Physiology (Hyperbolic Chamber).</a:t>
            </a:r>
          </a:p>
          <a:p>
            <a:r>
              <a:rPr lang="en-US" sz="3200" dirty="0"/>
              <a:t>Jet Transition Course.</a:t>
            </a:r>
          </a:p>
          <a:p>
            <a:endParaRPr lang="en-US" sz="2800" dirty="0"/>
          </a:p>
        </p:txBody>
      </p:sp>
    </p:spTree>
    <p:extLst>
      <p:ext uri="{BB962C8B-B14F-4D97-AF65-F5344CB8AC3E}">
        <p14:creationId xmlns:p14="http://schemas.microsoft.com/office/powerpoint/2010/main" val="11333059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Ion">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2000"/>
                <a:hueMod val="96000"/>
                <a:satMod val="128000"/>
                <a:lumMod val="114000"/>
              </a:schemeClr>
            </a:gs>
            <a:gs pos="100000">
              <a:schemeClr val="phClr">
                <a:shade val="62000"/>
                <a:hueMod val="100000"/>
                <a:satMod val="134000"/>
                <a:lumMod val="56000"/>
              </a:schemeClr>
            </a:gs>
          </a:gsLst>
          <a:path path="circle">
            <a:fillToRect l="45000" t="65000" r="125000" b="100000"/>
          </a:path>
        </a:gradFill>
        <a:blipFill rotWithShape="1">
          <a:blip xmlns:r="http://schemas.openxmlformats.org/officeDocument/2006/relationships" r:embed="rId1">
            <a:duotone>
              <a:schemeClr val="phClr">
                <a:shade val="62000"/>
                <a:hueMod val="108000"/>
                <a:satMod val="164000"/>
                <a:lumMod val="69000"/>
              </a:schemeClr>
              <a:schemeClr val="phClr">
                <a:tint val="96000"/>
                <a:hueMod val="90000"/>
                <a:satMod val="130000"/>
                <a:lumMod val="134000"/>
              </a:schemeClr>
            </a:duotone>
          </a:blip>
          <a:stretch/>
        </a:blipFill>
      </a:bgFillStyleLst>
    </a:fmtScheme>
  </a:themeElements>
  <a:objectDefaults/>
  <a:extraClrSchemeLst/>
  <a:extLst>
    <a:ext uri="{05A4C25C-085E-4340-85A3-A5531E510DB2}">
      <thm15:themeFamily xmlns:thm15="http://schemas.microsoft.com/office/thememl/2012/main" name="Ion" id="{B8441ADB-2E43-4AF7-B97A-BD870242C6A8}" vid="{BACC050B-8757-4460-95D8-E37B46A6B421}"/>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FD44812FF314440A30713FF468CF0C0" ma:contentTypeVersion="7" ma:contentTypeDescription="Create a new document." ma:contentTypeScope="" ma:versionID="fc6cd4e56bfef2595ddfca8870e4027f">
  <xsd:schema xmlns:xsd="http://www.w3.org/2001/XMLSchema" xmlns:xs="http://www.w3.org/2001/XMLSchema" xmlns:p="http://schemas.microsoft.com/office/2006/metadata/properties" xmlns:ns2="584859f9-e04d-4b0e-a1f9-b1f19fe731fd" xmlns:ns3="8016b80d-d924-4ddc-8931-e65448ec5ff8" targetNamespace="http://schemas.microsoft.com/office/2006/metadata/properties" ma:root="true" ma:fieldsID="602340feb03b8b89bec760261add20ab" ns2:_="" ns3:_="">
    <xsd:import namespace="584859f9-e04d-4b0e-a1f9-b1f19fe731fd"/>
    <xsd:import namespace="8016b80d-d924-4ddc-8931-e65448ec5ff8"/>
    <xsd:element name="properties">
      <xsd:complexType>
        <xsd:sequence>
          <xsd:element name="documentManagement">
            <xsd:complexType>
              <xsd:all>
                <xsd:element ref="ns2:_dlc_DocId" minOccurs="0"/>
                <xsd:element ref="ns2:_dlc_DocIdUrl" minOccurs="0"/>
                <xsd:element ref="ns2:_dlc_DocIdPersistId" minOccurs="0"/>
                <xsd:element ref="ns2:SharedWithUsers" minOccurs="0"/>
                <xsd:element ref="ns2:SharedWithDetails" minOccurs="0"/>
                <xsd:element ref="ns3:MediaServiceMetadata" minOccurs="0"/>
                <xsd:element ref="ns3:MediaServiceFastMetadata" minOccurs="0"/>
                <xsd:element ref="ns3:MediaServiceDateTaken" minOccurs="0"/>
                <xsd:element ref="ns3:MediaServiceAutoTags" minOccurs="0"/>
                <xsd:element ref="ns3: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84859f9-e04d-4b0e-a1f9-b1f19fe731fd"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element name="SharedWithUsers" ma:index="11"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8016b80d-d924-4ddc-8931-e65448ec5ff8" elementFormDefault="qualified">
    <xsd:import namespace="http://schemas.microsoft.com/office/2006/documentManagement/types"/>
    <xsd:import namespace="http://schemas.microsoft.com/office/infopath/2007/PartnerControls"/>
    <xsd:element name="MediaServiceMetadata" ma:index="13" nillable="true" ma:displayName="MediaServiceMetadata" ma:description="" ma:hidden="true" ma:internalName="MediaServiceMetadata" ma:readOnly="true">
      <xsd:simpleType>
        <xsd:restriction base="dms:Note"/>
      </xsd:simpleType>
    </xsd:element>
    <xsd:element name="MediaServiceFastMetadata" ma:index="14" nillable="true" ma:displayName="MediaServiceFastMetadata" ma:description="" ma:hidden="true" ma:internalName="MediaServiceFastMetadata" ma:readOnly="true">
      <xsd:simpleType>
        <xsd:restriction base="dms:Note"/>
      </xsd:simpleType>
    </xsd:element>
    <xsd:element name="MediaServiceDateTaken" ma:index="15" nillable="true" ma:displayName="MediaServiceDateTaken" ma:description="" ma:hidden="true" ma:internalName="MediaServiceDateTaken" ma:readOnly="true">
      <xsd:simpleType>
        <xsd:restriction base="dms:Text"/>
      </xsd:simpleType>
    </xsd:element>
    <xsd:element name="MediaServiceAutoTags" ma:index="16" nillable="true" ma:displayName="MediaServiceAutoTags" ma:description="" ma:internalName="MediaServiceAutoTags" ma:readOnly="true">
      <xsd:simpleType>
        <xsd:restriction base="dms:Text"/>
      </xsd:simpleType>
    </xsd:element>
    <xsd:element name="MediaServiceOCR" ma:index="17" nillable="true" ma:displayName="MediaServiceOCR" ma:internalName="MediaServiceOCR"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_dlc_DocId xmlns="584859f9-e04d-4b0e-a1f9-b1f19fe731fd">FUECHS3FZRVZ-1295815124-2356</_dlc_DocId>
    <_dlc_DocIdUrl xmlns="584859f9-e04d-4b0e-a1f9-b1f19fe731fd">
      <Url>https://myerauedu.sharepoint.com/teams/DB_Academics/AVP_ACAD/DB_Hunt/Scholarly-Commons/NTAS/_layouts/15/DocIdRedir.aspx?ID=FUECHS3FZRVZ-1295815124-2356</Url>
      <Description>FUECHS3FZRVZ-1295815124-2356</Description>
    </_dlc_DocIdUrl>
  </documentManagement>
</p:properties>
</file>

<file path=customXml/itemProps1.xml><?xml version="1.0" encoding="utf-8"?>
<ds:datastoreItem xmlns:ds="http://schemas.openxmlformats.org/officeDocument/2006/customXml" ds:itemID="{80A66F44-818A-4496-885F-03EF3E66DD2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84859f9-e04d-4b0e-a1f9-b1f19fe731fd"/>
    <ds:schemaRef ds:uri="8016b80d-d924-4ddc-8931-e65448ec5ff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34ED6B15-D6FD-46AB-BF3E-E4BDF3D40D11}">
  <ds:schemaRefs>
    <ds:schemaRef ds:uri="http://schemas.microsoft.com/sharepoint/events"/>
  </ds:schemaRefs>
</ds:datastoreItem>
</file>

<file path=customXml/itemProps3.xml><?xml version="1.0" encoding="utf-8"?>
<ds:datastoreItem xmlns:ds="http://schemas.openxmlformats.org/officeDocument/2006/customXml" ds:itemID="{0DF6EB61-E2E6-43DA-AA70-8A038B2F3057}">
  <ds:schemaRefs>
    <ds:schemaRef ds:uri="http://schemas.microsoft.com/sharepoint/v3/contenttype/forms"/>
  </ds:schemaRefs>
</ds:datastoreItem>
</file>

<file path=customXml/itemProps4.xml><?xml version="1.0" encoding="utf-8"?>
<ds:datastoreItem xmlns:ds="http://schemas.openxmlformats.org/officeDocument/2006/customXml" ds:itemID="{FD904599-6044-4154-AF48-EAE54877FA7C}">
  <ds:schemaRefs>
    <ds:schemaRef ds:uri="http://purl.org/dc/terms/"/>
    <ds:schemaRef ds:uri="http://schemas.openxmlformats.org/package/2006/metadata/core-properties"/>
    <ds:schemaRef ds:uri="http://schemas.microsoft.com/office/2006/documentManagement/types"/>
    <ds:schemaRef ds:uri="http://schemas.microsoft.com/office/infopath/2007/PartnerControls"/>
    <ds:schemaRef ds:uri="http://purl.org/dc/elements/1.1/"/>
    <ds:schemaRef ds:uri="http://schemas.microsoft.com/office/2006/metadata/properties"/>
    <ds:schemaRef ds:uri="8016b80d-d924-4ddc-8931-e65448ec5ff8"/>
    <ds:schemaRef ds:uri="584859f9-e04d-4b0e-a1f9-b1f19fe731fd"/>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Ion</Template>
  <TotalTime>687</TotalTime>
  <Words>1323</Words>
  <Application>Microsoft Office PowerPoint</Application>
  <PresentationFormat>Widescreen</PresentationFormat>
  <Paragraphs>137</Paragraphs>
  <Slides>25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25</vt:i4>
      </vt:variant>
    </vt:vector>
  </HeadingPairs>
  <TitlesOfParts>
    <vt:vector size="29" baseType="lpstr">
      <vt:lpstr>Arial</vt:lpstr>
      <vt:lpstr>Century Gothic</vt:lpstr>
      <vt:lpstr>Wingdings 3</vt:lpstr>
      <vt:lpstr>Ion</vt:lpstr>
      <vt:lpstr>The Law of Primacy and the Utility of  a  Jet Transition Course</vt:lpstr>
      <vt:lpstr>Professor Ross L. Stephenson </vt:lpstr>
      <vt:lpstr>Capt. Wayne S. Ziskal</vt:lpstr>
      <vt:lpstr>Abstract</vt:lpstr>
      <vt:lpstr>Definitions</vt:lpstr>
      <vt:lpstr>Definitions (cont.)</vt:lpstr>
      <vt:lpstr>Definitions (cont.)</vt:lpstr>
      <vt:lpstr>Noted Deficiencies in Regional New Hires</vt:lpstr>
      <vt:lpstr>Addressing the Deficiencies</vt:lpstr>
      <vt:lpstr>The Law of Primary Applies to 4 Specific Elements of the JTC</vt:lpstr>
      <vt:lpstr>1. Training Enhancement Strategies</vt:lpstr>
      <vt:lpstr>2. Human-Systems Integration</vt:lpstr>
      <vt:lpstr>3. Team Performance</vt:lpstr>
      <vt:lpstr>4. Airspeed Calibration</vt:lpstr>
      <vt:lpstr>Jet Transition Course Laboratory</vt:lpstr>
      <vt:lpstr>Law of Primacy Applications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And Finally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Wayne Ziskal</dc:creator>
  <cp:lastModifiedBy>Riedel, Nancy J.</cp:lastModifiedBy>
  <cp:revision>56</cp:revision>
  <dcterms:created xsi:type="dcterms:W3CDTF">2018-08-06T15:49:29Z</dcterms:created>
  <dcterms:modified xsi:type="dcterms:W3CDTF">2018-08-09T20:00:28Z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0x010100AFD44812FF314440A30713FF468CF0C0</vt:lpwstr>
  </property>
  <property fmtid="{D5CDD505-2E9C-101B-9397-08002B2CF9AE}" pid="3" name="_dlc_DocIdItemGuid">
    <vt:lpwstr>cc8baf8a-dd07-4a20-83e5-42db0d9844d7</vt:lpwstr>
  </property>
</Properties>
</file>