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76" autoAdjust="0"/>
    <p:restoredTop sz="94660" autoAdjust="0"/>
  </p:normalViewPr>
  <p:slideViewPr>
    <p:cSldViewPr snapToGrid="0">
      <p:cViewPr varScale="1">
        <p:scale>
          <a:sx n="23" d="100"/>
          <a:sy n="23" d="100"/>
        </p:scale>
        <p:origin x="1672" y="328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32592-BE6B-4F0D-927B-3FD7947FA08A}" type="datetimeFigureOut">
              <a:rPr lang="en-US"/>
              <a:t>4/4/22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0D804-C85C-46BE-B954-4AB43FEB8C8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4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0D804-C85C-46BE-B954-4AB43FEB8C84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0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68E5-AB01-4866-B0B1-C1E55A22603E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68E5-AB01-4866-B0B1-C1E55A22603E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7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68E5-AB01-4866-B0B1-C1E55A22603E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2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68E5-AB01-4866-B0B1-C1E55A22603E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1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68E5-AB01-4866-B0B1-C1E55A22603E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7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68E5-AB01-4866-B0B1-C1E55A22603E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4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68E5-AB01-4866-B0B1-C1E55A22603E}" type="datetimeFigureOut">
              <a:rPr lang="en-US" smtClean="0"/>
              <a:t>4/4/22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9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68E5-AB01-4866-B0B1-C1E55A22603E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8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68E5-AB01-4866-B0B1-C1E55A22603E}" type="datetimeFigureOut">
              <a:rPr lang="en-US" smtClean="0"/>
              <a:t>4/4/22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6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68E5-AB01-4866-B0B1-C1E55A22603E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7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68E5-AB01-4866-B0B1-C1E55A22603E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6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568E5-AB01-4866-B0B1-C1E55A22603E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1478" y="237497"/>
            <a:ext cx="43068245" cy="32859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9184" tIns="164592" rIns="329184" bIns="16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480"/>
          </a:p>
        </p:txBody>
      </p:sp>
      <p:sp>
        <p:nvSpPr>
          <p:cNvPr id="6" name="TextBox 5"/>
          <p:cNvSpPr txBox="1"/>
          <p:nvPr/>
        </p:nvSpPr>
        <p:spPr>
          <a:xfrm>
            <a:off x="9298305" y="799790"/>
            <a:ext cx="259975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SAFETY CONSULTATION: A DIRECTED PRACTICAL  RESEARCH PROJECT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Consultation Team: William </a:t>
            </a:r>
            <a:r>
              <a:rPr lang="en-US" sz="4400" b="1" dirty="0" err="1">
                <a:solidFill>
                  <a:schemeClr val="bg1"/>
                </a:solidFill>
              </a:rPr>
              <a:t>Fearn</a:t>
            </a:r>
            <a:r>
              <a:rPr lang="en-US" sz="4400" b="1" dirty="0">
                <a:solidFill>
                  <a:schemeClr val="bg1"/>
                </a:solidFill>
              </a:rPr>
              <a:t>,  Irina Gheorghieva, Althea Gibbons, Cristhian Padilla Palacios, Daniel Sokol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Embry-Riddle Aeronautical University, College of Aviation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30" y="486322"/>
            <a:ext cx="2788262" cy="27882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2207" y="421425"/>
            <a:ext cx="3036674" cy="285315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6612582" y="10967241"/>
            <a:ext cx="10743857" cy="136682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+mj-lt"/>
                <a:cs typeface="Arial"/>
              </a:rPr>
              <a:t>Purpose and Method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1478" y="3747137"/>
            <a:ext cx="15758964" cy="22730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Company Background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7720756" y="3782872"/>
            <a:ext cx="15758964" cy="223733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Audit Results: Program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720755" y="6158963"/>
            <a:ext cx="6131733" cy="40318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Focus on descriptive lagging performance indicators instead of predictive leading indicators  not reflective of actual health &amp; safety risk posture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Limited health &amp; safety professional education and professional certification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11478" y="10017845"/>
            <a:ext cx="15758964" cy="114481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+mj-lt"/>
              </a:rPr>
              <a:t>Example Products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11478" y="23625532"/>
            <a:ext cx="15758964" cy="15696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+mj-lt"/>
              </a:rPr>
              <a:t>Top OSHA Standards Violated in Industry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663606" y="10184621"/>
            <a:ext cx="15758964" cy="121818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+mj-lt"/>
              </a:rPr>
              <a:t>Safety Management System (SMS) Eval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" b="1042"/>
          <a:stretch/>
        </p:blipFill>
        <p:spPr>
          <a:xfrm>
            <a:off x="5927674" y="6847412"/>
            <a:ext cx="3618172" cy="2336174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27720754" y="23625532"/>
            <a:ext cx="15758964" cy="15696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+mj-lt"/>
              </a:rPr>
              <a:t>Conclusions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762760" y="11518271"/>
            <a:ext cx="12399447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Company is ISO 45001 certified, however, shortfalls were noted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Safety Policy: Company health &amp; safety program documents are not printed, documents remain in the electronic “cloud,” documents are not readily available to workers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Safety Risk Management: No documentation of hazard analysis to support nonstandard activities and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Safety Assurance: No documentation of a regular pattern of inspection and audit; company appears to rely on yearly ISO certification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Safety Promotion: Company overreliance on safety scorecards and reward programs may serve to deter reporting and mask hazards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0314" y="11823700"/>
            <a:ext cx="4262774" cy="42627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125" y="11984856"/>
            <a:ext cx="5673816" cy="3506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r="2362"/>
          <a:stretch/>
        </p:blipFill>
        <p:spPr>
          <a:xfrm>
            <a:off x="17653779" y="3688444"/>
            <a:ext cx="8952790" cy="70287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75231" y="27024259"/>
            <a:ext cx="2346529" cy="247569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8DC399B-A0FC-574A-B164-83BC5BC9B712}"/>
              </a:ext>
            </a:extLst>
          </p:cNvPr>
          <p:cNvSpPr txBox="1"/>
          <p:nvPr/>
        </p:nvSpPr>
        <p:spPr>
          <a:xfrm>
            <a:off x="6175324" y="11323279"/>
            <a:ext cx="4821333" cy="50167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Circuit breakers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Fuses and fuse holders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Ground fault devices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Voltage indicators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Substation components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Metering equipment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Relays and controls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Generator components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Switches and disconnects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FC181A-77F3-F043-B868-5417C10013BD}"/>
              </a:ext>
            </a:extLst>
          </p:cNvPr>
          <p:cNvSpPr txBox="1"/>
          <p:nvPr/>
        </p:nvSpPr>
        <p:spPr>
          <a:xfrm>
            <a:off x="9902825" y="6315075"/>
            <a:ext cx="6213475" cy="304698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 A few hundred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Two shifts, six days a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On site health, safety, and environmental coordinator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Small quantity hazardous material waste generator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D116F8-CFB7-8649-90A3-C85A13495EFD}"/>
              </a:ext>
            </a:extLst>
          </p:cNvPr>
          <p:cNvSpPr txBox="1"/>
          <p:nvPr/>
        </p:nvSpPr>
        <p:spPr>
          <a:xfrm>
            <a:off x="511175" y="6238875"/>
            <a:ext cx="5664149" cy="353943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Company identified via Chamber of Commerce (participation voluntary)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NAICS code 33531: Electrical equipment manufacturing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International corporation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Central Florida location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4E840A7B-45B9-9049-BE07-0AE483DD0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05042"/>
              </p:ext>
            </p:extLst>
          </p:nvPr>
        </p:nvGraphicFramePr>
        <p:xfrm>
          <a:off x="2895600" y="25411430"/>
          <a:ext cx="10439400" cy="69977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33675">
                  <a:extLst>
                    <a:ext uri="{9D8B030D-6E8A-4147-A177-3AD203B41FA5}">
                      <a16:colId xmlns:a16="http://schemas.microsoft.com/office/drawing/2014/main" val="2640378130"/>
                    </a:ext>
                  </a:extLst>
                </a:gridCol>
                <a:gridCol w="7705725">
                  <a:extLst>
                    <a:ext uri="{9D8B030D-6E8A-4147-A177-3AD203B41FA5}">
                      <a16:colId xmlns:a16="http://schemas.microsoft.com/office/drawing/2014/main" val="2728951833"/>
                    </a:ext>
                  </a:extLst>
                </a:gridCol>
              </a:tblGrid>
              <a:tr h="5969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October 2010 to September 2021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55561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OSHA Standard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Violations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6259127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19100217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Mechanical power presses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1807300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19101200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Hazard communication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6086058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19100030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Training requirements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489119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19100134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Respiratory protection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4652643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19100137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Electrical protective equipment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7810223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19100176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Handling materials – general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618923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19100212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General requirements for all machines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151808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19100332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Training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5107844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19100333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Selection and use of work practices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5815967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19100335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Safeguards for personal protection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804904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5A0001 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OSH Act General Duty Paragraph 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326006"/>
                  </a:ext>
                </a:extLst>
              </a:tr>
            </a:tbl>
          </a:graphicData>
        </a:graphic>
      </p:graphicFrame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064968C3-021A-5444-9613-317CB3868F12}"/>
              </a:ext>
            </a:extLst>
          </p:cNvPr>
          <p:cNvSpPr/>
          <p:nvPr/>
        </p:nvSpPr>
        <p:spPr>
          <a:xfrm>
            <a:off x="16390992" y="23571216"/>
            <a:ext cx="10821682" cy="219773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+mj-lt"/>
              </a:rPr>
              <a:t>Inspection Results: Hazard Observations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8F2236A-AA31-8049-92FA-1C85202D4625}"/>
              </a:ext>
            </a:extLst>
          </p:cNvPr>
          <p:cNvSpPr/>
          <p:nvPr/>
        </p:nvSpPr>
        <p:spPr>
          <a:xfrm>
            <a:off x="16502059" y="12571766"/>
            <a:ext cx="10854380" cy="452431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atMod val="103000"/>
                  <a:lumMod val="102000"/>
                  <a:tint val="94000"/>
                  <a:alpha val="88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  <a:alpha val="88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  <a:alpha val="8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9184" tIns="164592" rIns="329184" bIns="16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480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B2321A6-960E-5F4F-88BF-F29E24F718A7}"/>
              </a:ext>
            </a:extLst>
          </p:cNvPr>
          <p:cNvSpPr/>
          <p:nvPr/>
        </p:nvSpPr>
        <p:spPr>
          <a:xfrm>
            <a:off x="22099115" y="18801118"/>
            <a:ext cx="5214854" cy="4563962"/>
          </a:xfrm>
          <a:prstGeom prst="roundRect">
            <a:avLst/>
          </a:prstGeom>
          <a:solidFill>
            <a:srgbClr val="FF0000">
              <a:alpha val="77000"/>
            </a:srgb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CDDC3C-806E-C641-AB34-ED74D969BF07}"/>
              </a:ext>
            </a:extLst>
          </p:cNvPr>
          <p:cNvSpPr txBox="1"/>
          <p:nvPr/>
        </p:nvSpPr>
        <p:spPr>
          <a:xfrm>
            <a:off x="16581492" y="12892202"/>
            <a:ext cx="10574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Primary Goal: Enhance learning relevant to graduate studies in occupational health &amp; safety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Secondary  Goal: Provide meaningful health &amp; safety input to visited company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Method: Combine inspection and audit techniques to identify hazards and assess health &amp; safety program effectiveness as a basis for practical improvement recommendations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AF50A25-CA68-9B45-8E06-FC9D9E35DA74}"/>
              </a:ext>
            </a:extLst>
          </p:cNvPr>
          <p:cNvSpPr txBox="1"/>
          <p:nvPr/>
        </p:nvSpPr>
        <p:spPr>
          <a:xfrm>
            <a:off x="22212768" y="19159652"/>
            <a:ext cx="51142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- Time limitations</a:t>
            </a:r>
          </a:p>
          <a:p>
            <a:r>
              <a:rPr lang="en-US" sz="3200" dirty="0">
                <a:solidFill>
                  <a:schemeClr val="bg1"/>
                </a:solidFill>
              </a:rPr>
              <a:t>- Limited opportunity for reports &amp; records review</a:t>
            </a:r>
          </a:p>
          <a:p>
            <a:r>
              <a:rPr lang="en-US" sz="3200" dirty="0">
                <a:solidFill>
                  <a:schemeClr val="bg1"/>
                </a:solidFill>
              </a:rPr>
              <a:t>- Tests limited to sound level readings with NIOSH smart phone Sound Level Meter</a:t>
            </a:r>
          </a:p>
          <a:p>
            <a:r>
              <a:rPr lang="en-US" sz="3200" dirty="0">
                <a:solidFill>
                  <a:schemeClr val="bg1"/>
                </a:solidFill>
              </a:rPr>
              <a:t>- No photos allowed</a:t>
            </a:r>
          </a:p>
          <a:p>
            <a:r>
              <a:rPr lang="en-US" sz="3200" dirty="0">
                <a:solidFill>
                  <a:schemeClr val="bg1"/>
                </a:solidFill>
              </a:rPr>
              <a:t>- No follow up visit planned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79C867E-42DE-1441-93BA-13D7DA803127}"/>
              </a:ext>
            </a:extLst>
          </p:cNvPr>
          <p:cNvSpPr txBox="1"/>
          <p:nvPr/>
        </p:nvSpPr>
        <p:spPr>
          <a:xfrm>
            <a:off x="16591527" y="25920116"/>
            <a:ext cx="5357884" cy="698652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Multiple high energy release points without adequate safeguards (e.g., high temp  ovens, gantry cranes, forklifts, injection machines)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Molding processes create potentially dangerous  levels of environmental heat and toxic vapors in work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Reliance on manual lifting persists despite slip, trip, and fall hazards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Unmarked chemical containers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191EEF16-2F4E-7D44-92AE-29E34993A2F1}"/>
              </a:ext>
            </a:extLst>
          </p:cNvPr>
          <p:cNvSpPr/>
          <p:nvPr/>
        </p:nvSpPr>
        <p:spPr>
          <a:xfrm>
            <a:off x="392428" y="16456745"/>
            <a:ext cx="15758964" cy="114481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+mj-lt"/>
              </a:rPr>
              <a:t>Production Processes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0D0F9EE-1231-4F42-AA86-308201F86DDB}"/>
              </a:ext>
            </a:extLst>
          </p:cNvPr>
          <p:cNvSpPr txBox="1"/>
          <p:nvPr/>
        </p:nvSpPr>
        <p:spPr>
          <a:xfrm>
            <a:off x="6156274" y="17876479"/>
            <a:ext cx="4821333" cy="550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Injection molding  (metal, plastic, rubber)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Hot dip coating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Electro plating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High temperature baking and processing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Machine cutting &amp; stamping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Machine &amp; hand sorting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Automated &amp; hand packaging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41F3446-0940-F348-8063-298AF60DB0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518" y="18618075"/>
            <a:ext cx="5177977" cy="3794548"/>
          </a:xfrm>
          <a:prstGeom prst="rect">
            <a:avLst/>
          </a:prstGeom>
        </p:spPr>
      </p:pic>
      <p:pic>
        <p:nvPicPr>
          <p:cNvPr id="67" name="Picture 4" descr="Fredrickson Kiln : 15' Front-Loading Electric Kiln">
            <a:extLst>
              <a:ext uri="{FF2B5EF4-FFF2-40B4-BE49-F238E27FC236}">
                <a16:creationId xmlns:a16="http://schemas.microsoft.com/office/drawing/2014/main" id="{045A28A6-5DA1-7A45-BF0F-1D6227539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0" y="18180050"/>
            <a:ext cx="3778250" cy="490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037BD0EA-3A71-1D4D-9C59-E1B3DA7E4E8F}"/>
              </a:ext>
            </a:extLst>
          </p:cNvPr>
          <p:cNvSpPr/>
          <p:nvPr/>
        </p:nvSpPr>
        <p:spPr>
          <a:xfrm>
            <a:off x="16650682" y="17291841"/>
            <a:ext cx="10743857" cy="136682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+mj-lt"/>
                <a:cs typeface="Arial"/>
              </a:rPr>
              <a:t>Advantages &amp; Limitations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398BE4C1-D8C1-394C-B6C2-8D546DEFF33A}"/>
              </a:ext>
            </a:extLst>
          </p:cNvPr>
          <p:cNvSpPr/>
          <p:nvPr/>
        </p:nvSpPr>
        <p:spPr>
          <a:xfrm>
            <a:off x="16673509" y="18801116"/>
            <a:ext cx="5214854" cy="456396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atMod val="103000"/>
                  <a:lumMod val="102000"/>
                  <a:tint val="94000"/>
                  <a:alpha val="88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  <a:alpha val="88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  <a:alpha val="8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9184" tIns="164592" rIns="329184" bIns="16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480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227794CF-D795-FF48-B5F5-F1D54587EE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63264" y="27050224"/>
            <a:ext cx="3167396" cy="272239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1A93DAD5-BBC2-3243-B491-451E1C81D1FE}"/>
              </a:ext>
            </a:extLst>
          </p:cNvPr>
          <p:cNvSpPr txBox="1"/>
          <p:nvPr/>
        </p:nvSpPr>
        <p:spPr>
          <a:xfrm>
            <a:off x="16694314" y="19079642"/>
            <a:ext cx="54178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+ Independent analysis of a functioning commercial enterprise</a:t>
            </a:r>
          </a:p>
          <a:p>
            <a:r>
              <a:rPr lang="en-US" sz="3200" dirty="0">
                <a:solidFill>
                  <a:schemeClr val="bg1"/>
                </a:solidFill>
              </a:rPr>
              <a:t>+ Interface with company  Health &amp; Safety Manager</a:t>
            </a:r>
          </a:p>
          <a:p>
            <a:r>
              <a:rPr lang="en-US" sz="3200" dirty="0">
                <a:solidFill>
                  <a:schemeClr val="bg1"/>
                </a:solidFill>
              </a:rPr>
              <a:t>+ Direct observations </a:t>
            </a:r>
          </a:p>
          <a:p>
            <a:r>
              <a:rPr lang="en-US" sz="3200" dirty="0">
                <a:solidFill>
                  <a:schemeClr val="bg1"/>
                </a:solidFill>
              </a:rPr>
              <a:t>+ Multiple observers provide diverse observation/analysis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0DA8935-A37A-114F-AECA-DF0252C48EB4}"/>
              </a:ext>
            </a:extLst>
          </p:cNvPr>
          <p:cNvSpPr txBox="1"/>
          <p:nvPr/>
        </p:nvSpPr>
        <p:spPr>
          <a:xfrm>
            <a:off x="21891237" y="25901066"/>
            <a:ext cx="5357884" cy="698652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Inadequate spill response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 hearing conservation program despite sound at OSHA action level (85 dBA)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Falling object hazards posed by gantry cranes and high rack storage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Fire extinguishers blocked, overdue inspections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Blocked eye wash stations</a:t>
            </a:r>
          </a:p>
          <a:p>
            <a:r>
              <a:rPr lang="en-US" sz="3200" dirty="0"/>
              <a:t>NOTE: Hard hats were not in use despite overhead hazards. Respiratory protection was not in use despite vapor hazards.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665EAC9-6C2E-8744-99D9-1478F5C5D464}"/>
              </a:ext>
            </a:extLst>
          </p:cNvPr>
          <p:cNvSpPr/>
          <p:nvPr/>
        </p:nvSpPr>
        <p:spPr>
          <a:xfrm>
            <a:off x="27816004" y="16525160"/>
            <a:ext cx="15758964" cy="121818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+mj-lt"/>
              </a:rPr>
              <a:t>Recommendations to Company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2B0D901-57F9-9E43-945A-CB3A354EC1E9}"/>
              </a:ext>
            </a:extLst>
          </p:cNvPr>
          <p:cNvSpPr txBox="1"/>
          <p:nvPr/>
        </p:nvSpPr>
        <p:spPr>
          <a:xfrm>
            <a:off x="37111767" y="6139913"/>
            <a:ext cx="6131733" cy="40318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Inadequate dissemination of company health &amp; safety program documents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Lack of formal safety committee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PPE policies are not based on documented hazard analysis (e.g., inconsistent hard hat and respiratory protection policies)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617A826B-5312-A640-9515-50216D9A82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06464" y="6133323"/>
            <a:ext cx="2998136" cy="299813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E8DCFC4-3442-4547-A5CC-B938A05EED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20855" y="11734023"/>
            <a:ext cx="3601963" cy="4343544"/>
          </a:xfrm>
          <a:prstGeom prst="rect">
            <a:avLst/>
          </a:prstGeom>
        </p:spPr>
      </p:pic>
      <p:pic>
        <p:nvPicPr>
          <p:cNvPr id="1032" name="Picture 8" descr="BCSP (Board of Certified Safety Professionals) -- ASP (Assoc...">
            <a:extLst>
              <a:ext uri="{FF2B5EF4-FFF2-40B4-BE49-F238E27FC236}">
                <a16:creationId xmlns:a16="http://schemas.microsoft.com/office/drawing/2014/main" id="{2F80E590-5B90-C048-B2C3-70DD3CB2E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4950" y="2064258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fety Consulting Services - EHS Analytical Solutions, Inc.">
            <a:extLst>
              <a:ext uri="{FF2B5EF4-FFF2-40B4-BE49-F238E27FC236}">
                <a16:creationId xmlns:a16="http://schemas.microsoft.com/office/drawing/2014/main" id="{B704A34D-441D-4B4D-B2F5-B5377E67D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0" y="17843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1EA22948-3D61-EA47-8750-0D291147ED76}"/>
              </a:ext>
            </a:extLst>
          </p:cNvPr>
          <p:cNvSpPr txBox="1"/>
          <p:nvPr/>
        </p:nvSpPr>
        <p:spPr>
          <a:xfrm>
            <a:off x="31115560" y="18002891"/>
            <a:ext cx="12399447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Establish a professional development program for selected personnel to achieve Board of Certified Safety Professionals (BCSP) certification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Implement OSHA 10 and OSHA 30 training for selected personnel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Implement competent person level and train the trainer programs in selected, high-hazard production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Implement and document a job hazard analysis program with employee involvement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Conduct comprehensive review of hazardous waste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Consider implementing a total worker health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Evaluate high energy release potential areas and implement a Serious Injury and Fatality (SIF) reduction program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40C470C-72B6-1645-B1E5-59D765FAF594}"/>
              </a:ext>
            </a:extLst>
          </p:cNvPr>
          <p:cNvSpPr txBox="1"/>
          <p:nvPr/>
        </p:nvSpPr>
        <p:spPr>
          <a:xfrm>
            <a:off x="29484880" y="25405721"/>
            <a:ext cx="9176745" cy="7478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Complacency is dangerous. Past performance does not equate to a guarantee of future success.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ISO certification merely enables safety success, the utility of a SMS is based on consistent application of all structural elements over time.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more robust program of hazard analysis to include investigations, inspections, and audits is required to further advance health, safety, and environmental programs at the visited facility.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existing health and safety program provides a solid foundation for improvement. This company is postured to benefit by enrollment in an OSHA sponsored safety consultation program.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Project provided valuable insight into the practical complexities of occupational safety management.</a:t>
            </a:r>
          </a:p>
        </p:txBody>
      </p:sp>
      <p:pic>
        <p:nvPicPr>
          <p:cNvPr id="1036" name="Picture 12" descr="Directorate of Cooperative and State Programs (DCSP) | Occupational Safety  and Health Administration">
            <a:extLst>
              <a:ext uri="{FF2B5EF4-FFF2-40B4-BE49-F238E27FC236}">
                <a16:creationId xmlns:a16="http://schemas.microsoft.com/office/drawing/2014/main" id="{2B069A6C-9550-6E4C-B6C3-2BC835822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649" y="26879549"/>
            <a:ext cx="4663561" cy="32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7B0B7F-7B81-B041-B035-27DC19880C63}"/>
              </a:ext>
            </a:extLst>
          </p:cNvPr>
          <p:cNvSpPr txBox="1"/>
          <p:nvPr/>
        </p:nvSpPr>
        <p:spPr>
          <a:xfrm>
            <a:off x="33681038" y="9092505"/>
            <a:ext cx="30945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“Days Since”: A</a:t>
            </a:r>
          </a:p>
          <a:p>
            <a:r>
              <a:rPr lang="en-US" sz="3200" i="1" dirty="0"/>
              <a:t> lagging indicator</a:t>
            </a:r>
          </a:p>
        </p:txBody>
      </p:sp>
    </p:spTree>
    <p:extLst>
      <p:ext uri="{BB962C8B-B14F-4D97-AF65-F5344CB8AC3E}">
        <p14:creationId xmlns:p14="http://schemas.microsoft.com/office/powerpoint/2010/main" val="634079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3068</TotalTime>
  <Words>832</Words>
  <Application>Microsoft Macintosh PowerPoint</Application>
  <PresentationFormat>Custom</PresentationFormat>
  <Paragraphs>111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ERAU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Shipley, Bradley R</dc:creator>
  <cp:lastModifiedBy>Fearn IV, William R.</cp:lastModifiedBy>
  <cp:revision>110</cp:revision>
  <dcterms:created xsi:type="dcterms:W3CDTF">2015-11-24T15:10:25Z</dcterms:created>
  <dcterms:modified xsi:type="dcterms:W3CDTF">2022-04-04T19:27:25Z</dcterms:modified>
</cp:coreProperties>
</file>