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h6tbYjUgoTML8ilQ3oYjsLqoia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6" d="100"/>
          <a:sy n="16" d="100"/>
        </p:scale>
        <p:origin x="1637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663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291840" y="5387342"/>
            <a:ext cx="37307519" cy="1146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486400" y="17289781"/>
            <a:ext cx="32918401" cy="79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/>
            </a:lvl1pPr>
            <a:lvl2pPr lvl="1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/>
            </a:lvl2pPr>
            <a:lvl3pPr lvl="2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/>
            </a:lvl3pPr>
            <a:lvl4pPr lvl="3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4pPr>
            <a:lvl5pPr lvl="4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5pPr>
            <a:lvl6pPr lvl="5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6pPr>
            <a:lvl7pPr lvl="6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7pPr>
            <a:lvl8pPr lvl="7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8pPr>
            <a:lvl9pPr lvl="8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1502390" y="278131"/>
            <a:ext cx="20886422" cy="3785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22193250" y="10968991"/>
            <a:ext cx="27896822" cy="946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990852" y="1779270"/>
            <a:ext cx="27896822" cy="2784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994662" y="22029430"/>
            <a:ext cx="37856160" cy="720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 sz="9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8640"/>
              <a:buNone/>
              <a:defRPr sz="864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18653759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2219920" y="8763000"/>
            <a:ext cx="18653759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 b="1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 b="1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023242" y="12024360"/>
            <a:ext cx="18568032" cy="1768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22219922" y="8069582"/>
            <a:ext cx="18659477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 b="1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 b="1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22219922" y="12024360"/>
            <a:ext cx="18659477" cy="1768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120396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5360"/>
              <a:buChar char="•"/>
              <a:defRPr sz="15360"/>
            </a:lvl1pPr>
            <a:lvl2pPr marL="914400" lvl="1" indent="-108204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13439"/>
            </a:lvl2pPr>
            <a:lvl3pPr marL="1371600" lvl="2" indent="-96012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Char char="•"/>
              <a:defRPr sz="11520"/>
            </a:lvl3pPr>
            <a:lvl4pPr marL="1828800" lvl="3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4pPr>
            <a:lvl5pPr marL="2286000" lvl="4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5pPr>
            <a:lvl6pPr marL="2743200" lvl="5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6pPr>
            <a:lvl7pPr marL="3200400" lvl="6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7pPr>
            <a:lvl8pPr marL="3657600" lvl="7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8pPr>
            <a:lvl9pPr marL="4114800" lvl="8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E5F0B11-B959-4448-9561-533ADF5F2F54}"/>
              </a:ext>
            </a:extLst>
          </p:cNvPr>
          <p:cNvSpPr txBox="1"/>
          <p:nvPr/>
        </p:nvSpPr>
        <p:spPr>
          <a:xfrm>
            <a:off x="29609201" y="24716898"/>
            <a:ext cx="13508404" cy="7477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D98DC6-DECE-4903-90D4-3ADEE3E9797C}"/>
              </a:ext>
            </a:extLst>
          </p:cNvPr>
          <p:cNvSpPr txBox="1"/>
          <p:nvPr/>
        </p:nvSpPr>
        <p:spPr>
          <a:xfrm>
            <a:off x="29609201" y="8123078"/>
            <a:ext cx="13484072" cy="9740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6EEAB4-FB3C-4D33-9DD0-34E1CEF02F89}"/>
              </a:ext>
            </a:extLst>
          </p:cNvPr>
          <p:cNvSpPr txBox="1"/>
          <p:nvPr/>
        </p:nvSpPr>
        <p:spPr>
          <a:xfrm>
            <a:off x="15660812" y="8123078"/>
            <a:ext cx="13008029" cy="24167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153C0E-B484-4C2B-91D5-52B5BF104036}"/>
              </a:ext>
            </a:extLst>
          </p:cNvPr>
          <p:cNvSpPr txBox="1"/>
          <p:nvPr/>
        </p:nvSpPr>
        <p:spPr>
          <a:xfrm>
            <a:off x="719654" y="18899395"/>
            <a:ext cx="13977905" cy="6262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D709A-A942-41C3-A994-7434C120A655}"/>
              </a:ext>
            </a:extLst>
          </p:cNvPr>
          <p:cNvSpPr txBox="1"/>
          <p:nvPr/>
        </p:nvSpPr>
        <p:spPr>
          <a:xfrm>
            <a:off x="719654" y="8301759"/>
            <a:ext cx="13872210" cy="7851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3">
            <a:alphaModFix/>
          </a:blip>
          <a:srcRect t="5888"/>
          <a:stretch/>
        </p:blipFill>
        <p:spPr>
          <a:xfrm>
            <a:off x="32529185" y="18030644"/>
            <a:ext cx="7521131" cy="538976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"/>
          <p:cNvSpPr/>
          <p:nvPr/>
        </p:nvSpPr>
        <p:spPr>
          <a:xfrm>
            <a:off x="0" y="1000875"/>
            <a:ext cx="43891200" cy="6036148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958625" y="-195741"/>
            <a:ext cx="42911400" cy="3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Font typeface="Times New Roman"/>
              <a:buNone/>
            </a:pPr>
            <a:r>
              <a:rPr lang="en-US" sz="10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Synthesis and Electrospray of Radiation-blocking Melanin Nanoparticles</a:t>
            </a:r>
            <a:endParaRPr sz="100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89900" y="3285186"/>
            <a:ext cx="42911400" cy="345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Giulia Stewart*, Aria Jafari*, Amelia Hartnett, Sahil Ghate, and Foram Madiyar</a:t>
            </a:r>
            <a:endParaRPr sz="6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6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*Department of Aerospace Physiology and Neurobiology, Department of Aerospace Engineering, Department of Physical Science, Embry Riddle Aeronautical University, Daytona Beach, FL</a:t>
            </a:r>
            <a:endParaRPr sz="6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 descr="Embry–Riddle Aeronautical University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900" y="1607559"/>
            <a:ext cx="2937450" cy="29374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325280" y="9671803"/>
            <a:ext cx="6913212" cy="62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Melanin, an organic dark pigment naturally produced in most mammals, is known to shield cells from radiation damage by absorbing 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UV rays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This project’s objective is to fabricate 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novel 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radiation-blocking material by synthesis of 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melanin nanoparticles (MNP)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719654" y="16233704"/>
            <a:ext cx="13683688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508000" algn="just" rtl="0">
              <a:spcBef>
                <a:spcPts val="0"/>
              </a:spcBef>
              <a:spcAft>
                <a:spcPts val="0"/>
              </a:spcAft>
              <a:buSzPts val="4400"/>
              <a:buFont typeface="Times New Roman"/>
              <a:buChar char="-"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Organic compound with anti-radiation properties</a:t>
            </a:r>
            <a:endParaRPr sz="4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508000" algn="just" rtl="0">
              <a:spcBef>
                <a:spcPts val="0"/>
              </a:spcBef>
              <a:spcAft>
                <a:spcPts val="0"/>
              </a:spcAft>
              <a:buSzPts val="4400"/>
              <a:buFont typeface="Times New Roman"/>
              <a:buChar char="-"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Affordable to fabricate</a:t>
            </a:r>
            <a:endParaRPr sz="4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508000" algn="just" rtl="0">
              <a:spcBef>
                <a:spcPts val="0"/>
              </a:spcBef>
              <a:spcAft>
                <a:spcPts val="0"/>
              </a:spcAft>
              <a:buSzPts val="4400"/>
              <a:buFont typeface="Times New Roman"/>
              <a:buChar char="-"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Wide range of applications</a:t>
            </a:r>
            <a:endParaRPr sz="4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6110231" y="16459200"/>
            <a:ext cx="11947411" cy="336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Fig 3: Investigation of the change in concentration of the dopamine hydrochloride and sodium hydroxide 1:1, 1:2, 1:4 ratios. A change in color from clear (beginning of the reaction) to black (end of the reaction , 3 hours) was observed.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0393150" y="23946475"/>
            <a:ext cx="128514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67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184504" y="20416353"/>
            <a:ext cx="12851400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MNPs are synthesized using three methods</a:t>
            </a:r>
            <a:endParaRPr sz="4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508000" algn="just" rtl="0">
              <a:spcBef>
                <a:spcPts val="0"/>
              </a:spcBef>
              <a:spcAft>
                <a:spcPts val="0"/>
              </a:spcAft>
              <a:buSzPts val="4400"/>
              <a:buFont typeface="Times New Roman"/>
              <a:buChar char="-"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Method 1: Eumelanin synthesis in basic solution</a:t>
            </a:r>
            <a:endParaRPr sz="4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508000" algn="just" rtl="0">
              <a:spcBef>
                <a:spcPts val="0"/>
              </a:spcBef>
              <a:spcAft>
                <a:spcPts val="0"/>
              </a:spcAft>
              <a:buSzPts val="4400"/>
              <a:buFont typeface="Times New Roman"/>
              <a:buChar char="-"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Method 2: Chitosan-coated eumelanin</a:t>
            </a:r>
            <a:endParaRPr sz="4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508000" algn="just" rtl="0">
              <a:spcBef>
                <a:spcPts val="0"/>
              </a:spcBef>
              <a:spcAft>
                <a:spcPts val="0"/>
              </a:spcAft>
              <a:buSzPts val="4400"/>
              <a:buFont typeface="Times New Roman"/>
              <a:buChar char="-"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Method 3: Selenomelanin</a:t>
            </a:r>
            <a:endParaRPr sz="4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39035000" y="24807825"/>
            <a:ext cx="11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30051946" y="9771727"/>
            <a:ext cx="13119600" cy="20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Goal: electrospray of MNPs onto glass slides to produce thin-layer of nanoparticles</a:t>
            </a:r>
            <a:endParaRPr sz="4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29856895" y="26131355"/>
            <a:ext cx="12851400" cy="578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[1] Cho, Soojeong; Kim, Shin-Hyun (2015). </a:t>
            </a:r>
            <a:r>
              <a:rPr lang="en-US" sz="32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Hydroxide ion-mediated synthesis of monodisperse dopamine–melanin nanospheres. Journal of Colloid and Interface Science, 458(), 87–93. </a:t>
            </a:r>
            <a:r>
              <a:rPr lang="en-US" sz="3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doi:10.1016/j.jcis.2015.06.051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 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Roy, S.; Hai, L. V.; Kim, H. C.; Zhai, L.; Kim, J. </a:t>
            </a:r>
            <a:r>
              <a:rPr lang="en-US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Preparation and characterization of synthetic melanin-like nanoparticles reinforced chitosan nanocomposite films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https://www.sciencedirect.com/science/article/pii/S0144861719313979 (accessed Feb 16, 2022).</a:t>
            </a:r>
            <a:endParaRPr sz="3200" dirty="0">
              <a:solidFill>
                <a:schemeClr val="tx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 dirty="0">
                <a:latin typeface="Times New Roman"/>
                <a:ea typeface="Times New Roman"/>
                <a:cs typeface="Times New Roman"/>
                <a:sym typeface="Times New Roman"/>
              </a:rPr>
              <a:t>Acknowledgments: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We thank for the financial support of the Office of Undergraduate Research at Embry-Riddle Aeronautical University, Daytona Beach, FL</a:t>
            </a:r>
            <a:endParaRPr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5">
            <a:alphaModFix/>
          </a:blip>
          <a:srcRect l="19870" r="16765"/>
          <a:stretch/>
        </p:blipFill>
        <p:spPr>
          <a:xfrm>
            <a:off x="8416828" y="9101625"/>
            <a:ext cx="6233425" cy="658648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12;p1"/>
          <p:cNvSpPr txBox="1"/>
          <p:nvPr/>
        </p:nvSpPr>
        <p:spPr>
          <a:xfrm>
            <a:off x="920899" y="23432556"/>
            <a:ext cx="13482443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Currently, melanin synthesis has been conducted using Method 1 with pH and temperatures as variables.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1070293" y="30165941"/>
            <a:ext cx="13333049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Fig 2: Schematic image of the experimental procedure for the synthesis of eumelanin nanoparticles using Dopamine Hydrochloride and Sodium Hydroxide.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" t="17598" r="14298" b="24516"/>
          <a:stretch/>
        </p:blipFill>
        <p:spPr>
          <a:xfrm>
            <a:off x="1620300" y="25441814"/>
            <a:ext cx="11290694" cy="4724127"/>
          </a:xfrm>
          <a:prstGeom prst="rect">
            <a:avLst/>
          </a:prstGeom>
        </p:spPr>
      </p:pic>
      <p:sp>
        <p:nvSpPr>
          <p:cNvPr id="40" name="Google Shape;96;p1"/>
          <p:cNvSpPr txBox="1"/>
          <p:nvPr/>
        </p:nvSpPr>
        <p:spPr>
          <a:xfrm>
            <a:off x="16110231" y="27657104"/>
            <a:ext cx="12135377" cy="336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Fig 4: UV-spectrophotometric analysis of different concentration ratios of the Dopamine Hydrochloride and Sodium Hydroxide solutions. Water was used as a blank solution and Dopamine Hydrochloride was used as a comparison solution (reaction, 3 hours)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96;p1"/>
          <p:cNvSpPr txBox="1"/>
          <p:nvPr/>
        </p:nvSpPr>
        <p:spPr>
          <a:xfrm>
            <a:off x="31418659" y="23600760"/>
            <a:ext cx="1224090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 5: Schematic image of electrospray process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01040" y="11667445"/>
            <a:ext cx="127754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Characterization Methods of Nanoparticles</a:t>
            </a:r>
          </a:p>
          <a:p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 FTIR analysis </a:t>
            </a:r>
          </a:p>
          <a:p>
            <a:pPr marL="571500" indent="-571500">
              <a:buFontTx/>
              <a:buChar char="-"/>
            </a:pP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Zeta Potential measurements to understand surface charge</a:t>
            </a:r>
          </a:p>
          <a:p>
            <a:pPr marL="571500" indent="-571500">
              <a:buFontTx/>
              <a:buChar char="-"/>
            </a:pP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 to measure diameter and distribution of the particles </a:t>
            </a:r>
          </a:p>
          <a:p>
            <a:pPr marL="571500" indent="-571500">
              <a:buFontTx/>
              <a:buChar char="-"/>
            </a:pP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 images with Energy Dispersive X-­Ray</a:t>
            </a:r>
          </a:p>
          <a:p>
            <a:pPr marL="571500" indent="-571500">
              <a:buFontTx/>
              <a:buChar char="-"/>
            </a:pP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Electrospray on flat substrates and UV radiation blocking tests</a:t>
            </a:r>
          </a:p>
        </p:txBody>
      </p:sp>
      <p:pic>
        <p:nvPicPr>
          <p:cNvPr id="8" name="Picture 7" descr="A picture containing beverage&#10;&#10;Description automatically generated">
            <a:extLst>
              <a:ext uri="{FF2B5EF4-FFF2-40B4-BE49-F238E27FC236}">
                <a16:creationId xmlns:a16="http://schemas.microsoft.com/office/drawing/2014/main" id="{DA7B02FB-B313-48B2-9F70-A364B17830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949" b="18227"/>
          <a:stretch/>
        </p:blipFill>
        <p:spPr>
          <a:xfrm>
            <a:off x="16110232" y="9812332"/>
            <a:ext cx="12108882" cy="6341215"/>
          </a:xfrm>
          <a:prstGeom prst="rect">
            <a:avLst/>
          </a:prstGeom>
        </p:spPr>
      </p:pic>
      <p:pic>
        <p:nvPicPr>
          <p:cNvPr id="9" name="Picture 2" descr="0.8 &#10;0.5 &#10;-0.12 0 &#10;—Dopamin Hydrocholride &#10;(DH) 6.25% &#10;—1:2 (DH: NaOH) 6.25% &#10;—1:4 (DH: NaOH) 6.25% &#10;340 &#10;390 &#10;440 &#10;490 &#10;540 &#10;590 &#10;Wavelength (nm) ">
            <a:extLst>
              <a:ext uri="{FF2B5EF4-FFF2-40B4-BE49-F238E27FC236}">
                <a16:creationId xmlns:a16="http://schemas.microsoft.com/office/drawing/2014/main" id="{BDE965CE-40E3-4000-9C81-06CB463B4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232" y="20121979"/>
            <a:ext cx="12135376" cy="712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234AC5-3AEA-4E48-ABB4-58F01219C6D5}"/>
              </a:ext>
            </a:extLst>
          </p:cNvPr>
          <p:cNvSpPr txBox="1"/>
          <p:nvPr/>
        </p:nvSpPr>
        <p:spPr>
          <a:xfrm>
            <a:off x="1325280" y="8639960"/>
            <a:ext cx="7990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42C509-B632-4899-AFC3-B549A522A6CF}"/>
              </a:ext>
            </a:extLst>
          </p:cNvPr>
          <p:cNvSpPr txBox="1"/>
          <p:nvPr/>
        </p:nvSpPr>
        <p:spPr>
          <a:xfrm>
            <a:off x="1325280" y="19210037"/>
            <a:ext cx="1136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Materials and Methods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C9509A-9597-4004-AC1E-9050588E2750}"/>
              </a:ext>
            </a:extLst>
          </p:cNvPr>
          <p:cNvSpPr txBox="1"/>
          <p:nvPr/>
        </p:nvSpPr>
        <p:spPr>
          <a:xfrm>
            <a:off x="16513264" y="8551592"/>
            <a:ext cx="8798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Results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E7E365-AE8C-461C-B89A-FEA93DCA5790}"/>
              </a:ext>
            </a:extLst>
          </p:cNvPr>
          <p:cNvSpPr txBox="1"/>
          <p:nvPr/>
        </p:nvSpPr>
        <p:spPr>
          <a:xfrm>
            <a:off x="30393150" y="8564138"/>
            <a:ext cx="11814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Future Applications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61AAC7-9EA6-4908-B57D-EBE2CCCF5347}"/>
              </a:ext>
            </a:extLst>
          </p:cNvPr>
          <p:cNvSpPr txBox="1"/>
          <p:nvPr/>
        </p:nvSpPr>
        <p:spPr>
          <a:xfrm>
            <a:off x="30393150" y="25007925"/>
            <a:ext cx="11366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References</a:t>
            </a:r>
          </a:p>
        </p:txBody>
      </p:sp>
    </p:spTree>
    <p:extLst>
      <p:ext uri="{BB962C8B-B14F-4D97-AF65-F5344CB8AC3E}">
        <p14:creationId xmlns:p14="http://schemas.microsoft.com/office/powerpoint/2010/main" val="1085525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7611</TotalTime>
  <Words>464</Words>
  <Application>Microsoft Office PowerPoint</Application>
  <PresentationFormat>Custom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Synthesis and Electrospray of Radiation-blocking Melanin Nanoparticles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of Anti-Radiation Melanin Nanoparticles</dc:title>
  <dc:creator>Giulia Stewart</dc:creator>
  <cp:lastModifiedBy>Stewart, Giulia E.</cp:lastModifiedBy>
  <cp:revision>13</cp:revision>
  <dcterms:created xsi:type="dcterms:W3CDTF">2021-10-29T16:14:50Z</dcterms:created>
  <dcterms:modified xsi:type="dcterms:W3CDTF">2022-02-28T22:30:54Z</dcterms:modified>
</cp:coreProperties>
</file>