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Lst>
  <p:sldSz cx="32921575" cy="21948775"/>
  <p:notesSz cx="6797675" cy="9928225"/>
  <p:defaultTextStyle>
    <a:defPPr>
      <a:defRPr lang="en-US"/>
    </a:defPPr>
    <a:lvl1pPr marL="0" algn="l" defTabSz="2633708" rtl="0" eaLnBrk="1" latinLnBrk="0" hangingPunct="1">
      <a:defRPr sz="5200" kern="1200">
        <a:solidFill>
          <a:schemeClr val="tx1"/>
        </a:solidFill>
        <a:latin typeface="+mn-lt"/>
        <a:ea typeface="+mn-ea"/>
        <a:cs typeface="+mn-cs"/>
      </a:defRPr>
    </a:lvl1pPr>
    <a:lvl2pPr marL="1316854" algn="l" defTabSz="2633708" rtl="0" eaLnBrk="1" latinLnBrk="0" hangingPunct="1">
      <a:defRPr sz="5200" kern="1200">
        <a:solidFill>
          <a:schemeClr val="tx1"/>
        </a:solidFill>
        <a:latin typeface="+mn-lt"/>
        <a:ea typeface="+mn-ea"/>
        <a:cs typeface="+mn-cs"/>
      </a:defRPr>
    </a:lvl2pPr>
    <a:lvl3pPr marL="2633708" algn="l" defTabSz="2633708" rtl="0" eaLnBrk="1" latinLnBrk="0" hangingPunct="1">
      <a:defRPr sz="5200" kern="1200">
        <a:solidFill>
          <a:schemeClr val="tx1"/>
        </a:solidFill>
        <a:latin typeface="+mn-lt"/>
        <a:ea typeface="+mn-ea"/>
        <a:cs typeface="+mn-cs"/>
      </a:defRPr>
    </a:lvl3pPr>
    <a:lvl4pPr marL="3950564" algn="l" defTabSz="2633708" rtl="0" eaLnBrk="1" latinLnBrk="0" hangingPunct="1">
      <a:defRPr sz="5200" kern="1200">
        <a:solidFill>
          <a:schemeClr val="tx1"/>
        </a:solidFill>
        <a:latin typeface="+mn-lt"/>
        <a:ea typeface="+mn-ea"/>
        <a:cs typeface="+mn-cs"/>
      </a:defRPr>
    </a:lvl4pPr>
    <a:lvl5pPr marL="5267418" algn="l" defTabSz="2633708" rtl="0" eaLnBrk="1" latinLnBrk="0" hangingPunct="1">
      <a:defRPr sz="5200" kern="1200">
        <a:solidFill>
          <a:schemeClr val="tx1"/>
        </a:solidFill>
        <a:latin typeface="+mn-lt"/>
        <a:ea typeface="+mn-ea"/>
        <a:cs typeface="+mn-cs"/>
      </a:defRPr>
    </a:lvl5pPr>
    <a:lvl6pPr marL="6584273" algn="l" defTabSz="2633708" rtl="0" eaLnBrk="1" latinLnBrk="0" hangingPunct="1">
      <a:defRPr sz="5200" kern="1200">
        <a:solidFill>
          <a:schemeClr val="tx1"/>
        </a:solidFill>
        <a:latin typeface="+mn-lt"/>
        <a:ea typeface="+mn-ea"/>
        <a:cs typeface="+mn-cs"/>
      </a:defRPr>
    </a:lvl6pPr>
    <a:lvl7pPr marL="7901127" algn="l" defTabSz="2633708" rtl="0" eaLnBrk="1" latinLnBrk="0" hangingPunct="1">
      <a:defRPr sz="5200" kern="1200">
        <a:solidFill>
          <a:schemeClr val="tx1"/>
        </a:solidFill>
        <a:latin typeface="+mn-lt"/>
        <a:ea typeface="+mn-ea"/>
        <a:cs typeface="+mn-cs"/>
      </a:defRPr>
    </a:lvl7pPr>
    <a:lvl8pPr marL="9217981" algn="l" defTabSz="2633708" rtl="0" eaLnBrk="1" latinLnBrk="0" hangingPunct="1">
      <a:defRPr sz="5200" kern="1200">
        <a:solidFill>
          <a:schemeClr val="tx1"/>
        </a:solidFill>
        <a:latin typeface="+mn-lt"/>
        <a:ea typeface="+mn-ea"/>
        <a:cs typeface="+mn-cs"/>
      </a:defRPr>
    </a:lvl8pPr>
    <a:lvl9pPr marL="10534837" algn="l" defTabSz="2633708" rtl="0" eaLnBrk="1" latinLnBrk="0" hangingPunct="1">
      <a:defRPr sz="5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6912">
          <p15:clr>
            <a:srgbClr val="A4A3A4"/>
          </p15:clr>
        </p15:guide>
        <p15:guide id="3" orient="horz" pos="6913">
          <p15:clr>
            <a:srgbClr val="A4A3A4"/>
          </p15:clr>
        </p15:guide>
        <p15:guide id="4" pos="103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imbra Mendonca, Flavio Antonio" initials="CMFA" lastIdx="20" clrIdx="0">
    <p:extLst>
      <p:ext uri="{19B8F6BF-5375-455C-9EA6-DF929625EA0E}">
        <p15:presenceInfo xmlns:p15="http://schemas.microsoft.com/office/powerpoint/2012/main" userId="Coimbra Mendonca, Flavio Anton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807" autoAdjust="0"/>
    <p:restoredTop sz="94535" autoAdjust="0"/>
  </p:normalViewPr>
  <p:slideViewPr>
    <p:cSldViewPr snapToGrid="0" snapToObjects="1">
      <p:cViewPr>
        <p:scale>
          <a:sx n="80" d="100"/>
          <a:sy n="80" d="100"/>
        </p:scale>
        <p:origin x="-5712" y="60"/>
      </p:cViewPr>
      <p:guideLst>
        <p:guide orient="horz" pos="5184"/>
        <p:guide pos="6912"/>
        <p:guide orient="horz" pos="6913"/>
        <p:guide pos="103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118" y="3592081"/>
            <a:ext cx="27983339" cy="7641425"/>
          </a:xfrm>
        </p:spPr>
        <p:txBody>
          <a:bodyPr anchor="b"/>
          <a:lstStyle>
            <a:lvl1pPr algn="ctr">
              <a:defRPr sz="20600"/>
            </a:lvl1pPr>
          </a:lstStyle>
          <a:p>
            <a:r>
              <a:rPr lang="en-US"/>
              <a:t>Click to edit Master title style</a:t>
            </a:r>
            <a:endParaRPr lang="en-US" dirty="0"/>
          </a:p>
        </p:txBody>
      </p:sp>
      <p:sp>
        <p:nvSpPr>
          <p:cNvPr id="3" name="Subtitle 2"/>
          <p:cNvSpPr>
            <a:spLocks noGrp="1"/>
          </p:cNvSpPr>
          <p:nvPr>
            <p:ph type="subTitle" idx="1"/>
          </p:nvPr>
        </p:nvSpPr>
        <p:spPr>
          <a:xfrm>
            <a:off x="4115197" y="11528190"/>
            <a:ext cx="24691181" cy="5299205"/>
          </a:xfrm>
        </p:spPr>
        <p:txBody>
          <a:bodyPr/>
          <a:lstStyle>
            <a:lvl1pPr marL="0" indent="0" algn="ctr">
              <a:buNone/>
              <a:defRPr sz="8200"/>
            </a:lvl1pPr>
            <a:lvl2pPr marL="1567684" indent="0" algn="ctr">
              <a:buNone/>
              <a:defRPr sz="6900"/>
            </a:lvl2pPr>
            <a:lvl3pPr marL="3135368" indent="0" algn="ctr">
              <a:buNone/>
              <a:defRPr sz="6200"/>
            </a:lvl3pPr>
            <a:lvl4pPr marL="4703052" indent="0" algn="ctr">
              <a:buNone/>
              <a:defRPr sz="5500"/>
            </a:lvl4pPr>
            <a:lvl5pPr marL="6270736" indent="0" algn="ctr">
              <a:buNone/>
              <a:defRPr sz="5500"/>
            </a:lvl5pPr>
            <a:lvl6pPr marL="7838420" indent="0" algn="ctr">
              <a:buNone/>
              <a:defRPr sz="5500"/>
            </a:lvl6pPr>
            <a:lvl7pPr marL="9406104" indent="0" algn="ctr">
              <a:buNone/>
              <a:defRPr sz="5500"/>
            </a:lvl7pPr>
            <a:lvl8pPr marL="10973788" indent="0" algn="ctr">
              <a:buNone/>
              <a:defRPr sz="5500"/>
            </a:lvl8pPr>
            <a:lvl9pPr marL="12541471" indent="0" algn="ctr">
              <a:buNone/>
              <a:defRPr sz="5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9503" y="1168570"/>
            <a:ext cx="7098715" cy="186005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360" y="1168570"/>
            <a:ext cx="20884624" cy="186005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6213" y="5471959"/>
            <a:ext cx="28394858" cy="9130079"/>
          </a:xfrm>
        </p:spPr>
        <p:txBody>
          <a:bodyPr anchor="b"/>
          <a:lstStyle>
            <a:lvl1pPr>
              <a:defRPr sz="20600"/>
            </a:lvl1pPr>
          </a:lstStyle>
          <a:p>
            <a:r>
              <a:rPr lang="en-US"/>
              <a:t>Click to edit Master title style</a:t>
            </a:r>
            <a:endParaRPr lang="en-US" dirty="0"/>
          </a:p>
        </p:txBody>
      </p:sp>
      <p:sp>
        <p:nvSpPr>
          <p:cNvPr id="3" name="Text Placeholder 2"/>
          <p:cNvSpPr>
            <a:spLocks noGrp="1"/>
          </p:cNvSpPr>
          <p:nvPr>
            <p:ph type="body" idx="1"/>
          </p:nvPr>
        </p:nvSpPr>
        <p:spPr>
          <a:xfrm>
            <a:off x="2246213" y="14688412"/>
            <a:ext cx="28394858" cy="4801293"/>
          </a:xfrm>
        </p:spPr>
        <p:txBody>
          <a:bodyPr/>
          <a:lstStyle>
            <a:lvl1pPr marL="0" indent="0">
              <a:buNone/>
              <a:defRPr sz="8200">
                <a:solidFill>
                  <a:schemeClr val="tx1"/>
                </a:solidFill>
              </a:defRPr>
            </a:lvl1pPr>
            <a:lvl2pPr marL="1567684" indent="0">
              <a:buNone/>
              <a:defRPr sz="6900">
                <a:solidFill>
                  <a:schemeClr val="tx1">
                    <a:tint val="75000"/>
                  </a:schemeClr>
                </a:solidFill>
              </a:defRPr>
            </a:lvl2pPr>
            <a:lvl3pPr marL="3135368" indent="0">
              <a:buNone/>
              <a:defRPr sz="6200">
                <a:solidFill>
                  <a:schemeClr val="tx1">
                    <a:tint val="75000"/>
                  </a:schemeClr>
                </a:solidFill>
              </a:defRPr>
            </a:lvl3pPr>
            <a:lvl4pPr marL="4703052" indent="0">
              <a:buNone/>
              <a:defRPr sz="5500">
                <a:solidFill>
                  <a:schemeClr val="tx1">
                    <a:tint val="75000"/>
                  </a:schemeClr>
                </a:solidFill>
              </a:defRPr>
            </a:lvl4pPr>
            <a:lvl5pPr marL="6270736" indent="0">
              <a:buNone/>
              <a:defRPr sz="5500">
                <a:solidFill>
                  <a:schemeClr val="tx1">
                    <a:tint val="75000"/>
                  </a:schemeClr>
                </a:solidFill>
              </a:defRPr>
            </a:lvl5pPr>
            <a:lvl6pPr marL="7838420" indent="0">
              <a:buNone/>
              <a:defRPr sz="5500">
                <a:solidFill>
                  <a:schemeClr val="tx1">
                    <a:tint val="75000"/>
                  </a:schemeClr>
                </a:solidFill>
              </a:defRPr>
            </a:lvl6pPr>
            <a:lvl7pPr marL="9406104" indent="0">
              <a:buNone/>
              <a:defRPr sz="5500">
                <a:solidFill>
                  <a:schemeClr val="tx1">
                    <a:tint val="75000"/>
                  </a:schemeClr>
                </a:solidFill>
              </a:defRPr>
            </a:lvl7pPr>
            <a:lvl8pPr marL="10973788" indent="0">
              <a:buNone/>
              <a:defRPr sz="5500">
                <a:solidFill>
                  <a:schemeClr val="tx1">
                    <a:tint val="75000"/>
                  </a:schemeClr>
                </a:solidFill>
              </a:defRPr>
            </a:lvl8pPr>
            <a:lvl9pPr marL="12541471" indent="0">
              <a:buNone/>
              <a:defRPr sz="5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F7BE1-1629-7848-9C1E-87BD68F9AE67}"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358" y="5842846"/>
            <a:ext cx="13991669" cy="13926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6548" y="5842846"/>
            <a:ext cx="13991669" cy="13926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FF7BE1-1629-7848-9C1E-87BD68F9AE67}"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646" y="1168575"/>
            <a:ext cx="28394858" cy="4242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650" y="5380500"/>
            <a:ext cx="13927367" cy="2636900"/>
          </a:xfrm>
        </p:spPr>
        <p:txBody>
          <a:bodyPr anchor="b"/>
          <a:lstStyle>
            <a:lvl1pPr marL="0" indent="0">
              <a:buNone/>
              <a:defRPr sz="8200" b="1"/>
            </a:lvl1pPr>
            <a:lvl2pPr marL="1567684" indent="0">
              <a:buNone/>
              <a:defRPr sz="6900" b="1"/>
            </a:lvl2pPr>
            <a:lvl3pPr marL="3135368" indent="0">
              <a:buNone/>
              <a:defRPr sz="6200" b="1"/>
            </a:lvl3pPr>
            <a:lvl4pPr marL="4703052" indent="0">
              <a:buNone/>
              <a:defRPr sz="5500" b="1"/>
            </a:lvl4pPr>
            <a:lvl5pPr marL="6270736" indent="0">
              <a:buNone/>
              <a:defRPr sz="5500" b="1"/>
            </a:lvl5pPr>
            <a:lvl6pPr marL="7838420" indent="0">
              <a:buNone/>
              <a:defRPr sz="5500" b="1"/>
            </a:lvl6pPr>
            <a:lvl7pPr marL="9406104" indent="0">
              <a:buNone/>
              <a:defRPr sz="5500" b="1"/>
            </a:lvl7pPr>
            <a:lvl8pPr marL="10973788" indent="0">
              <a:buNone/>
              <a:defRPr sz="5500" b="1"/>
            </a:lvl8pPr>
            <a:lvl9pPr marL="12541471" indent="0">
              <a:buNone/>
              <a:defRPr sz="5500" b="1"/>
            </a:lvl9pPr>
          </a:lstStyle>
          <a:p>
            <a:pPr lvl="0"/>
            <a:r>
              <a:rPr lang="en-US"/>
              <a:t>Edit Master text styles</a:t>
            </a:r>
          </a:p>
        </p:txBody>
      </p:sp>
      <p:sp>
        <p:nvSpPr>
          <p:cNvPr id="4" name="Content Placeholder 3"/>
          <p:cNvSpPr>
            <a:spLocks noGrp="1"/>
          </p:cNvSpPr>
          <p:nvPr>
            <p:ph sz="half" idx="2"/>
          </p:nvPr>
        </p:nvSpPr>
        <p:spPr>
          <a:xfrm>
            <a:off x="2267650" y="8017401"/>
            <a:ext cx="13927367" cy="1179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6549" y="5380500"/>
            <a:ext cx="13995957" cy="2636900"/>
          </a:xfrm>
        </p:spPr>
        <p:txBody>
          <a:bodyPr anchor="b"/>
          <a:lstStyle>
            <a:lvl1pPr marL="0" indent="0">
              <a:buNone/>
              <a:defRPr sz="8200" b="1"/>
            </a:lvl1pPr>
            <a:lvl2pPr marL="1567684" indent="0">
              <a:buNone/>
              <a:defRPr sz="6900" b="1"/>
            </a:lvl2pPr>
            <a:lvl3pPr marL="3135368" indent="0">
              <a:buNone/>
              <a:defRPr sz="6200" b="1"/>
            </a:lvl3pPr>
            <a:lvl4pPr marL="4703052" indent="0">
              <a:buNone/>
              <a:defRPr sz="5500" b="1"/>
            </a:lvl4pPr>
            <a:lvl5pPr marL="6270736" indent="0">
              <a:buNone/>
              <a:defRPr sz="5500" b="1"/>
            </a:lvl5pPr>
            <a:lvl6pPr marL="7838420" indent="0">
              <a:buNone/>
              <a:defRPr sz="5500" b="1"/>
            </a:lvl6pPr>
            <a:lvl7pPr marL="9406104" indent="0">
              <a:buNone/>
              <a:defRPr sz="5500" b="1"/>
            </a:lvl7pPr>
            <a:lvl8pPr marL="10973788" indent="0">
              <a:buNone/>
              <a:defRPr sz="5500" b="1"/>
            </a:lvl8pPr>
            <a:lvl9pPr marL="12541471" indent="0">
              <a:buNone/>
              <a:defRPr sz="5500" b="1"/>
            </a:lvl9pPr>
          </a:lstStyle>
          <a:p>
            <a:pPr lvl="0"/>
            <a:r>
              <a:rPr lang="en-US"/>
              <a:t>Edit Master text styles</a:t>
            </a:r>
          </a:p>
        </p:txBody>
      </p:sp>
      <p:sp>
        <p:nvSpPr>
          <p:cNvPr id="6" name="Content Placeholder 5"/>
          <p:cNvSpPr>
            <a:spLocks noGrp="1"/>
          </p:cNvSpPr>
          <p:nvPr>
            <p:ph sz="quarter" idx="4"/>
          </p:nvPr>
        </p:nvSpPr>
        <p:spPr>
          <a:xfrm>
            <a:off x="16666549" y="8017401"/>
            <a:ext cx="13995957" cy="1179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FF7BE1-1629-7848-9C1E-87BD68F9AE67}"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FF7BE1-1629-7848-9C1E-87BD68F9AE67}"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F7BE1-1629-7848-9C1E-87BD68F9AE67}"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648" y="1463252"/>
            <a:ext cx="10618065" cy="5121381"/>
          </a:xfrm>
        </p:spPr>
        <p:txBody>
          <a:bodyPr anchor="b"/>
          <a:lstStyle>
            <a:lvl1pPr>
              <a:defRPr sz="11000"/>
            </a:lvl1pPr>
          </a:lstStyle>
          <a:p>
            <a:r>
              <a:rPr lang="en-US"/>
              <a:t>Click to edit Master title style</a:t>
            </a:r>
            <a:endParaRPr lang="en-US" dirty="0"/>
          </a:p>
        </p:txBody>
      </p:sp>
      <p:sp>
        <p:nvSpPr>
          <p:cNvPr id="3" name="Content Placeholder 2"/>
          <p:cNvSpPr>
            <a:spLocks noGrp="1"/>
          </p:cNvSpPr>
          <p:nvPr>
            <p:ph idx="1"/>
          </p:nvPr>
        </p:nvSpPr>
        <p:spPr>
          <a:xfrm>
            <a:off x="13995957" y="3160223"/>
            <a:ext cx="16666547" cy="15597856"/>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648" y="6584633"/>
            <a:ext cx="10618065" cy="12198846"/>
          </a:xfrm>
        </p:spPr>
        <p:txBody>
          <a:bodyPr/>
          <a:lstStyle>
            <a:lvl1pPr marL="0" indent="0">
              <a:buNone/>
              <a:defRPr sz="5500"/>
            </a:lvl1pPr>
            <a:lvl2pPr marL="1567684" indent="0">
              <a:buNone/>
              <a:defRPr sz="4800"/>
            </a:lvl2pPr>
            <a:lvl3pPr marL="3135368" indent="0">
              <a:buNone/>
              <a:defRPr sz="4100"/>
            </a:lvl3pPr>
            <a:lvl4pPr marL="4703052" indent="0">
              <a:buNone/>
              <a:defRPr sz="3400"/>
            </a:lvl4pPr>
            <a:lvl5pPr marL="6270736" indent="0">
              <a:buNone/>
              <a:defRPr sz="3400"/>
            </a:lvl5pPr>
            <a:lvl6pPr marL="7838420" indent="0">
              <a:buNone/>
              <a:defRPr sz="3400"/>
            </a:lvl6pPr>
            <a:lvl7pPr marL="9406104" indent="0">
              <a:buNone/>
              <a:defRPr sz="3400"/>
            </a:lvl7pPr>
            <a:lvl8pPr marL="10973788" indent="0">
              <a:buNone/>
              <a:defRPr sz="3400"/>
            </a:lvl8pPr>
            <a:lvl9pPr marL="12541471" indent="0">
              <a:buNone/>
              <a:defRPr sz="3400"/>
            </a:lvl9pPr>
          </a:lstStyle>
          <a:p>
            <a:pPr lvl="0"/>
            <a:r>
              <a:rPr lang="en-US"/>
              <a:t>Edit Master text styles</a:t>
            </a:r>
          </a:p>
        </p:txBody>
      </p:sp>
      <p:sp>
        <p:nvSpPr>
          <p:cNvPr id="5" name="Date Placeholder 4"/>
          <p:cNvSpPr>
            <a:spLocks noGrp="1"/>
          </p:cNvSpPr>
          <p:nvPr>
            <p:ph type="dt" sz="half" idx="10"/>
          </p:nvPr>
        </p:nvSpPr>
        <p:spPr/>
        <p:txBody>
          <a:bodyPr/>
          <a:lstStyle/>
          <a:p>
            <a:fld id="{E0FF7BE1-1629-7848-9C1E-87BD68F9AE67}"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648" y="1463252"/>
            <a:ext cx="10618065" cy="5121381"/>
          </a:xfrm>
        </p:spPr>
        <p:txBody>
          <a:bodyPr anchor="b"/>
          <a:lstStyle>
            <a:lvl1pPr>
              <a:defRPr sz="11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5957" y="3160223"/>
            <a:ext cx="16666547" cy="15597856"/>
          </a:xfrm>
        </p:spPr>
        <p:txBody>
          <a:bodyPr anchor="t"/>
          <a:lstStyle>
            <a:lvl1pPr marL="0" indent="0">
              <a:buNone/>
              <a:defRPr sz="11000"/>
            </a:lvl1pPr>
            <a:lvl2pPr marL="1567684" indent="0">
              <a:buNone/>
              <a:defRPr sz="9600"/>
            </a:lvl2pPr>
            <a:lvl3pPr marL="3135368" indent="0">
              <a:buNone/>
              <a:defRPr sz="8200"/>
            </a:lvl3pPr>
            <a:lvl4pPr marL="4703052" indent="0">
              <a:buNone/>
              <a:defRPr sz="6900"/>
            </a:lvl4pPr>
            <a:lvl5pPr marL="6270736" indent="0">
              <a:buNone/>
              <a:defRPr sz="6900"/>
            </a:lvl5pPr>
            <a:lvl6pPr marL="7838420" indent="0">
              <a:buNone/>
              <a:defRPr sz="6900"/>
            </a:lvl6pPr>
            <a:lvl7pPr marL="9406104" indent="0">
              <a:buNone/>
              <a:defRPr sz="6900"/>
            </a:lvl7pPr>
            <a:lvl8pPr marL="10973788" indent="0">
              <a:buNone/>
              <a:defRPr sz="6900"/>
            </a:lvl8pPr>
            <a:lvl9pPr marL="12541471" indent="0">
              <a:buNone/>
              <a:defRPr sz="6900"/>
            </a:lvl9pPr>
          </a:lstStyle>
          <a:p>
            <a:r>
              <a:rPr lang="en-US"/>
              <a:t>Click icon to add picture</a:t>
            </a:r>
            <a:endParaRPr lang="en-US" dirty="0"/>
          </a:p>
        </p:txBody>
      </p:sp>
      <p:sp>
        <p:nvSpPr>
          <p:cNvPr id="4" name="Text Placeholder 3"/>
          <p:cNvSpPr>
            <a:spLocks noGrp="1"/>
          </p:cNvSpPr>
          <p:nvPr>
            <p:ph type="body" sz="half" idx="2"/>
          </p:nvPr>
        </p:nvSpPr>
        <p:spPr>
          <a:xfrm>
            <a:off x="2267648" y="6584633"/>
            <a:ext cx="10618065" cy="12198846"/>
          </a:xfrm>
        </p:spPr>
        <p:txBody>
          <a:bodyPr/>
          <a:lstStyle>
            <a:lvl1pPr marL="0" indent="0">
              <a:buNone/>
              <a:defRPr sz="5500"/>
            </a:lvl1pPr>
            <a:lvl2pPr marL="1567684" indent="0">
              <a:buNone/>
              <a:defRPr sz="4800"/>
            </a:lvl2pPr>
            <a:lvl3pPr marL="3135368" indent="0">
              <a:buNone/>
              <a:defRPr sz="4100"/>
            </a:lvl3pPr>
            <a:lvl4pPr marL="4703052" indent="0">
              <a:buNone/>
              <a:defRPr sz="3400"/>
            </a:lvl4pPr>
            <a:lvl5pPr marL="6270736" indent="0">
              <a:buNone/>
              <a:defRPr sz="3400"/>
            </a:lvl5pPr>
            <a:lvl6pPr marL="7838420" indent="0">
              <a:buNone/>
              <a:defRPr sz="3400"/>
            </a:lvl6pPr>
            <a:lvl7pPr marL="9406104" indent="0">
              <a:buNone/>
              <a:defRPr sz="3400"/>
            </a:lvl7pPr>
            <a:lvl8pPr marL="10973788" indent="0">
              <a:buNone/>
              <a:defRPr sz="3400"/>
            </a:lvl8pPr>
            <a:lvl9pPr marL="12541471" indent="0">
              <a:buNone/>
              <a:defRPr sz="3400"/>
            </a:lvl9pPr>
          </a:lstStyle>
          <a:p>
            <a:pPr lvl="0"/>
            <a:r>
              <a:rPr lang="en-US"/>
              <a:t>Edit Master text styles</a:t>
            </a:r>
          </a:p>
        </p:txBody>
      </p:sp>
      <p:sp>
        <p:nvSpPr>
          <p:cNvPr id="5" name="Date Placeholder 4"/>
          <p:cNvSpPr>
            <a:spLocks noGrp="1"/>
          </p:cNvSpPr>
          <p:nvPr>
            <p:ph type="dt" sz="half" idx="10"/>
          </p:nvPr>
        </p:nvSpPr>
        <p:spPr/>
        <p:txBody>
          <a:bodyPr/>
          <a:lstStyle/>
          <a:p>
            <a:fld id="{E0FF7BE1-1629-7848-9C1E-87BD68F9AE67}"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359" y="1168575"/>
            <a:ext cx="28394858" cy="4242415"/>
          </a:xfrm>
          <a:prstGeom prst="rect">
            <a:avLst/>
          </a:prstGeom>
        </p:spPr>
        <p:txBody>
          <a:bodyPr vert="horz" lIns="130640" tIns="65320" rIns="130640" bIns="653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359" y="5842846"/>
            <a:ext cx="28394858" cy="13926296"/>
          </a:xfrm>
          <a:prstGeom prst="rect">
            <a:avLst/>
          </a:prstGeom>
        </p:spPr>
        <p:txBody>
          <a:bodyPr vert="horz" lIns="130640" tIns="65320" rIns="130640" bIns="653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358" y="20343268"/>
            <a:ext cx="7407354" cy="1168569"/>
          </a:xfrm>
          <a:prstGeom prst="rect">
            <a:avLst/>
          </a:prstGeom>
        </p:spPr>
        <p:txBody>
          <a:bodyPr vert="horz" lIns="130640" tIns="65320" rIns="130640" bIns="65320" rtlCol="0" anchor="ctr"/>
          <a:lstStyle>
            <a:lvl1pPr algn="l">
              <a:defRPr sz="4100">
                <a:solidFill>
                  <a:schemeClr val="tx1">
                    <a:tint val="75000"/>
                  </a:schemeClr>
                </a:solidFill>
              </a:defRPr>
            </a:lvl1pPr>
          </a:lstStyle>
          <a:p>
            <a:fld id="{E0FF7BE1-1629-7848-9C1E-87BD68F9AE67}" type="datetimeFigureOut">
              <a:rPr lang="en-US" smtClean="0"/>
              <a:pPr/>
              <a:t>11/9/2021</a:t>
            </a:fld>
            <a:endParaRPr lang="en-US"/>
          </a:p>
        </p:txBody>
      </p:sp>
      <p:sp>
        <p:nvSpPr>
          <p:cNvPr id="5" name="Footer Placeholder 4"/>
          <p:cNvSpPr>
            <a:spLocks noGrp="1"/>
          </p:cNvSpPr>
          <p:nvPr>
            <p:ph type="ftr" sz="quarter" idx="3"/>
          </p:nvPr>
        </p:nvSpPr>
        <p:spPr>
          <a:xfrm>
            <a:off x="10905272" y="20343268"/>
            <a:ext cx="11111032" cy="1168569"/>
          </a:xfrm>
          <a:prstGeom prst="rect">
            <a:avLst/>
          </a:prstGeom>
        </p:spPr>
        <p:txBody>
          <a:bodyPr vert="horz" lIns="130640" tIns="65320" rIns="130640" bIns="65320"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50863" y="20343268"/>
            <a:ext cx="7407354" cy="1168569"/>
          </a:xfrm>
          <a:prstGeom prst="rect">
            <a:avLst/>
          </a:prstGeom>
        </p:spPr>
        <p:txBody>
          <a:bodyPr vert="horz" lIns="130640" tIns="65320" rIns="130640" bIns="65320" rtlCol="0" anchor="ctr"/>
          <a:lstStyle>
            <a:lvl1pPr algn="r">
              <a:defRPr sz="4100">
                <a:solidFill>
                  <a:schemeClr val="tx1">
                    <a:tint val="75000"/>
                  </a:schemeClr>
                </a:solidFill>
              </a:defRPr>
            </a:lvl1pPr>
          </a:lstStyle>
          <a:p>
            <a:fld id="{B81A06E3-63CB-3849-A5E0-4B2BA70DD7F3}" type="slidenum">
              <a:rPr lang="en-US" smtClean="0"/>
              <a:pPr/>
              <a:t>‹#›</a:t>
            </a:fld>
            <a:endParaRPr lang="en-US"/>
          </a:p>
        </p:txBody>
      </p:sp>
    </p:spTree>
    <p:extLst>
      <p:ext uri="{BB962C8B-B14F-4D97-AF65-F5344CB8AC3E}">
        <p14:creationId xmlns:p14="http://schemas.microsoft.com/office/powerpoint/2010/main" val="193606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35368" rtl="0" eaLnBrk="1" latinLnBrk="0" hangingPunct="1">
        <a:lnSpc>
          <a:spcPct val="90000"/>
        </a:lnSpc>
        <a:spcBef>
          <a:spcPct val="0"/>
        </a:spcBef>
        <a:buNone/>
        <a:defRPr sz="15100" kern="1200">
          <a:solidFill>
            <a:schemeClr val="tx1"/>
          </a:solidFill>
          <a:latin typeface="+mj-lt"/>
          <a:ea typeface="+mj-ea"/>
          <a:cs typeface="+mj-cs"/>
        </a:defRPr>
      </a:lvl1pPr>
    </p:titleStyle>
    <p:bodyStyle>
      <a:lvl1pPr marL="783842" indent="-783842" algn="l" defTabSz="3135368" rtl="0" eaLnBrk="1" latinLnBrk="0" hangingPunct="1">
        <a:lnSpc>
          <a:spcPct val="90000"/>
        </a:lnSpc>
        <a:spcBef>
          <a:spcPts val="3429"/>
        </a:spcBef>
        <a:buFont typeface="Arial" panose="020B0604020202020204" pitchFamily="34" charset="0"/>
        <a:buChar char="•"/>
        <a:defRPr sz="9600" kern="1200">
          <a:solidFill>
            <a:schemeClr val="tx1"/>
          </a:solidFill>
          <a:latin typeface="+mn-lt"/>
          <a:ea typeface="+mn-ea"/>
          <a:cs typeface="+mn-cs"/>
        </a:defRPr>
      </a:lvl1pPr>
      <a:lvl2pPr marL="2351526" indent="-783842" algn="l" defTabSz="3135368" rtl="0" eaLnBrk="1" latinLnBrk="0" hangingPunct="1">
        <a:lnSpc>
          <a:spcPct val="90000"/>
        </a:lnSpc>
        <a:spcBef>
          <a:spcPts val="1714"/>
        </a:spcBef>
        <a:buFont typeface="Arial" panose="020B0604020202020204" pitchFamily="34" charset="0"/>
        <a:buChar char="•"/>
        <a:defRPr sz="8200" kern="1200">
          <a:solidFill>
            <a:schemeClr val="tx1"/>
          </a:solidFill>
          <a:latin typeface="+mn-lt"/>
          <a:ea typeface="+mn-ea"/>
          <a:cs typeface="+mn-cs"/>
        </a:defRPr>
      </a:lvl2pPr>
      <a:lvl3pPr marL="3919210" indent="-783842" algn="l" defTabSz="3135368" rtl="0" eaLnBrk="1" latinLnBrk="0" hangingPunct="1">
        <a:lnSpc>
          <a:spcPct val="90000"/>
        </a:lnSpc>
        <a:spcBef>
          <a:spcPts val="1714"/>
        </a:spcBef>
        <a:buFont typeface="Arial" panose="020B0604020202020204" pitchFamily="34" charset="0"/>
        <a:buChar char="•"/>
        <a:defRPr sz="6900" kern="1200">
          <a:solidFill>
            <a:schemeClr val="tx1"/>
          </a:solidFill>
          <a:latin typeface="+mn-lt"/>
          <a:ea typeface="+mn-ea"/>
          <a:cs typeface="+mn-cs"/>
        </a:defRPr>
      </a:lvl3pPr>
      <a:lvl4pPr marL="5486894"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4pPr>
      <a:lvl5pPr marL="7054578"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5pPr>
      <a:lvl6pPr marL="8622262"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6pPr>
      <a:lvl7pPr marL="10189946"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7pPr>
      <a:lvl8pPr marL="11757630"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8pPr>
      <a:lvl9pPr marL="13325313" indent="-783842" algn="l" defTabSz="3135368" rtl="0" eaLnBrk="1" latinLnBrk="0" hangingPunct="1">
        <a:lnSpc>
          <a:spcPct val="90000"/>
        </a:lnSpc>
        <a:spcBef>
          <a:spcPts val="1714"/>
        </a:spcBef>
        <a:buFont typeface="Arial" panose="020B0604020202020204" pitchFamily="34" charset="0"/>
        <a:buChar char="•"/>
        <a:defRPr sz="6200" kern="1200">
          <a:solidFill>
            <a:schemeClr val="tx1"/>
          </a:solidFill>
          <a:latin typeface="+mn-lt"/>
          <a:ea typeface="+mn-ea"/>
          <a:cs typeface="+mn-cs"/>
        </a:defRPr>
      </a:lvl9pPr>
    </p:bodyStyle>
    <p:otherStyle>
      <a:defPPr>
        <a:defRPr lang="en-US"/>
      </a:defPPr>
      <a:lvl1pPr marL="0" algn="l" defTabSz="3135368" rtl="0" eaLnBrk="1" latinLnBrk="0" hangingPunct="1">
        <a:defRPr sz="6200" kern="1200">
          <a:solidFill>
            <a:schemeClr val="tx1"/>
          </a:solidFill>
          <a:latin typeface="+mn-lt"/>
          <a:ea typeface="+mn-ea"/>
          <a:cs typeface="+mn-cs"/>
        </a:defRPr>
      </a:lvl1pPr>
      <a:lvl2pPr marL="1567684" algn="l" defTabSz="3135368" rtl="0" eaLnBrk="1" latinLnBrk="0" hangingPunct="1">
        <a:defRPr sz="6200" kern="1200">
          <a:solidFill>
            <a:schemeClr val="tx1"/>
          </a:solidFill>
          <a:latin typeface="+mn-lt"/>
          <a:ea typeface="+mn-ea"/>
          <a:cs typeface="+mn-cs"/>
        </a:defRPr>
      </a:lvl2pPr>
      <a:lvl3pPr marL="3135368" algn="l" defTabSz="3135368" rtl="0" eaLnBrk="1" latinLnBrk="0" hangingPunct="1">
        <a:defRPr sz="6200" kern="1200">
          <a:solidFill>
            <a:schemeClr val="tx1"/>
          </a:solidFill>
          <a:latin typeface="+mn-lt"/>
          <a:ea typeface="+mn-ea"/>
          <a:cs typeface="+mn-cs"/>
        </a:defRPr>
      </a:lvl3pPr>
      <a:lvl4pPr marL="4703052" algn="l" defTabSz="3135368" rtl="0" eaLnBrk="1" latinLnBrk="0" hangingPunct="1">
        <a:defRPr sz="6200" kern="1200">
          <a:solidFill>
            <a:schemeClr val="tx1"/>
          </a:solidFill>
          <a:latin typeface="+mn-lt"/>
          <a:ea typeface="+mn-ea"/>
          <a:cs typeface="+mn-cs"/>
        </a:defRPr>
      </a:lvl4pPr>
      <a:lvl5pPr marL="6270736" algn="l" defTabSz="3135368" rtl="0" eaLnBrk="1" latinLnBrk="0" hangingPunct="1">
        <a:defRPr sz="6200" kern="1200">
          <a:solidFill>
            <a:schemeClr val="tx1"/>
          </a:solidFill>
          <a:latin typeface="+mn-lt"/>
          <a:ea typeface="+mn-ea"/>
          <a:cs typeface="+mn-cs"/>
        </a:defRPr>
      </a:lvl5pPr>
      <a:lvl6pPr marL="7838420" algn="l" defTabSz="3135368" rtl="0" eaLnBrk="1" latinLnBrk="0" hangingPunct="1">
        <a:defRPr sz="6200" kern="1200">
          <a:solidFill>
            <a:schemeClr val="tx1"/>
          </a:solidFill>
          <a:latin typeface="+mn-lt"/>
          <a:ea typeface="+mn-ea"/>
          <a:cs typeface="+mn-cs"/>
        </a:defRPr>
      </a:lvl6pPr>
      <a:lvl7pPr marL="9406104" algn="l" defTabSz="3135368" rtl="0" eaLnBrk="1" latinLnBrk="0" hangingPunct="1">
        <a:defRPr sz="6200" kern="1200">
          <a:solidFill>
            <a:schemeClr val="tx1"/>
          </a:solidFill>
          <a:latin typeface="+mn-lt"/>
          <a:ea typeface="+mn-ea"/>
          <a:cs typeface="+mn-cs"/>
        </a:defRPr>
      </a:lvl7pPr>
      <a:lvl8pPr marL="10973788" algn="l" defTabSz="3135368" rtl="0" eaLnBrk="1" latinLnBrk="0" hangingPunct="1">
        <a:defRPr sz="6200" kern="1200">
          <a:solidFill>
            <a:schemeClr val="tx1"/>
          </a:solidFill>
          <a:latin typeface="+mn-lt"/>
          <a:ea typeface="+mn-ea"/>
          <a:cs typeface="+mn-cs"/>
        </a:defRPr>
      </a:lvl8pPr>
      <a:lvl9pPr marL="12541471" algn="l" defTabSz="3135368"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EC8B31-D731-4A8F-8950-EDE0CAC704DD}"/>
              </a:ext>
            </a:extLst>
          </p:cNvPr>
          <p:cNvSpPr/>
          <p:nvPr/>
        </p:nvSpPr>
        <p:spPr>
          <a:xfrm>
            <a:off x="1127966" y="4655428"/>
            <a:ext cx="15192712" cy="5569131"/>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10" name="TextBox 9">
            <a:extLst>
              <a:ext uri="{FF2B5EF4-FFF2-40B4-BE49-F238E27FC236}">
                <a16:creationId xmlns:a16="http://schemas.microsoft.com/office/drawing/2014/main" id="{267FE017-CF21-4264-A1FE-62639895D18E}"/>
              </a:ext>
            </a:extLst>
          </p:cNvPr>
          <p:cNvSpPr txBox="1"/>
          <p:nvPr/>
        </p:nvSpPr>
        <p:spPr>
          <a:xfrm>
            <a:off x="3003826" y="1631737"/>
            <a:ext cx="13603924" cy="2431007"/>
          </a:xfrm>
          <a:prstGeom prst="rect">
            <a:avLst/>
          </a:prstGeom>
          <a:noFill/>
        </p:spPr>
        <p:txBody>
          <a:bodyPr wrap="square" lIns="130640" tIns="65320" rIns="130640" bIns="65320" rtlCol="0">
            <a:spAutoFit/>
          </a:bodyPr>
          <a:lstStyle/>
          <a:p>
            <a:pPr>
              <a:lnSpc>
                <a:spcPct val="90000"/>
              </a:lnSpc>
            </a:pPr>
            <a:r>
              <a:rPr lang="en-US" dirty="0"/>
              <a:t>Usability Analysis of a Landing Visual Aid as an Instructional Aid for General Aviation Pilots </a:t>
            </a:r>
            <a:endParaRPr lang="en-US" dirty="0" smtClean="0"/>
          </a:p>
          <a:p>
            <a:pPr>
              <a:lnSpc>
                <a:spcPct val="90000"/>
              </a:lnSpc>
            </a:pPr>
            <a:r>
              <a:rPr lang="en-US" sz="2600" dirty="0" smtClean="0">
                <a:solidFill>
                  <a:schemeClr val="accent1">
                    <a:lumMod val="60000"/>
                    <a:lumOff val="40000"/>
                  </a:schemeClr>
                </a:solidFill>
                <a:latin typeface="Century Gothic" panose="020B0502020202020204" pitchFamily="34" charset="0"/>
                <a:cs typeface="Aharoni" panose="02010803020104030203" pitchFamily="2" charset="-79"/>
              </a:rPr>
              <a:t>Researchers </a:t>
            </a:r>
            <a:r>
              <a:rPr lang="en-US" sz="2600" dirty="0">
                <a:solidFill>
                  <a:schemeClr val="accent1">
                    <a:lumMod val="60000"/>
                    <a:lumOff val="40000"/>
                  </a:schemeClr>
                </a:solidFill>
                <a:latin typeface="Century Gothic" panose="020B0502020202020204" pitchFamily="34" charset="0"/>
                <a:cs typeface="Aharoni" panose="02010803020104030203" pitchFamily="2" charset="-79"/>
              </a:rPr>
              <a:t>: Shlok </a:t>
            </a:r>
            <a:r>
              <a:rPr lang="en-US" sz="2600" dirty="0" smtClean="0">
                <a:solidFill>
                  <a:schemeClr val="accent1">
                    <a:lumMod val="60000"/>
                    <a:lumOff val="40000"/>
                  </a:schemeClr>
                </a:solidFill>
                <a:latin typeface="Century Gothic" panose="020B0502020202020204" pitchFamily="34" charset="0"/>
                <a:cs typeface="Aharoni" panose="02010803020104030203" pitchFamily="2" charset="-79"/>
              </a:rPr>
              <a:t>Misra, Victor </a:t>
            </a:r>
            <a:r>
              <a:rPr lang="en-US" sz="2600" dirty="0" err="1" smtClean="0">
                <a:solidFill>
                  <a:schemeClr val="accent1">
                    <a:lumMod val="60000"/>
                    <a:lumOff val="40000"/>
                  </a:schemeClr>
                </a:solidFill>
                <a:latin typeface="Century Gothic" panose="020B0502020202020204" pitchFamily="34" charset="0"/>
                <a:cs typeface="Aharoni" panose="02010803020104030203" pitchFamily="2" charset="-79"/>
              </a:rPr>
              <a:t>Fraticelli</a:t>
            </a:r>
            <a:r>
              <a:rPr lang="en-US" sz="2600" dirty="0" smtClean="0">
                <a:solidFill>
                  <a:schemeClr val="accent1">
                    <a:lumMod val="60000"/>
                    <a:lumOff val="40000"/>
                  </a:schemeClr>
                </a:solidFill>
                <a:latin typeface="Century Gothic" panose="020B0502020202020204" pitchFamily="34" charset="0"/>
                <a:cs typeface="Aharoni" panose="02010803020104030203" pitchFamily="2" charset="-79"/>
              </a:rPr>
              <a:t> Rivera, Nikhil </a:t>
            </a:r>
            <a:r>
              <a:rPr lang="en-US" sz="2600" dirty="0" err="1" smtClean="0">
                <a:solidFill>
                  <a:schemeClr val="accent1">
                    <a:lumMod val="60000"/>
                    <a:lumOff val="40000"/>
                  </a:schemeClr>
                </a:solidFill>
                <a:latin typeface="Century Gothic" panose="020B0502020202020204" pitchFamily="34" charset="0"/>
                <a:cs typeface="Aharoni" panose="02010803020104030203" pitchFamily="2" charset="-79"/>
              </a:rPr>
              <a:t>Khale</a:t>
            </a:r>
            <a:r>
              <a:rPr lang="en-US" sz="2600" dirty="0" smtClean="0">
                <a:solidFill>
                  <a:schemeClr val="accent1">
                    <a:lumMod val="60000"/>
                    <a:lumOff val="40000"/>
                  </a:schemeClr>
                </a:solidFill>
                <a:latin typeface="Century Gothic" panose="020B0502020202020204" pitchFamily="34" charset="0"/>
                <a:cs typeface="Aharoni" panose="02010803020104030203" pitchFamily="2" charset="-79"/>
              </a:rPr>
              <a:t>, and Jorge L.D </a:t>
            </a:r>
            <a:r>
              <a:rPr lang="en-US" sz="2600" dirty="0" err="1" smtClean="0">
                <a:solidFill>
                  <a:schemeClr val="accent1">
                    <a:lumMod val="60000"/>
                    <a:lumOff val="40000"/>
                  </a:schemeClr>
                </a:solidFill>
                <a:latin typeface="Century Gothic" panose="020B0502020202020204" pitchFamily="34" charset="0"/>
                <a:cs typeface="Aharoni" panose="02010803020104030203" pitchFamily="2" charset="-79"/>
              </a:rPr>
              <a:t>Albelo</a:t>
            </a:r>
            <a:endParaRPr lang="en-US" sz="2900" dirty="0">
              <a:solidFill>
                <a:schemeClr val="accent1">
                  <a:lumMod val="60000"/>
                  <a:lumOff val="40000"/>
                </a:schemeClr>
              </a:solidFill>
              <a:latin typeface="Century Gothic" panose="020B0502020202020204" pitchFamily="34" charset="0"/>
              <a:cs typeface="Aharoni" panose="02010803020104030203" pitchFamily="2" charset="-79"/>
            </a:endParaRPr>
          </a:p>
          <a:p>
            <a:pPr>
              <a:lnSpc>
                <a:spcPct val="90000"/>
              </a:lnSpc>
            </a:pPr>
            <a:endParaRPr lang="en-US" sz="36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75ADEB34-A864-4958-B63A-5645FA206619}"/>
              </a:ext>
            </a:extLst>
          </p:cNvPr>
          <p:cNvSpPr txBox="1"/>
          <p:nvPr/>
        </p:nvSpPr>
        <p:spPr>
          <a:xfrm>
            <a:off x="1077815" y="5149963"/>
            <a:ext cx="15271337" cy="4871675"/>
          </a:xfrm>
          <a:prstGeom prst="rect">
            <a:avLst/>
          </a:prstGeom>
          <a:noFill/>
        </p:spPr>
        <p:txBody>
          <a:bodyPr wrap="square" lIns="130640" tIns="65320" rIns="130640" bIns="65320" rtlCol="0">
            <a:spAutoFit/>
          </a:bodyPr>
          <a:lstStyle/>
          <a:p>
            <a:r>
              <a:rPr lang="en-US" sz="2200" dirty="0">
                <a:latin typeface="Century Gothic" panose="020B0502020202020204" pitchFamily="34" charset="0"/>
                <a:cs typeface="Dubai" panose="020B0604020202020204" pitchFamily="34" charset="-78"/>
              </a:rPr>
              <a:t>Un-stabilized approaches pose a major risk for the safety of flight. As of October 2020, there were over 220,000 active general aviation aircraft in the United States, and there were 3,257 general aviation accidents in the landing phase of flight from 2009 to 2019. Enhanced pilot training and the use of simulation techniques have been recognized as effective risk mitigation techniques by accident investigation agencies globally. This study will be targeted towards the further development and testing of a training aid (Crosswinds Training Aid) for General Aviation pilots with special emphasis on collegiate aviation flight students. </a:t>
            </a:r>
          </a:p>
          <a:p>
            <a:endParaRPr lang="en-US" sz="2200" dirty="0">
              <a:latin typeface="Century Gothic" panose="020B0502020202020204" pitchFamily="34" charset="0"/>
              <a:cs typeface="Dubai" panose="020B0604020202020204" pitchFamily="34" charset="-78"/>
            </a:endParaRPr>
          </a:p>
          <a:p>
            <a:pPr marL="342900" indent="-342900">
              <a:buFont typeface="Arial" panose="020B0604020202020204" pitchFamily="34" charset="0"/>
              <a:buChar char="•"/>
            </a:pPr>
            <a:r>
              <a:rPr lang="en-US" sz="2200" dirty="0">
                <a:latin typeface="Century Gothic" panose="020B0502020202020204" pitchFamily="34" charset="0"/>
                <a:cs typeface="Dubai" panose="020B0604020202020204" pitchFamily="34" charset="-78"/>
              </a:rPr>
              <a:t>A crosswind landing visual aid was conceptualized and developed by the researchers and technicians at the Advanced Flight Simulation Center at </a:t>
            </a:r>
            <a:r>
              <a:rPr lang="en-US" sz="2200" dirty="0" smtClean="0">
                <a:latin typeface="Century Gothic" panose="020B0502020202020204" pitchFamily="34" charset="0"/>
                <a:cs typeface="Dubai" panose="020B0604020202020204" pitchFamily="34" charset="-78"/>
              </a:rPr>
              <a:t>Embry-Riddle </a:t>
            </a:r>
            <a:r>
              <a:rPr lang="en-US" sz="2200" dirty="0">
                <a:latin typeface="Century Gothic" panose="020B0502020202020204" pitchFamily="34" charset="0"/>
                <a:cs typeface="Dubai" panose="020B0604020202020204" pitchFamily="34" charset="-78"/>
              </a:rPr>
              <a:t>Aeronautical University’s Daytona Beach campus. </a:t>
            </a:r>
          </a:p>
          <a:p>
            <a:pPr marL="342900" indent="-342900">
              <a:buFont typeface="Arial" panose="020B0604020202020204" pitchFamily="34" charset="0"/>
              <a:buChar char="•"/>
            </a:pPr>
            <a:r>
              <a:rPr lang="en-US" sz="2200" dirty="0">
                <a:latin typeface="Century Gothic" panose="020B0502020202020204" pitchFamily="34" charset="0"/>
                <a:cs typeface="Dubai" panose="020B0604020202020204" pitchFamily="34" charset="-78"/>
              </a:rPr>
              <a:t>The researchers aim to test the usability and validity of the training aid through simulations with up to 70 flight students of the university. </a:t>
            </a:r>
          </a:p>
          <a:p>
            <a:pPr marL="342900" indent="-342900">
              <a:buFont typeface="Arial" panose="020B0604020202020204" pitchFamily="34" charset="0"/>
              <a:buChar char="•"/>
            </a:pPr>
            <a:r>
              <a:rPr lang="en-US" sz="2200" dirty="0">
                <a:latin typeface="Century Gothic" panose="020B0502020202020204" pitchFamily="34" charset="0"/>
                <a:cs typeface="Dubai" panose="020B0604020202020204" pitchFamily="34" charset="-78"/>
              </a:rPr>
              <a:t>The data collected will include quantitative data. </a:t>
            </a:r>
          </a:p>
          <a:p>
            <a:pPr marL="342900" indent="-342900">
              <a:buFont typeface="Arial" panose="020B0604020202020204" pitchFamily="34" charset="0"/>
              <a:buChar char="•"/>
            </a:pPr>
            <a:r>
              <a:rPr lang="en-US" sz="2200" dirty="0">
                <a:latin typeface="Century Gothic" panose="020B0502020202020204" pitchFamily="34" charset="0"/>
                <a:cs typeface="Dubai" panose="020B0604020202020204" pitchFamily="34" charset="-78"/>
              </a:rPr>
              <a:t>The findings of the study will be used to further enhance the training aid that will benefit the Embry-Riddle student community. </a:t>
            </a:r>
          </a:p>
        </p:txBody>
      </p:sp>
      <p:pic>
        <p:nvPicPr>
          <p:cNvPr id="18" name="Picture 2" descr="Image result for embry riddle aeronautical university">
            <a:extLst>
              <a:ext uri="{FF2B5EF4-FFF2-40B4-BE49-F238E27FC236}">
                <a16:creationId xmlns:a16="http://schemas.microsoft.com/office/drawing/2014/main" id="{CB4E810C-20FB-4027-8AFF-B751A39C0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52" y="1483516"/>
            <a:ext cx="2340312" cy="20803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91EF17F-4989-425F-B339-FA4EF54E6044}"/>
              </a:ext>
            </a:extLst>
          </p:cNvPr>
          <p:cNvSpPr/>
          <p:nvPr/>
        </p:nvSpPr>
        <p:spPr>
          <a:xfrm>
            <a:off x="1135757" y="4655428"/>
            <a:ext cx="15192712" cy="48104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27" name="TextBox 26">
            <a:extLst>
              <a:ext uri="{FF2B5EF4-FFF2-40B4-BE49-F238E27FC236}">
                <a16:creationId xmlns:a16="http://schemas.microsoft.com/office/drawing/2014/main" id="{12893DCE-90B8-494E-A261-DF6808D55AC4}"/>
              </a:ext>
            </a:extLst>
          </p:cNvPr>
          <p:cNvSpPr txBox="1"/>
          <p:nvPr/>
        </p:nvSpPr>
        <p:spPr>
          <a:xfrm>
            <a:off x="1131367" y="4609835"/>
            <a:ext cx="11977254" cy="532025"/>
          </a:xfrm>
          <a:prstGeom prst="rect">
            <a:avLst/>
          </a:prstGeom>
          <a:noFill/>
        </p:spPr>
        <p:txBody>
          <a:bodyPr wrap="square" lIns="130640" tIns="65320" rIns="130640" bIns="65320" rtlCol="0">
            <a:spAutoFit/>
          </a:bodyPr>
          <a:lstStyle/>
          <a:p>
            <a:r>
              <a:rPr lang="en-US" sz="2600" b="1" dirty="0">
                <a:solidFill>
                  <a:srgbClr val="00B0F0"/>
                </a:solidFill>
                <a:latin typeface="Century Gothic" panose="020B0502020202020204" pitchFamily="34" charset="0"/>
                <a:cs typeface="Aharoni" panose="02010803020104030203" pitchFamily="2" charset="-79"/>
              </a:rPr>
              <a:t>Abstract</a:t>
            </a:r>
            <a:endParaRPr lang="en-US" sz="2600" b="1" dirty="0">
              <a:solidFill>
                <a:srgbClr val="00B0F0"/>
              </a:solidFill>
              <a:latin typeface="Century Gothic" panose="020B0502020202020204" pitchFamily="34" charset="0"/>
            </a:endParaRPr>
          </a:p>
        </p:txBody>
      </p:sp>
      <p:sp>
        <p:nvSpPr>
          <p:cNvPr id="34" name="Rectangle 33">
            <a:extLst>
              <a:ext uri="{FF2B5EF4-FFF2-40B4-BE49-F238E27FC236}">
                <a16:creationId xmlns:a16="http://schemas.microsoft.com/office/drawing/2014/main" id="{4C7D2996-729A-40CD-878B-DA05652AE626}"/>
              </a:ext>
            </a:extLst>
          </p:cNvPr>
          <p:cNvSpPr/>
          <p:nvPr/>
        </p:nvSpPr>
        <p:spPr>
          <a:xfrm>
            <a:off x="1135757" y="10490786"/>
            <a:ext cx="15192712" cy="3849170"/>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35" name="TextBox 34">
            <a:extLst>
              <a:ext uri="{FF2B5EF4-FFF2-40B4-BE49-F238E27FC236}">
                <a16:creationId xmlns:a16="http://schemas.microsoft.com/office/drawing/2014/main" id="{9A53D0C2-DF28-4ED1-988C-D013F111A737}"/>
              </a:ext>
            </a:extLst>
          </p:cNvPr>
          <p:cNvSpPr txBox="1"/>
          <p:nvPr/>
        </p:nvSpPr>
        <p:spPr>
          <a:xfrm>
            <a:off x="1166639" y="10641253"/>
            <a:ext cx="15092275" cy="3548236"/>
          </a:xfrm>
          <a:prstGeom prst="rect">
            <a:avLst/>
          </a:prstGeom>
          <a:noFill/>
        </p:spPr>
        <p:txBody>
          <a:bodyPr wrap="square" lIns="130640" tIns="65320" rIns="130640" bIns="65320" rtlCol="0">
            <a:spAutoFit/>
          </a:bodyPr>
          <a:lstStyle/>
          <a:p>
            <a:pPr algn="just"/>
            <a:endParaRPr lang="en-US" sz="2400" dirty="0">
              <a:latin typeface="Century Gothic" panose="020B0502020202020204" pitchFamily="34" charset="0"/>
              <a:cs typeface="Dubai" panose="020B0604020202020204" pitchFamily="34" charset="-78"/>
            </a:endParaRPr>
          </a:p>
          <a:p>
            <a:pPr algn="just"/>
            <a:r>
              <a:rPr lang="en-US" sz="2200" dirty="0" smtClean="0">
                <a:latin typeface="Century Gothic" panose="020B0502020202020204" pitchFamily="34" charset="0"/>
                <a:cs typeface="Dubai" panose="020B0604020202020204" pitchFamily="34" charset="-78"/>
              </a:rPr>
              <a:t>Teaching </a:t>
            </a:r>
            <a:r>
              <a:rPr lang="en-US" sz="2200" dirty="0">
                <a:latin typeface="Century Gothic" panose="020B0502020202020204" pitchFamily="34" charset="0"/>
                <a:cs typeface="Dubai" panose="020B0604020202020204" pitchFamily="34" charset="-78"/>
              </a:rPr>
              <a:t>an ab-initio pilot to land an airplane is a challenging task for a flight instructor. Landing is a safety critical phase of flight that requires high precision </a:t>
            </a:r>
            <a:r>
              <a:rPr lang="en-US" sz="2200" dirty="0" smtClean="0">
                <a:latin typeface="Century Gothic" panose="020B0502020202020204" pitchFamily="34" charset="0"/>
                <a:cs typeface="Dubai" panose="020B0604020202020204" pitchFamily="34" charset="-78"/>
              </a:rPr>
              <a:t>and a </a:t>
            </a:r>
            <a:r>
              <a:rPr lang="en-US" sz="2200" dirty="0">
                <a:latin typeface="Century Gothic" panose="020B0502020202020204" pitchFamily="34" charset="0"/>
                <a:cs typeface="Dubai" panose="020B0604020202020204" pitchFamily="34" charset="-78"/>
              </a:rPr>
              <a:t>deep understanding of the airplane. Some key challenges that students face while learning normal and crosswind landings include: </a:t>
            </a:r>
          </a:p>
          <a:p>
            <a:pPr marL="342900" indent="-342900" algn="just">
              <a:buFont typeface="Arial" panose="020B0604020202020204" pitchFamily="34" charset="0"/>
              <a:buChar char="•"/>
            </a:pPr>
            <a:r>
              <a:rPr lang="en-US" sz="2200" dirty="0" smtClean="0">
                <a:latin typeface="Century Gothic" panose="020B0502020202020204" pitchFamily="34" charset="0"/>
                <a:cs typeface="Dubai" panose="020B0604020202020204" pitchFamily="34" charset="-78"/>
              </a:rPr>
              <a:t>Visualizing </a:t>
            </a:r>
            <a:r>
              <a:rPr lang="en-US" sz="2200" dirty="0">
                <a:latin typeface="Century Gothic" panose="020B0502020202020204" pitchFamily="34" charset="0"/>
                <a:cs typeface="Dubai" panose="020B0604020202020204" pitchFamily="34" charset="-78"/>
              </a:rPr>
              <a:t>the effect of crosswinds on </a:t>
            </a:r>
            <a:r>
              <a:rPr lang="en-US" sz="2200" dirty="0" smtClean="0">
                <a:latin typeface="Century Gothic" panose="020B0502020202020204" pitchFamily="34" charset="0"/>
                <a:cs typeface="Dubai" panose="020B0604020202020204" pitchFamily="34" charset="-78"/>
              </a:rPr>
              <a:t>the flight </a:t>
            </a:r>
            <a:r>
              <a:rPr lang="en-US" sz="2200" dirty="0">
                <a:latin typeface="Century Gothic" panose="020B0502020202020204" pitchFamily="34" charset="0"/>
                <a:cs typeface="Dubai" panose="020B0604020202020204" pitchFamily="34" charset="-78"/>
              </a:rPr>
              <a:t>path</a:t>
            </a:r>
          </a:p>
          <a:p>
            <a:pPr marL="342900" indent="-342900" algn="just">
              <a:buFont typeface="Arial" panose="020B0604020202020204" pitchFamily="34" charset="0"/>
              <a:buChar char="•"/>
            </a:pPr>
            <a:r>
              <a:rPr lang="en-US" sz="2200" dirty="0">
                <a:latin typeface="Century Gothic" panose="020B0502020202020204" pitchFamily="34" charset="0"/>
                <a:cs typeface="Dubai" panose="020B0604020202020204" pitchFamily="34" charset="-78"/>
              </a:rPr>
              <a:t>Understanding and implementing the change of flight controls during the round-out and flare segment of a landing.</a:t>
            </a:r>
          </a:p>
          <a:p>
            <a:pPr marL="342900" indent="-342900" algn="just">
              <a:buFont typeface="Arial" panose="020B0604020202020204" pitchFamily="34" charset="0"/>
              <a:buChar char="•"/>
            </a:pPr>
            <a:r>
              <a:rPr lang="en-US" sz="2200" dirty="0">
                <a:latin typeface="Century Gothic" panose="020B0502020202020204" pitchFamily="34" charset="0"/>
                <a:cs typeface="Dubai" panose="020B0604020202020204" pitchFamily="34" charset="-78"/>
              </a:rPr>
              <a:t>Visualizing the effect of aileron and rudder inputs to maintain a “wing-low” landing method. </a:t>
            </a:r>
          </a:p>
          <a:p>
            <a:pPr marL="342900" indent="-342900" algn="just">
              <a:buFont typeface="Arial" panose="020B0604020202020204" pitchFamily="34" charset="0"/>
              <a:buChar char="•"/>
            </a:pPr>
            <a:r>
              <a:rPr lang="en-US" sz="2200" dirty="0">
                <a:latin typeface="Century Gothic" panose="020B0502020202020204" pitchFamily="34" charset="0"/>
                <a:cs typeface="Dubai" panose="020B0604020202020204" pitchFamily="34" charset="-78"/>
              </a:rPr>
              <a:t>Visualizing the longitudinal axis of an aircraft to be parallel and aligned with the runway centerline. </a:t>
            </a:r>
            <a:endParaRPr lang="en-US" sz="2200" dirty="0" smtClean="0">
              <a:latin typeface="Century Gothic" panose="020B0502020202020204" pitchFamily="34" charset="0"/>
              <a:cs typeface="Dubai" panose="020B0604020202020204" pitchFamily="34" charset="-78"/>
            </a:endParaRPr>
          </a:p>
          <a:p>
            <a:pPr marL="342900" indent="-342900" algn="just">
              <a:buFont typeface="Arial" panose="020B0604020202020204" pitchFamily="34" charset="0"/>
              <a:buChar char="•"/>
            </a:pPr>
            <a:r>
              <a:rPr lang="en-US" sz="2200" dirty="0" smtClean="0">
                <a:latin typeface="Century Gothic" panose="020B0502020202020204" pitchFamily="34" charset="0"/>
                <a:cs typeface="Dubai" panose="020B0604020202020204" pitchFamily="34" charset="-78"/>
              </a:rPr>
              <a:t>Applying flight control input to avoid a side-loading condition during aircraft touchdown. </a:t>
            </a:r>
            <a:endParaRPr lang="en-US" sz="2200" dirty="0">
              <a:latin typeface="Century Gothic" panose="020B0502020202020204" pitchFamily="34" charset="0"/>
              <a:cs typeface="Dubai" panose="020B0604020202020204" pitchFamily="34" charset="-78"/>
            </a:endParaRPr>
          </a:p>
        </p:txBody>
      </p:sp>
      <p:sp>
        <p:nvSpPr>
          <p:cNvPr id="36" name="Rectangle 35">
            <a:extLst>
              <a:ext uri="{FF2B5EF4-FFF2-40B4-BE49-F238E27FC236}">
                <a16:creationId xmlns:a16="http://schemas.microsoft.com/office/drawing/2014/main" id="{45657881-E36A-4F4B-ABDE-336457A6BE89}"/>
              </a:ext>
            </a:extLst>
          </p:cNvPr>
          <p:cNvSpPr/>
          <p:nvPr/>
        </p:nvSpPr>
        <p:spPr>
          <a:xfrm>
            <a:off x="1117146" y="10340858"/>
            <a:ext cx="15232005" cy="4925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37" name="TextBox 36">
            <a:extLst>
              <a:ext uri="{FF2B5EF4-FFF2-40B4-BE49-F238E27FC236}">
                <a16:creationId xmlns:a16="http://schemas.microsoft.com/office/drawing/2014/main" id="{AED9A680-9A69-4C63-B44A-6F100A3052F8}"/>
              </a:ext>
            </a:extLst>
          </p:cNvPr>
          <p:cNvSpPr txBox="1"/>
          <p:nvPr/>
        </p:nvSpPr>
        <p:spPr>
          <a:xfrm>
            <a:off x="1098536" y="10327253"/>
            <a:ext cx="11977254" cy="532025"/>
          </a:xfrm>
          <a:prstGeom prst="rect">
            <a:avLst/>
          </a:prstGeom>
          <a:noFill/>
        </p:spPr>
        <p:txBody>
          <a:bodyPr wrap="square" lIns="130640" tIns="65320" rIns="130640" bIns="65320" rtlCol="0">
            <a:spAutoFit/>
          </a:bodyPr>
          <a:lstStyle/>
          <a:p>
            <a:r>
              <a:rPr lang="en-US" sz="2600" b="1" dirty="0" smtClean="0">
                <a:solidFill>
                  <a:srgbClr val="00B0F0"/>
                </a:solidFill>
                <a:latin typeface="Century Gothic" panose="020B0502020202020204" pitchFamily="34" charset="0"/>
                <a:cs typeface="Aharoni" panose="02010803020104030203" pitchFamily="2" charset="-79"/>
              </a:rPr>
              <a:t>Problem Statement</a:t>
            </a:r>
            <a:endParaRPr lang="en-US" sz="2600" b="1" dirty="0">
              <a:solidFill>
                <a:srgbClr val="00B0F0"/>
              </a:solidFill>
              <a:latin typeface="Century Gothic" panose="020B0502020202020204" pitchFamily="34" charset="0"/>
            </a:endParaRPr>
          </a:p>
        </p:txBody>
      </p:sp>
      <p:sp>
        <p:nvSpPr>
          <p:cNvPr id="42" name="Rectangle 41">
            <a:extLst>
              <a:ext uri="{FF2B5EF4-FFF2-40B4-BE49-F238E27FC236}">
                <a16:creationId xmlns:a16="http://schemas.microsoft.com/office/drawing/2014/main" id="{ED42E51A-FCAE-4E14-AFFB-BB940B87D7DD}"/>
              </a:ext>
            </a:extLst>
          </p:cNvPr>
          <p:cNvSpPr/>
          <p:nvPr/>
        </p:nvSpPr>
        <p:spPr>
          <a:xfrm>
            <a:off x="1135757" y="14456255"/>
            <a:ext cx="15192712" cy="6514172"/>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43" name="TextBox 42">
            <a:extLst>
              <a:ext uri="{FF2B5EF4-FFF2-40B4-BE49-F238E27FC236}">
                <a16:creationId xmlns:a16="http://schemas.microsoft.com/office/drawing/2014/main" id="{328F34CD-D02E-48B0-83A9-64C23F2EE326}"/>
              </a:ext>
            </a:extLst>
          </p:cNvPr>
          <p:cNvSpPr txBox="1"/>
          <p:nvPr/>
        </p:nvSpPr>
        <p:spPr>
          <a:xfrm>
            <a:off x="1178184" y="14995042"/>
            <a:ext cx="15092275" cy="5548783"/>
          </a:xfrm>
          <a:prstGeom prst="rect">
            <a:avLst/>
          </a:prstGeom>
          <a:noFill/>
        </p:spPr>
        <p:txBody>
          <a:bodyPr wrap="square" lIns="130640" tIns="65320" rIns="130640" bIns="65320" rtlCol="0">
            <a:spAutoFit/>
          </a:bodyPr>
          <a:lstStyle/>
          <a:p>
            <a:r>
              <a:rPr lang="en-IN" sz="2200" b="1" dirty="0">
                <a:latin typeface="Century Gothic" panose="020B0502020202020204" pitchFamily="34" charset="0"/>
              </a:rPr>
              <a:t>Data Collection:</a:t>
            </a:r>
            <a:endParaRPr lang="en-US" sz="2200" b="1" dirty="0">
              <a:latin typeface="Century Gothic" panose="020B0502020202020204" pitchFamily="34" charset="0"/>
            </a:endParaRPr>
          </a:p>
          <a:p>
            <a:r>
              <a:rPr lang="en-IN" sz="2200" dirty="0">
                <a:latin typeface="Century Gothic" panose="020B0502020202020204" pitchFamily="34" charset="0"/>
              </a:rPr>
              <a:t>Data </a:t>
            </a:r>
            <a:r>
              <a:rPr lang="en-IN" sz="2200" dirty="0" smtClean="0">
                <a:latin typeface="Century Gothic" panose="020B0502020202020204" pitchFamily="34" charset="0"/>
              </a:rPr>
              <a:t>will be collected from 70 participants who are at least certified as Private Pilots but not certified as Airline Transport Pilots or Flight Instructors. The participants will be asked to fly a few traffic patterns at an airport with a crosswind condition in two phases: without the visual aid and with the visual aid. Data will be collected from two surveys that will measure the familiarity of the participants with crosswind landings and their feedback </a:t>
            </a:r>
            <a:r>
              <a:rPr lang="en-IN" sz="2200" dirty="0" smtClean="0">
                <a:latin typeface="Century Gothic" panose="020B0502020202020204" pitchFamily="34" charset="0"/>
              </a:rPr>
              <a:t>on </a:t>
            </a:r>
            <a:r>
              <a:rPr lang="en-IN" sz="2200" dirty="0" smtClean="0">
                <a:latin typeface="Century Gothic" panose="020B0502020202020204" pitchFamily="34" charset="0"/>
              </a:rPr>
              <a:t>the visual aid. Additionally, the Instructor Pilot conducting the study will grade five elements of the landing on a 5 point scale that has been validated to measure crosswind landing performance. The Instructor Pilot will grade the landing performance without the use of the visual aid and with the use of the visual aid. </a:t>
            </a:r>
          </a:p>
          <a:p>
            <a:endParaRPr lang="en-IN" sz="2200" dirty="0">
              <a:latin typeface="Century Gothic" panose="020B0502020202020204" pitchFamily="34" charset="0"/>
            </a:endParaRPr>
          </a:p>
          <a:p>
            <a:r>
              <a:rPr lang="en-IN" sz="2200" b="1" dirty="0" smtClean="0">
                <a:latin typeface="Century Gothic" panose="020B0502020202020204" pitchFamily="34" charset="0"/>
              </a:rPr>
              <a:t>Process </a:t>
            </a:r>
            <a:r>
              <a:rPr lang="en-IN" sz="2200" b="1" dirty="0">
                <a:latin typeface="Century Gothic" panose="020B0502020202020204" pitchFamily="34" charset="0"/>
              </a:rPr>
              <a:t>Data</a:t>
            </a:r>
            <a:r>
              <a:rPr lang="en-IN" sz="2200" dirty="0">
                <a:latin typeface="Century Gothic" panose="020B0502020202020204" pitchFamily="34" charset="0"/>
              </a:rPr>
              <a:t>: </a:t>
            </a:r>
            <a:endParaRPr lang="en-US" sz="2200" dirty="0">
              <a:latin typeface="Century Gothic" panose="020B0502020202020204" pitchFamily="34" charset="0"/>
            </a:endParaRPr>
          </a:p>
          <a:p>
            <a:r>
              <a:rPr lang="en-IN" sz="2200" dirty="0" smtClean="0">
                <a:latin typeface="Century Gothic" panose="020B0502020202020204" pitchFamily="34" charset="0"/>
              </a:rPr>
              <a:t>The study utilized a within-subject experimental research design. The two surveys will be used for descriptive statistics to assess the familiarity of the participants to crosswind landings and their experience using the visual aid. The 5-point grading scale used by the Instructor Pilot to grade the landing performance without the visual aid and landing performance with the visual aid will be used to conduct paired sample t-tests to assess THE hypotheses. A total of five null hypotheses in regards to landing performance will be tested. </a:t>
            </a:r>
            <a:endParaRPr lang="en-US" sz="2200" dirty="0">
              <a:latin typeface="Century Gothic" panose="020B0502020202020204" pitchFamily="34" charset="0"/>
            </a:endParaRPr>
          </a:p>
        </p:txBody>
      </p:sp>
      <p:sp>
        <p:nvSpPr>
          <p:cNvPr id="44" name="Rectangle 43">
            <a:extLst>
              <a:ext uri="{FF2B5EF4-FFF2-40B4-BE49-F238E27FC236}">
                <a16:creationId xmlns:a16="http://schemas.microsoft.com/office/drawing/2014/main" id="{FEAA4DCA-6924-4CA0-8A95-3B5DB4E4C9C5}"/>
              </a:ext>
            </a:extLst>
          </p:cNvPr>
          <p:cNvSpPr/>
          <p:nvPr/>
        </p:nvSpPr>
        <p:spPr>
          <a:xfrm>
            <a:off x="1166639" y="14456254"/>
            <a:ext cx="15147382" cy="4925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45" name="TextBox 44">
            <a:extLst>
              <a:ext uri="{FF2B5EF4-FFF2-40B4-BE49-F238E27FC236}">
                <a16:creationId xmlns:a16="http://schemas.microsoft.com/office/drawing/2014/main" id="{C1CD4F6E-887A-4C99-80A2-19C4ADB6F9E5}"/>
              </a:ext>
            </a:extLst>
          </p:cNvPr>
          <p:cNvSpPr txBox="1"/>
          <p:nvPr/>
        </p:nvSpPr>
        <p:spPr>
          <a:xfrm>
            <a:off x="1186697" y="14442650"/>
            <a:ext cx="11977254" cy="532025"/>
          </a:xfrm>
          <a:prstGeom prst="rect">
            <a:avLst/>
          </a:prstGeom>
          <a:noFill/>
        </p:spPr>
        <p:txBody>
          <a:bodyPr wrap="square" lIns="130640" tIns="65320" rIns="130640" bIns="65320" rtlCol="0">
            <a:spAutoFit/>
          </a:bodyPr>
          <a:lstStyle/>
          <a:p>
            <a:r>
              <a:rPr lang="en-US" sz="2600" b="1" dirty="0">
                <a:solidFill>
                  <a:srgbClr val="00B0F0"/>
                </a:solidFill>
                <a:latin typeface="Century Gothic" panose="020B0502020202020204" pitchFamily="34" charset="0"/>
                <a:cs typeface="Aharoni" panose="02010803020104030203" pitchFamily="2" charset="-79"/>
              </a:rPr>
              <a:t>Method</a:t>
            </a:r>
            <a:endParaRPr lang="en-US" sz="2600" b="1" dirty="0">
              <a:solidFill>
                <a:srgbClr val="00B0F0"/>
              </a:solidFill>
              <a:latin typeface="Century Gothic" panose="020B0502020202020204" pitchFamily="34" charset="0"/>
            </a:endParaRPr>
          </a:p>
        </p:txBody>
      </p:sp>
      <p:sp>
        <p:nvSpPr>
          <p:cNvPr id="59" name="Rectangle 58">
            <a:extLst>
              <a:ext uri="{FF2B5EF4-FFF2-40B4-BE49-F238E27FC236}">
                <a16:creationId xmlns:a16="http://schemas.microsoft.com/office/drawing/2014/main" id="{3C534545-B621-414A-A192-1ACD93FDECEA}"/>
              </a:ext>
            </a:extLst>
          </p:cNvPr>
          <p:cNvSpPr/>
          <p:nvPr/>
        </p:nvSpPr>
        <p:spPr>
          <a:xfrm>
            <a:off x="16637315" y="1693249"/>
            <a:ext cx="15132796" cy="13255519"/>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r>
              <a:rPr lang="en-US" smtClean="0"/>
              <a:t> </a:t>
            </a:r>
            <a:endParaRPr lang="en-US" dirty="0"/>
          </a:p>
        </p:txBody>
      </p:sp>
      <p:sp>
        <p:nvSpPr>
          <p:cNvPr id="61" name="Rectangle 60">
            <a:extLst>
              <a:ext uri="{FF2B5EF4-FFF2-40B4-BE49-F238E27FC236}">
                <a16:creationId xmlns:a16="http://schemas.microsoft.com/office/drawing/2014/main" id="{8C57D9F4-4F3D-4C6D-BBCF-11526EC6FC50}"/>
              </a:ext>
            </a:extLst>
          </p:cNvPr>
          <p:cNvSpPr/>
          <p:nvPr/>
        </p:nvSpPr>
        <p:spPr>
          <a:xfrm>
            <a:off x="16625979" y="1154412"/>
            <a:ext cx="15162742" cy="4925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62" name="TextBox 61">
            <a:extLst>
              <a:ext uri="{FF2B5EF4-FFF2-40B4-BE49-F238E27FC236}">
                <a16:creationId xmlns:a16="http://schemas.microsoft.com/office/drawing/2014/main" id="{4E9CA89D-6AD9-417C-B299-B3D29B8C6846}"/>
              </a:ext>
            </a:extLst>
          </p:cNvPr>
          <p:cNvSpPr txBox="1"/>
          <p:nvPr/>
        </p:nvSpPr>
        <p:spPr>
          <a:xfrm>
            <a:off x="16773188" y="1191524"/>
            <a:ext cx="11977254" cy="532025"/>
          </a:xfrm>
          <a:prstGeom prst="rect">
            <a:avLst/>
          </a:prstGeom>
          <a:noFill/>
        </p:spPr>
        <p:txBody>
          <a:bodyPr wrap="square" lIns="130640" tIns="65320" rIns="130640" bIns="65320" rtlCol="0">
            <a:spAutoFit/>
          </a:bodyPr>
          <a:lstStyle/>
          <a:p>
            <a:r>
              <a:rPr lang="en-US" sz="2600" b="1" dirty="0" smtClean="0">
                <a:solidFill>
                  <a:srgbClr val="00B0F0"/>
                </a:solidFill>
                <a:latin typeface="Century Gothic" panose="020B0502020202020204" pitchFamily="34" charset="0"/>
              </a:rPr>
              <a:t>Visuals</a:t>
            </a:r>
            <a:endParaRPr lang="en-US" sz="2600" b="1" dirty="0">
              <a:solidFill>
                <a:srgbClr val="00B0F0"/>
              </a:solidFill>
              <a:latin typeface="Century Gothic" panose="020B0502020202020204" pitchFamily="34" charset="0"/>
            </a:endParaRPr>
          </a:p>
        </p:txBody>
      </p:sp>
      <p:sp>
        <p:nvSpPr>
          <p:cNvPr id="66" name="TextBox 65">
            <a:extLst>
              <a:ext uri="{FF2B5EF4-FFF2-40B4-BE49-F238E27FC236}">
                <a16:creationId xmlns:a16="http://schemas.microsoft.com/office/drawing/2014/main" id="{56D9655B-B3A3-438C-A898-C9767BA11F6A}"/>
              </a:ext>
            </a:extLst>
          </p:cNvPr>
          <p:cNvSpPr txBox="1"/>
          <p:nvPr/>
        </p:nvSpPr>
        <p:spPr>
          <a:xfrm>
            <a:off x="16677836" y="8808029"/>
            <a:ext cx="15092275" cy="747469"/>
          </a:xfrm>
          <a:prstGeom prst="rect">
            <a:avLst/>
          </a:prstGeom>
          <a:noFill/>
        </p:spPr>
        <p:txBody>
          <a:bodyPr wrap="square" lIns="130640" tIns="65320" rIns="130640" bIns="65320" rtlCol="0">
            <a:spAutoFit/>
          </a:bodyPr>
          <a:lstStyle/>
          <a:p>
            <a:endParaRPr lang="en-US" sz="2000" dirty="0">
              <a:latin typeface="Century Gothic" panose="020B0502020202020204" pitchFamily="34" charset="0"/>
              <a:cs typeface="Dubai" panose="020B0503030403030204" pitchFamily="34" charset="-78"/>
            </a:endParaRPr>
          </a:p>
          <a:p>
            <a:endParaRPr lang="en-US" sz="2000" dirty="0">
              <a:latin typeface="Century Gothic" panose="020B0502020202020204" pitchFamily="34" charset="0"/>
              <a:cs typeface="Dubai" panose="020B0503030403030204" pitchFamily="34" charset="-78"/>
            </a:endParaRPr>
          </a:p>
        </p:txBody>
      </p:sp>
      <p:sp>
        <p:nvSpPr>
          <p:cNvPr id="67" name="Rectangle 66">
            <a:extLst>
              <a:ext uri="{FF2B5EF4-FFF2-40B4-BE49-F238E27FC236}">
                <a16:creationId xmlns:a16="http://schemas.microsoft.com/office/drawing/2014/main" id="{34DBD4A5-3EC6-4CF7-B053-45C1DC0E13B1}"/>
              </a:ext>
            </a:extLst>
          </p:cNvPr>
          <p:cNvSpPr/>
          <p:nvPr/>
        </p:nvSpPr>
        <p:spPr>
          <a:xfrm>
            <a:off x="16625979" y="15212886"/>
            <a:ext cx="15192712" cy="3685638"/>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68" name="TextBox 67">
            <a:extLst>
              <a:ext uri="{FF2B5EF4-FFF2-40B4-BE49-F238E27FC236}">
                <a16:creationId xmlns:a16="http://schemas.microsoft.com/office/drawing/2014/main" id="{3C85EA3C-ED82-48E7-8F54-4257E2722F48}"/>
              </a:ext>
            </a:extLst>
          </p:cNvPr>
          <p:cNvSpPr txBox="1"/>
          <p:nvPr/>
        </p:nvSpPr>
        <p:spPr>
          <a:xfrm>
            <a:off x="16625979" y="15604896"/>
            <a:ext cx="15092275" cy="3178904"/>
          </a:xfrm>
          <a:prstGeom prst="rect">
            <a:avLst/>
          </a:prstGeom>
          <a:noFill/>
        </p:spPr>
        <p:txBody>
          <a:bodyPr wrap="square" lIns="130640" tIns="65320" rIns="130640" bIns="65320" rtlCol="0">
            <a:spAutoFit/>
          </a:bodyPr>
          <a:lstStyle/>
          <a:p>
            <a:pPr algn="just"/>
            <a:r>
              <a:rPr lang="en-US" sz="2200" dirty="0">
                <a:latin typeface="Century Gothic" panose="020B0502020202020204" pitchFamily="34" charset="0"/>
                <a:cs typeface="Dubai" panose="020B0604020202020204" pitchFamily="34" charset="-78"/>
              </a:rPr>
              <a:t>At the conclusion of the study, </a:t>
            </a:r>
            <a:r>
              <a:rPr lang="en-US" sz="2200" dirty="0" smtClean="0">
                <a:latin typeface="Century Gothic" panose="020B0502020202020204" pitchFamily="34" charset="0"/>
                <a:cs typeface="Dubai" panose="020B0604020202020204" pitchFamily="34" charset="-78"/>
              </a:rPr>
              <a:t>we expect to gather:</a:t>
            </a:r>
          </a:p>
          <a:p>
            <a:pPr marL="342900" indent="-342900" algn="just">
              <a:buFont typeface="Arial" panose="020B0604020202020204" pitchFamily="34" charset="0"/>
              <a:buChar char="•"/>
            </a:pPr>
            <a:r>
              <a:rPr lang="en-US" sz="2200" dirty="0" smtClean="0">
                <a:latin typeface="Century Gothic" panose="020B0502020202020204" pitchFamily="34" charset="0"/>
                <a:cs typeface="Dubai" panose="020B0604020202020204" pitchFamily="34" charset="-78"/>
              </a:rPr>
              <a:t>Data from two surveys that will be used for descriptive statistics. The data will be used to assess the experience of the participants with different aspects of the visual aid and their experience with crosswind landings. </a:t>
            </a:r>
          </a:p>
          <a:p>
            <a:pPr marL="342900" indent="-342900" algn="just">
              <a:buFont typeface="Arial" panose="020B0604020202020204" pitchFamily="34" charset="0"/>
              <a:buChar char="•"/>
            </a:pPr>
            <a:r>
              <a:rPr lang="en-US" sz="2200" dirty="0" smtClean="0">
                <a:latin typeface="Century Gothic" panose="020B0502020202020204" pitchFamily="34" charset="0"/>
                <a:cs typeface="Dubai" panose="020B0604020202020204" pitchFamily="34" charset="-78"/>
              </a:rPr>
              <a:t>Data from the Instructor Pilot evaluation. The evaluation without the visual aid and with the visual aid will be used to test five hypotheses regarding different aspects of a crosswind landing. The data will be used to conduct paired sample t-tests at a significance p&lt;0.05 to test the null hypotheses.</a:t>
            </a:r>
            <a:endParaRPr lang="en-US" sz="2200" dirty="0">
              <a:latin typeface="Century Gothic" panose="020B0502020202020204" pitchFamily="34" charset="0"/>
              <a:cs typeface="Dubai" panose="020B0604020202020204" pitchFamily="34" charset="-78"/>
            </a:endParaRPr>
          </a:p>
          <a:p>
            <a:pPr algn="just"/>
            <a:r>
              <a:rPr lang="en-US" sz="2200" dirty="0" smtClean="0">
                <a:latin typeface="Century Gothic" panose="020B0502020202020204" pitchFamily="34" charset="0"/>
                <a:cs typeface="Dubai" panose="020B0604020202020204" pitchFamily="34" charset="-78"/>
              </a:rPr>
              <a:t>The results of the study will be shared with the Flight Department administration and published in a peer-reviewed scholarly journal to share our findings with the academic and flight training community. </a:t>
            </a:r>
            <a:endParaRPr lang="en-US" sz="2200" dirty="0">
              <a:latin typeface="Century Gothic" panose="020B0502020202020204" pitchFamily="34" charset="0"/>
              <a:cs typeface="Dubai" panose="020B0604020202020204" pitchFamily="34" charset="-78"/>
            </a:endParaRPr>
          </a:p>
        </p:txBody>
      </p:sp>
      <p:sp>
        <p:nvSpPr>
          <p:cNvPr id="69" name="Rectangle 68">
            <a:extLst>
              <a:ext uri="{FF2B5EF4-FFF2-40B4-BE49-F238E27FC236}">
                <a16:creationId xmlns:a16="http://schemas.microsoft.com/office/drawing/2014/main" id="{42413D40-41DD-4C77-B22C-DD6FC8B45F8B}"/>
              </a:ext>
            </a:extLst>
          </p:cNvPr>
          <p:cNvSpPr/>
          <p:nvPr/>
        </p:nvSpPr>
        <p:spPr>
          <a:xfrm>
            <a:off x="16607749" y="15085349"/>
            <a:ext cx="15257713" cy="4925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dirty="0"/>
          </a:p>
        </p:txBody>
      </p:sp>
      <p:sp>
        <p:nvSpPr>
          <p:cNvPr id="70" name="TextBox 69">
            <a:extLst>
              <a:ext uri="{FF2B5EF4-FFF2-40B4-BE49-F238E27FC236}">
                <a16:creationId xmlns:a16="http://schemas.microsoft.com/office/drawing/2014/main" id="{CD4654D0-3F8E-4030-823B-0ECD56AF0773}"/>
              </a:ext>
            </a:extLst>
          </p:cNvPr>
          <p:cNvSpPr txBox="1"/>
          <p:nvPr/>
        </p:nvSpPr>
        <p:spPr>
          <a:xfrm>
            <a:off x="16677836" y="15072871"/>
            <a:ext cx="11977254" cy="532025"/>
          </a:xfrm>
          <a:prstGeom prst="rect">
            <a:avLst/>
          </a:prstGeom>
          <a:noFill/>
        </p:spPr>
        <p:txBody>
          <a:bodyPr wrap="square" lIns="130640" tIns="65320" rIns="130640" bIns="65320" rtlCol="0">
            <a:spAutoFit/>
          </a:bodyPr>
          <a:lstStyle/>
          <a:p>
            <a:r>
              <a:rPr lang="en-US" sz="2600" b="1" dirty="0">
                <a:solidFill>
                  <a:srgbClr val="00B0F0"/>
                </a:solidFill>
                <a:latin typeface="Century Gothic" panose="020B0502020202020204" pitchFamily="34" charset="0"/>
                <a:cs typeface="Aharoni" panose="02010803020104030203" pitchFamily="2" charset="-79"/>
              </a:rPr>
              <a:t>Expected Results</a:t>
            </a:r>
            <a:endParaRPr lang="en-US" sz="2600" b="1" dirty="0">
              <a:solidFill>
                <a:srgbClr val="00B0F0"/>
              </a:solidFill>
              <a:latin typeface="Century Gothic" panose="020B0502020202020204" pitchFamily="34" charset="0"/>
            </a:endParaRPr>
          </a:p>
        </p:txBody>
      </p:sp>
      <p:sp>
        <p:nvSpPr>
          <p:cNvPr id="71" name="Rectangle 70">
            <a:extLst>
              <a:ext uri="{FF2B5EF4-FFF2-40B4-BE49-F238E27FC236}">
                <a16:creationId xmlns:a16="http://schemas.microsoft.com/office/drawing/2014/main" id="{691C8F5D-A3BF-4460-A7D0-CA3348560774}"/>
              </a:ext>
            </a:extLst>
          </p:cNvPr>
          <p:cNvSpPr/>
          <p:nvPr/>
        </p:nvSpPr>
        <p:spPr>
          <a:xfrm>
            <a:off x="16645106" y="19202129"/>
            <a:ext cx="15192712" cy="1758282"/>
          </a:xfrm>
          <a:prstGeom prst="rect">
            <a:avLst/>
          </a:prstGeom>
          <a:solidFill>
            <a:schemeClr val="bg1">
              <a:alpha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72" name="TextBox 71">
            <a:extLst>
              <a:ext uri="{FF2B5EF4-FFF2-40B4-BE49-F238E27FC236}">
                <a16:creationId xmlns:a16="http://schemas.microsoft.com/office/drawing/2014/main" id="{23FF653F-31F8-4CA2-AF06-F8C3066A1EAA}"/>
              </a:ext>
            </a:extLst>
          </p:cNvPr>
          <p:cNvSpPr txBox="1"/>
          <p:nvPr/>
        </p:nvSpPr>
        <p:spPr>
          <a:xfrm>
            <a:off x="16745542" y="19809335"/>
            <a:ext cx="15092275" cy="809024"/>
          </a:xfrm>
          <a:prstGeom prst="rect">
            <a:avLst/>
          </a:prstGeom>
          <a:noFill/>
        </p:spPr>
        <p:txBody>
          <a:bodyPr wrap="square" lIns="130640" tIns="65320" rIns="130640" bIns="65320" rtlCol="0">
            <a:spAutoFit/>
          </a:bodyPr>
          <a:lstStyle/>
          <a:p>
            <a:pPr marL="342900" indent="-342900" algn="just">
              <a:buFont typeface="Arial" panose="020B0604020202020204" pitchFamily="34" charset="0"/>
              <a:buChar char="•"/>
            </a:pPr>
            <a:r>
              <a:rPr lang="en-US" sz="2200" dirty="0">
                <a:latin typeface="Century Gothic" panose="020B0502020202020204" pitchFamily="34" charset="0"/>
                <a:cs typeface="Dubai" panose="020B0604020202020204" pitchFamily="34" charset="-78"/>
              </a:rPr>
              <a:t>Aircraft Owners and Pilots Association. (2020</a:t>
            </a:r>
            <a:r>
              <a:rPr lang="en-US" sz="2200" i="1" dirty="0">
                <a:latin typeface="Century Gothic" panose="020B0502020202020204" pitchFamily="34" charset="0"/>
                <a:cs typeface="Dubai" panose="020B0604020202020204" pitchFamily="34" charset="-78"/>
              </a:rPr>
              <a:t>). Accident Analysis</a:t>
            </a:r>
            <a:r>
              <a:rPr lang="en-US" sz="2200" dirty="0">
                <a:latin typeface="Century Gothic" panose="020B0502020202020204" pitchFamily="34" charset="0"/>
                <a:cs typeface="Dubai" panose="020B0604020202020204" pitchFamily="34" charset="-78"/>
              </a:rPr>
              <a:t>. https://www.aopa.org/training-and-safety/air-safety-institute/accident-analysis</a:t>
            </a:r>
          </a:p>
        </p:txBody>
      </p:sp>
      <p:sp>
        <p:nvSpPr>
          <p:cNvPr id="73" name="Rectangle 72">
            <a:extLst>
              <a:ext uri="{FF2B5EF4-FFF2-40B4-BE49-F238E27FC236}">
                <a16:creationId xmlns:a16="http://schemas.microsoft.com/office/drawing/2014/main" id="{CD1B7C1E-122B-4444-819D-40FB94F9CF49}"/>
              </a:ext>
            </a:extLst>
          </p:cNvPr>
          <p:cNvSpPr/>
          <p:nvPr/>
        </p:nvSpPr>
        <p:spPr>
          <a:xfrm>
            <a:off x="16675989" y="19202127"/>
            <a:ext cx="15147382" cy="4925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40" tIns="65320" rIns="130640" bIns="65320" rtlCol="0" anchor="ctr"/>
          <a:lstStyle/>
          <a:p>
            <a:pPr algn="ctr"/>
            <a:endParaRPr lang="en-US"/>
          </a:p>
        </p:txBody>
      </p:sp>
      <p:sp>
        <p:nvSpPr>
          <p:cNvPr id="74" name="TextBox 73">
            <a:extLst>
              <a:ext uri="{FF2B5EF4-FFF2-40B4-BE49-F238E27FC236}">
                <a16:creationId xmlns:a16="http://schemas.microsoft.com/office/drawing/2014/main" id="{F89539E9-237F-450F-B269-C424837321EF}"/>
              </a:ext>
            </a:extLst>
          </p:cNvPr>
          <p:cNvSpPr txBox="1"/>
          <p:nvPr/>
        </p:nvSpPr>
        <p:spPr>
          <a:xfrm>
            <a:off x="16696046" y="19165176"/>
            <a:ext cx="11977254" cy="532025"/>
          </a:xfrm>
          <a:prstGeom prst="rect">
            <a:avLst/>
          </a:prstGeom>
          <a:noFill/>
        </p:spPr>
        <p:txBody>
          <a:bodyPr wrap="square" lIns="130640" tIns="65320" rIns="130640" bIns="65320" rtlCol="0">
            <a:spAutoFit/>
          </a:bodyPr>
          <a:lstStyle/>
          <a:p>
            <a:r>
              <a:rPr lang="en-US" sz="2600" b="1" dirty="0">
                <a:solidFill>
                  <a:srgbClr val="00B0F0"/>
                </a:solidFill>
                <a:latin typeface="Century Gothic" panose="020B0502020202020204" pitchFamily="34" charset="0"/>
                <a:cs typeface="Aharoni" panose="02010803020104030203" pitchFamily="2" charset="-79"/>
              </a:rPr>
              <a:t>References</a:t>
            </a:r>
            <a:endParaRPr lang="en-US" sz="2600" b="1" dirty="0">
              <a:solidFill>
                <a:srgbClr val="00B0F0"/>
              </a:solidFill>
              <a:latin typeface="Century Gothic" panose="020B0502020202020204" pitchFamily="34" charset="0"/>
            </a:endParaRPr>
          </a:p>
        </p:txBody>
      </p:sp>
      <p:sp>
        <p:nvSpPr>
          <p:cNvPr id="78" name="TextBox 77">
            <a:extLst>
              <a:ext uri="{FF2B5EF4-FFF2-40B4-BE49-F238E27FC236}">
                <a16:creationId xmlns:a16="http://schemas.microsoft.com/office/drawing/2014/main" id="{EAE0C348-DBD6-47EA-9E96-FA8CB9D99247}"/>
              </a:ext>
            </a:extLst>
          </p:cNvPr>
          <p:cNvSpPr txBox="1"/>
          <p:nvPr/>
        </p:nvSpPr>
        <p:spPr>
          <a:xfrm>
            <a:off x="16696446" y="1910059"/>
            <a:ext cx="15092275" cy="439692"/>
          </a:xfrm>
          <a:prstGeom prst="rect">
            <a:avLst/>
          </a:prstGeom>
          <a:noFill/>
        </p:spPr>
        <p:txBody>
          <a:bodyPr wrap="square" lIns="130640" tIns="65320" rIns="130640" bIns="65320" rtlCol="0">
            <a:spAutoFit/>
          </a:bodyPr>
          <a:lstStyle/>
          <a:p>
            <a:r>
              <a:rPr lang="en-US" sz="2000" b="1" i="1" dirty="0" smtClean="0">
                <a:latin typeface="Century Gothic" panose="020B0502020202020204" pitchFamily="34" charset="0"/>
                <a:cs typeface="Dubai" panose="020B0503030403030204" pitchFamily="34" charset="-78"/>
              </a:rPr>
              <a:t>                                         Simulator                                                                                              Visual Aid</a:t>
            </a:r>
            <a:endParaRPr lang="en-US" sz="2000" b="1" i="1" dirty="0">
              <a:latin typeface="Century Gothic" panose="020B0502020202020204" pitchFamily="34" charset="0"/>
              <a:cs typeface="Dubai" panose="020B0503030403030204" pitchFamily="34" charset="-78"/>
            </a:endParaRPr>
          </a:p>
        </p:txBody>
      </p:sp>
      <p:sp>
        <p:nvSpPr>
          <p:cNvPr id="40" name="TextBox 39">
            <a:extLst>
              <a:ext uri="{FF2B5EF4-FFF2-40B4-BE49-F238E27FC236}">
                <a16:creationId xmlns:a16="http://schemas.microsoft.com/office/drawing/2014/main" id="{EAE0C348-DBD6-47EA-9E96-FA8CB9D99247}"/>
              </a:ext>
            </a:extLst>
          </p:cNvPr>
          <p:cNvSpPr txBox="1"/>
          <p:nvPr/>
        </p:nvSpPr>
        <p:spPr>
          <a:xfrm>
            <a:off x="16895912" y="8838329"/>
            <a:ext cx="15092275" cy="439692"/>
          </a:xfrm>
          <a:prstGeom prst="rect">
            <a:avLst/>
          </a:prstGeom>
          <a:noFill/>
        </p:spPr>
        <p:txBody>
          <a:bodyPr wrap="square" lIns="130640" tIns="65320" rIns="130640" bIns="65320" rtlCol="0">
            <a:spAutoFit/>
          </a:bodyPr>
          <a:lstStyle/>
          <a:p>
            <a:r>
              <a:rPr lang="en-US" sz="2000" b="1" i="1" dirty="0">
                <a:latin typeface="Century Gothic" panose="020B0502020202020204" pitchFamily="34" charset="0"/>
                <a:cs typeface="Dubai" panose="020B0503030403030204" pitchFamily="34" charset="-78"/>
              </a:rPr>
              <a:t>  </a:t>
            </a:r>
            <a:r>
              <a:rPr lang="en-US" sz="2000" b="1" i="1" dirty="0" smtClean="0">
                <a:latin typeface="Century Gothic" panose="020B0502020202020204" pitchFamily="34" charset="0"/>
                <a:cs typeface="Dubai" panose="020B0503030403030204" pitchFamily="34" charset="-78"/>
              </a:rPr>
              <a:t>                     Front- Pilot Perspective                                                                           Traffic Pattern Configuration</a:t>
            </a:r>
            <a:endParaRPr lang="en-US" sz="2000" b="1" i="1" dirty="0">
              <a:latin typeface="Century Gothic" panose="020B0502020202020204" pitchFamily="34" charset="0"/>
              <a:cs typeface="Dubai" panose="020B0503030403030204" pitchFamily="34" charset="-78"/>
            </a:endParaRPr>
          </a:p>
        </p:txBody>
      </p:sp>
      <p:pic>
        <p:nvPicPr>
          <p:cNvPr id="41" name="Picture 40"/>
          <p:cNvPicPr/>
          <p:nvPr/>
        </p:nvPicPr>
        <p:blipFill>
          <a:blip r:embed="rId3">
            <a:extLst>
              <a:ext uri="{28A0092B-C50C-407E-A947-70E740481C1C}">
                <a14:useLocalDpi xmlns:a14="http://schemas.microsoft.com/office/drawing/2010/main" val="0"/>
              </a:ext>
            </a:extLst>
          </a:blip>
          <a:stretch>
            <a:fillRect/>
          </a:stretch>
        </p:blipFill>
        <p:spPr>
          <a:xfrm>
            <a:off x="16895912" y="2487390"/>
            <a:ext cx="7351454" cy="5444846"/>
          </a:xfrm>
          <a:prstGeom prst="rect">
            <a:avLst/>
          </a:prstGeom>
        </p:spPr>
      </p:pic>
      <p:pic>
        <p:nvPicPr>
          <p:cNvPr id="46" name="Picture 45" descr="No description available."/>
          <p:cNvPicPr/>
          <p:nvPr/>
        </p:nvPicPr>
        <p:blipFill>
          <a:blip r:embed="rId4">
            <a:extLst>
              <a:ext uri="{28A0092B-C50C-407E-A947-70E740481C1C}">
                <a14:useLocalDpi xmlns:a14="http://schemas.microsoft.com/office/drawing/2010/main" val="0"/>
              </a:ext>
            </a:extLst>
          </a:blip>
          <a:stretch>
            <a:fillRect/>
          </a:stretch>
        </p:blipFill>
        <p:spPr>
          <a:xfrm>
            <a:off x="25017520" y="2487390"/>
            <a:ext cx="6240245" cy="5444846"/>
          </a:xfrm>
          <a:prstGeom prst="rect">
            <a:avLst/>
          </a:prstGeom>
        </p:spPr>
      </p:pic>
      <p:pic>
        <p:nvPicPr>
          <p:cNvPr id="48" name="Picture 47"/>
          <p:cNvPicPr/>
          <p:nvPr/>
        </p:nvPicPr>
        <p:blipFill>
          <a:blip r:embed="rId5" cstate="print">
            <a:extLst>
              <a:ext uri="{28A0092B-C50C-407E-A947-70E740481C1C}">
                <a14:useLocalDpi xmlns:a14="http://schemas.microsoft.com/office/drawing/2010/main" val="0"/>
              </a:ext>
            </a:extLst>
          </a:blip>
          <a:stretch>
            <a:fillRect/>
          </a:stretch>
        </p:blipFill>
        <p:spPr>
          <a:xfrm>
            <a:off x="25017520" y="9467035"/>
            <a:ext cx="6240245" cy="5016673"/>
          </a:xfrm>
          <a:prstGeom prst="rect">
            <a:avLst/>
          </a:prstGeom>
        </p:spPr>
      </p:pic>
      <p:pic>
        <p:nvPicPr>
          <p:cNvPr id="49" name="Picture 48"/>
          <p:cNvPicPr/>
          <p:nvPr/>
        </p:nvPicPr>
        <p:blipFill>
          <a:blip r:embed="rId6" cstate="print">
            <a:extLst>
              <a:ext uri="{28A0092B-C50C-407E-A947-70E740481C1C}">
                <a14:useLocalDpi xmlns:a14="http://schemas.microsoft.com/office/drawing/2010/main" val="0"/>
              </a:ext>
            </a:extLst>
          </a:blip>
          <a:stretch>
            <a:fillRect/>
          </a:stretch>
        </p:blipFill>
        <p:spPr>
          <a:xfrm>
            <a:off x="16982237" y="9467035"/>
            <a:ext cx="7265130" cy="5016673"/>
          </a:xfrm>
          <a:prstGeom prst="rect">
            <a:avLst/>
          </a:prstGeom>
        </p:spPr>
      </p:pic>
    </p:spTree>
    <p:extLst>
      <p:ext uri="{BB962C8B-B14F-4D97-AF65-F5344CB8AC3E}">
        <p14:creationId xmlns:p14="http://schemas.microsoft.com/office/powerpoint/2010/main" val="171511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E8CD648-B53A-EB43-BF4D-A7E0A6B767EA}" vid="{66FBB6D9-12F0-5048-A4EC-69B30BA7E830}"/>
    </a:ext>
  </a:extLst>
</a:theme>
</file>

<file path=docProps/app.xml><?xml version="1.0" encoding="utf-8"?>
<Properties xmlns="http://schemas.openxmlformats.org/officeDocument/2006/extended-properties" xmlns:vt="http://schemas.openxmlformats.org/officeDocument/2006/docPropsVTypes">
  <Template/>
  <TotalTime>868</TotalTime>
  <Words>746</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Calibri Light</vt:lpstr>
      <vt:lpstr>Century Gothic</vt:lpstr>
      <vt:lpstr>Dubai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Ops</dc:creator>
  <cp:keywords/>
  <dc:description/>
  <cp:lastModifiedBy>Misra, Shlok</cp:lastModifiedBy>
  <cp:revision>108</cp:revision>
  <cp:lastPrinted>2018-07-23T07:14:40Z</cp:lastPrinted>
  <dcterms:created xsi:type="dcterms:W3CDTF">2018-07-11T12:39:47Z</dcterms:created>
  <dcterms:modified xsi:type="dcterms:W3CDTF">2021-11-09T16:18:57Z</dcterms:modified>
  <cp:category/>
</cp:coreProperties>
</file>