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handoutMasterIdLst>
    <p:handoutMasterId r:id="rId4"/>
  </p:handoutMasterIdLst>
  <p:sldIdLst>
    <p:sldId id="256" r:id="rId2"/>
  </p:sldIdLst>
  <p:sldSz cx="43891200" cy="32918400"/>
  <p:notesSz cx="6858000" cy="9144000"/>
  <p:defaultTextStyle>
    <a:defPPr>
      <a:defRPr lang="en-US"/>
    </a:defPPr>
    <a:lvl1pPr marL="0" algn="l" defTabSz="3686861" rtl="0" eaLnBrk="1" latinLnBrk="0" hangingPunct="1">
      <a:defRPr sz="7258" kern="1200">
        <a:solidFill>
          <a:schemeClr val="tx1"/>
        </a:solidFill>
        <a:latin typeface="+mn-lt"/>
        <a:ea typeface="+mn-ea"/>
        <a:cs typeface="+mn-cs"/>
      </a:defRPr>
    </a:lvl1pPr>
    <a:lvl2pPr marL="1843430" algn="l" defTabSz="3686861" rtl="0" eaLnBrk="1" latinLnBrk="0" hangingPunct="1">
      <a:defRPr sz="7258" kern="1200">
        <a:solidFill>
          <a:schemeClr val="tx1"/>
        </a:solidFill>
        <a:latin typeface="+mn-lt"/>
        <a:ea typeface="+mn-ea"/>
        <a:cs typeface="+mn-cs"/>
      </a:defRPr>
    </a:lvl2pPr>
    <a:lvl3pPr marL="3686861" algn="l" defTabSz="3686861" rtl="0" eaLnBrk="1" latinLnBrk="0" hangingPunct="1">
      <a:defRPr sz="7258" kern="1200">
        <a:solidFill>
          <a:schemeClr val="tx1"/>
        </a:solidFill>
        <a:latin typeface="+mn-lt"/>
        <a:ea typeface="+mn-ea"/>
        <a:cs typeface="+mn-cs"/>
      </a:defRPr>
    </a:lvl3pPr>
    <a:lvl4pPr marL="5530291" algn="l" defTabSz="3686861" rtl="0" eaLnBrk="1" latinLnBrk="0" hangingPunct="1">
      <a:defRPr sz="7258" kern="1200">
        <a:solidFill>
          <a:schemeClr val="tx1"/>
        </a:solidFill>
        <a:latin typeface="+mn-lt"/>
        <a:ea typeface="+mn-ea"/>
        <a:cs typeface="+mn-cs"/>
      </a:defRPr>
    </a:lvl4pPr>
    <a:lvl5pPr marL="7373722" algn="l" defTabSz="3686861" rtl="0" eaLnBrk="1" latinLnBrk="0" hangingPunct="1">
      <a:defRPr sz="7258" kern="1200">
        <a:solidFill>
          <a:schemeClr val="tx1"/>
        </a:solidFill>
        <a:latin typeface="+mn-lt"/>
        <a:ea typeface="+mn-ea"/>
        <a:cs typeface="+mn-cs"/>
      </a:defRPr>
    </a:lvl5pPr>
    <a:lvl6pPr marL="9217152" algn="l" defTabSz="3686861" rtl="0" eaLnBrk="1" latinLnBrk="0" hangingPunct="1">
      <a:defRPr sz="7258" kern="1200">
        <a:solidFill>
          <a:schemeClr val="tx1"/>
        </a:solidFill>
        <a:latin typeface="+mn-lt"/>
        <a:ea typeface="+mn-ea"/>
        <a:cs typeface="+mn-cs"/>
      </a:defRPr>
    </a:lvl6pPr>
    <a:lvl7pPr marL="11060582" algn="l" defTabSz="3686861" rtl="0" eaLnBrk="1" latinLnBrk="0" hangingPunct="1">
      <a:defRPr sz="7258" kern="1200">
        <a:solidFill>
          <a:schemeClr val="tx1"/>
        </a:solidFill>
        <a:latin typeface="+mn-lt"/>
        <a:ea typeface="+mn-ea"/>
        <a:cs typeface="+mn-cs"/>
      </a:defRPr>
    </a:lvl7pPr>
    <a:lvl8pPr marL="12904013" algn="l" defTabSz="3686861" rtl="0" eaLnBrk="1" latinLnBrk="0" hangingPunct="1">
      <a:defRPr sz="7258" kern="1200">
        <a:solidFill>
          <a:schemeClr val="tx1"/>
        </a:solidFill>
        <a:latin typeface="+mn-lt"/>
        <a:ea typeface="+mn-ea"/>
        <a:cs typeface="+mn-cs"/>
      </a:defRPr>
    </a:lvl8pPr>
    <a:lvl9pPr marL="14747443" algn="l" defTabSz="3686861" rtl="0" eaLnBrk="1" latinLnBrk="0" hangingPunct="1">
      <a:defRPr sz="7258"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B02B"/>
    <a:srgbClr val="7F08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972" autoAdjust="0"/>
    <p:restoredTop sz="96650" autoAdjust="0"/>
  </p:normalViewPr>
  <p:slideViewPr>
    <p:cSldViewPr snapToGrid="0">
      <p:cViewPr>
        <p:scale>
          <a:sx n="31" d="100"/>
          <a:sy n="31" d="100"/>
        </p:scale>
        <p:origin x="1248" y="16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65" d="100"/>
          <a:sy n="65" d="100"/>
        </p:scale>
        <p:origin x="2796"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1C0B079-A316-4C9B-B165-DF9EA8325D2C}" type="datetimeFigureOut">
              <a:rPr lang="en-US" smtClean="0"/>
              <a:t>4/12/22</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BA0EAE6-B4B6-49B7-9049-B371250BE0F4}" type="slidenum">
              <a:rPr lang="en-US" smtClean="0"/>
              <a:t>‹#›</a:t>
            </a:fld>
            <a:endParaRPr lang="en-US" dirty="0"/>
          </a:p>
        </p:txBody>
      </p:sp>
    </p:spTree>
    <p:extLst>
      <p:ext uri="{BB962C8B-B14F-4D97-AF65-F5344CB8AC3E}">
        <p14:creationId xmlns:p14="http://schemas.microsoft.com/office/powerpoint/2010/main" val="14724663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F28AB8-57D1-494F-9851-055AD867E790}" type="datetimeFigureOut">
              <a:rPr lang="en-US" smtClean="0"/>
              <a:t>4/12/22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C7F044-5458-4B2E-BFA0-52AAA1C529D4}" type="slidenum">
              <a:rPr lang="en-US" smtClean="0"/>
              <a:t>‹#›</a:t>
            </a:fld>
            <a:endParaRPr lang="en-US" dirty="0"/>
          </a:p>
        </p:txBody>
      </p:sp>
    </p:spTree>
    <p:extLst>
      <p:ext uri="{BB962C8B-B14F-4D97-AF65-F5344CB8AC3E}">
        <p14:creationId xmlns:p14="http://schemas.microsoft.com/office/powerpoint/2010/main" val="1624808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dirty="0">
                <a:solidFill>
                  <a:prstClr val="white">
                    <a:lumMod val="50000"/>
                  </a:prstClr>
                </a:solidFill>
                <a:cs typeface="Calibri" panose="020F0502020204030204" pitchFamily="34" charset="0"/>
              </a:rPr>
              <a:t>To change this poster, replace our </a:t>
            </a:r>
            <a:r>
              <a:rPr lang="en-US" baseline="0" dirty="0">
                <a:solidFill>
                  <a:prstClr val="white">
                    <a:lumMod val="50000"/>
                  </a:prstClr>
                </a:solidFill>
                <a:cs typeface="Calibri" panose="020F0502020204030204" pitchFamily="34" charset="0"/>
              </a:rPr>
              <a:t>sample content with your own</a:t>
            </a:r>
            <a:r>
              <a:rPr lang="en-US" dirty="0">
                <a:solidFill>
                  <a:prstClr val="white">
                    <a:lumMod val="50000"/>
                  </a:prstClr>
                </a:solidFill>
                <a:cs typeface="Calibri" panose="020F0502020204030204" pitchFamily="34" charset="0"/>
              </a:rPr>
              <a:t>. Or, if you'd rather start</a:t>
            </a:r>
            <a:r>
              <a:rPr lang="en-US" baseline="0" dirty="0">
                <a:solidFill>
                  <a:prstClr val="white">
                    <a:lumMod val="50000"/>
                  </a:prstClr>
                </a:solidFill>
                <a:cs typeface="Calibri" panose="020F0502020204030204" pitchFamily="34" charset="0"/>
              </a:rPr>
              <a:t> from a clean slate, use the New Slide button on the Home tab to insert a new page, then enter your text and content in the empty placeholders.</a:t>
            </a:r>
            <a:r>
              <a:rPr lang="en-US" dirty="0">
                <a:solidFill>
                  <a:prstClr val="white">
                    <a:lumMod val="50000"/>
                  </a:prstClr>
                </a:solidFill>
                <a:cs typeface="Calibri" panose="020F0502020204030204" pitchFamily="34" charset="0"/>
              </a:rPr>
              <a:t> If you need more placeholders for titles, subtitles or body text, copy any of the existing placeholders, then drag the new one into place. </a:t>
            </a:r>
            <a:endParaRPr lang="en-US" sz="1200" dirty="0">
              <a:solidFill>
                <a:prstClr val="white">
                  <a:lumMod val="50000"/>
                </a:prstClr>
              </a:solidFill>
              <a:cs typeface="Calibri" panose="020F0502020204030204" pitchFamily="34" charset="0"/>
            </a:endParaRPr>
          </a:p>
        </p:txBody>
      </p:sp>
      <p:sp>
        <p:nvSpPr>
          <p:cNvPr id="4" name="Slide Number Placeholder 3"/>
          <p:cNvSpPr>
            <a:spLocks noGrp="1"/>
          </p:cNvSpPr>
          <p:nvPr>
            <p:ph type="sldNum" sz="quarter" idx="10"/>
          </p:nvPr>
        </p:nvSpPr>
        <p:spPr/>
        <p:txBody>
          <a:bodyPr/>
          <a:lstStyle/>
          <a:p>
            <a:fld id="{37C7F044-5458-4B2E-BFA0-52AAA1C529D4}" type="slidenum">
              <a:rPr lang="en-US" smtClean="0"/>
              <a:t>1</a:t>
            </a:fld>
            <a:endParaRPr lang="en-US" dirty="0"/>
          </a:p>
        </p:txBody>
      </p:sp>
    </p:spTree>
    <p:extLst>
      <p:ext uri="{BB962C8B-B14F-4D97-AF65-F5344CB8AC3E}">
        <p14:creationId xmlns:p14="http://schemas.microsoft.com/office/powerpoint/2010/main" val="1953554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ster">
    <p:spTree>
      <p:nvGrpSpPr>
        <p:cNvPr id="1" name=""/>
        <p:cNvGrpSpPr/>
        <p:nvPr/>
      </p:nvGrpSpPr>
      <p:grpSpPr>
        <a:xfrm>
          <a:off x="0" y="0"/>
          <a:ext cx="0" cy="0"/>
          <a:chOff x="0" y="0"/>
          <a:chExt cx="0" cy="0"/>
        </a:xfrm>
      </p:grpSpPr>
      <p:sp>
        <p:nvSpPr>
          <p:cNvPr id="2" name="Title 1"/>
          <p:cNvSpPr>
            <a:spLocks noGrp="1"/>
          </p:cNvSpPr>
          <p:nvPr>
            <p:ph type="title"/>
          </p:nvPr>
        </p:nvSpPr>
        <p:spPr>
          <a:xfrm>
            <a:off x="6400800" y="990600"/>
            <a:ext cx="31089600" cy="2514540"/>
          </a:xfrm>
        </p:spPr>
        <p:txBody>
          <a:bodyPr/>
          <a:lstStyle/>
          <a:p>
            <a:r>
              <a:rPr lang="en-US"/>
              <a:t>Click to edit Master title style</a:t>
            </a:r>
          </a:p>
        </p:txBody>
      </p:sp>
      <p:sp>
        <p:nvSpPr>
          <p:cNvPr id="31" name="Text Placeholder 6"/>
          <p:cNvSpPr>
            <a:spLocks noGrp="1"/>
          </p:cNvSpPr>
          <p:nvPr>
            <p:ph type="body" sz="quarter" idx="36"/>
          </p:nvPr>
        </p:nvSpPr>
        <p:spPr bwMode="auto">
          <a:xfrm>
            <a:off x="6400800" y="3588603"/>
            <a:ext cx="31089600" cy="830997"/>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a:t>Click to edit Master text styles</a:t>
            </a:r>
          </a:p>
        </p:txBody>
      </p:sp>
      <p:sp>
        <p:nvSpPr>
          <p:cNvPr id="3" name="Date Placeholder 2"/>
          <p:cNvSpPr>
            <a:spLocks noGrp="1"/>
          </p:cNvSpPr>
          <p:nvPr>
            <p:ph type="dt" sz="half" idx="10"/>
          </p:nvPr>
        </p:nvSpPr>
        <p:spPr/>
        <p:txBody>
          <a:bodyPr/>
          <a:lstStyle/>
          <a:p>
            <a:fld id="{ECAA57DF-1C19-4726-AB84-014692BAD8F5}" type="datetimeFigureOut">
              <a:rPr lang="en-US" smtClean="0"/>
              <a:t>4/12/22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1B4C631-C489-4C11-812F-2172FBEAE82B}" type="slidenum">
              <a:rPr lang="en-US" smtClean="0"/>
              <a:t>‹#›</a:t>
            </a:fld>
            <a:endParaRPr lang="en-US" dirty="0"/>
          </a:p>
        </p:txBody>
      </p:sp>
      <p:sp>
        <p:nvSpPr>
          <p:cNvPr id="7" name="Text Placeholder 6"/>
          <p:cNvSpPr>
            <a:spLocks noGrp="1"/>
          </p:cNvSpPr>
          <p:nvPr>
            <p:ph type="body" sz="quarter" idx="13" hasCustomPrompt="1"/>
          </p:nvPr>
        </p:nvSpPr>
        <p:spPr>
          <a:xfrm>
            <a:off x="1143000" y="5852160"/>
            <a:ext cx="12801600" cy="1219200"/>
          </a:xfrm>
          <a:prstGeom prst="round1Rect">
            <a:avLst/>
          </a:prstGeom>
          <a:solidFill>
            <a:schemeClr val="accent2"/>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19" name="Content Placeholder 17"/>
          <p:cNvSpPr>
            <a:spLocks noGrp="1"/>
          </p:cNvSpPr>
          <p:nvPr>
            <p:ph sz="quarter" idx="24" hasCustomPrompt="1"/>
          </p:nvPr>
        </p:nvSpPr>
        <p:spPr>
          <a:xfrm>
            <a:off x="1143000" y="7071360"/>
            <a:ext cx="12801600" cy="6858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11" name="Text Placeholder 6"/>
          <p:cNvSpPr>
            <a:spLocks noGrp="1"/>
          </p:cNvSpPr>
          <p:nvPr>
            <p:ph type="body" sz="quarter" idx="17" hasCustomPrompt="1"/>
          </p:nvPr>
        </p:nvSpPr>
        <p:spPr>
          <a:xfrm>
            <a:off x="1143000" y="15032736"/>
            <a:ext cx="12801600" cy="1219200"/>
          </a:xfrm>
          <a:prstGeom prst="round1Rect">
            <a:avLst/>
          </a:prstGeom>
          <a:solidFill>
            <a:schemeClr val="accent3"/>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0" name="Content Placeholder 17"/>
          <p:cNvSpPr>
            <a:spLocks noGrp="1"/>
          </p:cNvSpPr>
          <p:nvPr>
            <p:ph sz="quarter" idx="25" hasCustomPrompt="1"/>
          </p:nvPr>
        </p:nvSpPr>
        <p:spPr>
          <a:xfrm>
            <a:off x="1143000" y="16251936"/>
            <a:ext cx="12801600" cy="9088165"/>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13" name="Text Placeholder 6"/>
          <p:cNvSpPr>
            <a:spLocks noGrp="1"/>
          </p:cNvSpPr>
          <p:nvPr>
            <p:ph type="body" sz="quarter" idx="19" hasCustomPrompt="1"/>
          </p:nvPr>
        </p:nvSpPr>
        <p:spPr>
          <a:xfrm>
            <a:off x="1143000" y="25831800"/>
            <a:ext cx="12801600" cy="1219200"/>
          </a:xfrm>
          <a:prstGeom prst="round1Rect">
            <a:avLst/>
          </a:prstGeom>
          <a:solidFill>
            <a:schemeClr val="accent4"/>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1" name="Content Placeholder 17"/>
          <p:cNvSpPr>
            <a:spLocks noGrp="1"/>
          </p:cNvSpPr>
          <p:nvPr>
            <p:ph sz="quarter" idx="26" hasCustomPrompt="1"/>
          </p:nvPr>
        </p:nvSpPr>
        <p:spPr>
          <a:xfrm>
            <a:off x="1143000" y="27057096"/>
            <a:ext cx="12801600" cy="4572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15" name="Text Placeholder 6"/>
          <p:cNvSpPr>
            <a:spLocks noGrp="1"/>
          </p:cNvSpPr>
          <p:nvPr>
            <p:ph type="body" sz="quarter" idx="21" hasCustomPrompt="1"/>
          </p:nvPr>
        </p:nvSpPr>
        <p:spPr>
          <a:xfrm>
            <a:off x="15544800" y="5852160"/>
            <a:ext cx="12801600" cy="1219200"/>
          </a:xfrm>
          <a:prstGeom prst="round1Rect">
            <a:avLst/>
          </a:prstGeom>
          <a:solidFill>
            <a:schemeClr val="accent5"/>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2" name="Content Placeholder 17"/>
          <p:cNvSpPr>
            <a:spLocks noGrp="1"/>
          </p:cNvSpPr>
          <p:nvPr>
            <p:ph sz="quarter" idx="27" hasCustomPrompt="1"/>
          </p:nvPr>
        </p:nvSpPr>
        <p:spPr>
          <a:xfrm>
            <a:off x="15544800" y="7071360"/>
            <a:ext cx="12801600" cy="4572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18" name="Content Placeholder 17"/>
          <p:cNvSpPr>
            <a:spLocks noGrp="1"/>
          </p:cNvSpPr>
          <p:nvPr>
            <p:ph sz="quarter" idx="23" hasCustomPrompt="1"/>
          </p:nvPr>
        </p:nvSpPr>
        <p:spPr>
          <a:xfrm>
            <a:off x="15544800" y="11948160"/>
            <a:ext cx="12801600" cy="61722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23" name="Content Placeholder 17"/>
          <p:cNvSpPr>
            <a:spLocks noGrp="1"/>
          </p:cNvSpPr>
          <p:nvPr>
            <p:ph sz="quarter" idx="28" hasCustomPrompt="1"/>
          </p:nvPr>
        </p:nvSpPr>
        <p:spPr>
          <a:xfrm>
            <a:off x="15544800" y="23469600"/>
            <a:ext cx="12801600" cy="1752600"/>
          </a:xfrm>
        </p:spPr>
        <p:txBody>
          <a:bodyPr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p:txBody>
      </p:sp>
      <p:sp>
        <p:nvSpPr>
          <p:cNvPr id="24" name="Text Placeholder 6"/>
          <p:cNvSpPr>
            <a:spLocks noGrp="1"/>
          </p:cNvSpPr>
          <p:nvPr>
            <p:ph type="body" sz="quarter" idx="29" hasCustomPrompt="1"/>
          </p:nvPr>
        </p:nvSpPr>
        <p:spPr>
          <a:xfrm>
            <a:off x="15544800" y="25831800"/>
            <a:ext cx="12801600" cy="1219200"/>
          </a:xfrm>
          <a:prstGeom prst="round1Rect">
            <a:avLst/>
          </a:prstGeom>
          <a:solidFill>
            <a:schemeClr val="accent6"/>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5" name="Content Placeholder 17"/>
          <p:cNvSpPr>
            <a:spLocks noGrp="1"/>
          </p:cNvSpPr>
          <p:nvPr>
            <p:ph sz="quarter" idx="30" hasCustomPrompt="1"/>
          </p:nvPr>
        </p:nvSpPr>
        <p:spPr>
          <a:xfrm>
            <a:off x="15544800" y="27057096"/>
            <a:ext cx="12801600" cy="4572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26" name="Text Placeholder 6"/>
          <p:cNvSpPr>
            <a:spLocks noGrp="1"/>
          </p:cNvSpPr>
          <p:nvPr>
            <p:ph type="body" sz="quarter" idx="31" hasCustomPrompt="1"/>
          </p:nvPr>
        </p:nvSpPr>
        <p:spPr>
          <a:xfrm>
            <a:off x="29900880" y="5852160"/>
            <a:ext cx="12801600" cy="1219200"/>
          </a:xfrm>
          <a:prstGeom prst="round1Rect">
            <a:avLst/>
          </a:prstGeom>
          <a:solidFill>
            <a:schemeClr val="accent6"/>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7" name="Content Placeholder 17"/>
          <p:cNvSpPr>
            <a:spLocks noGrp="1"/>
          </p:cNvSpPr>
          <p:nvPr>
            <p:ph sz="quarter" idx="32" hasCustomPrompt="1"/>
          </p:nvPr>
        </p:nvSpPr>
        <p:spPr>
          <a:xfrm>
            <a:off x="29900880" y="7071360"/>
            <a:ext cx="12801600" cy="73152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28" name="Content Placeholder 17"/>
          <p:cNvSpPr>
            <a:spLocks noGrp="1"/>
          </p:cNvSpPr>
          <p:nvPr>
            <p:ph sz="quarter" idx="33" hasCustomPrompt="1"/>
          </p:nvPr>
        </p:nvSpPr>
        <p:spPr>
          <a:xfrm>
            <a:off x="29900880" y="15837408"/>
            <a:ext cx="12801600" cy="73152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29" name="Text Placeholder 6"/>
          <p:cNvSpPr>
            <a:spLocks noGrp="1"/>
          </p:cNvSpPr>
          <p:nvPr>
            <p:ph type="body" sz="quarter" idx="34" hasCustomPrompt="1"/>
          </p:nvPr>
        </p:nvSpPr>
        <p:spPr>
          <a:xfrm>
            <a:off x="29900880" y="25831800"/>
            <a:ext cx="12801600" cy="1219200"/>
          </a:xfrm>
          <a:prstGeom prst="round1Rect">
            <a:avLst/>
          </a:prstGeom>
          <a:solidFill>
            <a:schemeClr val="accent1"/>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30" name="Content Placeholder 17"/>
          <p:cNvSpPr>
            <a:spLocks noGrp="1"/>
          </p:cNvSpPr>
          <p:nvPr>
            <p:ph sz="quarter" idx="35" hasCustomPrompt="1"/>
          </p:nvPr>
        </p:nvSpPr>
        <p:spPr>
          <a:xfrm>
            <a:off x="29900880" y="27057096"/>
            <a:ext cx="12801600" cy="4572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Tree>
    <p:extLst>
      <p:ext uri="{BB962C8B-B14F-4D97-AF65-F5344CB8AC3E}">
        <p14:creationId xmlns:p14="http://schemas.microsoft.com/office/powerpoint/2010/main" val="145907722"/>
      </p:ext>
    </p:extLst>
  </p:cSld>
  <p:clrMapOvr>
    <a:masterClrMapping/>
  </p:clrMapOvr>
  <p:extLst>
    <p:ext uri="{DCECCB84-F9BA-43D5-87BE-67443E8EF086}">
      <p15:sldGuideLst xmlns:p15="http://schemas.microsoft.com/office/powerpoint/2012/main">
        <p15:guide id="1" pos="9168" userDrawn="1">
          <p15:clr>
            <a:srgbClr val="A4A3A4"/>
          </p15:clr>
        </p15:guide>
        <p15:guide id="2" pos="18480" userDrawn="1">
          <p15:clr>
            <a:srgbClr val="A4A3A4"/>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bwMode="invGray">
          <a:xfrm>
            <a:off x="0" y="0"/>
            <a:ext cx="43891200" cy="5029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bwMode="auto">
          <a:xfrm>
            <a:off x="6400800" y="990600"/>
            <a:ext cx="31089600" cy="251454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400800" y="6019800"/>
            <a:ext cx="31089600" cy="236296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3000" y="32114698"/>
            <a:ext cx="9875520" cy="457200"/>
          </a:xfrm>
          <a:prstGeom prst="rect">
            <a:avLst/>
          </a:prstGeom>
        </p:spPr>
        <p:txBody>
          <a:bodyPr vert="horz" lIns="91440" tIns="45720" rIns="91440" bIns="45720" rtlCol="0" anchor="ctr"/>
          <a:lstStyle>
            <a:lvl1pPr algn="l">
              <a:defRPr sz="1600">
                <a:solidFill>
                  <a:schemeClr val="tx1">
                    <a:tint val="75000"/>
                  </a:schemeClr>
                </a:solidFill>
              </a:defRPr>
            </a:lvl1pPr>
          </a:lstStyle>
          <a:p>
            <a:fld id="{ECAA57DF-1C19-4726-AB84-014692BAD8F5}" type="datetimeFigureOut">
              <a:rPr lang="en-US" smtClean="0"/>
              <a:pPr/>
              <a:t>4/12/22</a:t>
            </a:fld>
            <a:endParaRPr lang="en-US" dirty="0"/>
          </a:p>
        </p:txBody>
      </p:sp>
      <p:sp>
        <p:nvSpPr>
          <p:cNvPr id="5" name="Footer Placeholder 4"/>
          <p:cNvSpPr>
            <a:spLocks noGrp="1"/>
          </p:cNvSpPr>
          <p:nvPr>
            <p:ph type="ftr" sz="quarter" idx="3"/>
          </p:nvPr>
        </p:nvSpPr>
        <p:spPr>
          <a:xfrm>
            <a:off x="11018520" y="32114698"/>
            <a:ext cx="21854160" cy="457200"/>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2872680" y="32114698"/>
            <a:ext cx="9875520" cy="457200"/>
          </a:xfrm>
          <a:prstGeom prst="rect">
            <a:avLst/>
          </a:prstGeom>
        </p:spPr>
        <p:txBody>
          <a:bodyPr vert="horz" lIns="91440" tIns="45720" rIns="91440" bIns="45720" rtlCol="0" anchor="ctr"/>
          <a:lstStyle>
            <a:lvl1pPr algn="r">
              <a:defRPr sz="1600">
                <a:solidFill>
                  <a:schemeClr val="tx1">
                    <a:tint val="75000"/>
                  </a:schemeClr>
                </a:solidFill>
              </a:defRPr>
            </a:lvl1pPr>
          </a:lstStyle>
          <a:p>
            <a:fld id="{91B4C631-C489-4C11-812F-2172FBEAE82B}" type="slidenum">
              <a:rPr lang="en-US" smtClean="0"/>
              <a:pPr/>
              <a:t>‹#›</a:t>
            </a:fld>
            <a:endParaRPr lang="en-US" dirty="0"/>
          </a:p>
        </p:txBody>
      </p:sp>
    </p:spTree>
    <p:extLst>
      <p:ext uri="{BB962C8B-B14F-4D97-AF65-F5344CB8AC3E}">
        <p14:creationId xmlns:p14="http://schemas.microsoft.com/office/powerpoint/2010/main" val="2508807471"/>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4389120" rtl="0" eaLnBrk="1" latinLnBrk="0" hangingPunct="1">
        <a:lnSpc>
          <a:spcPct val="90000"/>
        </a:lnSpc>
        <a:spcBef>
          <a:spcPct val="0"/>
        </a:spcBef>
        <a:buNone/>
        <a:defRPr sz="8800" b="1" kern="1200">
          <a:solidFill>
            <a:schemeClr val="bg1"/>
          </a:solidFill>
          <a:latin typeface="+mj-lt"/>
          <a:ea typeface="+mj-ea"/>
          <a:cs typeface="+mj-cs"/>
        </a:defRPr>
      </a:lvl1pPr>
    </p:titleStyle>
    <p:bodyStyle>
      <a:lvl1pPr marL="457200" indent="-457200" algn="l" defTabSz="4389120" rtl="0" eaLnBrk="1" latinLnBrk="0" hangingPunct="1">
        <a:lnSpc>
          <a:spcPct val="100000"/>
        </a:lnSpc>
        <a:spcBef>
          <a:spcPts val="12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3pPr>
      <a:lvl4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4pPr>
      <a:lvl5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5pPr>
      <a:lvl6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6pPr>
      <a:lvl7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7pPr>
      <a:lvl8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8pPr>
      <a:lvl9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368" userDrawn="1">
          <p15:clr>
            <a:srgbClr val="A4A3A4"/>
          </p15:clr>
        </p15:guide>
        <p15:guide id="2" pos="720" userDrawn="1">
          <p15:clr>
            <a:srgbClr val="A4A3A4"/>
          </p15:clr>
        </p15:guide>
        <p15:guide id="3" pos="26928" userDrawn="1">
          <p15:clr>
            <a:srgbClr val="A4A3A4"/>
          </p15:clr>
        </p15:guide>
        <p15:guide id="4" pos="13824" userDrawn="1">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jpe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jpeg"/><Relationship Id="rId10" Type="http://schemas.openxmlformats.org/officeDocument/2006/relationships/image" Target="../media/image8.jpeg"/><Relationship Id="rId4" Type="http://schemas.openxmlformats.org/officeDocument/2006/relationships/image" Target="../media/image2.jpg"/><Relationship Id="rId9" Type="http://schemas.openxmlformats.org/officeDocument/2006/relationships/image" Target="../media/image7.gif"/><Relationship Id="rId1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568238" y="1477677"/>
            <a:ext cx="17835940" cy="1758287"/>
          </a:xfrm>
        </p:spPr>
        <p:txBody>
          <a:bodyPr>
            <a:noAutofit/>
          </a:bodyPr>
          <a:lstStyle/>
          <a:p>
            <a:pPr algn="ctr"/>
            <a:r>
              <a:rPr lang="en-US" sz="6600" dirty="0"/>
              <a:t>EasyControls.org - A real life platform to learn spacecraft controls from your browser.</a:t>
            </a:r>
            <a:endParaRPr lang="en-US" sz="6600" b="0" dirty="0"/>
          </a:p>
        </p:txBody>
      </p:sp>
      <p:sp>
        <p:nvSpPr>
          <p:cNvPr id="9" name="Text Placeholder 8"/>
          <p:cNvSpPr>
            <a:spLocks noGrp="1"/>
          </p:cNvSpPr>
          <p:nvPr>
            <p:ph type="body" sz="quarter" idx="21"/>
          </p:nvPr>
        </p:nvSpPr>
        <p:spPr>
          <a:xfrm>
            <a:off x="14959439" y="5852160"/>
            <a:ext cx="14325440" cy="1219200"/>
          </a:xfrm>
        </p:spPr>
        <p:txBody>
          <a:bodyPr/>
          <a:lstStyle/>
          <a:p>
            <a:pPr algn="ctr"/>
            <a:r>
              <a:rPr lang="en-US" dirty="0"/>
              <a:t>Spacecraft modification</a:t>
            </a:r>
          </a:p>
        </p:txBody>
      </p:sp>
      <p:sp>
        <p:nvSpPr>
          <p:cNvPr id="18" name="Text Placeholder 17"/>
          <p:cNvSpPr>
            <a:spLocks noGrp="1"/>
          </p:cNvSpPr>
          <p:nvPr>
            <p:ph type="body" sz="quarter" idx="31"/>
          </p:nvPr>
        </p:nvSpPr>
        <p:spPr>
          <a:xfrm>
            <a:off x="29872305" y="5852160"/>
            <a:ext cx="12801600" cy="1219200"/>
          </a:xfrm>
        </p:spPr>
        <p:txBody>
          <a:bodyPr/>
          <a:lstStyle/>
          <a:p>
            <a:pPr algn="ctr"/>
            <a:r>
              <a:rPr lang="en-US" dirty="0"/>
              <a:t>Spacecraft Electrical</a:t>
            </a:r>
          </a:p>
        </p:txBody>
      </p:sp>
      <p:sp>
        <p:nvSpPr>
          <p:cNvPr id="40" name="Content Placeholder 10">
            <a:extLst>
              <a:ext uri="{FF2B5EF4-FFF2-40B4-BE49-F238E27FC236}">
                <a16:creationId xmlns:a16="http://schemas.microsoft.com/office/drawing/2014/main" id="{EB83EB4A-3BA6-4CF9-B6D3-90E9E2AA9546}"/>
              </a:ext>
            </a:extLst>
          </p:cNvPr>
          <p:cNvSpPr txBox="1">
            <a:spLocks/>
          </p:cNvSpPr>
          <p:nvPr/>
        </p:nvSpPr>
        <p:spPr>
          <a:xfrm>
            <a:off x="675314" y="7219728"/>
            <a:ext cx="13453916" cy="7847347"/>
          </a:xfrm>
          <a:prstGeom prst="rect">
            <a:avLst/>
          </a:prstGeom>
        </p:spPr>
        <p:txBody>
          <a:bodyPr vert="horz" lIns="365760" tIns="182880" rIns="91440" bIns="45720" rtlCol="0">
            <a:normAutofit/>
          </a:bodyPr>
          <a:lstStyle>
            <a:lvl1pPr marL="457200" indent="-457200" algn="l" defTabSz="4389120" rtl="0" eaLnBrk="1" latinLnBrk="0" hangingPunct="1">
              <a:lnSpc>
                <a:spcPct val="100000"/>
              </a:lnSpc>
              <a:spcBef>
                <a:spcPts val="1200"/>
              </a:spcBef>
              <a:buClr>
                <a:schemeClr val="accent2"/>
              </a:buClr>
              <a:buFont typeface="Arial" panose="020B0604020202020204" pitchFamily="34" charset="0"/>
              <a:buChar char="•"/>
              <a:defRPr sz="2800" kern="1200" baseline="0">
                <a:solidFill>
                  <a:schemeClr val="tx1"/>
                </a:solidFill>
                <a:latin typeface="+mn-lt"/>
                <a:ea typeface="+mn-ea"/>
                <a:cs typeface="+mn-cs"/>
              </a:defRPr>
            </a:lvl1pPr>
            <a:lvl2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3pPr>
            <a:lvl4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4pPr>
            <a:lvl5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5pPr>
            <a:lvl6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6pPr>
            <a:lvl7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7pPr>
            <a:lvl8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8pPr>
            <a:lvl9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9pPr>
          </a:lstStyle>
          <a:p>
            <a:pPr marL="0" indent="0" algn="just">
              <a:buNone/>
            </a:pPr>
            <a:r>
              <a:rPr lang="en-US" sz="4400" dirty="0"/>
              <a:t>The purpose of this project is to retrofit the existing NASA asteroid prospector flyer prototype electronics, software, and gimbal system to allow anyone interested in controls to go online and connect with a real working device. Test their own control algorithms on a live device that is connected to the global internet. The Asteroid prospector flyer prototype spacecraft was created by Swamp Works engineers at NASA's Kennedy Space Center in Florida for prototyping flying robotic vehicle that can gather samples on other worlds in places inaccessible to rovers.</a:t>
            </a:r>
          </a:p>
          <a:p>
            <a:pPr marL="0" indent="0" algn="just">
              <a:buNone/>
            </a:pPr>
            <a:endParaRPr lang="en-US" sz="4400" dirty="0"/>
          </a:p>
          <a:p>
            <a:endParaRPr lang="en-US" dirty="0"/>
          </a:p>
          <a:p>
            <a:endParaRPr lang="en-US" dirty="0"/>
          </a:p>
          <a:p>
            <a:pPr marL="0" indent="0">
              <a:buNone/>
            </a:pPr>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buNone/>
            </a:pPr>
            <a:endParaRPr lang="en-US" dirty="0"/>
          </a:p>
        </p:txBody>
      </p:sp>
      <p:pic>
        <p:nvPicPr>
          <p:cNvPr id="1025" name="Picture 1024">
            <a:extLst>
              <a:ext uri="{FF2B5EF4-FFF2-40B4-BE49-F238E27FC236}">
                <a16:creationId xmlns:a16="http://schemas.microsoft.com/office/drawing/2014/main" id="{A9F3B9A4-B949-4571-8F49-D2747764ED70}"/>
              </a:ext>
            </a:extLst>
          </p:cNvPr>
          <p:cNvPicPr>
            <a:picLocks noChangeAspect="1"/>
          </p:cNvPicPr>
          <p:nvPr/>
        </p:nvPicPr>
        <p:blipFill rotWithShape="1">
          <a:blip r:embed="rId3">
            <a:extLst>
              <a:ext uri="{28A0092B-C50C-407E-A947-70E740481C1C}">
                <a14:useLocalDpi xmlns:a14="http://schemas.microsoft.com/office/drawing/2010/main" val="0"/>
              </a:ext>
            </a:extLst>
          </a:blip>
          <a:srcRect t="10161"/>
          <a:stretch/>
        </p:blipFill>
        <p:spPr>
          <a:xfrm>
            <a:off x="3701085" y="607651"/>
            <a:ext cx="6524448" cy="35859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27" name="Rectangle 1026">
            <a:extLst>
              <a:ext uri="{FF2B5EF4-FFF2-40B4-BE49-F238E27FC236}">
                <a16:creationId xmlns:a16="http://schemas.microsoft.com/office/drawing/2014/main" id="{5D465898-4269-46A1-8060-98088155C8E3}"/>
              </a:ext>
            </a:extLst>
          </p:cNvPr>
          <p:cNvSpPr/>
          <p:nvPr/>
        </p:nvSpPr>
        <p:spPr>
          <a:xfrm>
            <a:off x="546347" y="5101497"/>
            <a:ext cx="12833925" cy="460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3" name="Text Placeholder 2">
            <a:extLst>
              <a:ext uri="{FF2B5EF4-FFF2-40B4-BE49-F238E27FC236}">
                <a16:creationId xmlns:a16="http://schemas.microsoft.com/office/drawing/2014/main" id="{B2DEE030-2002-E34A-9BD1-CCDEA7880A91}"/>
              </a:ext>
            </a:extLst>
          </p:cNvPr>
          <p:cNvSpPr>
            <a:spLocks noGrp="1"/>
          </p:cNvSpPr>
          <p:nvPr>
            <p:ph type="body" sz="quarter" idx="13"/>
          </p:nvPr>
        </p:nvSpPr>
        <p:spPr/>
        <p:txBody>
          <a:bodyPr/>
          <a:lstStyle/>
          <a:p>
            <a:pPr algn="ctr"/>
            <a:r>
              <a:rPr lang="en-US" dirty="0"/>
              <a:t>Abstract</a:t>
            </a:r>
          </a:p>
        </p:txBody>
      </p:sp>
      <p:sp>
        <p:nvSpPr>
          <p:cNvPr id="5" name="Text Placeholder 4">
            <a:extLst>
              <a:ext uri="{FF2B5EF4-FFF2-40B4-BE49-F238E27FC236}">
                <a16:creationId xmlns:a16="http://schemas.microsoft.com/office/drawing/2014/main" id="{F9E1F367-A8B7-B644-A7E0-1B233FEC75CB}"/>
              </a:ext>
            </a:extLst>
          </p:cNvPr>
          <p:cNvSpPr>
            <a:spLocks noGrp="1"/>
          </p:cNvSpPr>
          <p:nvPr>
            <p:ph type="body" sz="quarter" idx="36"/>
          </p:nvPr>
        </p:nvSpPr>
        <p:spPr>
          <a:xfrm>
            <a:off x="13687538" y="3802103"/>
            <a:ext cx="15597341" cy="720142"/>
          </a:xfrm>
        </p:spPr>
        <p:txBody>
          <a:bodyPr/>
          <a:lstStyle/>
          <a:p>
            <a:pPr algn="ctr"/>
            <a:r>
              <a:rPr lang="en-US" sz="2800" dirty="0"/>
              <a:t>By Daniel Wilczak, Dylan </a:t>
            </a:r>
            <a:r>
              <a:rPr lang="en-US" sz="2800" dirty="0" err="1"/>
              <a:t>Ballback</a:t>
            </a:r>
            <a:r>
              <a:rPr lang="en-US" sz="2800" dirty="0"/>
              <a:t>, Leonard Farrell, Jacob Romeo, Adam Duke and Kyle Fox</a:t>
            </a:r>
          </a:p>
          <a:p>
            <a:pPr algn="ctr"/>
            <a:r>
              <a:rPr lang="en-US" sz="2800" dirty="0"/>
              <a:t>Developed in the EPPL under Dr. Sergey </a:t>
            </a:r>
            <a:r>
              <a:rPr lang="en-US" sz="2800" dirty="0" err="1"/>
              <a:t>Drakunov</a:t>
            </a:r>
            <a:endParaRPr lang="en-US" sz="2800" dirty="0"/>
          </a:p>
          <a:p>
            <a:endParaRPr lang="en-US" dirty="0"/>
          </a:p>
        </p:txBody>
      </p:sp>
      <p:sp>
        <p:nvSpPr>
          <p:cNvPr id="24" name="Text Placeholder 8">
            <a:extLst>
              <a:ext uri="{FF2B5EF4-FFF2-40B4-BE49-F238E27FC236}">
                <a16:creationId xmlns:a16="http://schemas.microsoft.com/office/drawing/2014/main" id="{EE329DBE-DE03-0446-B9DA-0B2913B51188}"/>
              </a:ext>
            </a:extLst>
          </p:cNvPr>
          <p:cNvSpPr txBox="1">
            <a:spLocks/>
          </p:cNvSpPr>
          <p:nvPr/>
        </p:nvSpPr>
        <p:spPr>
          <a:xfrm>
            <a:off x="14959438" y="19611950"/>
            <a:ext cx="14197632" cy="1203127"/>
          </a:xfrm>
          <a:prstGeom prst="round1Rect">
            <a:avLst/>
          </a:prstGeom>
          <a:solidFill>
            <a:schemeClr val="accent3"/>
          </a:solidFill>
        </p:spPr>
        <p:txBody>
          <a:bodyPr vert="horz" lIns="365760" tIns="45720" rIns="91440" bIns="45720" rtlCol="0" anchor="ctr">
            <a:noAutofit/>
          </a:bodyPr>
          <a:lstStyle>
            <a:lvl1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1pPr>
            <a:lvl2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2pPr>
            <a:lvl3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3pPr>
            <a:lvl4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4pPr>
            <a:lvl5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5pPr>
            <a:lvl6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6pPr>
            <a:lvl7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7pPr>
            <a:lvl8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8pPr>
            <a:lvl9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9pPr>
          </a:lstStyle>
          <a:p>
            <a:pPr algn="ctr"/>
            <a:r>
              <a:rPr lang="en-US" dirty="0"/>
              <a:t>Gimbal system</a:t>
            </a:r>
          </a:p>
        </p:txBody>
      </p:sp>
      <p:sp>
        <p:nvSpPr>
          <p:cNvPr id="25" name="Text Placeholder 8">
            <a:extLst>
              <a:ext uri="{FF2B5EF4-FFF2-40B4-BE49-F238E27FC236}">
                <a16:creationId xmlns:a16="http://schemas.microsoft.com/office/drawing/2014/main" id="{F534ED74-DFC0-4E4A-8810-5E896559C9FC}"/>
              </a:ext>
            </a:extLst>
          </p:cNvPr>
          <p:cNvSpPr txBox="1">
            <a:spLocks/>
          </p:cNvSpPr>
          <p:nvPr/>
        </p:nvSpPr>
        <p:spPr>
          <a:xfrm>
            <a:off x="1143000" y="15794771"/>
            <a:ext cx="12801600" cy="1219200"/>
          </a:xfrm>
          <a:prstGeom prst="round1Rect">
            <a:avLst/>
          </a:prstGeom>
          <a:solidFill>
            <a:schemeClr val="bg1">
              <a:lumMod val="50000"/>
            </a:schemeClr>
          </a:solidFill>
        </p:spPr>
        <p:txBody>
          <a:bodyPr vert="horz" lIns="365760" tIns="45720" rIns="91440" bIns="45720" rtlCol="0" anchor="ctr">
            <a:noAutofit/>
          </a:bodyPr>
          <a:lstStyle>
            <a:lvl1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1pPr>
            <a:lvl2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2pPr>
            <a:lvl3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3pPr>
            <a:lvl4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4pPr>
            <a:lvl5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5pPr>
            <a:lvl6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6pPr>
            <a:lvl7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7pPr>
            <a:lvl8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8pPr>
            <a:lvl9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9pPr>
          </a:lstStyle>
          <a:p>
            <a:pPr algn="ctr"/>
            <a:r>
              <a:rPr lang="en-US" dirty="0"/>
              <a:t>future goals</a:t>
            </a:r>
          </a:p>
        </p:txBody>
      </p:sp>
      <p:sp>
        <p:nvSpPr>
          <p:cNvPr id="27" name="Text Placeholder 8">
            <a:extLst>
              <a:ext uri="{FF2B5EF4-FFF2-40B4-BE49-F238E27FC236}">
                <a16:creationId xmlns:a16="http://schemas.microsoft.com/office/drawing/2014/main" id="{E5BAC2F6-D04B-4849-A946-34E5D9514BA3}"/>
              </a:ext>
            </a:extLst>
          </p:cNvPr>
          <p:cNvSpPr txBox="1">
            <a:spLocks/>
          </p:cNvSpPr>
          <p:nvPr/>
        </p:nvSpPr>
        <p:spPr>
          <a:xfrm>
            <a:off x="29900880" y="19595877"/>
            <a:ext cx="12801600" cy="1219200"/>
          </a:xfrm>
          <a:prstGeom prst="round1Rect">
            <a:avLst/>
          </a:prstGeom>
          <a:solidFill>
            <a:schemeClr val="tx1"/>
          </a:solidFill>
        </p:spPr>
        <p:txBody>
          <a:bodyPr vert="horz" lIns="365760" tIns="45720" rIns="91440" bIns="45720" rtlCol="0" anchor="ctr">
            <a:noAutofit/>
          </a:bodyPr>
          <a:lstStyle>
            <a:lvl1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1pPr>
            <a:lvl2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2pPr>
            <a:lvl3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3pPr>
            <a:lvl4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4pPr>
            <a:lvl5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5pPr>
            <a:lvl6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6pPr>
            <a:lvl7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7pPr>
            <a:lvl8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8pPr>
            <a:lvl9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9pPr>
          </a:lstStyle>
          <a:p>
            <a:pPr algn="ctr"/>
            <a:r>
              <a:rPr lang="en-US" dirty="0"/>
              <a:t>Website</a:t>
            </a:r>
          </a:p>
        </p:txBody>
      </p:sp>
      <p:sp>
        <p:nvSpPr>
          <p:cNvPr id="29" name="Content Placeholder 10">
            <a:extLst>
              <a:ext uri="{FF2B5EF4-FFF2-40B4-BE49-F238E27FC236}">
                <a16:creationId xmlns:a16="http://schemas.microsoft.com/office/drawing/2014/main" id="{BE9971E3-0842-6840-BCEB-E85C9F2F6731}"/>
              </a:ext>
            </a:extLst>
          </p:cNvPr>
          <p:cNvSpPr txBox="1">
            <a:spLocks/>
          </p:cNvSpPr>
          <p:nvPr/>
        </p:nvSpPr>
        <p:spPr>
          <a:xfrm>
            <a:off x="14841477" y="21326509"/>
            <a:ext cx="6798854" cy="4373962"/>
          </a:xfrm>
          <a:prstGeom prst="rect">
            <a:avLst/>
          </a:prstGeom>
        </p:spPr>
        <p:txBody>
          <a:bodyPr vert="horz" lIns="365760" tIns="182880" rIns="91440" bIns="45720" rtlCol="0">
            <a:noAutofit/>
          </a:bodyPr>
          <a:lstStyle>
            <a:lvl1pPr marL="457200" indent="-457200" algn="l" defTabSz="4389120" rtl="0" eaLnBrk="1" latinLnBrk="0" hangingPunct="1">
              <a:lnSpc>
                <a:spcPct val="100000"/>
              </a:lnSpc>
              <a:spcBef>
                <a:spcPts val="1200"/>
              </a:spcBef>
              <a:buClr>
                <a:schemeClr val="accent2"/>
              </a:buClr>
              <a:buFont typeface="Arial" panose="020B0604020202020204" pitchFamily="34" charset="0"/>
              <a:buChar char="•"/>
              <a:defRPr sz="2800" kern="1200" baseline="0">
                <a:solidFill>
                  <a:schemeClr val="tx1"/>
                </a:solidFill>
                <a:latin typeface="+mn-lt"/>
                <a:ea typeface="+mn-ea"/>
                <a:cs typeface="+mn-cs"/>
              </a:defRPr>
            </a:lvl1pPr>
            <a:lvl2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3pPr>
            <a:lvl4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4pPr>
            <a:lvl5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5pPr>
            <a:lvl6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6pPr>
            <a:lvl7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7pPr>
            <a:lvl8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8pPr>
            <a:lvl9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9pPr>
          </a:lstStyle>
          <a:p>
            <a:pPr marL="0" indent="0">
              <a:buNone/>
            </a:pPr>
            <a:r>
              <a:rPr lang="en-US" sz="4000" b="1" dirty="0"/>
              <a:t>3D printed gimbal: </a:t>
            </a:r>
            <a:r>
              <a:rPr lang="en-US" sz="4000" dirty="0"/>
              <a:t>With such a complex system rapid iteration was necessary to quickly come to an optimized solution. 3D printing with multiple printers  gave us this ability. </a:t>
            </a:r>
          </a:p>
        </p:txBody>
      </p:sp>
      <p:sp>
        <p:nvSpPr>
          <p:cNvPr id="30" name="Content Placeholder 10">
            <a:extLst>
              <a:ext uri="{FF2B5EF4-FFF2-40B4-BE49-F238E27FC236}">
                <a16:creationId xmlns:a16="http://schemas.microsoft.com/office/drawing/2014/main" id="{59BEAE23-C6A8-D844-9D64-D13F08751BD0}"/>
              </a:ext>
            </a:extLst>
          </p:cNvPr>
          <p:cNvSpPr txBox="1">
            <a:spLocks/>
          </p:cNvSpPr>
          <p:nvPr/>
        </p:nvSpPr>
        <p:spPr>
          <a:xfrm>
            <a:off x="14872352" y="21212715"/>
            <a:ext cx="12801600" cy="11655050"/>
          </a:xfrm>
          <a:prstGeom prst="rect">
            <a:avLst/>
          </a:prstGeom>
        </p:spPr>
        <p:txBody>
          <a:bodyPr vert="horz" lIns="365760" tIns="182880" rIns="91440" bIns="45720" rtlCol="0">
            <a:normAutofit/>
          </a:bodyPr>
          <a:lstStyle>
            <a:lvl1pPr marL="457200" indent="-457200" algn="l" defTabSz="4389120" rtl="0" eaLnBrk="1" latinLnBrk="0" hangingPunct="1">
              <a:lnSpc>
                <a:spcPct val="100000"/>
              </a:lnSpc>
              <a:spcBef>
                <a:spcPts val="1200"/>
              </a:spcBef>
              <a:buClr>
                <a:schemeClr val="accent2"/>
              </a:buClr>
              <a:buFont typeface="Arial" panose="020B0604020202020204" pitchFamily="34" charset="0"/>
              <a:buChar char="•"/>
              <a:defRPr sz="2800" kern="1200" baseline="0">
                <a:solidFill>
                  <a:schemeClr val="tx1"/>
                </a:solidFill>
                <a:latin typeface="+mn-lt"/>
                <a:ea typeface="+mn-ea"/>
                <a:cs typeface="+mn-cs"/>
              </a:defRPr>
            </a:lvl1pPr>
            <a:lvl2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3pPr>
            <a:lvl4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4pPr>
            <a:lvl5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5pPr>
            <a:lvl6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6pPr>
            <a:lvl7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7pPr>
            <a:lvl8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8pPr>
            <a:lvl9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9pPr>
          </a:lstStyle>
          <a:p>
            <a:pPr marL="0" indent="0" algn="just">
              <a:buNone/>
            </a:pPr>
            <a:endParaRPr lang="en-US" sz="4400" dirty="0"/>
          </a:p>
        </p:txBody>
      </p:sp>
      <p:sp>
        <p:nvSpPr>
          <p:cNvPr id="44" name="Content Placeholder 10">
            <a:extLst>
              <a:ext uri="{FF2B5EF4-FFF2-40B4-BE49-F238E27FC236}">
                <a16:creationId xmlns:a16="http://schemas.microsoft.com/office/drawing/2014/main" id="{7F3F10FA-EDD3-584B-870F-4CAF0EC721AB}"/>
              </a:ext>
            </a:extLst>
          </p:cNvPr>
          <p:cNvSpPr txBox="1">
            <a:spLocks/>
          </p:cNvSpPr>
          <p:nvPr/>
        </p:nvSpPr>
        <p:spPr>
          <a:xfrm>
            <a:off x="14650039" y="7550378"/>
            <a:ext cx="5078826" cy="5732133"/>
          </a:xfrm>
          <a:prstGeom prst="rect">
            <a:avLst/>
          </a:prstGeom>
        </p:spPr>
        <p:txBody>
          <a:bodyPr vert="horz" lIns="365760" tIns="182880" rIns="91440" bIns="45720" rtlCol="0">
            <a:noAutofit/>
          </a:bodyPr>
          <a:lstStyle>
            <a:lvl1pPr marL="457200" indent="-457200" algn="l" defTabSz="4389120" rtl="0" eaLnBrk="1" latinLnBrk="0" hangingPunct="1">
              <a:lnSpc>
                <a:spcPct val="100000"/>
              </a:lnSpc>
              <a:spcBef>
                <a:spcPts val="1200"/>
              </a:spcBef>
              <a:buClr>
                <a:schemeClr val="accent2"/>
              </a:buClr>
              <a:buFont typeface="Arial" panose="020B0604020202020204" pitchFamily="34" charset="0"/>
              <a:buChar char="•"/>
              <a:defRPr sz="2800" kern="1200" baseline="0">
                <a:solidFill>
                  <a:schemeClr val="tx1"/>
                </a:solidFill>
                <a:latin typeface="+mn-lt"/>
                <a:ea typeface="+mn-ea"/>
                <a:cs typeface="+mn-cs"/>
              </a:defRPr>
            </a:lvl1pPr>
            <a:lvl2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3pPr>
            <a:lvl4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4pPr>
            <a:lvl5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5pPr>
            <a:lvl6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6pPr>
            <a:lvl7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7pPr>
            <a:lvl8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8pPr>
            <a:lvl9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9pPr>
          </a:lstStyle>
          <a:p>
            <a:pPr marL="0" indent="0">
              <a:buNone/>
            </a:pPr>
            <a:r>
              <a:rPr lang="en-US" sz="3600" b="1" dirty="0"/>
              <a:t>RAIL SYSTEM: </a:t>
            </a:r>
            <a:r>
              <a:rPr lang="en-US" sz="3600" dirty="0"/>
              <a:t>Rails were added to allow for easy instillation and removal of different components.</a:t>
            </a:r>
          </a:p>
          <a:p>
            <a:pPr marL="0" indent="0">
              <a:buNone/>
            </a:pPr>
            <a:endParaRPr lang="en-US" sz="1100" dirty="0"/>
          </a:p>
          <a:p>
            <a:pPr marL="0" indent="0">
              <a:buNone/>
            </a:pPr>
            <a:r>
              <a:rPr lang="en-US" sz="3600" b="1" dirty="0"/>
              <a:t>Hoist Adapter:  </a:t>
            </a:r>
            <a:r>
              <a:rPr lang="en-US" sz="3600" dirty="0"/>
              <a:t>Due to the size and complexity of mounting to the gimbal rings a host point adapter was created.</a:t>
            </a:r>
            <a:endParaRPr lang="en-US" sz="3600" b="1" dirty="0"/>
          </a:p>
        </p:txBody>
      </p:sp>
      <p:sp>
        <p:nvSpPr>
          <p:cNvPr id="45" name="Content Placeholder 10">
            <a:extLst>
              <a:ext uri="{FF2B5EF4-FFF2-40B4-BE49-F238E27FC236}">
                <a16:creationId xmlns:a16="http://schemas.microsoft.com/office/drawing/2014/main" id="{5E9A9990-862C-D64F-9D15-2B9624806814}"/>
              </a:ext>
            </a:extLst>
          </p:cNvPr>
          <p:cNvSpPr txBox="1">
            <a:spLocks/>
          </p:cNvSpPr>
          <p:nvPr/>
        </p:nvSpPr>
        <p:spPr>
          <a:xfrm>
            <a:off x="29535111" y="7500683"/>
            <a:ext cx="7986650" cy="6365473"/>
          </a:xfrm>
          <a:prstGeom prst="rect">
            <a:avLst/>
          </a:prstGeom>
        </p:spPr>
        <p:txBody>
          <a:bodyPr vert="horz" lIns="365760" tIns="182880" rIns="91440" bIns="45720" rtlCol="0">
            <a:noAutofit/>
          </a:bodyPr>
          <a:lstStyle>
            <a:lvl1pPr marL="457200" indent="-457200" algn="l" defTabSz="4389120" rtl="0" eaLnBrk="1" latinLnBrk="0" hangingPunct="1">
              <a:lnSpc>
                <a:spcPct val="100000"/>
              </a:lnSpc>
              <a:spcBef>
                <a:spcPts val="1200"/>
              </a:spcBef>
              <a:buClr>
                <a:schemeClr val="accent2"/>
              </a:buClr>
              <a:buFont typeface="Arial" panose="020B0604020202020204" pitchFamily="34" charset="0"/>
              <a:buChar char="•"/>
              <a:defRPr sz="2800" kern="1200" baseline="0">
                <a:solidFill>
                  <a:schemeClr val="tx1"/>
                </a:solidFill>
                <a:latin typeface="+mn-lt"/>
                <a:ea typeface="+mn-ea"/>
                <a:cs typeface="+mn-cs"/>
              </a:defRPr>
            </a:lvl1pPr>
            <a:lvl2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3pPr>
            <a:lvl4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4pPr>
            <a:lvl5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5pPr>
            <a:lvl6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6pPr>
            <a:lvl7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7pPr>
            <a:lvl8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8pPr>
            <a:lvl9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9pPr>
          </a:lstStyle>
          <a:p>
            <a:pPr marL="0" indent="0">
              <a:buNone/>
            </a:pPr>
            <a:r>
              <a:rPr lang="en-US" sz="4400" dirty="0"/>
              <a:t>A PCB was developed for each of the six thrusters so that each can be connected independently. A PCB hat was also developed to allow a nano to sit on top of the raspberry pi to allow for continuous IMU data via serial while reducing the number of power system on the spacecraft.</a:t>
            </a:r>
          </a:p>
        </p:txBody>
      </p:sp>
      <p:sp>
        <p:nvSpPr>
          <p:cNvPr id="47" name="Content Placeholder 10">
            <a:extLst>
              <a:ext uri="{FF2B5EF4-FFF2-40B4-BE49-F238E27FC236}">
                <a16:creationId xmlns:a16="http://schemas.microsoft.com/office/drawing/2014/main" id="{9AD03886-53CA-F14A-90D3-26FCBC8BB633}"/>
              </a:ext>
            </a:extLst>
          </p:cNvPr>
          <p:cNvSpPr txBox="1">
            <a:spLocks/>
          </p:cNvSpPr>
          <p:nvPr/>
        </p:nvSpPr>
        <p:spPr>
          <a:xfrm>
            <a:off x="24454658" y="13589312"/>
            <a:ext cx="5237943" cy="5732133"/>
          </a:xfrm>
          <a:prstGeom prst="rect">
            <a:avLst/>
          </a:prstGeom>
        </p:spPr>
        <p:txBody>
          <a:bodyPr vert="horz" lIns="365760" tIns="182880" rIns="91440" bIns="45720" rtlCol="0">
            <a:noAutofit/>
          </a:bodyPr>
          <a:lstStyle>
            <a:lvl1pPr marL="457200" indent="-457200" algn="l" defTabSz="4389120" rtl="0" eaLnBrk="1" latinLnBrk="0" hangingPunct="1">
              <a:lnSpc>
                <a:spcPct val="100000"/>
              </a:lnSpc>
              <a:spcBef>
                <a:spcPts val="1200"/>
              </a:spcBef>
              <a:buClr>
                <a:schemeClr val="accent2"/>
              </a:buClr>
              <a:buFont typeface="Arial" panose="020B0604020202020204" pitchFamily="34" charset="0"/>
              <a:buChar char="•"/>
              <a:defRPr sz="2800" kern="1200" baseline="0">
                <a:solidFill>
                  <a:schemeClr val="tx1"/>
                </a:solidFill>
                <a:latin typeface="+mn-lt"/>
                <a:ea typeface="+mn-ea"/>
                <a:cs typeface="+mn-cs"/>
              </a:defRPr>
            </a:lvl1pPr>
            <a:lvl2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3pPr>
            <a:lvl4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4pPr>
            <a:lvl5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5pPr>
            <a:lvl6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6pPr>
            <a:lvl7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7pPr>
            <a:lvl8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8pPr>
            <a:lvl9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9pPr>
          </a:lstStyle>
          <a:p>
            <a:pPr marL="0" indent="0">
              <a:buNone/>
            </a:pPr>
            <a:r>
              <a:rPr lang="en-US" sz="3600" b="1" dirty="0"/>
              <a:t>I2C Wiring:</a:t>
            </a:r>
            <a:r>
              <a:rPr lang="en-US" sz="3600" dirty="0"/>
              <a:t> Was used to simplify the wiring scheme. This greatly reduced the amount of wiring by 10x while also allowing for built in redundancy via two-way i2c communication to each device on the bus.</a:t>
            </a:r>
          </a:p>
        </p:txBody>
      </p:sp>
      <p:sp>
        <p:nvSpPr>
          <p:cNvPr id="41" name="Content Placeholder 10">
            <a:extLst>
              <a:ext uri="{FF2B5EF4-FFF2-40B4-BE49-F238E27FC236}">
                <a16:creationId xmlns:a16="http://schemas.microsoft.com/office/drawing/2014/main" id="{A497AED9-6039-9342-BD36-4717BA78DA2C}"/>
              </a:ext>
            </a:extLst>
          </p:cNvPr>
          <p:cNvSpPr txBox="1">
            <a:spLocks/>
          </p:cNvSpPr>
          <p:nvPr/>
        </p:nvSpPr>
        <p:spPr>
          <a:xfrm>
            <a:off x="673361" y="17462911"/>
            <a:ext cx="13014177" cy="3717068"/>
          </a:xfrm>
          <a:prstGeom prst="rect">
            <a:avLst/>
          </a:prstGeom>
        </p:spPr>
        <p:txBody>
          <a:bodyPr vert="horz" lIns="365760" tIns="182880" rIns="91440" bIns="45720" rtlCol="0">
            <a:noAutofit/>
          </a:bodyPr>
          <a:lstStyle>
            <a:lvl1pPr marL="457200" indent="-457200" algn="l" defTabSz="4389120" rtl="0" eaLnBrk="1" latinLnBrk="0" hangingPunct="1">
              <a:lnSpc>
                <a:spcPct val="100000"/>
              </a:lnSpc>
              <a:spcBef>
                <a:spcPts val="1200"/>
              </a:spcBef>
              <a:buClr>
                <a:schemeClr val="accent2"/>
              </a:buClr>
              <a:buFont typeface="Arial" panose="020B0604020202020204" pitchFamily="34" charset="0"/>
              <a:buChar char="•"/>
              <a:defRPr sz="2800" kern="1200" baseline="0">
                <a:solidFill>
                  <a:schemeClr val="tx1"/>
                </a:solidFill>
                <a:latin typeface="+mn-lt"/>
                <a:ea typeface="+mn-ea"/>
                <a:cs typeface="+mn-cs"/>
              </a:defRPr>
            </a:lvl1pPr>
            <a:lvl2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3pPr>
            <a:lvl4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4pPr>
            <a:lvl5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5pPr>
            <a:lvl6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6pPr>
            <a:lvl7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7pPr>
            <a:lvl8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8pPr>
            <a:lvl9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9pPr>
          </a:lstStyle>
          <a:p>
            <a:pPr marL="0" indent="0">
              <a:buNone/>
            </a:pPr>
            <a:r>
              <a:rPr lang="en-US" sz="4400" dirty="0"/>
              <a:t>1. Carbon fiber rings to prevent bowing.</a:t>
            </a:r>
          </a:p>
          <a:p>
            <a:pPr marL="0" indent="0">
              <a:buNone/>
            </a:pPr>
            <a:r>
              <a:rPr lang="en-US" sz="4400" dirty="0"/>
              <a:t>2. Update website example code and easier useability.</a:t>
            </a:r>
          </a:p>
          <a:p>
            <a:pPr marL="0" indent="0">
              <a:buNone/>
            </a:pPr>
            <a:r>
              <a:rPr lang="en-US" sz="4400" dirty="0"/>
              <a:t>3. Build v2 of hat and implement gyro code for user.</a:t>
            </a:r>
          </a:p>
        </p:txBody>
      </p:sp>
      <p:pic>
        <p:nvPicPr>
          <p:cNvPr id="11" name="Picture 10">
            <a:extLst>
              <a:ext uri="{FF2B5EF4-FFF2-40B4-BE49-F238E27FC236}">
                <a16:creationId xmlns:a16="http://schemas.microsoft.com/office/drawing/2014/main" id="{FE88520A-C59E-074E-B604-C844EEFB81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51047" y="494889"/>
            <a:ext cx="9335913" cy="3811451"/>
          </a:xfrm>
          <a:prstGeom prst="roundRect">
            <a:avLst>
              <a:gd name="adj" fmla="val 8594"/>
            </a:avLst>
          </a:prstGeom>
          <a:solidFill>
            <a:srgbClr val="FFFFFF">
              <a:shade val="85000"/>
            </a:srgbClr>
          </a:solidFill>
          <a:ln>
            <a:noFill/>
          </a:ln>
          <a:effectLst>
            <a:reflection blurRad="12700" stA="38000" endPos="23337" dist="5000" dir="5400000" sy="-100000" algn="bl" rotWithShape="0"/>
          </a:effectLst>
        </p:spPr>
      </p:pic>
      <p:pic>
        <p:nvPicPr>
          <p:cNvPr id="14" name="Picture 13" descr="A picture containing text, monitor&#10;&#10;Description automatically generated">
            <a:extLst>
              <a:ext uri="{FF2B5EF4-FFF2-40B4-BE49-F238E27FC236}">
                <a16:creationId xmlns:a16="http://schemas.microsoft.com/office/drawing/2014/main" id="{291893D4-55AB-1844-927E-35D7231BA7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01784" y="14209051"/>
            <a:ext cx="3505200" cy="4997450"/>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037699AB-3B6C-6649-B66C-0E967DA1C4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06984" y="14216555"/>
            <a:ext cx="3434145" cy="4997450"/>
          </a:xfrm>
          <a:prstGeom prst="rect">
            <a:avLst/>
          </a:prstGeom>
        </p:spPr>
      </p:pic>
      <p:pic>
        <p:nvPicPr>
          <p:cNvPr id="20" name="Picture 19" descr="A picture containing text, electronics&#10;&#10;Description automatically generated">
            <a:extLst>
              <a:ext uri="{FF2B5EF4-FFF2-40B4-BE49-F238E27FC236}">
                <a16:creationId xmlns:a16="http://schemas.microsoft.com/office/drawing/2014/main" id="{A622BF4E-4264-1E4E-8726-221F5F92EE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30416793" y="14092832"/>
            <a:ext cx="5004403" cy="5237942"/>
          </a:xfrm>
          <a:prstGeom prst="rect">
            <a:avLst/>
          </a:prstGeom>
        </p:spPr>
      </p:pic>
      <p:pic>
        <p:nvPicPr>
          <p:cNvPr id="22" name="Picture 21" descr="A picture containing indoor&#10;&#10;Description automatically generated">
            <a:extLst>
              <a:ext uri="{FF2B5EF4-FFF2-40B4-BE49-F238E27FC236}">
                <a16:creationId xmlns:a16="http://schemas.microsoft.com/office/drawing/2014/main" id="{2D0E5A84-14B3-A44C-AB4D-A6AF01F502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37104118" y="8296367"/>
            <a:ext cx="6365471" cy="477410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8" name="Content Placeholder 10">
            <a:extLst>
              <a:ext uri="{FF2B5EF4-FFF2-40B4-BE49-F238E27FC236}">
                <a16:creationId xmlns:a16="http://schemas.microsoft.com/office/drawing/2014/main" id="{57B08F38-078E-6E4B-9F49-B9F0D84F60BB}"/>
              </a:ext>
            </a:extLst>
          </p:cNvPr>
          <p:cNvSpPr txBox="1">
            <a:spLocks/>
          </p:cNvSpPr>
          <p:nvPr/>
        </p:nvSpPr>
        <p:spPr>
          <a:xfrm>
            <a:off x="30016702" y="20995583"/>
            <a:ext cx="12569955" cy="2804217"/>
          </a:xfrm>
          <a:prstGeom prst="rect">
            <a:avLst/>
          </a:prstGeom>
        </p:spPr>
        <p:txBody>
          <a:bodyPr vert="horz" lIns="365760" tIns="182880" rIns="91440" bIns="45720" rtlCol="0">
            <a:noAutofit/>
          </a:bodyPr>
          <a:lstStyle>
            <a:lvl1pPr marL="457200" indent="-457200" algn="l" defTabSz="4389120" rtl="0" eaLnBrk="1" latinLnBrk="0" hangingPunct="1">
              <a:lnSpc>
                <a:spcPct val="100000"/>
              </a:lnSpc>
              <a:spcBef>
                <a:spcPts val="1200"/>
              </a:spcBef>
              <a:buClr>
                <a:schemeClr val="accent2"/>
              </a:buClr>
              <a:buFont typeface="Arial" panose="020B0604020202020204" pitchFamily="34" charset="0"/>
              <a:buChar char="•"/>
              <a:defRPr sz="2800" kern="1200" baseline="0">
                <a:solidFill>
                  <a:schemeClr val="tx1"/>
                </a:solidFill>
                <a:latin typeface="+mn-lt"/>
                <a:ea typeface="+mn-ea"/>
                <a:cs typeface="+mn-cs"/>
              </a:defRPr>
            </a:lvl1pPr>
            <a:lvl2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3pPr>
            <a:lvl4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4pPr>
            <a:lvl5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5pPr>
            <a:lvl6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6pPr>
            <a:lvl7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7pPr>
            <a:lvl8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8pPr>
            <a:lvl9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9pPr>
          </a:lstStyle>
          <a:p>
            <a:pPr marL="0" indent="0">
              <a:buNone/>
            </a:pPr>
            <a:r>
              <a:rPr lang="en-US" sz="4000" dirty="0"/>
              <a:t>The </a:t>
            </a:r>
            <a:r>
              <a:rPr lang="en-US" sz="4000" b="1" dirty="0" err="1"/>
              <a:t>EasyControls.org</a:t>
            </a:r>
            <a:r>
              <a:rPr lang="en-US" sz="4000" b="1" dirty="0"/>
              <a:t> </a:t>
            </a:r>
            <a:r>
              <a:rPr lang="en-US" sz="4000" dirty="0"/>
              <a:t>website was developed to give users the ability to upload python code that would directly run on the hardware and watch run using a YouTube live feed directly on the page.</a:t>
            </a:r>
          </a:p>
        </p:txBody>
      </p:sp>
      <p:pic>
        <p:nvPicPr>
          <p:cNvPr id="1026" name="Picture 2">
            <a:extLst>
              <a:ext uri="{FF2B5EF4-FFF2-40B4-BE49-F238E27FC236}">
                <a16:creationId xmlns:a16="http://schemas.microsoft.com/office/drawing/2014/main" id="{AB6E7DC3-C41F-4E4E-AC9A-04DC48319A2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6495" t="15229" r="15061"/>
          <a:stretch/>
        </p:blipFill>
        <p:spPr bwMode="auto">
          <a:xfrm>
            <a:off x="14376233" y="25758217"/>
            <a:ext cx="7924800" cy="670515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A person working on a car engine&#10;&#10;Description automatically generated with low confidence">
            <a:extLst>
              <a:ext uri="{FF2B5EF4-FFF2-40B4-BE49-F238E27FC236}">
                <a16:creationId xmlns:a16="http://schemas.microsoft.com/office/drawing/2014/main" id="{8E2F00A1-7885-274C-8287-9D84AFBD32C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640331" y="21376204"/>
            <a:ext cx="6747240" cy="506043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3" name="Content Placeholder 10">
            <a:extLst>
              <a:ext uri="{FF2B5EF4-FFF2-40B4-BE49-F238E27FC236}">
                <a16:creationId xmlns:a16="http://schemas.microsoft.com/office/drawing/2014/main" id="{1B50ED85-9DC2-3942-A293-33537FF92F7C}"/>
              </a:ext>
            </a:extLst>
          </p:cNvPr>
          <p:cNvSpPr txBox="1">
            <a:spLocks/>
          </p:cNvSpPr>
          <p:nvPr/>
        </p:nvSpPr>
        <p:spPr>
          <a:xfrm>
            <a:off x="22134442" y="27182206"/>
            <a:ext cx="7400669" cy="4878970"/>
          </a:xfrm>
          <a:prstGeom prst="rect">
            <a:avLst/>
          </a:prstGeom>
        </p:spPr>
        <p:txBody>
          <a:bodyPr vert="horz" lIns="365760" tIns="182880" rIns="91440" bIns="45720" rtlCol="0">
            <a:noAutofit/>
          </a:bodyPr>
          <a:lstStyle>
            <a:lvl1pPr marL="457200" indent="-457200" algn="l" defTabSz="4389120" rtl="0" eaLnBrk="1" latinLnBrk="0" hangingPunct="1">
              <a:lnSpc>
                <a:spcPct val="100000"/>
              </a:lnSpc>
              <a:spcBef>
                <a:spcPts val="1200"/>
              </a:spcBef>
              <a:buClr>
                <a:schemeClr val="accent2"/>
              </a:buClr>
              <a:buFont typeface="Arial" panose="020B0604020202020204" pitchFamily="34" charset="0"/>
              <a:buChar char="•"/>
              <a:defRPr sz="2800" kern="1200" baseline="0">
                <a:solidFill>
                  <a:schemeClr val="tx1"/>
                </a:solidFill>
                <a:latin typeface="+mn-lt"/>
                <a:ea typeface="+mn-ea"/>
                <a:cs typeface="+mn-cs"/>
              </a:defRPr>
            </a:lvl1pPr>
            <a:lvl2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3pPr>
            <a:lvl4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4pPr>
            <a:lvl5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5pPr>
            <a:lvl6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6pPr>
            <a:lvl7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7pPr>
            <a:lvl8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8pPr>
            <a:lvl9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9pPr>
          </a:lstStyle>
          <a:p>
            <a:pPr marL="0" indent="0">
              <a:buNone/>
            </a:pPr>
            <a:r>
              <a:rPr lang="en-US" sz="4000" b="1" dirty="0"/>
              <a:t>CAD Drawing:</a:t>
            </a:r>
            <a:r>
              <a:rPr lang="en-US" sz="4000" dirty="0"/>
              <a:t> Using fusion 360 we developed the entire gimbal system with all its individual components. This allowed us to rapidly iterate on our design without having to worry about tolerancing and fit of the spacecraft to the gimbal</a:t>
            </a:r>
          </a:p>
        </p:txBody>
      </p:sp>
      <p:sp>
        <p:nvSpPr>
          <p:cNvPr id="55" name="Text Placeholder 8">
            <a:extLst>
              <a:ext uri="{FF2B5EF4-FFF2-40B4-BE49-F238E27FC236}">
                <a16:creationId xmlns:a16="http://schemas.microsoft.com/office/drawing/2014/main" id="{4E2D5477-CA88-C94B-9998-78B199CD1CEA}"/>
              </a:ext>
            </a:extLst>
          </p:cNvPr>
          <p:cNvSpPr txBox="1">
            <a:spLocks/>
          </p:cNvSpPr>
          <p:nvPr/>
        </p:nvSpPr>
        <p:spPr>
          <a:xfrm>
            <a:off x="1143000" y="20839206"/>
            <a:ext cx="12801600" cy="1219200"/>
          </a:xfrm>
          <a:prstGeom prst="round1Rect">
            <a:avLst/>
          </a:prstGeom>
          <a:solidFill>
            <a:schemeClr val="accent4"/>
          </a:solidFill>
        </p:spPr>
        <p:txBody>
          <a:bodyPr vert="horz" lIns="365760" tIns="45720" rIns="91440" bIns="45720" rtlCol="0" anchor="ctr">
            <a:noAutofit/>
          </a:bodyPr>
          <a:lstStyle>
            <a:lvl1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1pPr>
            <a:lvl2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2pPr>
            <a:lvl3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3pPr>
            <a:lvl4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4pPr>
            <a:lvl5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5pPr>
            <a:lvl6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6pPr>
            <a:lvl7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7pPr>
            <a:lvl8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8pPr>
            <a:lvl9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9pPr>
          </a:lstStyle>
          <a:p>
            <a:pPr algn="ctr"/>
            <a:r>
              <a:rPr lang="en-US" dirty="0"/>
              <a:t>Research collaborations</a:t>
            </a:r>
          </a:p>
        </p:txBody>
      </p:sp>
      <p:pic>
        <p:nvPicPr>
          <p:cNvPr id="6" name="Picture 5">
            <a:extLst>
              <a:ext uri="{FF2B5EF4-FFF2-40B4-BE49-F238E27FC236}">
                <a16:creationId xmlns:a16="http://schemas.microsoft.com/office/drawing/2014/main" id="{F440E3E5-D770-5B4B-B4DD-A9F4F94C51C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12858" y="26276409"/>
            <a:ext cx="6841395" cy="6705150"/>
          </a:xfrm>
          <a:prstGeom prst="rect">
            <a:avLst/>
          </a:prstGeom>
        </p:spPr>
      </p:pic>
      <p:pic>
        <p:nvPicPr>
          <p:cNvPr id="1028" name="Picture 4">
            <a:extLst>
              <a:ext uri="{FF2B5EF4-FFF2-40B4-BE49-F238E27FC236}">
                <a16:creationId xmlns:a16="http://schemas.microsoft.com/office/drawing/2014/main" id="{A0990E2A-A3D5-7449-8888-FFF85CCC3EE0}"/>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3179" t="9608" r="8963" b="3196"/>
          <a:stretch/>
        </p:blipFill>
        <p:spPr bwMode="auto">
          <a:xfrm>
            <a:off x="1094308" y="22607170"/>
            <a:ext cx="6554258" cy="490712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id="{9C3254E1-5FA0-0245-AF32-430CBC2FF448}"/>
              </a:ext>
            </a:extLst>
          </p:cNvPr>
          <p:cNvPicPr>
            <a:picLocks noChangeAspect="1"/>
          </p:cNvPicPr>
          <p:nvPr/>
        </p:nvPicPr>
        <p:blipFill rotWithShape="1">
          <a:blip r:embed="rId13">
            <a:extLst>
              <a:ext uri="{28A0092B-C50C-407E-A947-70E740481C1C}">
                <a14:useLocalDpi xmlns:a14="http://schemas.microsoft.com/office/drawing/2010/main" val="0"/>
              </a:ext>
            </a:extLst>
          </a:blip>
          <a:srcRect t="15307" r="10474"/>
          <a:stretch/>
        </p:blipFill>
        <p:spPr>
          <a:xfrm rot="5400000">
            <a:off x="24423918" y="8368998"/>
            <a:ext cx="5537416" cy="39288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11" descr="A picture containing indoor&#10;&#10;Description automatically generated">
            <a:extLst>
              <a:ext uri="{FF2B5EF4-FFF2-40B4-BE49-F238E27FC236}">
                <a16:creationId xmlns:a16="http://schemas.microsoft.com/office/drawing/2014/main" id="{0AD5F655-E267-2040-8611-9FAFEB2D0C59}"/>
              </a:ext>
            </a:extLst>
          </p:cNvPr>
          <p:cNvPicPr>
            <a:picLocks noChangeAspect="1"/>
          </p:cNvPicPr>
          <p:nvPr/>
        </p:nvPicPr>
        <p:blipFill rotWithShape="1">
          <a:blip r:embed="rId14">
            <a:extLst>
              <a:ext uri="{28A0092B-C50C-407E-A947-70E740481C1C}">
                <a14:useLocalDpi xmlns:a14="http://schemas.microsoft.com/office/drawing/2010/main" val="0"/>
              </a:ext>
            </a:extLst>
          </a:blip>
          <a:srcRect l="15498" t="15307" r="19123" b="8259"/>
          <a:stretch/>
        </p:blipFill>
        <p:spPr>
          <a:xfrm rot="5400000">
            <a:off x="19545654" y="7914475"/>
            <a:ext cx="5537416" cy="48553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14" descr="A close-up of a machine&#10;&#10;Description automatically generated with low confidence">
            <a:extLst>
              <a:ext uri="{FF2B5EF4-FFF2-40B4-BE49-F238E27FC236}">
                <a16:creationId xmlns:a16="http://schemas.microsoft.com/office/drawing/2014/main" id="{E999D369-E351-3246-9D51-30E53AE38BAB}"/>
              </a:ext>
            </a:extLst>
          </p:cNvPr>
          <p:cNvPicPr>
            <a:picLocks noChangeAspect="1"/>
          </p:cNvPicPr>
          <p:nvPr/>
        </p:nvPicPr>
        <p:blipFill rotWithShape="1">
          <a:blip r:embed="rId15">
            <a:extLst>
              <a:ext uri="{28A0092B-C50C-407E-A947-70E740481C1C}">
                <a14:useLocalDpi xmlns:a14="http://schemas.microsoft.com/office/drawing/2010/main" val="0"/>
              </a:ext>
            </a:extLst>
          </a:blip>
          <a:srcRect l="30864" b="15809"/>
          <a:stretch/>
        </p:blipFill>
        <p:spPr>
          <a:xfrm rot="5400000">
            <a:off x="14739948" y="14094942"/>
            <a:ext cx="5278804" cy="48212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9" name="Picture 18" descr="A close-up of a car engine&#10;&#10;Description automatically generated with low confidence">
            <a:extLst>
              <a:ext uri="{FF2B5EF4-FFF2-40B4-BE49-F238E27FC236}">
                <a16:creationId xmlns:a16="http://schemas.microsoft.com/office/drawing/2014/main" id="{0533E68C-A8C4-F246-A505-4862A98886A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19508405" y="14527758"/>
            <a:ext cx="5276800" cy="39576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2" name="Content Placeholder 10">
            <a:extLst>
              <a:ext uri="{FF2B5EF4-FFF2-40B4-BE49-F238E27FC236}">
                <a16:creationId xmlns:a16="http://schemas.microsoft.com/office/drawing/2014/main" id="{A2290601-16AF-2A45-92E2-D3940407B6B4}"/>
              </a:ext>
            </a:extLst>
          </p:cNvPr>
          <p:cNvSpPr txBox="1">
            <a:spLocks/>
          </p:cNvSpPr>
          <p:nvPr/>
        </p:nvSpPr>
        <p:spPr>
          <a:xfrm>
            <a:off x="7781085" y="22610414"/>
            <a:ext cx="7093560" cy="4373962"/>
          </a:xfrm>
          <a:prstGeom prst="rect">
            <a:avLst/>
          </a:prstGeom>
        </p:spPr>
        <p:txBody>
          <a:bodyPr vert="horz" lIns="365760" tIns="182880" rIns="91440" bIns="45720" rtlCol="0">
            <a:noAutofit/>
          </a:bodyPr>
          <a:lstStyle>
            <a:lvl1pPr marL="457200" indent="-457200" algn="l" defTabSz="4389120" rtl="0" eaLnBrk="1" latinLnBrk="0" hangingPunct="1">
              <a:lnSpc>
                <a:spcPct val="100000"/>
              </a:lnSpc>
              <a:spcBef>
                <a:spcPts val="1200"/>
              </a:spcBef>
              <a:buClr>
                <a:schemeClr val="accent2"/>
              </a:buClr>
              <a:buFont typeface="Arial" panose="020B0604020202020204" pitchFamily="34" charset="0"/>
              <a:buChar char="•"/>
              <a:defRPr sz="2800" kern="1200" baseline="0">
                <a:solidFill>
                  <a:schemeClr val="tx1"/>
                </a:solidFill>
                <a:latin typeface="+mn-lt"/>
                <a:ea typeface="+mn-ea"/>
                <a:cs typeface="+mn-cs"/>
              </a:defRPr>
            </a:lvl1pPr>
            <a:lvl2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3pPr>
            <a:lvl4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4pPr>
            <a:lvl5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5pPr>
            <a:lvl6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6pPr>
            <a:lvl7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7pPr>
            <a:lvl8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8pPr>
            <a:lvl9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9pPr>
          </a:lstStyle>
          <a:p>
            <a:pPr marL="0" indent="0">
              <a:buNone/>
            </a:pPr>
            <a:r>
              <a:rPr lang="en-US" sz="4000" b="1" dirty="0"/>
              <a:t>CubeSat: </a:t>
            </a:r>
            <a:r>
              <a:rPr lang="en-US" sz="4000" dirty="0"/>
              <a:t>Inspired by NASA free flyer, but instead of using a large spacecraft with pneumatic thrusters it uses reaction wheels house inside a 1U CubeSat for attitude controls.</a:t>
            </a:r>
          </a:p>
        </p:txBody>
      </p:sp>
      <p:sp>
        <p:nvSpPr>
          <p:cNvPr id="43" name="Content Placeholder 10">
            <a:extLst>
              <a:ext uri="{FF2B5EF4-FFF2-40B4-BE49-F238E27FC236}">
                <a16:creationId xmlns:a16="http://schemas.microsoft.com/office/drawing/2014/main" id="{A934E96E-9701-4047-8787-81B3396AFF48}"/>
              </a:ext>
            </a:extLst>
          </p:cNvPr>
          <p:cNvSpPr txBox="1">
            <a:spLocks/>
          </p:cNvSpPr>
          <p:nvPr/>
        </p:nvSpPr>
        <p:spPr>
          <a:xfrm>
            <a:off x="1005873" y="28041440"/>
            <a:ext cx="7512912" cy="4373962"/>
          </a:xfrm>
          <a:prstGeom prst="rect">
            <a:avLst/>
          </a:prstGeom>
        </p:spPr>
        <p:txBody>
          <a:bodyPr vert="horz" lIns="365760" tIns="182880" rIns="91440" bIns="45720" rtlCol="0">
            <a:noAutofit/>
          </a:bodyPr>
          <a:lstStyle>
            <a:lvl1pPr marL="457200" indent="-457200" algn="l" defTabSz="4389120" rtl="0" eaLnBrk="1" latinLnBrk="0" hangingPunct="1">
              <a:lnSpc>
                <a:spcPct val="100000"/>
              </a:lnSpc>
              <a:spcBef>
                <a:spcPts val="1200"/>
              </a:spcBef>
              <a:buClr>
                <a:schemeClr val="accent2"/>
              </a:buClr>
              <a:buFont typeface="Arial" panose="020B0604020202020204" pitchFamily="34" charset="0"/>
              <a:buChar char="•"/>
              <a:defRPr sz="2800" kern="1200" baseline="0">
                <a:solidFill>
                  <a:schemeClr val="tx1"/>
                </a:solidFill>
                <a:latin typeface="+mn-lt"/>
                <a:ea typeface="+mn-ea"/>
                <a:cs typeface="+mn-cs"/>
              </a:defRPr>
            </a:lvl1pPr>
            <a:lvl2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3pPr>
            <a:lvl4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4pPr>
            <a:lvl5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5pPr>
            <a:lvl6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6pPr>
            <a:lvl7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7pPr>
            <a:lvl8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8pPr>
            <a:lvl9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9pPr>
          </a:lstStyle>
          <a:p>
            <a:pPr marL="0" indent="0">
              <a:buNone/>
            </a:pPr>
            <a:r>
              <a:rPr lang="en-US" sz="4000" b="1" dirty="0"/>
              <a:t>ISAAC: </a:t>
            </a:r>
            <a:r>
              <a:rPr lang="en-US" sz="4000" dirty="0"/>
              <a:t>New version of NASA free flyer, with the goal to reduce the overall weight to improve efficiency by reduce the testbed’s inertia for increased attitude control performance. </a:t>
            </a:r>
          </a:p>
        </p:txBody>
      </p:sp>
      <p:pic>
        <p:nvPicPr>
          <p:cNvPr id="31" name="Picture 30" descr="Graphical user interface, application&#10;&#10;Description automatically generated">
            <a:extLst>
              <a:ext uri="{FF2B5EF4-FFF2-40B4-BE49-F238E27FC236}">
                <a16:creationId xmlns:a16="http://schemas.microsoft.com/office/drawing/2014/main" id="{B4D2CC38-F670-1640-B66C-770D39587D2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300023" y="23980306"/>
            <a:ext cx="12285293" cy="7980036"/>
          </a:xfrm>
          <a:prstGeom prst="rect">
            <a:avLst/>
          </a:prstGeom>
          <a:ln>
            <a:solidFill>
              <a:schemeClr val="tx1"/>
            </a:solidFill>
          </a:ln>
        </p:spPr>
      </p:pic>
    </p:spTree>
    <p:extLst>
      <p:ext uri="{BB962C8B-B14F-4D97-AF65-F5344CB8AC3E}">
        <p14:creationId xmlns:p14="http://schemas.microsoft.com/office/powerpoint/2010/main" val="931198942"/>
      </p:ext>
    </p:extLst>
  </p:cSld>
  <p:clrMapOvr>
    <a:masterClrMapping/>
  </p:clrMapOvr>
</p:sld>
</file>

<file path=ppt/theme/theme1.xml><?xml version="1.0" encoding="utf-8"?>
<a:theme xmlns:a="http://schemas.openxmlformats.org/drawingml/2006/main" name="Medical Poster">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4C5A6A"/>
      </a:hlink>
      <a:folHlink>
        <a:srgbClr val="808DA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sz="6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6000" dirty="0" err="1" smtClean="0"/>
        </a:defPPr>
      </a:lstStyle>
    </a:txDef>
  </a:objectDefaults>
  <a:extraClrSchemeLst/>
  <a:extLst>
    <a:ext uri="{05A4C25C-085E-4340-85A3-A5531E510DB2}">
      <thm15:themeFamily xmlns:thm15="http://schemas.microsoft.com/office/thememl/2012/main" name="Presentation1" id="{55A68E73-61CB-4542-8C48-DCBB2482A3D5}" vid="{6A3CA63D-1E3C-4681-8668-89277FEB3FEB}"/>
    </a:ext>
  </a:extLst>
</a:theme>
</file>

<file path=ppt/theme/theme2.xml><?xml version="1.0" encoding="utf-8"?>
<a:theme xmlns:a="http://schemas.openxmlformats.org/drawingml/2006/main" name="Office Theme">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4C5A6A"/>
      </a:hlink>
      <a:folHlink>
        <a:srgbClr val="808DA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4C5A6A"/>
      </a:hlink>
      <a:folHlink>
        <a:srgbClr val="808DA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2128</TotalTime>
  <Words>561</Words>
  <Application>Microsoft Macintosh PowerPoint</Application>
  <PresentationFormat>Custom</PresentationFormat>
  <Paragraphs>35</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Cambria</vt:lpstr>
      <vt:lpstr>Medical Poster</vt:lpstr>
      <vt:lpstr>EasyControls.org - A real life platform to learn spacecraft controls from your browser.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[Poster Title] Lorem ipsum dolor sit amet, consectetuer adipiscing elit maecenas porttitor congue massa fusce</dc:title>
  <dc:creator>Wilczak</dc:creator>
  <cp:lastModifiedBy>Wilczak, Daniel</cp:lastModifiedBy>
  <cp:revision>47</cp:revision>
  <dcterms:created xsi:type="dcterms:W3CDTF">2013-12-03T00:45:10Z</dcterms:created>
  <dcterms:modified xsi:type="dcterms:W3CDTF">2022-04-12T23:26:14Z</dcterms:modified>
</cp:coreProperties>
</file>