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1" d="100"/>
          <a:sy n="21" d="100"/>
        </p:scale>
        <p:origin x="777"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183AA-1CF8-4641-B244-3DD37EC7F213}"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125330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183AA-1CF8-4641-B244-3DD37EC7F213}"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8647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183AA-1CF8-4641-B244-3DD37EC7F213}"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350211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183AA-1CF8-4641-B244-3DD37EC7F213}"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16889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183AA-1CF8-4641-B244-3DD37EC7F213}"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31432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183AA-1CF8-4641-B244-3DD37EC7F213}"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230243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183AA-1CF8-4641-B244-3DD37EC7F213}"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6014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183AA-1CF8-4641-B244-3DD37EC7F213}"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374719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183AA-1CF8-4641-B244-3DD37EC7F213}"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209073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26183AA-1CF8-4641-B244-3DD37EC7F213}"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84365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26183AA-1CF8-4641-B244-3DD37EC7F213}"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DCCB-90AB-4C4A-9A1B-C54BBF2BE599}" type="slidenum">
              <a:rPr lang="en-US" smtClean="0"/>
              <a:t>‹#›</a:t>
            </a:fld>
            <a:endParaRPr lang="en-US"/>
          </a:p>
        </p:txBody>
      </p:sp>
    </p:spTree>
    <p:extLst>
      <p:ext uri="{BB962C8B-B14F-4D97-AF65-F5344CB8AC3E}">
        <p14:creationId xmlns:p14="http://schemas.microsoft.com/office/powerpoint/2010/main" val="322198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26183AA-1CF8-4641-B244-3DD37EC7F213}" type="datetimeFigureOut">
              <a:rPr lang="en-US" smtClean="0"/>
              <a:t>4/6/2022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A8D7DCCB-90AB-4C4A-9A1B-C54BBF2BE599}" type="slidenum">
              <a:rPr lang="en-US" smtClean="0"/>
              <a:t>‹#›</a:t>
            </a:fld>
            <a:endParaRPr lang="en-US"/>
          </a:p>
        </p:txBody>
      </p:sp>
    </p:spTree>
    <p:extLst>
      <p:ext uri="{BB962C8B-B14F-4D97-AF65-F5344CB8AC3E}">
        <p14:creationId xmlns:p14="http://schemas.microsoft.com/office/powerpoint/2010/main" val="735350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lh5.googleusercontent.com/MwKKl5N6CYM_Vs53nWrAdYLhNoQztxkTeFUZaD8wa1hedj_mFmDunren1Vkw7DnEJHqGPQJbBM1FGpgKqrI5f4x5-lfCO1gCoBQmbIC6cPTLx8mn8atVpKP9Ft0GSAUPvQ=w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31" y="11896525"/>
            <a:ext cx="16229830" cy="11423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DCFE67-6924-EF4F-A1C0-4ACF77472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21" y="573059"/>
            <a:ext cx="5090324" cy="5090324"/>
          </a:xfrm>
          <a:prstGeom prst="rect">
            <a:avLst/>
          </a:prstGeom>
        </p:spPr>
      </p:pic>
      <p:sp>
        <p:nvSpPr>
          <p:cNvPr id="5" name="Text Box 26"/>
          <p:cNvSpPr txBox="1">
            <a:spLocks noChangeArrowheads="1"/>
          </p:cNvSpPr>
          <p:nvPr/>
        </p:nvSpPr>
        <p:spPr bwMode="auto">
          <a:xfrm>
            <a:off x="489572" y="6218711"/>
            <a:ext cx="20365280" cy="747673"/>
          </a:xfrm>
          <a:prstGeom prst="rect">
            <a:avLst/>
          </a:prstGeom>
          <a:solidFill>
            <a:srgbClr val="1E5499"/>
          </a:solidFill>
          <a:ln w="101600">
            <a:solidFill>
              <a:srgbClr val="A09067"/>
            </a:solidFill>
          </a:ln>
          <a:effectLst/>
        </p:spPr>
        <p:txBody>
          <a:bodyPr wrap="square" lIns="100375" tIns="50181" rIns="100375" bIns="50181">
            <a:spAutoFit/>
          </a:bodyPr>
          <a:lstStyle>
            <a:lvl1pPr defTabSz="838200">
              <a:defRPr sz="16100">
                <a:solidFill>
                  <a:schemeClr val="tx1"/>
                </a:solidFill>
                <a:latin typeface="Arial" charset="0"/>
                <a:ea typeface="ＭＳ Ｐゴシック" charset="0"/>
              </a:defRPr>
            </a:lvl1pPr>
            <a:lvl2pPr marL="742950" indent="-285750" defTabSz="838200">
              <a:defRPr sz="14100">
                <a:solidFill>
                  <a:schemeClr val="tx1"/>
                </a:solidFill>
                <a:latin typeface="Arial" charset="0"/>
                <a:ea typeface="ＭＳ Ｐゴシック" charset="0"/>
              </a:defRPr>
            </a:lvl2pPr>
            <a:lvl3pPr marL="1143000" indent="-228600" defTabSz="838200">
              <a:defRPr sz="12100">
                <a:solidFill>
                  <a:schemeClr val="tx1"/>
                </a:solidFill>
                <a:latin typeface="Arial" charset="0"/>
                <a:ea typeface="ＭＳ Ｐゴシック" charset="0"/>
              </a:defRPr>
            </a:lvl3pPr>
            <a:lvl4pPr marL="1600200" indent="-228600" defTabSz="838200">
              <a:defRPr sz="10100">
                <a:solidFill>
                  <a:schemeClr val="tx1"/>
                </a:solidFill>
                <a:latin typeface="Arial" charset="0"/>
                <a:ea typeface="ＭＳ Ｐゴシック" charset="0"/>
              </a:defRPr>
            </a:lvl4pPr>
            <a:lvl5pPr marL="2057400" indent="-228600" defTabSz="838200">
              <a:defRPr sz="10100">
                <a:solidFill>
                  <a:schemeClr val="tx1"/>
                </a:solidFill>
                <a:latin typeface="Arial" charset="0"/>
                <a:ea typeface="ＭＳ Ｐゴシック" charset="0"/>
              </a:defRPr>
            </a:lvl5pPr>
            <a:lvl6pPr marL="2514600" indent="-228600" defTabSz="838200" eaLnBrk="0" hangingPunct="0">
              <a:defRPr sz="10100">
                <a:solidFill>
                  <a:schemeClr val="tx1"/>
                </a:solidFill>
                <a:latin typeface="Arial" charset="0"/>
                <a:ea typeface="ＭＳ Ｐゴシック" charset="0"/>
              </a:defRPr>
            </a:lvl6pPr>
            <a:lvl7pPr marL="2971800" indent="-228600" defTabSz="838200" eaLnBrk="0" hangingPunct="0">
              <a:defRPr sz="10100">
                <a:solidFill>
                  <a:schemeClr val="tx1"/>
                </a:solidFill>
                <a:latin typeface="Arial" charset="0"/>
                <a:ea typeface="ＭＳ Ｐゴシック" charset="0"/>
              </a:defRPr>
            </a:lvl7pPr>
            <a:lvl8pPr marL="3429000" indent="-228600" defTabSz="838200" eaLnBrk="0" hangingPunct="0">
              <a:defRPr sz="10100">
                <a:solidFill>
                  <a:schemeClr val="tx1"/>
                </a:solidFill>
                <a:latin typeface="Arial" charset="0"/>
                <a:ea typeface="ＭＳ Ｐゴシック" charset="0"/>
              </a:defRPr>
            </a:lvl8pPr>
            <a:lvl9pPr marL="3886200" indent="-228600" defTabSz="838200" eaLnBrk="0" hangingPunct="0">
              <a:defRPr sz="10100">
                <a:solidFill>
                  <a:schemeClr val="tx1"/>
                </a:solidFill>
                <a:latin typeface="Arial" charset="0"/>
                <a:ea typeface="ＭＳ Ｐゴシック" charset="0"/>
              </a:defRPr>
            </a:lvl9pPr>
          </a:lstStyle>
          <a:p>
            <a:pPr algn="ctr">
              <a:spcBef>
                <a:spcPct val="50000"/>
              </a:spcBef>
              <a:defRPr/>
            </a:pPr>
            <a:r>
              <a:rPr lang="en-US" sz="4200" b="1" dirty="0">
                <a:solidFill>
                  <a:schemeClr val="bg1"/>
                </a:solidFill>
                <a:latin typeface="Arial Narrow" charset="0"/>
              </a:rPr>
              <a:t>Magnetism and Plasma</a:t>
            </a:r>
            <a:endParaRPr lang="en-US" sz="4200" b="1" dirty="0">
              <a:solidFill>
                <a:schemeClr val="bg1"/>
              </a:solidFill>
            </a:endParaRPr>
          </a:p>
        </p:txBody>
      </p:sp>
      <p:sp>
        <p:nvSpPr>
          <p:cNvPr id="7" name="Rectangle 2"/>
          <p:cNvSpPr>
            <a:spLocks noChangeArrowheads="1"/>
          </p:cNvSpPr>
          <p:nvPr/>
        </p:nvSpPr>
        <p:spPr bwMode="auto">
          <a:xfrm>
            <a:off x="3688367" y="399551"/>
            <a:ext cx="32519167" cy="564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0345" tIns="50167" rIns="100345" bIns="50167">
            <a:spAutoFit/>
          </a:bodyPr>
          <a:lstStyle/>
          <a:p>
            <a:pPr algn="ctr"/>
            <a:r>
              <a:rPr lang="en-US" sz="11500" b="1" dirty="0">
                <a:solidFill>
                  <a:srgbClr val="1E5499"/>
                </a:solidFill>
              </a:rPr>
              <a:t>Study of a Supersonic Magnetized Plasma Jet </a:t>
            </a:r>
          </a:p>
          <a:p>
            <a:pPr algn="ctr"/>
            <a:r>
              <a:rPr lang="en-US" sz="11500" b="1" dirty="0">
                <a:solidFill>
                  <a:srgbClr val="1E5499"/>
                </a:solidFill>
              </a:rPr>
              <a:t>with a Magnetic Probe Array</a:t>
            </a:r>
          </a:p>
          <a:p>
            <a:pPr algn="ctr"/>
            <a:endParaRPr lang="en-US" sz="1714" b="1" dirty="0">
              <a:solidFill>
                <a:srgbClr val="E86601"/>
              </a:solidFill>
            </a:endParaRPr>
          </a:p>
          <a:p>
            <a:pPr algn="ctr" eaLnBrk="1" hangingPunct="1">
              <a:defRPr/>
            </a:pPr>
            <a:r>
              <a:rPr lang="en-US" sz="5657" dirty="0">
                <a:latin typeface="Arial" charset="0"/>
                <a:ea typeface="ＭＳ Ｐゴシック" charset="0"/>
              </a:rPr>
              <a:t>Christopher Lamb, Dr. Byonghoon Seo</a:t>
            </a:r>
          </a:p>
          <a:p>
            <a:pPr algn="ctr" eaLnBrk="1" hangingPunct="1">
              <a:defRPr/>
            </a:pPr>
            <a:r>
              <a:rPr lang="en-US" sz="5657" dirty="0">
                <a:latin typeface="Arial" charset="0"/>
                <a:ea typeface="ＭＳ Ｐゴシック" charset="0"/>
              </a:rPr>
              <a:t>Embry-Riddle Aeronautical University</a:t>
            </a:r>
          </a:p>
        </p:txBody>
      </p:sp>
      <p:sp>
        <p:nvSpPr>
          <p:cNvPr id="8" name="TextBox 7">
            <a:extLst>
              <a:ext uri="{FF2B5EF4-FFF2-40B4-BE49-F238E27FC236}">
                <a16:creationId xmlns:a16="http://schemas.microsoft.com/office/drawing/2014/main" id="{A1C160C0-D832-B146-9D7D-4CBC9959CB4E}"/>
              </a:ext>
            </a:extLst>
          </p:cNvPr>
          <p:cNvSpPr txBox="1"/>
          <p:nvPr/>
        </p:nvSpPr>
        <p:spPr>
          <a:xfrm>
            <a:off x="974192" y="7137247"/>
            <a:ext cx="6974754" cy="7846892"/>
          </a:xfrm>
          <a:prstGeom prst="rect">
            <a:avLst/>
          </a:prstGeom>
          <a:noFill/>
        </p:spPr>
        <p:txBody>
          <a:bodyPr wrap="square" rtlCol="0">
            <a:spAutoFit/>
          </a:bodyPr>
          <a:lstStyle/>
          <a:p>
            <a:pPr marL="489833" indent="-489833" algn="just">
              <a:buFont typeface="Arial" panose="020B0604020202020204" pitchFamily="34" charset="0"/>
              <a:buChar char="•"/>
            </a:pPr>
            <a:r>
              <a:rPr lang="en-US" sz="3428" b="1" dirty="0"/>
              <a:t>Why measure the magnetic field of a plasma?</a:t>
            </a:r>
          </a:p>
          <a:p>
            <a:pPr algn="just"/>
            <a:endParaRPr lang="en-US" sz="2400" dirty="0"/>
          </a:p>
          <a:p>
            <a:pPr algn="just"/>
            <a:r>
              <a:rPr lang="en-US" sz="3428" dirty="0"/>
              <a:t>Fundamentally, plasma consists of a cloud of charged ions and electrons. Charge moving on along a path will induce a magnetic field. According to Faraday’s Law, this magnetic flux will interact with an inductor. The strength and direction of the changing field can be used to deduce key characteristics of the plasma: electric field characteristics, ion and electron density, velocity, and as a byproduct, temperature.</a:t>
            </a:r>
          </a:p>
        </p:txBody>
      </p:sp>
      <p:pic>
        <p:nvPicPr>
          <p:cNvPr id="1028" name="Picture 4" descr="Faraday&amp;#39;s law of induction vector illustration – VectorMine"/>
          <p:cNvPicPr>
            <a:picLocks noChangeAspect="1" noChangeArrowheads="1"/>
          </p:cNvPicPr>
          <p:nvPr/>
        </p:nvPicPr>
        <p:blipFill rotWithShape="1">
          <a:blip r:embed="rId4">
            <a:extLst>
              <a:ext uri="{28A0092B-C50C-407E-A947-70E740481C1C}">
                <a14:useLocalDpi xmlns:a14="http://schemas.microsoft.com/office/drawing/2010/main" val="0"/>
              </a:ext>
            </a:extLst>
          </a:blip>
          <a:srcRect b="8519"/>
          <a:stretch/>
        </p:blipFill>
        <p:spPr bwMode="auto">
          <a:xfrm>
            <a:off x="11843950" y="7160975"/>
            <a:ext cx="8164286" cy="49816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8591168" y="7249937"/>
            <a:ext cx="2998377" cy="5612815"/>
          </a:xfrm>
          <a:prstGeom prst="rect">
            <a:avLst/>
          </a:prstGeom>
        </p:spPr>
      </p:pic>
      <p:sp>
        <p:nvSpPr>
          <p:cNvPr id="13" name="TextBox 12">
            <a:extLst>
              <a:ext uri="{FF2B5EF4-FFF2-40B4-BE49-F238E27FC236}">
                <a16:creationId xmlns:a16="http://schemas.microsoft.com/office/drawing/2014/main" id="{A1C160C0-D832-B146-9D7D-4CBC9959CB4E}"/>
              </a:ext>
            </a:extLst>
          </p:cNvPr>
          <p:cNvSpPr txBox="1"/>
          <p:nvPr/>
        </p:nvSpPr>
        <p:spPr>
          <a:xfrm>
            <a:off x="489572" y="15038276"/>
            <a:ext cx="5723788" cy="11011989"/>
          </a:xfrm>
          <a:prstGeom prst="rect">
            <a:avLst/>
          </a:prstGeom>
          <a:noFill/>
        </p:spPr>
        <p:txBody>
          <a:bodyPr wrap="square" rtlCol="0">
            <a:spAutoFit/>
          </a:bodyPr>
          <a:lstStyle/>
          <a:p>
            <a:pPr marL="489833" indent="-489833" algn="just">
              <a:buFont typeface="Arial" panose="020B0604020202020204" pitchFamily="34" charset="0"/>
              <a:buChar char="•"/>
            </a:pPr>
            <a:r>
              <a:rPr lang="en-US" sz="3428" b="1" dirty="0"/>
              <a:t>What Instrument is Used to Observe Magnetic Fields?</a:t>
            </a:r>
          </a:p>
          <a:p>
            <a:pPr algn="just"/>
            <a:endParaRPr lang="en-US" sz="2400" dirty="0"/>
          </a:p>
          <a:p>
            <a:pPr algn="just"/>
            <a:r>
              <a:rPr lang="en-US" sz="3428" dirty="0"/>
              <a:t>A inductor is sensitive to changing magnetic fields, which produce an induced voltage across the ends. The magnetic probe array (MPA) being developed at Embry-Riddle’s plasma physics lab has 15 sets of 3-axis orthogonal inductor clusters. These inductors measure changing magnetic fields along each axis. The probe can be rotated and translated, so over many identical short bursts of plasma formation, a 3-D vector space of magnetic fields can be built up of a specific combination of parameters.</a:t>
            </a:r>
          </a:p>
        </p:txBody>
      </p:sp>
      <p:sp>
        <p:nvSpPr>
          <p:cNvPr id="17" name="TextBox 16">
            <a:extLst>
              <a:ext uri="{FF2B5EF4-FFF2-40B4-BE49-F238E27FC236}">
                <a16:creationId xmlns:a16="http://schemas.microsoft.com/office/drawing/2014/main" id="{A1C160C0-D832-B146-9D7D-4CBC9959CB4E}"/>
              </a:ext>
            </a:extLst>
          </p:cNvPr>
          <p:cNvSpPr txBox="1"/>
          <p:nvPr/>
        </p:nvSpPr>
        <p:spPr>
          <a:xfrm>
            <a:off x="385359" y="26096322"/>
            <a:ext cx="7563587" cy="6422527"/>
          </a:xfrm>
          <a:prstGeom prst="rect">
            <a:avLst/>
          </a:prstGeom>
          <a:noFill/>
        </p:spPr>
        <p:txBody>
          <a:bodyPr wrap="square" rtlCol="0">
            <a:spAutoFit/>
          </a:bodyPr>
          <a:lstStyle/>
          <a:p>
            <a:pPr marL="489833" indent="-489833" algn="just">
              <a:buFont typeface="Arial" panose="020B0604020202020204" pitchFamily="34" charset="0"/>
              <a:buChar char="•"/>
            </a:pPr>
            <a:r>
              <a:rPr lang="en-US" sz="3428" b="1" dirty="0"/>
              <a:t>Faraday’s Law of Induction:</a:t>
            </a:r>
          </a:p>
          <a:p>
            <a:pPr marL="489833" indent="-489833" algn="just">
              <a:buFont typeface="Arial" panose="020B0604020202020204" pitchFamily="34" charset="0"/>
              <a:buChar char="•"/>
            </a:pPr>
            <a:endParaRPr lang="en-US" sz="3428" b="1" dirty="0"/>
          </a:p>
          <a:p>
            <a:pPr marL="489833" indent="-489833" algn="just">
              <a:buFont typeface="Arial" panose="020B0604020202020204" pitchFamily="34" charset="0"/>
              <a:buChar char="•"/>
            </a:pPr>
            <a:endParaRPr lang="en-US" sz="3428" b="1" dirty="0"/>
          </a:p>
          <a:p>
            <a:pPr marL="489833" indent="-489833" algn="just">
              <a:buFont typeface="Arial" panose="020B0604020202020204" pitchFamily="34" charset="0"/>
              <a:buChar char="•"/>
            </a:pPr>
            <a:endParaRPr lang="en-US" sz="3428" b="1" dirty="0"/>
          </a:p>
          <a:p>
            <a:pPr marL="489833" indent="-489833" algn="just">
              <a:buFont typeface="Arial" panose="020B0604020202020204" pitchFamily="34" charset="0"/>
              <a:buChar char="•"/>
            </a:pPr>
            <a:endParaRPr lang="en-US" sz="3428" b="1" dirty="0"/>
          </a:p>
          <a:p>
            <a:pPr marL="489833" indent="-489833" algn="just">
              <a:buFont typeface="Arial" panose="020B0604020202020204" pitchFamily="34" charset="0"/>
              <a:buChar char="•"/>
            </a:pPr>
            <a:endParaRPr lang="en-US" sz="3428" b="1" dirty="0"/>
          </a:p>
          <a:p>
            <a:pPr marL="489833" indent="-489833" algn="just">
              <a:buFont typeface="Arial" panose="020B0604020202020204" pitchFamily="34" charset="0"/>
              <a:buChar char="•"/>
            </a:pPr>
            <a:endParaRPr lang="en-US" sz="3428" b="1" dirty="0"/>
          </a:p>
          <a:p>
            <a:pPr algn="just"/>
            <a:endParaRPr lang="en-US" sz="3428" b="1" dirty="0"/>
          </a:p>
          <a:p>
            <a:pPr algn="just"/>
            <a:r>
              <a:rPr lang="en-US" sz="3428" dirty="0"/>
              <a:t>Where N is the number of turns and A is the area of the coil. , so a calibration process is to be conducted. This also corrects for sensor misalignments.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10" y="26699689"/>
            <a:ext cx="7816148" cy="3438565"/>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472" t="34848" b="38636"/>
          <a:stretch/>
        </p:blipFill>
        <p:spPr>
          <a:xfrm>
            <a:off x="25027931" y="7068616"/>
            <a:ext cx="8740485" cy="3104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Text Box 26"/>
          <p:cNvSpPr txBox="1">
            <a:spLocks noChangeArrowheads="1"/>
          </p:cNvSpPr>
          <p:nvPr/>
        </p:nvSpPr>
        <p:spPr bwMode="auto">
          <a:xfrm>
            <a:off x="22275438" y="6218711"/>
            <a:ext cx="21210814" cy="747673"/>
          </a:xfrm>
          <a:prstGeom prst="rect">
            <a:avLst/>
          </a:prstGeom>
          <a:solidFill>
            <a:srgbClr val="1E5499"/>
          </a:solidFill>
          <a:ln w="101600">
            <a:solidFill>
              <a:srgbClr val="A09067"/>
            </a:solidFill>
          </a:ln>
          <a:effectLst/>
        </p:spPr>
        <p:txBody>
          <a:bodyPr wrap="square" lIns="100375" tIns="50181" rIns="100375" bIns="50181">
            <a:spAutoFit/>
          </a:bodyPr>
          <a:lstStyle>
            <a:lvl1pPr defTabSz="838200">
              <a:defRPr sz="16100">
                <a:solidFill>
                  <a:schemeClr val="tx1"/>
                </a:solidFill>
                <a:latin typeface="Arial" charset="0"/>
                <a:ea typeface="ＭＳ Ｐゴシック" charset="0"/>
              </a:defRPr>
            </a:lvl1pPr>
            <a:lvl2pPr marL="742950" indent="-285750" defTabSz="838200">
              <a:defRPr sz="14100">
                <a:solidFill>
                  <a:schemeClr val="tx1"/>
                </a:solidFill>
                <a:latin typeface="Arial" charset="0"/>
                <a:ea typeface="ＭＳ Ｐゴシック" charset="0"/>
              </a:defRPr>
            </a:lvl2pPr>
            <a:lvl3pPr marL="1143000" indent="-228600" defTabSz="838200">
              <a:defRPr sz="12100">
                <a:solidFill>
                  <a:schemeClr val="tx1"/>
                </a:solidFill>
                <a:latin typeface="Arial" charset="0"/>
                <a:ea typeface="ＭＳ Ｐゴシック" charset="0"/>
              </a:defRPr>
            </a:lvl3pPr>
            <a:lvl4pPr marL="1600200" indent="-228600" defTabSz="838200">
              <a:defRPr sz="10100">
                <a:solidFill>
                  <a:schemeClr val="tx1"/>
                </a:solidFill>
                <a:latin typeface="Arial" charset="0"/>
                <a:ea typeface="ＭＳ Ｐゴシック" charset="0"/>
              </a:defRPr>
            </a:lvl4pPr>
            <a:lvl5pPr marL="2057400" indent="-228600" defTabSz="838200">
              <a:defRPr sz="10100">
                <a:solidFill>
                  <a:schemeClr val="tx1"/>
                </a:solidFill>
                <a:latin typeface="Arial" charset="0"/>
                <a:ea typeface="ＭＳ Ｐゴシック" charset="0"/>
              </a:defRPr>
            </a:lvl5pPr>
            <a:lvl6pPr marL="2514600" indent="-228600" defTabSz="838200" eaLnBrk="0" hangingPunct="0">
              <a:defRPr sz="10100">
                <a:solidFill>
                  <a:schemeClr val="tx1"/>
                </a:solidFill>
                <a:latin typeface="Arial" charset="0"/>
                <a:ea typeface="ＭＳ Ｐゴシック" charset="0"/>
              </a:defRPr>
            </a:lvl6pPr>
            <a:lvl7pPr marL="2971800" indent="-228600" defTabSz="838200" eaLnBrk="0" hangingPunct="0">
              <a:defRPr sz="10100">
                <a:solidFill>
                  <a:schemeClr val="tx1"/>
                </a:solidFill>
                <a:latin typeface="Arial" charset="0"/>
                <a:ea typeface="ＭＳ Ｐゴシック" charset="0"/>
              </a:defRPr>
            </a:lvl7pPr>
            <a:lvl8pPr marL="3429000" indent="-228600" defTabSz="838200" eaLnBrk="0" hangingPunct="0">
              <a:defRPr sz="10100">
                <a:solidFill>
                  <a:schemeClr val="tx1"/>
                </a:solidFill>
                <a:latin typeface="Arial" charset="0"/>
                <a:ea typeface="ＭＳ Ｐゴシック" charset="0"/>
              </a:defRPr>
            </a:lvl8pPr>
            <a:lvl9pPr marL="3886200" indent="-228600" defTabSz="838200" eaLnBrk="0" hangingPunct="0">
              <a:defRPr sz="10100">
                <a:solidFill>
                  <a:schemeClr val="tx1"/>
                </a:solidFill>
                <a:latin typeface="Arial" charset="0"/>
                <a:ea typeface="ＭＳ Ｐゴシック" charset="0"/>
              </a:defRPr>
            </a:lvl9pPr>
          </a:lstStyle>
          <a:p>
            <a:pPr algn="ctr">
              <a:spcBef>
                <a:spcPct val="50000"/>
              </a:spcBef>
              <a:defRPr/>
            </a:pPr>
            <a:r>
              <a:rPr lang="en-US" sz="4200" b="1" dirty="0">
                <a:solidFill>
                  <a:schemeClr val="bg1"/>
                </a:solidFill>
              </a:rPr>
              <a:t>Experimental Setup</a:t>
            </a:r>
          </a:p>
        </p:txBody>
      </p:sp>
      <p:sp>
        <p:nvSpPr>
          <p:cNvPr id="23" name="TextBox 22">
            <a:extLst>
              <a:ext uri="{FF2B5EF4-FFF2-40B4-BE49-F238E27FC236}">
                <a16:creationId xmlns:a16="http://schemas.microsoft.com/office/drawing/2014/main" id="{A1C160C0-D832-B146-9D7D-4CBC9959CB4E}"/>
              </a:ext>
            </a:extLst>
          </p:cNvPr>
          <p:cNvSpPr txBox="1"/>
          <p:nvPr/>
        </p:nvSpPr>
        <p:spPr>
          <a:xfrm>
            <a:off x="38014810" y="15361563"/>
            <a:ext cx="5386818" cy="11011989"/>
          </a:xfrm>
          <a:prstGeom prst="rect">
            <a:avLst/>
          </a:prstGeom>
          <a:noFill/>
        </p:spPr>
        <p:txBody>
          <a:bodyPr wrap="square" rtlCol="0">
            <a:spAutoFit/>
          </a:bodyPr>
          <a:lstStyle/>
          <a:p>
            <a:pPr marL="489833" indent="-489833" algn="just">
              <a:buFont typeface="Arial" panose="020B0604020202020204" pitchFamily="34" charset="0"/>
              <a:buChar char="•"/>
            </a:pPr>
            <a:r>
              <a:rPr lang="en-US" sz="3428" b="1" dirty="0"/>
              <a:t>Magnetic Reconnection:</a:t>
            </a:r>
          </a:p>
          <a:p>
            <a:pPr algn="just"/>
            <a:endParaRPr lang="en-US" sz="2400" dirty="0"/>
          </a:p>
          <a:p>
            <a:pPr algn="just"/>
            <a:r>
              <a:rPr lang="en-US" sz="3428" dirty="0"/>
              <a:t>A process in which part of the magnetic field energy is converted and released as heat and kinetic energy in a plasma [1]. Reconnection is used to model and understand solar flares and coronal mass ejections. 3 dimensional reconnection is not fully understood, so the main study we’re preparing for is to evaluate the efficacy of energy transfer between the input power and kinetic energy transferred to the plasma. Reconnection can have applications in fusion pre-heating and in-space electric propulsion.</a:t>
            </a:r>
          </a:p>
        </p:txBody>
      </p:sp>
      <p:sp>
        <p:nvSpPr>
          <p:cNvPr id="24" name="TextBox 23">
            <a:extLst>
              <a:ext uri="{FF2B5EF4-FFF2-40B4-BE49-F238E27FC236}">
                <a16:creationId xmlns:a16="http://schemas.microsoft.com/office/drawing/2014/main" id="{3B6F9445-553F-4B4F-8655-3E2836F2B2D1}"/>
              </a:ext>
            </a:extLst>
          </p:cNvPr>
          <p:cNvSpPr txBox="1"/>
          <p:nvPr/>
        </p:nvSpPr>
        <p:spPr>
          <a:xfrm>
            <a:off x="16821485" y="20867558"/>
            <a:ext cx="4965372" cy="1226746"/>
          </a:xfrm>
          <a:prstGeom prst="rect">
            <a:avLst/>
          </a:prstGeom>
          <a:noFill/>
        </p:spPr>
        <p:txBody>
          <a:bodyPr wrap="square" rtlCol="0">
            <a:spAutoFit/>
          </a:bodyPr>
          <a:lstStyle/>
          <a:p>
            <a:r>
              <a:rPr lang="en-US" sz="3686" dirty="0"/>
              <a:t>- (Above) Plasma chamber at ERAU [2]</a:t>
            </a:r>
          </a:p>
        </p:txBody>
      </p:sp>
      <p:pic>
        <p:nvPicPr>
          <p:cNvPr id="25" name="Picture 24" descr="Chart&#10;&#10;Description automatically generated">
            <a:extLst>
              <a:ext uri="{FF2B5EF4-FFF2-40B4-BE49-F238E27FC236}">
                <a16:creationId xmlns:a16="http://schemas.microsoft.com/office/drawing/2014/main" id="{703E5F31-9324-CC41-A25D-BB43E627D8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8657" b="5888"/>
          <a:stretch/>
        </p:blipFill>
        <p:spPr bwMode="auto">
          <a:xfrm>
            <a:off x="34619648" y="7724717"/>
            <a:ext cx="9156015" cy="6730265"/>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9"/>
          <a:stretch>
            <a:fillRect/>
          </a:stretch>
        </p:blipFill>
        <p:spPr>
          <a:xfrm>
            <a:off x="30700980" y="2803704"/>
            <a:ext cx="11507512" cy="2866130"/>
          </a:xfrm>
          <a:prstGeom prst="rect">
            <a:avLst/>
          </a:prstGeom>
        </p:spPr>
      </p:pic>
      <p:sp>
        <p:nvSpPr>
          <p:cNvPr id="28" name="Text Box 26"/>
          <p:cNvSpPr txBox="1">
            <a:spLocks noChangeArrowheads="1"/>
          </p:cNvSpPr>
          <p:nvPr/>
        </p:nvSpPr>
        <p:spPr bwMode="auto">
          <a:xfrm>
            <a:off x="32972709" y="28510280"/>
            <a:ext cx="9868491" cy="747673"/>
          </a:xfrm>
          <a:prstGeom prst="rect">
            <a:avLst/>
          </a:prstGeom>
          <a:solidFill>
            <a:srgbClr val="1E5499"/>
          </a:solidFill>
          <a:ln w="101600">
            <a:solidFill>
              <a:srgbClr val="A09067"/>
            </a:solidFill>
          </a:ln>
          <a:effectLst/>
        </p:spPr>
        <p:txBody>
          <a:bodyPr wrap="square" lIns="100375" tIns="50181" rIns="100375" bIns="50181">
            <a:spAutoFit/>
          </a:bodyPr>
          <a:lstStyle>
            <a:lvl1pPr defTabSz="838200">
              <a:defRPr sz="16100">
                <a:solidFill>
                  <a:schemeClr val="tx1"/>
                </a:solidFill>
                <a:latin typeface="Arial" charset="0"/>
                <a:ea typeface="ＭＳ Ｐゴシック" charset="0"/>
              </a:defRPr>
            </a:lvl1pPr>
            <a:lvl2pPr marL="742950" indent="-285750" defTabSz="838200">
              <a:defRPr sz="14100">
                <a:solidFill>
                  <a:schemeClr val="tx1"/>
                </a:solidFill>
                <a:latin typeface="Arial" charset="0"/>
                <a:ea typeface="ＭＳ Ｐゴシック" charset="0"/>
              </a:defRPr>
            </a:lvl2pPr>
            <a:lvl3pPr marL="1143000" indent="-228600" defTabSz="838200">
              <a:defRPr sz="12100">
                <a:solidFill>
                  <a:schemeClr val="tx1"/>
                </a:solidFill>
                <a:latin typeface="Arial" charset="0"/>
                <a:ea typeface="ＭＳ Ｐゴシック" charset="0"/>
              </a:defRPr>
            </a:lvl3pPr>
            <a:lvl4pPr marL="1600200" indent="-228600" defTabSz="838200">
              <a:defRPr sz="10100">
                <a:solidFill>
                  <a:schemeClr val="tx1"/>
                </a:solidFill>
                <a:latin typeface="Arial" charset="0"/>
                <a:ea typeface="ＭＳ Ｐゴシック" charset="0"/>
              </a:defRPr>
            </a:lvl4pPr>
            <a:lvl5pPr marL="2057400" indent="-228600" defTabSz="838200">
              <a:defRPr sz="10100">
                <a:solidFill>
                  <a:schemeClr val="tx1"/>
                </a:solidFill>
                <a:latin typeface="Arial" charset="0"/>
                <a:ea typeface="ＭＳ Ｐゴシック" charset="0"/>
              </a:defRPr>
            </a:lvl5pPr>
            <a:lvl6pPr marL="2514600" indent="-228600" defTabSz="838200" eaLnBrk="0" hangingPunct="0">
              <a:defRPr sz="10100">
                <a:solidFill>
                  <a:schemeClr val="tx1"/>
                </a:solidFill>
                <a:latin typeface="Arial" charset="0"/>
                <a:ea typeface="ＭＳ Ｐゴシック" charset="0"/>
              </a:defRPr>
            </a:lvl6pPr>
            <a:lvl7pPr marL="2971800" indent="-228600" defTabSz="838200" eaLnBrk="0" hangingPunct="0">
              <a:defRPr sz="10100">
                <a:solidFill>
                  <a:schemeClr val="tx1"/>
                </a:solidFill>
                <a:latin typeface="Arial" charset="0"/>
                <a:ea typeface="ＭＳ Ｐゴシック" charset="0"/>
              </a:defRPr>
            </a:lvl7pPr>
            <a:lvl8pPr marL="3429000" indent="-228600" defTabSz="838200" eaLnBrk="0" hangingPunct="0">
              <a:defRPr sz="10100">
                <a:solidFill>
                  <a:schemeClr val="tx1"/>
                </a:solidFill>
                <a:latin typeface="Arial" charset="0"/>
                <a:ea typeface="ＭＳ Ｐゴシック" charset="0"/>
              </a:defRPr>
            </a:lvl8pPr>
            <a:lvl9pPr marL="3886200" indent="-228600" defTabSz="838200" eaLnBrk="0" hangingPunct="0">
              <a:defRPr sz="10100">
                <a:solidFill>
                  <a:schemeClr val="tx1"/>
                </a:solidFill>
                <a:latin typeface="Arial" charset="0"/>
                <a:ea typeface="ＭＳ Ｐゴシック" charset="0"/>
              </a:defRPr>
            </a:lvl9pPr>
          </a:lstStyle>
          <a:p>
            <a:pPr algn="ctr">
              <a:spcBef>
                <a:spcPct val="50000"/>
              </a:spcBef>
              <a:defRPr/>
            </a:pPr>
            <a:r>
              <a:rPr lang="en-US" sz="4200" b="1" dirty="0">
                <a:solidFill>
                  <a:schemeClr val="bg1"/>
                </a:solidFill>
                <a:latin typeface="Arial Narrow" charset="0"/>
              </a:rPr>
              <a:t>References:</a:t>
            </a:r>
            <a:endParaRPr lang="en-US" sz="4200" b="1" dirty="0">
              <a:solidFill>
                <a:schemeClr val="bg1"/>
              </a:solidFill>
            </a:endParaRPr>
          </a:p>
        </p:txBody>
      </p:sp>
      <p:sp>
        <p:nvSpPr>
          <p:cNvPr id="29" name="TextBox 28">
            <a:extLst>
              <a:ext uri="{FF2B5EF4-FFF2-40B4-BE49-F238E27FC236}">
                <a16:creationId xmlns:a16="http://schemas.microsoft.com/office/drawing/2014/main" id="{A1C160C0-D832-B146-9D7D-4CBC9959CB4E}"/>
              </a:ext>
            </a:extLst>
          </p:cNvPr>
          <p:cNvSpPr txBox="1"/>
          <p:nvPr/>
        </p:nvSpPr>
        <p:spPr>
          <a:xfrm>
            <a:off x="32880845" y="29455283"/>
            <a:ext cx="9960354" cy="2729914"/>
          </a:xfrm>
          <a:prstGeom prst="rect">
            <a:avLst/>
          </a:prstGeom>
          <a:noFill/>
        </p:spPr>
        <p:txBody>
          <a:bodyPr wrap="square" rtlCol="0">
            <a:spAutoFit/>
          </a:bodyPr>
          <a:lstStyle/>
          <a:p>
            <a:pPr algn="just"/>
            <a:r>
              <a:rPr lang="en-US" sz="3428" dirty="0"/>
              <a:t>[1] Deanconu </a:t>
            </a:r>
            <a:r>
              <a:rPr lang="en-US" sz="3428" i="1" dirty="0"/>
              <a:t>et al</a:t>
            </a:r>
            <a:r>
              <a:rPr lang="en-US" sz="3428" dirty="0"/>
              <a:t>, 31st Plasmadynamics and Lasers Conference.</a:t>
            </a:r>
          </a:p>
          <a:p>
            <a:pPr algn="just"/>
            <a:r>
              <a:rPr lang="en-US" sz="3428" dirty="0"/>
              <a:t>[2] Dr. Byonghoon’s research website:</a:t>
            </a:r>
          </a:p>
          <a:p>
            <a:pPr algn="just"/>
            <a:r>
              <a:rPr lang="en-US" sz="3428" dirty="0"/>
              <a:t> sites.google.com/view/</a:t>
            </a:r>
            <a:r>
              <a:rPr lang="en-US" sz="3428" dirty="0" err="1"/>
              <a:t>byonghoon</a:t>
            </a:r>
            <a:r>
              <a:rPr lang="en-US" sz="3428" dirty="0"/>
              <a:t>/home</a:t>
            </a:r>
          </a:p>
          <a:p>
            <a:pPr algn="just"/>
            <a:r>
              <a:rPr lang="en-US" sz="3428" dirty="0"/>
              <a:t>[3] Lysenko </a:t>
            </a:r>
            <a:r>
              <a:rPr lang="en-US" sz="3428" i="1" dirty="0"/>
              <a:t>et al</a:t>
            </a:r>
            <a:r>
              <a:rPr lang="en-US" sz="3428" dirty="0"/>
              <a:t>, DOI:10.3367/UFNr.2019.06.038757</a:t>
            </a:r>
          </a:p>
        </p:txBody>
      </p:sp>
      <p:pic>
        <p:nvPicPr>
          <p:cNvPr id="31" name="Picture 30" descr="A close - up of a record player&#10;&#10;Description automatically generated with low confidence">
            <a:extLst>
              <a:ext uri="{FF2B5EF4-FFF2-40B4-BE49-F238E27FC236}">
                <a16:creationId xmlns:a16="http://schemas.microsoft.com/office/drawing/2014/main" id="{4B90E03F-39A4-BF4F-A421-61F299EEEF56}"/>
              </a:ext>
            </a:extLst>
          </p:cNvPr>
          <p:cNvPicPr/>
          <p:nvPr/>
        </p:nvPicPr>
        <p:blipFill>
          <a:blip r:embed="rId10"/>
          <a:stretch>
            <a:fillRect/>
          </a:stretch>
        </p:blipFill>
        <p:spPr>
          <a:xfrm>
            <a:off x="19722592" y="8342613"/>
            <a:ext cx="4314176" cy="4698355"/>
          </a:xfrm>
          <a:prstGeom prst="rect">
            <a:avLst/>
          </a:prstGeom>
        </p:spPr>
      </p:pic>
      <p:pic>
        <p:nvPicPr>
          <p:cNvPr id="16" name="Picture 15"/>
          <p:cNvPicPr>
            <a:picLocks noChangeAspect="1"/>
          </p:cNvPicPr>
          <p:nvPr/>
        </p:nvPicPr>
        <p:blipFill>
          <a:blip r:embed="rId11"/>
          <a:stretch>
            <a:fillRect/>
          </a:stretch>
        </p:blipFill>
        <p:spPr>
          <a:xfrm>
            <a:off x="8353259" y="23096441"/>
            <a:ext cx="6536801" cy="6700462"/>
          </a:xfrm>
          <a:prstGeom prst="rect">
            <a:avLst/>
          </a:prstGeom>
        </p:spPr>
      </p:pic>
      <p:sp>
        <p:nvSpPr>
          <p:cNvPr id="35" name="TextBox 34">
            <a:extLst>
              <a:ext uri="{FF2B5EF4-FFF2-40B4-BE49-F238E27FC236}">
                <a16:creationId xmlns:a16="http://schemas.microsoft.com/office/drawing/2014/main" id="{A1C160C0-D832-B146-9D7D-4CBC9959CB4E}"/>
              </a:ext>
            </a:extLst>
          </p:cNvPr>
          <p:cNvSpPr txBox="1"/>
          <p:nvPr/>
        </p:nvSpPr>
        <p:spPr>
          <a:xfrm>
            <a:off x="8680204" y="29883348"/>
            <a:ext cx="6362896" cy="3099246"/>
          </a:xfrm>
          <a:prstGeom prst="rect">
            <a:avLst/>
          </a:prstGeom>
          <a:noFill/>
        </p:spPr>
        <p:txBody>
          <a:bodyPr wrap="square" rtlCol="0">
            <a:spAutoFit/>
          </a:bodyPr>
          <a:lstStyle/>
          <a:p>
            <a:r>
              <a:rPr lang="en-US" sz="3428" dirty="0"/>
              <a:t>- (Above) A field line view of solar flare magnetic reconnection. </a:t>
            </a:r>
          </a:p>
          <a:p>
            <a:r>
              <a:rPr lang="en-US" sz="3428" dirty="0"/>
              <a:t>Photo courtesy of reference [3] </a:t>
            </a:r>
          </a:p>
          <a:p>
            <a:r>
              <a:rPr lang="en-US" sz="3428" dirty="0"/>
              <a:t>- (Far Right) Reconnection in laboratory plasma[2]</a:t>
            </a:r>
            <a:endParaRPr lang="en-US" sz="3428" b="1" dirty="0"/>
          </a:p>
          <a:p>
            <a:pPr algn="just"/>
            <a:endParaRPr lang="en-US" sz="2400" dirty="0"/>
          </a:p>
        </p:txBody>
      </p:sp>
      <p:pic>
        <p:nvPicPr>
          <p:cNvPr id="27" name="Picture 26">
            <a:extLst>
              <a:ext uri="{FF2B5EF4-FFF2-40B4-BE49-F238E27FC236}">
                <a16:creationId xmlns:a16="http://schemas.microsoft.com/office/drawing/2014/main" id="{B200636C-7D4A-43BF-B54E-DE4309AD19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79409" y="25393899"/>
            <a:ext cx="5531385" cy="7375178"/>
          </a:xfrm>
          <a:prstGeom prst="rect">
            <a:avLst/>
          </a:prstGeom>
        </p:spPr>
      </p:pic>
      <p:sp>
        <p:nvSpPr>
          <p:cNvPr id="30" name="TextBox 29">
            <a:extLst>
              <a:ext uri="{FF2B5EF4-FFF2-40B4-BE49-F238E27FC236}">
                <a16:creationId xmlns:a16="http://schemas.microsoft.com/office/drawing/2014/main" id="{98C86EA0-69E4-4F93-B521-DAFEF61C0304}"/>
              </a:ext>
            </a:extLst>
          </p:cNvPr>
          <p:cNvSpPr txBox="1"/>
          <p:nvPr/>
        </p:nvSpPr>
        <p:spPr>
          <a:xfrm>
            <a:off x="14325702" y="22663985"/>
            <a:ext cx="7949736" cy="2729914"/>
          </a:xfrm>
          <a:prstGeom prst="rect">
            <a:avLst/>
          </a:prstGeom>
          <a:noFill/>
        </p:spPr>
        <p:txBody>
          <a:bodyPr wrap="square" rtlCol="0">
            <a:spAutoFit/>
          </a:bodyPr>
          <a:lstStyle/>
          <a:p>
            <a:pPr marL="457200" indent="-457200">
              <a:buFontTx/>
              <a:buChar char="-"/>
            </a:pPr>
            <a:r>
              <a:rPr lang="en-US" sz="3428" dirty="0"/>
              <a:t>(Right) An experimental system flowchart of ERAU’s new plasma gun.</a:t>
            </a:r>
          </a:p>
          <a:p>
            <a:r>
              <a:rPr lang="en-US" sz="3428" dirty="0"/>
              <a:t>- 	(Below) The 10K volt main capacitor 	bank. This capacitor is discharged in 	5*10^-6 seconds.</a:t>
            </a:r>
          </a:p>
        </p:txBody>
      </p:sp>
      <p:sp>
        <p:nvSpPr>
          <p:cNvPr id="21" name="TextBox 20">
            <a:extLst>
              <a:ext uri="{FF2B5EF4-FFF2-40B4-BE49-F238E27FC236}">
                <a16:creationId xmlns:a16="http://schemas.microsoft.com/office/drawing/2014/main" id="{A1C160C0-D832-B146-9D7D-4CBC9959CB4E}"/>
              </a:ext>
            </a:extLst>
          </p:cNvPr>
          <p:cNvSpPr txBox="1"/>
          <p:nvPr/>
        </p:nvSpPr>
        <p:spPr>
          <a:xfrm>
            <a:off x="24329513" y="10196569"/>
            <a:ext cx="11196864" cy="4681794"/>
          </a:xfrm>
          <a:prstGeom prst="rect">
            <a:avLst/>
          </a:prstGeom>
          <a:noFill/>
        </p:spPr>
        <p:txBody>
          <a:bodyPr wrap="square" rtlCol="0">
            <a:spAutoFit/>
          </a:bodyPr>
          <a:lstStyle/>
          <a:p>
            <a:pPr marL="489833" indent="-489833" algn="just">
              <a:buFont typeface="Arial" panose="020B0604020202020204" pitchFamily="34" charset="0"/>
              <a:buChar char="•"/>
            </a:pPr>
            <a:r>
              <a:rPr lang="en-US" sz="3428" b="1" dirty="0"/>
              <a:t>ERAU’s Magnetic Probe Array</a:t>
            </a:r>
          </a:p>
          <a:p>
            <a:pPr algn="just"/>
            <a:endParaRPr lang="en-US" sz="2400" dirty="0"/>
          </a:p>
          <a:p>
            <a:pPr algn="just"/>
            <a:r>
              <a:rPr lang="en-US" sz="3428" dirty="0"/>
              <a:t>Shown above is the magnetic probe array, housed in a quartz sleeve, with a calibration electromagnet positioned over a set of inductors. The calibration tool must be aligned with system axes, and produces a field two orders of magnitude larger than the earth’s Background field. The data obtained from this process is then used to form a calibration matrix, through which all subsequent data will be processed.</a:t>
            </a:r>
          </a:p>
        </p:txBody>
      </p:sp>
      <p:pic>
        <p:nvPicPr>
          <p:cNvPr id="2" name="Picture 4">
            <a:extLst>
              <a:ext uri="{FF2B5EF4-FFF2-40B4-BE49-F238E27FC236}">
                <a16:creationId xmlns:a16="http://schemas.microsoft.com/office/drawing/2014/main" id="{1B397871-DD41-46F6-BA12-F7062D9853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57768" y="27866320"/>
            <a:ext cx="11269530" cy="4719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8162B60-0852-47C1-B19A-2AC842595F67}"/>
              </a:ext>
            </a:extLst>
          </p:cNvPr>
          <p:cNvPicPr>
            <a:picLocks noChangeAspect="1"/>
          </p:cNvPicPr>
          <p:nvPr/>
        </p:nvPicPr>
        <p:blipFill>
          <a:blip r:embed="rId14"/>
          <a:stretch>
            <a:fillRect/>
          </a:stretch>
        </p:blipFill>
        <p:spPr>
          <a:xfrm>
            <a:off x="22104344" y="14777851"/>
            <a:ext cx="15684329" cy="12864270"/>
          </a:xfrm>
          <a:prstGeom prst="rect">
            <a:avLst/>
          </a:prstGeom>
        </p:spPr>
      </p:pic>
    </p:spTree>
    <p:extLst>
      <p:ext uri="{BB962C8B-B14F-4D97-AF65-F5344CB8AC3E}">
        <p14:creationId xmlns:p14="http://schemas.microsoft.com/office/powerpoint/2010/main" val="2111640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544</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PowerPoint Presentation</vt:lpstr>
    </vt:vector>
  </TitlesOfParts>
  <Company>ERAU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 Christopher M.</dc:creator>
  <cp:lastModifiedBy>Lamb, Christopher M.</cp:lastModifiedBy>
  <cp:revision>42</cp:revision>
  <dcterms:created xsi:type="dcterms:W3CDTF">2022-02-26T23:40:14Z</dcterms:created>
  <dcterms:modified xsi:type="dcterms:W3CDTF">2022-04-07T03:11:01Z</dcterms:modified>
</cp:coreProperties>
</file>