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7" r:id="rId2"/>
  </p:sldIdLst>
  <p:sldSz cx="32918400" cy="438912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28EA10-7446-4759-B8DA-A650CA66B0CD}" v="37" dt="2022-04-08T21:03:54.9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951" autoAdjust="0"/>
  </p:normalViewPr>
  <p:slideViewPr>
    <p:cSldViewPr snapToGrid="0">
      <p:cViewPr>
        <p:scale>
          <a:sx n="21" d="100"/>
          <a:sy n="21" d="100"/>
        </p:scale>
        <p:origin x="100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7183123"/>
            <a:ext cx="27980640" cy="1528064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3053043"/>
            <a:ext cx="24688800" cy="10596877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71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31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2336800"/>
            <a:ext cx="709803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2336800"/>
            <a:ext cx="20882610" cy="3719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8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48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10942333"/>
            <a:ext cx="28392120" cy="18257517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29372573"/>
            <a:ext cx="28392120" cy="9601197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/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56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83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336810"/>
            <a:ext cx="28392120" cy="8483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10759443"/>
            <a:ext cx="13926024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16032480"/>
            <a:ext cx="13926024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10759443"/>
            <a:ext cx="13994608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16032480"/>
            <a:ext cx="13994608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5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72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89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6319530"/>
            <a:ext cx="16664940" cy="311912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6319530"/>
            <a:ext cx="16664940" cy="31191200"/>
          </a:xfrm>
        </p:spPr>
        <p:txBody>
          <a:bodyPr anchor="t"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0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2336810"/>
            <a:ext cx="2839212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11684000"/>
            <a:ext cx="2839212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40680650"/>
            <a:ext cx="1110996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0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doi.org/10.3390/ijerph17186500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www.novanthealth.org/healthy-headlines/surviving-the-swipe-how-dating-apps-can-shatter-your-self-imag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EBDE69AD-952B-4662-9C0A-5CC4B1D8544A}"/>
              </a:ext>
            </a:extLst>
          </p:cNvPr>
          <p:cNvSpPr/>
          <p:nvPr/>
        </p:nvSpPr>
        <p:spPr>
          <a:xfrm>
            <a:off x="0" y="-27853"/>
            <a:ext cx="32918400" cy="12464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6DBD94-7255-969A-4FB9-0D98EEA21A08}"/>
              </a:ext>
            </a:extLst>
          </p:cNvPr>
          <p:cNvSpPr txBox="1"/>
          <p:nvPr/>
        </p:nvSpPr>
        <p:spPr>
          <a:xfrm>
            <a:off x="21830909" y="34310011"/>
            <a:ext cx="10865090" cy="152657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highlight>
                  <a:srgbClr val="00FFFF"/>
                </a:highligh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References</a:t>
            </a:r>
            <a:endParaRPr lang="en-US" sz="3200" b="1" dirty="0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2914" indent="-1142914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latin typeface="Times New Roman"/>
                <a:ea typeface="+mn-lt"/>
                <a:cs typeface="+mn-lt"/>
              </a:rPr>
              <a:t>[1] Barnhardt, K. (2022, February 22). </a:t>
            </a:r>
            <a:r>
              <a:rPr lang="en-US" sz="3200" i="1" dirty="0">
                <a:latin typeface="Times New Roman"/>
                <a:ea typeface="+mn-lt"/>
                <a:cs typeface="+mn-lt"/>
              </a:rPr>
              <a:t>How to sidestep the emotional punishment that can come with dating apps</a:t>
            </a:r>
            <a:r>
              <a:rPr lang="en-US" sz="3200" dirty="0">
                <a:latin typeface="Times New Roman"/>
                <a:ea typeface="+mn-lt"/>
                <a:cs typeface="+mn-lt"/>
              </a:rPr>
              <a:t>. Novant Health | Healthy Headlines. Retrieved April 6, 2022, from </a:t>
            </a:r>
            <a:r>
              <a:rPr lang="en-US" sz="3200" dirty="0">
                <a:latin typeface="Times New Roman"/>
                <a:ea typeface="+mn-lt"/>
                <a:cs typeface="+mn-lt"/>
                <a:hlinkClick r:id="rId2"/>
              </a:rPr>
              <a:t>https://www.novanthealth.org/healthy-headlines/surviving-the-swipe-how-dating-apps-can-shatter-your-self-image</a:t>
            </a:r>
            <a:endParaRPr lang="en-US" sz="3200" dirty="0">
              <a:latin typeface="Times New Roman"/>
              <a:ea typeface="+mn-lt"/>
              <a:cs typeface="Segoe UI"/>
            </a:endParaRPr>
          </a:p>
          <a:p>
            <a:pPr marL="1142914" indent="-1142914">
              <a:lnSpc>
                <a:spcPct val="150000"/>
              </a:lnSpc>
              <a:buFont typeface="Arial"/>
              <a:buChar char="•"/>
            </a:pPr>
            <a:endParaRPr lang="en-US" sz="3200" dirty="0">
              <a:latin typeface="Times New Roman"/>
              <a:ea typeface="+mn-lt"/>
              <a:cs typeface="Segoe UI"/>
            </a:endParaRPr>
          </a:p>
          <a:p>
            <a:pPr marL="1142914" indent="-1142914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latin typeface="Times New Roman"/>
                <a:ea typeface="+mn-lt"/>
                <a:cs typeface="+mn-lt"/>
              </a:rPr>
              <a:t>[2] Castro, Á., &amp; </a:t>
            </a:r>
            <a:r>
              <a:rPr lang="en-US" sz="3200" dirty="0" err="1">
                <a:latin typeface="Times New Roman"/>
                <a:ea typeface="+mn-lt"/>
                <a:cs typeface="+mn-lt"/>
              </a:rPr>
              <a:t>Barrada</a:t>
            </a:r>
            <a:r>
              <a:rPr lang="en-US" sz="3200" dirty="0">
                <a:latin typeface="Times New Roman"/>
                <a:ea typeface="+mn-lt"/>
                <a:cs typeface="+mn-lt"/>
              </a:rPr>
              <a:t>, J. R. (2020). Dating apps and their sociodemographic and psychosocial correlates: A systematic review.</a:t>
            </a:r>
            <a:r>
              <a:rPr lang="en-US" sz="3200" i="1" dirty="0">
                <a:latin typeface="Times New Roman"/>
                <a:ea typeface="+mn-lt"/>
                <a:cs typeface="+mn-lt"/>
              </a:rPr>
              <a:t> International Journal of Environmental Research and Public Health, 17</a:t>
            </a:r>
            <a:r>
              <a:rPr lang="en-US" sz="3200" dirty="0">
                <a:latin typeface="Times New Roman"/>
                <a:ea typeface="+mn-lt"/>
                <a:cs typeface="+mn-lt"/>
              </a:rPr>
              <a:t>(18), 6500. </a:t>
            </a:r>
            <a:r>
              <a:rPr lang="en-US" sz="3200" u="sng" dirty="0">
                <a:latin typeface="Times New Roman"/>
                <a:ea typeface="+mn-lt"/>
                <a:cs typeface="+mn-lt"/>
                <a:hlinkClick r:id="rId3"/>
              </a:rPr>
              <a:t>https://doi.org/10.3390/ijerph17186500</a:t>
            </a:r>
            <a:endParaRPr lang="en-US" sz="3200" dirty="0">
              <a:latin typeface="Times New Roman"/>
              <a:ea typeface="+mn-lt"/>
              <a:cs typeface="+mn-lt"/>
            </a:endParaRPr>
          </a:p>
          <a:p>
            <a:pPr marL="1142914" indent="-1142914">
              <a:lnSpc>
                <a:spcPct val="150000"/>
              </a:lnSpc>
              <a:buFont typeface="Arial"/>
              <a:buChar char="•"/>
            </a:pPr>
            <a:endParaRPr lang="en-US" sz="8000" u="sng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142914" indent="-1142914">
              <a:buFont typeface="Arial"/>
              <a:buChar char="•"/>
            </a:pPr>
            <a:endParaRPr lang="en-US" sz="8000" u="sng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80972" indent="-380972">
              <a:buFont typeface="Arial"/>
              <a:buChar char="•"/>
            </a:pPr>
            <a:endParaRPr lang="en-US" sz="80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142914" indent="-1142914">
              <a:buFont typeface="Arial"/>
              <a:buChar char="•"/>
            </a:pPr>
            <a:endParaRPr lang="en-US" sz="8000" dirty="0">
              <a:latin typeface="Times New Roman"/>
              <a:ea typeface="Calibri" panose="020F0502020204030204"/>
              <a:cs typeface="Segoe U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79676D-6D08-1CC9-6453-CC3C3A838251}"/>
              </a:ext>
            </a:extLst>
          </p:cNvPr>
          <p:cNvSpPr txBox="1"/>
          <p:nvPr/>
        </p:nvSpPr>
        <p:spPr>
          <a:xfrm>
            <a:off x="22325612" y="20823996"/>
            <a:ext cx="10492830" cy="52872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5333" dirty="0">
              <a:latin typeface="Times New Roman"/>
              <a:ea typeface="+mn-lt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/>
                <a:cs typeface="Times New Roman"/>
              </a:rPr>
              <a:t>                             </a:t>
            </a:r>
            <a:r>
              <a:rPr lang="en-US" sz="3200" b="1" dirty="0">
                <a:highlight>
                  <a:srgbClr val="00FFFF"/>
                </a:highlight>
                <a:latin typeface="Times New Roman"/>
                <a:cs typeface="Times New Roman"/>
              </a:rPr>
              <a:t>Results &amp; Future Work</a:t>
            </a:r>
            <a:endParaRPr lang="en-US" sz="3200" b="1" dirty="0">
              <a:highlight>
                <a:srgbClr val="00FFFF"/>
              </a:highlight>
              <a:latin typeface="Times New Roman"/>
              <a:ea typeface="Calibri"/>
              <a:cs typeface="Calibri"/>
            </a:endParaRPr>
          </a:p>
          <a:p>
            <a:pPr marL="761944" indent="-761944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latin typeface="Times New Roman"/>
                <a:cs typeface="Times New Roman"/>
              </a:rPr>
              <a:t>Data collection  = in progress as a current approval of an IRB for surveys and interviews. </a:t>
            </a:r>
            <a:endParaRPr lang="en-US" sz="3200" dirty="0">
              <a:latin typeface="Times New Roman"/>
              <a:cs typeface="Calibri"/>
            </a:endParaRPr>
          </a:p>
          <a:p>
            <a:pPr marL="761944" indent="-761944">
              <a:lnSpc>
                <a:spcPct val="150000"/>
              </a:lnSpc>
              <a:buFont typeface="Arial"/>
              <a:buChar char="•"/>
            </a:pPr>
            <a:endParaRPr lang="en-US" sz="3200" dirty="0">
              <a:latin typeface="Times New Roman"/>
              <a:cs typeface="Calibri"/>
            </a:endParaRPr>
          </a:p>
          <a:p>
            <a:pPr marL="761944" indent="-761944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latin typeface="Times New Roman"/>
                <a:cs typeface="Times New Roman"/>
              </a:rPr>
              <a:t>Future =  finding manipulation tactics/effects and  fear of rejection as the possible answer to dating app usage</a:t>
            </a:r>
            <a:endParaRPr lang="en-US" sz="3200" dirty="0">
              <a:latin typeface="Times New Roman"/>
              <a:ea typeface="+mn-lt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67BC5B-3A82-A430-F593-B1A99E20C834}"/>
              </a:ext>
            </a:extLst>
          </p:cNvPr>
          <p:cNvSpPr txBox="1"/>
          <p:nvPr/>
        </p:nvSpPr>
        <p:spPr>
          <a:xfrm>
            <a:off x="0" y="86628"/>
            <a:ext cx="32942310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200" b="1" dirty="0">
                <a:latin typeface="Times New Roman"/>
                <a:ea typeface="Segoe UI"/>
                <a:cs typeface="Segoe UI"/>
              </a:rPr>
              <a:t>     </a:t>
            </a:r>
            <a:r>
              <a:rPr lang="en-US" sz="6800" b="1" dirty="0">
                <a:latin typeface="Times New Roman"/>
                <a:ea typeface="Segoe UI"/>
                <a:cs typeface="Segoe UI"/>
              </a:rPr>
              <a:t>The Great  Divide on Vulnerability : Dating  Applications vs.  Reality</a:t>
            </a:r>
            <a:endParaRPr lang="en-US" sz="6800" b="1" dirty="0"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F7B21C-E4FD-D6AA-1DCA-47D17C9A4ED2}"/>
              </a:ext>
            </a:extLst>
          </p:cNvPr>
          <p:cNvSpPr txBox="1"/>
          <p:nvPr/>
        </p:nvSpPr>
        <p:spPr>
          <a:xfrm>
            <a:off x="-23909" y="34821567"/>
            <a:ext cx="9387227" cy="131728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/>
                <a:cs typeface="Times New Roman"/>
              </a:rPr>
              <a:t>                              </a:t>
            </a:r>
            <a:r>
              <a:rPr lang="en-US" sz="2800" b="1" dirty="0">
                <a:latin typeface="Times New Roman"/>
                <a:cs typeface="Times New Roman"/>
              </a:rPr>
              <a:t>     </a:t>
            </a:r>
            <a:r>
              <a:rPr lang="en-US" sz="3200" b="1" dirty="0">
                <a:latin typeface="Times New Roman"/>
                <a:cs typeface="Times New Roman"/>
              </a:rPr>
              <a:t>  </a:t>
            </a:r>
            <a:r>
              <a:rPr lang="en-US" sz="3200" b="1" dirty="0">
                <a:highlight>
                  <a:srgbClr val="00FFFF"/>
                </a:highlight>
                <a:latin typeface="Times New Roman"/>
                <a:cs typeface="Times New Roman"/>
              </a:rPr>
              <a:t>Introduction</a:t>
            </a:r>
            <a:endParaRPr lang="en-US" sz="3200" b="1" dirty="0">
              <a:highlight>
                <a:srgbClr val="FFFF00"/>
              </a:highlight>
              <a:latin typeface="Times New Roman"/>
              <a:cs typeface="Calibri" panose="020F0502020204030204"/>
            </a:endParaRPr>
          </a:p>
          <a:p>
            <a:pPr marL="1142914" indent="-1142914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latin typeface="Times New Roman"/>
                <a:ea typeface="+mn-lt"/>
                <a:cs typeface="+mn-lt"/>
              </a:rPr>
              <a:t>Dating applications = easy access to making a connection between various people for fulfilling an intended emotional goal.</a:t>
            </a:r>
            <a:endParaRPr lang="en-US" sz="32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endParaRPr lang="en-US" sz="3200" dirty="0">
              <a:latin typeface="Times New Roman"/>
              <a:cs typeface="Times New Roman"/>
            </a:endParaRPr>
          </a:p>
          <a:p>
            <a:pPr marL="1142914" indent="-1142914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latin typeface="Times New Roman"/>
                <a:ea typeface="+mn-lt"/>
                <a:cs typeface="+mn-lt"/>
              </a:rPr>
              <a:t> Evidence shows dating applications cause mental disturbances in individuals and empowers sexual minorities [2].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Times New Roman"/>
              <a:ea typeface="+mn-lt"/>
              <a:cs typeface="+mn-lt"/>
            </a:endParaRPr>
          </a:p>
          <a:p>
            <a:pPr marL="1142914" indent="-1142914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latin typeface="Times New Roman"/>
                <a:ea typeface="+mn-lt"/>
                <a:cs typeface="+mn-lt"/>
              </a:rPr>
              <a:t> Research Question: Why do people use dating applications despite their harmful effects?</a:t>
            </a:r>
          </a:p>
          <a:p>
            <a:pPr marL="1142914" indent="-1142914">
              <a:lnSpc>
                <a:spcPct val="150000"/>
              </a:lnSpc>
              <a:buFont typeface="Arial"/>
              <a:buChar char="•"/>
            </a:pPr>
            <a:endParaRPr lang="en-US" sz="3200" dirty="0">
              <a:latin typeface="Times New Roman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endParaRPr lang="en-US" sz="3200" dirty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endParaRPr lang="en-US" sz="3200" dirty="0">
              <a:latin typeface="Times New Roman"/>
              <a:cs typeface="Times New Roman"/>
            </a:endParaRPr>
          </a:p>
          <a:p>
            <a:pPr marL="1142914" indent="-1142914">
              <a:buFont typeface="Arial"/>
              <a:buChar char="•"/>
            </a:pPr>
            <a:endParaRPr lang="en-US" sz="3200" dirty="0">
              <a:latin typeface="Times New Roman"/>
              <a:cs typeface="Times New Roman"/>
            </a:endParaRPr>
          </a:p>
          <a:p>
            <a:endParaRPr lang="en-US" sz="3200" dirty="0">
              <a:latin typeface="Times New Roman"/>
              <a:cs typeface="Times New Roman"/>
            </a:endParaRPr>
          </a:p>
          <a:p>
            <a:endParaRPr lang="en-US" sz="3200" dirty="0">
              <a:latin typeface="Times New Roman"/>
              <a:cs typeface="Times New Roman"/>
            </a:endParaRPr>
          </a:p>
          <a:p>
            <a:endParaRPr lang="en-US" sz="8000" dirty="0">
              <a:latin typeface="Times New Roman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6ABC28-F497-414C-BF1B-6326123197EF}"/>
              </a:ext>
            </a:extLst>
          </p:cNvPr>
          <p:cNvSpPr txBox="1"/>
          <p:nvPr/>
        </p:nvSpPr>
        <p:spPr>
          <a:xfrm>
            <a:off x="0" y="8279863"/>
            <a:ext cx="10217000" cy="145188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highlight>
                  <a:srgbClr val="00FFFF"/>
                </a:highlight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Abstract</a:t>
            </a:r>
            <a:endParaRPr lang="en-US" sz="3200" b="1" dirty="0">
              <a:highlight>
                <a:srgbClr val="FFFF00"/>
              </a:highligh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142914" indent="-1142914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People lose their self-expression skills in the non-digital world.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2914" indent="-1142914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Dating apps  =  psychological distress, anxiety, depression, or self-image issues [1].​</a:t>
            </a:r>
          </a:p>
          <a:p>
            <a:pPr marL="1142914" indent="-1142914">
              <a:lnSpc>
                <a:spcPct val="150000"/>
              </a:lnSpc>
              <a:buFont typeface="Arial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2914" indent="-1142914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Goal =  find and resolve differences between intimate expression in an online and real-world setting 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2914" indent="-1142914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data collection is in progress = needed IRB approval</a:t>
            </a:r>
            <a:endParaRPr lang="en-US" sz="3200" dirty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marL="1142914" indent="-1142914">
              <a:lnSpc>
                <a:spcPct val="150000"/>
              </a:lnSpc>
              <a:buFont typeface="Arial,Sans-Serif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Cannot change people’s communication customs, but we can close the digital and real-world gap when verbalizing intimate feelings.</a:t>
            </a:r>
            <a:endParaRPr lang="en-US" sz="320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380972" indent="-380972">
              <a:lnSpc>
                <a:spcPct val="150000"/>
              </a:lnSpc>
              <a:buFont typeface="Arial"/>
              <a:buChar char="•"/>
            </a:pPr>
            <a:endParaRPr lang="en-US" sz="280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1142914" indent="-1142914">
              <a:lnSpc>
                <a:spcPct val="150000"/>
              </a:lnSpc>
              <a:buFont typeface="Arial"/>
              <a:buChar char="•"/>
            </a:pPr>
            <a:endParaRPr lang="en-US" sz="5867" dirty="0">
              <a:latin typeface="Times New Roman"/>
              <a:ea typeface="Calibri" panose="020F0502020204030204"/>
              <a:cs typeface="Segoe U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008B1C-C095-9A59-476F-8D7430F7A5B2}"/>
              </a:ext>
            </a:extLst>
          </p:cNvPr>
          <p:cNvSpPr txBox="1"/>
          <p:nvPr/>
        </p:nvSpPr>
        <p:spPr>
          <a:xfrm>
            <a:off x="-13134527" y="2854643"/>
            <a:ext cx="58521600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600" dirty="0">
                <a:latin typeface="Times New Roman"/>
                <a:cs typeface="Times New Roman"/>
              </a:rPr>
              <a:t>            </a:t>
            </a:r>
            <a:r>
              <a:rPr lang="en-US" sz="6600" b="1" dirty="0">
                <a:latin typeface="Times New Roman"/>
                <a:cs typeface="Times New Roman"/>
              </a:rPr>
              <a:t>Joseph Adams &amp; Dr. Emily K. Faulconer </a:t>
            </a:r>
          </a:p>
          <a:p>
            <a:pPr algn="ctr"/>
            <a:r>
              <a:rPr lang="en-US" sz="6600" b="1" dirty="0">
                <a:latin typeface="Times New Roman"/>
                <a:cs typeface="Times New Roman"/>
              </a:rPr>
              <a:t>           Worldwide | Embry-Riddle Aeronautical University </a:t>
            </a:r>
            <a:endParaRPr lang="en-US" sz="6600" b="1" dirty="0">
              <a:latin typeface="Times New Roman"/>
              <a:ea typeface="+mn-lt"/>
              <a:cs typeface="Times New Roman"/>
            </a:endParaRPr>
          </a:p>
          <a:p>
            <a:pPr algn="ctr"/>
            <a:r>
              <a:rPr lang="en-US" sz="6600" b="1" dirty="0">
                <a:latin typeface="Times New Roman"/>
                <a:cs typeface="Times New Roman"/>
              </a:rPr>
              <a:t>     Mechanical Engineering</a:t>
            </a:r>
          </a:p>
          <a:p>
            <a:pPr algn="ctr"/>
            <a:r>
              <a:rPr lang="en-US" sz="6600" dirty="0">
                <a:latin typeface="Times New Roman"/>
                <a:cs typeface="Times New Roman"/>
              </a:rPr>
              <a:t>   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7CE71D-452F-F0D9-90F9-F6E16CE1F386}"/>
              </a:ext>
            </a:extLst>
          </p:cNvPr>
          <p:cNvSpPr txBox="1"/>
          <p:nvPr/>
        </p:nvSpPr>
        <p:spPr>
          <a:xfrm>
            <a:off x="21942351" y="7871766"/>
            <a:ext cx="9544698" cy="72635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endParaRPr lang="en-US" sz="3200" dirty="0">
              <a:latin typeface="Times New Roman"/>
              <a:ea typeface="+mn-lt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/>
                <a:cs typeface="Times New Roman"/>
              </a:rPr>
              <a:t>                                     </a:t>
            </a:r>
            <a:r>
              <a:rPr lang="en-US" sz="3200" b="1" dirty="0">
                <a:highlight>
                  <a:srgbClr val="00FFFF"/>
                </a:highlight>
                <a:latin typeface="Times New Roman"/>
                <a:cs typeface="Times New Roman"/>
              </a:rPr>
              <a:t>Methodology</a:t>
            </a:r>
            <a:endParaRPr lang="en-US" sz="3200" b="1" dirty="0">
              <a:highlight>
                <a:srgbClr val="FFFF00"/>
              </a:highlight>
              <a:latin typeface="Times New Roman"/>
              <a:cs typeface="Times New Roman"/>
            </a:endParaRPr>
          </a:p>
          <a:p>
            <a:pPr marL="1142914" indent="-1142914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latin typeface="Times New Roman"/>
                <a:cs typeface="Times New Roman"/>
              </a:rPr>
              <a:t>Quantitative analysis = creating a survey to find eligible candidates for interview (inclusive)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Times New Roman"/>
              <a:cs typeface="Times New Roman"/>
            </a:endParaRPr>
          </a:p>
          <a:p>
            <a:pPr marL="1142914" indent="-1142914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latin typeface="Times New Roman"/>
                <a:cs typeface="Times New Roman"/>
              </a:rPr>
              <a:t>Qualitative analysis =  conducting interviews  for how candidates present themselves on dating sites and motivation of app use</a:t>
            </a:r>
          </a:p>
          <a:p>
            <a:endParaRPr lang="en-US" sz="8000" dirty="0">
              <a:latin typeface="Times New Roman"/>
              <a:cs typeface="Times New Roma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CB3536-0061-3576-3F63-95C8D1FF5F24}"/>
              </a:ext>
            </a:extLst>
          </p:cNvPr>
          <p:cNvSpPr txBox="1"/>
          <p:nvPr/>
        </p:nvSpPr>
        <p:spPr>
          <a:xfrm>
            <a:off x="11353925" y="8527028"/>
            <a:ext cx="9544698" cy="157581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                       </a:t>
            </a:r>
            <a:r>
              <a:rPr lang="en-US" sz="32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 Findings</a:t>
            </a:r>
            <a:endParaRPr lang="en-US" sz="32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2914" indent="-1142914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latin typeface="Times New Roman"/>
                <a:cs typeface="Times New Roman"/>
              </a:rPr>
              <a:t>No empirical statement on the use of dating applications</a:t>
            </a:r>
          </a:p>
          <a:p>
            <a:pPr marL="1142914" indent="-1142914">
              <a:lnSpc>
                <a:spcPct val="150000"/>
              </a:lnSpc>
              <a:buFont typeface="Arial"/>
              <a:buChar char="•"/>
            </a:pPr>
            <a:endParaRPr lang="en-US" sz="3200" dirty="0">
              <a:latin typeface="Times New Roman"/>
              <a:cs typeface="Times New Roman"/>
            </a:endParaRPr>
          </a:p>
          <a:p>
            <a:pPr marL="1142914" indent="-1142914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latin typeface="Times New Roman"/>
                <a:cs typeface="Times New Roman"/>
              </a:rPr>
              <a:t>Sexual Minorities = use apps more but no specific reason</a:t>
            </a:r>
          </a:p>
          <a:p>
            <a:pPr marL="1142914" indent="-1142914">
              <a:lnSpc>
                <a:spcPct val="150000"/>
              </a:lnSpc>
              <a:buFont typeface="Arial"/>
              <a:buChar char="•"/>
            </a:pPr>
            <a:endParaRPr lang="en-US" sz="3200" dirty="0">
              <a:latin typeface="Times New Roman"/>
              <a:cs typeface="Times New Roman"/>
            </a:endParaRPr>
          </a:p>
          <a:p>
            <a:pPr marL="1142914" indent="-1142914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latin typeface="Times New Roman"/>
                <a:cs typeface="Times New Roman"/>
              </a:rPr>
              <a:t>Applications changed interface =  COVID-19 pandemic</a:t>
            </a:r>
          </a:p>
          <a:p>
            <a:pPr marL="1142914" indent="-1142914">
              <a:lnSpc>
                <a:spcPct val="150000"/>
              </a:lnSpc>
              <a:buFont typeface="Arial"/>
              <a:buChar char="•"/>
            </a:pPr>
            <a:endParaRPr lang="en-US" sz="3200" dirty="0">
              <a:latin typeface="Times New Roman"/>
              <a:cs typeface="Times New Roman"/>
            </a:endParaRPr>
          </a:p>
          <a:p>
            <a:pPr marL="1142914" indent="-1142914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latin typeface="Times New Roman"/>
                <a:cs typeface="Times New Roman"/>
              </a:rPr>
              <a:t>Higher sexual disgust = less likely to use dating apps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Times New Roman"/>
              <a:cs typeface="Times New Roman"/>
            </a:endParaRPr>
          </a:p>
          <a:p>
            <a:pPr marL="1142914" indent="-1142914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latin typeface="Times New Roman"/>
                <a:cs typeface="Times New Roman"/>
              </a:rPr>
              <a:t>Dating applications = intensify double gender standards</a:t>
            </a:r>
          </a:p>
          <a:p>
            <a:endParaRPr lang="en-US" sz="2800" dirty="0">
              <a:latin typeface="Times New Roman"/>
              <a:cs typeface="Times New Roman"/>
            </a:endParaRPr>
          </a:p>
          <a:p>
            <a:endParaRPr lang="en-US" sz="2800" dirty="0">
              <a:latin typeface="Times New Roman"/>
              <a:cs typeface="Times New Roman"/>
            </a:endParaRPr>
          </a:p>
          <a:p>
            <a:endParaRPr lang="en-US" sz="8000" dirty="0">
              <a:latin typeface="Times New Roman"/>
              <a:cs typeface="Times New Roman"/>
            </a:endParaRPr>
          </a:p>
          <a:p>
            <a:endParaRPr lang="en-US" sz="8000" dirty="0">
              <a:latin typeface="Times New Roman"/>
              <a:cs typeface="Times New Roman"/>
            </a:endParaRPr>
          </a:p>
          <a:p>
            <a:endParaRPr lang="en-US" sz="8000" dirty="0">
              <a:latin typeface="Times New Roman"/>
              <a:cs typeface="Times New Roman"/>
            </a:endParaRPr>
          </a:p>
        </p:txBody>
      </p:sp>
      <p:pic>
        <p:nvPicPr>
          <p:cNvPr id="4" name="Picture 5" descr="A picture containing qr code&#10;&#10;Description automatically generated">
            <a:extLst>
              <a:ext uri="{FF2B5EF4-FFF2-40B4-BE49-F238E27FC236}">
                <a16:creationId xmlns:a16="http://schemas.microsoft.com/office/drawing/2014/main" id="{AD98689C-9536-F5A0-94EE-1EA9B33A1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7845" y="20750505"/>
            <a:ext cx="6544725" cy="434768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2EC4DAA-050D-C8D1-6F58-2C775C02D61A}"/>
              </a:ext>
            </a:extLst>
          </p:cNvPr>
          <p:cNvSpPr txBox="1"/>
          <p:nvPr/>
        </p:nvSpPr>
        <p:spPr>
          <a:xfrm>
            <a:off x="141232" y="26902301"/>
            <a:ext cx="10216999" cy="30777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Times New Roman"/>
                <a:cs typeface="Times New Roman"/>
              </a:rPr>
              <a:t>    </a:t>
            </a:r>
            <a:r>
              <a:rPr lang="en-US" sz="3200" b="1" dirty="0">
                <a:latin typeface="Times New Roman"/>
                <a:cs typeface="Calibri"/>
              </a:rPr>
              <a:t>  Figure 1: Examples of various dating applications</a:t>
            </a:r>
          </a:p>
          <a:p>
            <a:endParaRPr lang="en-US" sz="8000" b="1" dirty="0">
              <a:latin typeface="Times New Roman"/>
              <a:cs typeface="Times New Roman"/>
            </a:endParaRPr>
          </a:p>
          <a:p>
            <a:endParaRPr lang="en-US" sz="8000" dirty="0">
              <a:latin typeface="Times New Roman"/>
              <a:cs typeface="Times New Roman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02500C-5095-5FB9-17E0-C16DD372B16A}"/>
              </a:ext>
            </a:extLst>
          </p:cNvPr>
          <p:cNvSpPr txBox="1"/>
          <p:nvPr/>
        </p:nvSpPr>
        <p:spPr>
          <a:xfrm>
            <a:off x="12224344" y="25500321"/>
            <a:ext cx="9544698" cy="30777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Times New Roman"/>
                <a:cs typeface="Times New Roman"/>
              </a:rPr>
              <a:t>    </a:t>
            </a:r>
            <a:r>
              <a:rPr lang="en-US" sz="3200" b="1" dirty="0">
                <a:latin typeface="Times New Roman"/>
                <a:cs typeface="Calibri"/>
              </a:rPr>
              <a:t>   Figure 3: Double Gendered Standard</a:t>
            </a:r>
          </a:p>
          <a:p>
            <a:endParaRPr lang="en-US" sz="8000" dirty="0">
              <a:latin typeface="Times New Roman"/>
              <a:cs typeface="Times New Roman"/>
            </a:endParaRPr>
          </a:p>
          <a:p>
            <a:endParaRPr lang="en-US" sz="8000" dirty="0">
              <a:latin typeface="Times New Roman"/>
              <a:cs typeface="Times New Roman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A2F32E-C4AA-7FB8-8569-178882C3927A}"/>
              </a:ext>
            </a:extLst>
          </p:cNvPr>
          <p:cNvSpPr txBox="1"/>
          <p:nvPr/>
        </p:nvSpPr>
        <p:spPr>
          <a:xfrm>
            <a:off x="21379803" y="32236244"/>
            <a:ext cx="12384445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0" dirty="0">
                <a:latin typeface="Times New Roman"/>
                <a:cs typeface="Times New Roman"/>
              </a:rPr>
              <a:t>    </a:t>
            </a:r>
            <a:r>
              <a:rPr lang="en-US" sz="5333" b="1" dirty="0">
                <a:latin typeface="Times New Roman"/>
                <a:cs typeface="Calibri"/>
              </a:rPr>
              <a:t>  </a:t>
            </a:r>
            <a:r>
              <a:rPr lang="en-US" sz="3200" b="1" dirty="0">
                <a:latin typeface="Times New Roman"/>
                <a:cs typeface="Calibri"/>
              </a:rPr>
              <a:t>Figure 6: Survey of Potential Reasons for Swiping Right</a:t>
            </a:r>
          </a:p>
          <a:p>
            <a:endParaRPr lang="en-US" sz="8000" dirty="0">
              <a:latin typeface="Times New Roman"/>
              <a:cs typeface="Times New Roman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AADA98-1D5B-422A-A717-1CBA00F3DBBD}"/>
              </a:ext>
            </a:extLst>
          </p:cNvPr>
          <p:cNvSpPr txBox="1"/>
          <p:nvPr/>
        </p:nvSpPr>
        <p:spPr>
          <a:xfrm>
            <a:off x="21769042" y="19161273"/>
            <a:ext cx="16907772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0" b="1" dirty="0">
                <a:latin typeface="Times New Roman"/>
                <a:cs typeface="Times New Roman"/>
              </a:rPr>
              <a:t>    </a:t>
            </a:r>
            <a:r>
              <a:rPr lang="en-US" sz="5333" b="1" dirty="0">
                <a:latin typeface="Times New Roman"/>
                <a:cs typeface="Calibri"/>
              </a:rPr>
              <a:t> </a:t>
            </a:r>
            <a:r>
              <a:rPr lang="en-US" sz="3200" b="1" dirty="0">
                <a:latin typeface="Times New Roman"/>
                <a:cs typeface="Calibri"/>
              </a:rPr>
              <a:t>Figure 5: Dating representation on a mobile app</a:t>
            </a:r>
          </a:p>
          <a:p>
            <a:endParaRPr lang="en-US" sz="8000" dirty="0">
              <a:latin typeface="Times New Roman"/>
              <a:cs typeface="Times New Roman"/>
            </a:endParaRPr>
          </a:p>
        </p:txBody>
      </p:sp>
      <p:pic>
        <p:nvPicPr>
          <p:cNvPr id="25" name="Picture 25" descr="Diagram&#10;&#10;Description automatically generated">
            <a:extLst>
              <a:ext uri="{FF2B5EF4-FFF2-40B4-BE49-F238E27FC236}">
                <a16:creationId xmlns:a16="http://schemas.microsoft.com/office/drawing/2014/main" id="{7E7ED309-1741-E033-67EB-D8080B6EC2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55537" y="14830089"/>
            <a:ext cx="6485216" cy="4323478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CFB37827-B3C4-4764-A704-B849165F4B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1351" y="2602210"/>
            <a:ext cx="4589785" cy="40742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13CC4F0-F8F6-4867-8283-023073558C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63454" y="2719970"/>
            <a:ext cx="4589785" cy="40742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19E8C9-D6EF-4801-A0E4-D99F4A5045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34794" y="35696676"/>
            <a:ext cx="7582958" cy="53823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C9FC0D2-8024-4EA9-8D3F-0A6BAA5F2E4B}"/>
              </a:ext>
            </a:extLst>
          </p:cNvPr>
          <p:cNvSpPr txBox="1"/>
          <p:nvPr/>
        </p:nvSpPr>
        <p:spPr>
          <a:xfrm>
            <a:off x="11353925" y="41358095"/>
            <a:ext cx="12459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4: 2020 Dating App Survey from The Manifest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41F51EE-4BDE-4193-8C5C-3E1A023030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94969" y="26714814"/>
            <a:ext cx="6554115" cy="571579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36F25A9-E3E9-4F37-AB96-822B22A749FD}"/>
              </a:ext>
            </a:extLst>
          </p:cNvPr>
          <p:cNvSpPr txBox="1"/>
          <p:nvPr/>
        </p:nvSpPr>
        <p:spPr>
          <a:xfrm>
            <a:off x="11353925" y="27943345"/>
            <a:ext cx="10784544" cy="5174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32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Problem Statement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Current State = a factual statement behind the targeted audience of dating applications and the purpose of dating application usage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Desired Goal  =  to improve communication of intimate feelings in the real world.  </a:t>
            </a:r>
          </a:p>
        </p:txBody>
      </p:sp>
      <p:pic>
        <p:nvPicPr>
          <p:cNvPr id="1026" name="Picture 2" descr="Hidden risks of Dating Apps | Children of the Digital Age">
            <a:extLst>
              <a:ext uri="{FF2B5EF4-FFF2-40B4-BE49-F238E27FC236}">
                <a16:creationId xmlns:a16="http://schemas.microsoft.com/office/drawing/2014/main" id="{21FA5277-170E-46E2-B320-EB7DA7544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81" y="22062524"/>
            <a:ext cx="7416637" cy="434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1808E46-08FE-46A1-9EA1-0B2A2FCF1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891" y="28192330"/>
            <a:ext cx="7729216" cy="434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A4566FB-3400-450B-943D-181FE8DA7EF6}"/>
              </a:ext>
            </a:extLst>
          </p:cNvPr>
          <p:cNvSpPr txBox="1"/>
          <p:nvPr/>
        </p:nvSpPr>
        <p:spPr>
          <a:xfrm>
            <a:off x="1243891" y="32931548"/>
            <a:ext cx="8113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2: Mental Disturbances in App Users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CE0BCFD-8FF1-40C3-B497-86DD03BB6DE4}"/>
              </a:ext>
            </a:extLst>
          </p:cNvPr>
          <p:cNvCxnSpPr/>
          <p:nvPr/>
        </p:nvCxnSpPr>
        <p:spPr>
          <a:xfrm>
            <a:off x="3543300" y="-27853"/>
            <a:ext cx="25603200" cy="27853"/>
          </a:xfrm>
          <a:prstGeom prst="line">
            <a:avLst/>
          </a:prstGeom>
          <a:ln cmpd="sng">
            <a:headEnd w="lg" len="lg"/>
            <a:tailEnd w="lg" len="lg"/>
          </a:ln>
          <a:effectLst>
            <a:reflection blurRad="12700" stA="45000" endPos="65000" dist="50800" dir="5400000" sy="-100000" algn="bl" rotWithShape="0"/>
            <a:softEdge rad="10922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9E53473-F7C9-4420-928B-5CD24F367729}"/>
              </a:ext>
            </a:extLst>
          </p:cNvPr>
          <p:cNvCxnSpPr>
            <a:cxnSpLocks/>
          </p:cNvCxnSpPr>
          <p:nvPr/>
        </p:nvCxnSpPr>
        <p:spPr>
          <a:xfrm>
            <a:off x="-23909" y="1243217"/>
            <a:ext cx="32942309" cy="29529"/>
          </a:xfrm>
          <a:prstGeom prst="line">
            <a:avLst/>
          </a:prstGeom>
          <a:ln cmpd="sng">
            <a:headEnd w="lg" len="lg"/>
            <a:tailEnd w="lg" len="lg"/>
          </a:ln>
          <a:effectLst>
            <a:reflection blurRad="12700" stA="45000" endPos="65000" dist="50800" dir="5400000" sy="-100000" algn="bl" rotWithShape="0"/>
            <a:softEdge rad="10922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590C561-6420-449A-904D-208EF2753500}"/>
              </a:ext>
            </a:extLst>
          </p:cNvPr>
          <p:cNvCxnSpPr>
            <a:cxnSpLocks/>
          </p:cNvCxnSpPr>
          <p:nvPr/>
        </p:nvCxnSpPr>
        <p:spPr>
          <a:xfrm>
            <a:off x="-23909" y="1189718"/>
            <a:ext cx="32990128" cy="47007"/>
          </a:xfrm>
          <a:prstGeom prst="line">
            <a:avLst/>
          </a:prstGeom>
          <a:ln cmpd="sng">
            <a:headEnd w="lg" len="lg"/>
            <a:tailEnd w="lg" len="lg"/>
          </a:ln>
          <a:effectLst>
            <a:reflection blurRad="12700" stA="45000" endPos="65000" dist="50800" dir="5400000" sy="-100000" algn="bl" rotWithShape="0"/>
            <a:softEdge rad="10922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207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</TotalTime>
  <Words>479</Words>
  <Application>Microsoft Office PowerPoint</Application>
  <PresentationFormat>Custom</PresentationFormat>
  <Paragraphs>65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Arial,Sans-Serif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Joseph Adams</cp:lastModifiedBy>
  <cp:revision>730</cp:revision>
  <cp:lastPrinted>2022-04-07T00:54:31Z</cp:lastPrinted>
  <dcterms:created xsi:type="dcterms:W3CDTF">2022-03-31T21:09:17Z</dcterms:created>
  <dcterms:modified xsi:type="dcterms:W3CDTF">2022-04-08T21:13:38Z</dcterms:modified>
</cp:coreProperties>
</file>