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 d="100"/>
          <a:sy n="10" d="100"/>
        </p:scale>
        <p:origin x="2472" y="8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29T14:06:54.893"/>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9T14:10:19.374"/>
    </inkml:context>
    <inkml:brush xml:id="br0">
      <inkml:brushProperty name="width" value="0.025" units="cm"/>
      <inkml:brushProperty name="height" value="0.025" units="cm"/>
      <inkml:brushProperty name="color" value="#FFFFFF"/>
    </inkml:brush>
  </inkml:definitions>
  <inkml:trace contextRef="#ctx0" brushRef="#br0">1 12 24575,'105'-11'0,"33"16"-1365,-133-5-5461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9T14:10:29.417"/>
    </inkml:context>
    <inkml:brush xml:id="br0">
      <inkml:brushProperty name="width" value="0.025" units="cm"/>
      <inkml:brushProperty name="height" value="0.025" units="cm"/>
      <inkml:brushProperty name="color" value="#FFFFFF"/>
    </inkml:brush>
  </inkml:definitions>
  <inkml:trace contextRef="#ctx0" brushRef="#br0">0 5 24575,'128'-5'0,"-101"11"-488,-23-5-389,0 0-5949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9T14:13:03.941"/>
    </inkml:context>
    <inkml:brush xml:id="br0">
      <inkml:brushProperty name="width" value="0.025" units="cm"/>
      <inkml:brushProperty name="height" value="0.025" units="cm"/>
    </inkml:brush>
  </inkml:definitions>
  <inkml:trace contextRef="#ctx0" brushRef="#br0">1 6 24575,'127'-6'-1365,"-122"6"-5461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D2B970-32D6-469D-ABAB-447CA76D704A}" type="datetimeFigureOut">
              <a:rPr lang="en-US" smtClean="0"/>
              <a:t>4/4/2022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8BF695-3B96-4D09-8F38-386654F49AD5}" type="slidenum">
              <a:rPr lang="en-US" smtClean="0"/>
              <a:t>‹#›</a:t>
            </a:fld>
            <a:endParaRPr lang="en-US"/>
          </a:p>
        </p:txBody>
      </p:sp>
    </p:spTree>
    <p:extLst>
      <p:ext uri="{BB962C8B-B14F-4D97-AF65-F5344CB8AC3E}">
        <p14:creationId xmlns:p14="http://schemas.microsoft.com/office/powerpoint/2010/main" val="79219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033948-C4E1-463B-95D2-59CED3224CD2}"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14E39-6B17-4444-B98A-7FAFE14D4CA9}" type="slidenum">
              <a:rPr lang="en-US" smtClean="0"/>
              <a:t>‹#›</a:t>
            </a:fld>
            <a:endParaRPr lang="en-US"/>
          </a:p>
        </p:txBody>
      </p:sp>
    </p:spTree>
    <p:extLst>
      <p:ext uri="{BB962C8B-B14F-4D97-AF65-F5344CB8AC3E}">
        <p14:creationId xmlns:p14="http://schemas.microsoft.com/office/powerpoint/2010/main" val="873642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33948-C4E1-463B-95D2-59CED3224CD2}"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14E39-6B17-4444-B98A-7FAFE14D4CA9}" type="slidenum">
              <a:rPr lang="en-US" smtClean="0"/>
              <a:t>‹#›</a:t>
            </a:fld>
            <a:endParaRPr lang="en-US"/>
          </a:p>
        </p:txBody>
      </p:sp>
    </p:spTree>
    <p:extLst>
      <p:ext uri="{BB962C8B-B14F-4D97-AF65-F5344CB8AC3E}">
        <p14:creationId xmlns:p14="http://schemas.microsoft.com/office/powerpoint/2010/main" val="3007176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33948-C4E1-463B-95D2-59CED3224CD2}"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14E39-6B17-4444-B98A-7FAFE14D4CA9}" type="slidenum">
              <a:rPr lang="en-US" smtClean="0"/>
              <a:t>‹#›</a:t>
            </a:fld>
            <a:endParaRPr lang="en-US"/>
          </a:p>
        </p:txBody>
      </p:sp>
    </p:spTree>
    <p:extLst>
      <p:ext uri="{BB962C8B-B14F-4D97-AF65-F5344CB8AC3E}">
        <p14:creationId xmlns:p14="http://schemas.microsoft.com/office/powerpoint/2010/main" val="3679106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33948-C4E1-463B-95D2-59CED3224CD2}"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14E39-6B17-4444-B98A-7FAFE14D4CA9}" type="slidenum">
              <a:rPr lang="en-US" smtClean="0"/>
              <a:t>‹#›</a:t>
            </a:fld>
            <a:endParaRPr lang="en-US"/>
          </a:p>
        </p:txBody>
      </p:sp>
    </p:spTree>
    <p:extLst>
      <p:ext uri="{BB962C8B-B14F-4D97-AF65-F5344CB8AC3E}">
        <p14:creationId xmlns:p14="http://schemas.microsoft.com/office/powerpoint/2010/main" val="4131135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033948-C4E1-463B-95D2-59CED3224CD2}"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14E39-6B17-4444-B98A-7FAFE14D4CA9}" type="slidenum">
              <a:rPr lang="en-US" smtClean="0"/>
              <a:t>‹#›</a:t>
            </a:fld>
            <a:endParaRPr lang="en-US"/>
          </a:p>
        </p:txBody>
      </p:sp>
    </p:spTree>
    <p:extLst>
      <p:ext uri="{BB962C8B-B14F-4D97-AF65-F5344CB8AC3E}">
        <p14:creationId xmlns:p14="http://schemas.microsoft.com/office/powerpoint/2010/main" val="2204515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033948-C4E1-463B-95D2-59CED3224CD2}"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14E39-6B17-4444-B98A-7FAFE14D4CA9}" type="slidenum">
              <a:rPr lang="en-US" smtClean="0"/>
              <a:t>‹#›</a:t>
            </a:fld>
            <a:endParaRPr lang="en-US"/>
          </a:p>
        </p:txBody>
      </p:sp>
    </p:spTree>
    <p:extLst>
      <p:ext uri="{BB962C8B-B14F-4D97-AF65-F5344CB8AC3E}">
        <p14:creationId xmlns:p14="http://schemas.microsoft.com/office/powerpoint/2010/main" val="168184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033948-C4E1-463B-95D2-59CED3224CD2}" type="datetimeFigureOut">
              <a:rPr lang="en-US" smtClean="0"/>
              <a:t>4/4/2022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D14E39-6B17-4444-B98A-7FAFE14D4CA9}" type="slidenum">
              <a:rPr lang="en-US" smtClean="0"/>
              <a:t>‹#›</a:t>
            </a:fld>
            <a:endParaRPr lang="en-US"/>
          </a:p>
        </p:txBody>
      </p:sp>
    </p:spTree>
    <p:extLst>
      <p:ext uri="{BB962C8B-B14F-4D97-AF65-F5344CB8AC3E}">
        <p14:creationId xmlns:p14="http://schemas.microsoft.com/office/powerpoint/2010/main" val="2611047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033948-C4E1-463B-95D2-59CED3224CD2}" type="datetimeFigureOut">
              <a:rPr lang="en-US" smtClean="0"/>
              <a:t>4/4/2022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D14E39-6B17-4444-B98A-7FAFE14D4CA9}" type="slidenum">
              <a:rPr lang="en-US" smtClean="0"/>
              <a:t>‹#›</a:t>
            </a:fld>
            <a:endParaRPr lang="en-US"/>
          </a:p>
        </p:txBody>
      </p:sp>
    </p:spTree>
    <p:extLst>
      <p:ext uri="{BB962C8B-B14F-4D97-AF65-F5344CB8AC3E}">
        <p14:creationId xmlns:p14="http://schemas.microsoft.com/office/powerpoint/2010/main" val="1473315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33948-C4E1-463B-95D2-59CED3224CD2}" type="datetimeFigureOut">
              <a:rPr lang="en-US" smtClean="0"/>
              <a:t>4/4/2022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D14E39-6B17-4444-B98A-7FAFE14D4CA9}" type="slidenum">
              <a:rPr lang="en-US" smtClean="0"/>
              <a:t>‹#›</a:t>
            </a:fld>
            <a:endParaRPr lang="en-US"/>
          </a:p>
        </p:txBody>
      </p:sp>
    </p:spTree>
    <p:extLst>
      <p:ext uri="{BB962C8B-B14F-4D97-AF65-F5344CB8AC3E}">
        <p14:creationId xmlns:p14="http://schemas.microsoft.com/office/powerpoint/2010/main" val="2342471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B6033948-C4E1-463B-95D2-59CED3224CD2}"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14E39-6B17-4444-B98A-7FAFE14D4CA9}" type="slidenum">
              <a:rPr lang="en-US" smtClean="0"/>
              <a:t>‹#›</a:t>
            </a:fld>
            <a:endParaRPr lang="en-US"/>
          </a:p>
        </p:txBody>
      </p:sp>
    </p:spTree>
    <p:extLst>
      <p:ext uri="{BB962C8B-B14F-4D97-AF65-F5344CB8AC3E}">
        <p14:creationId xmlns:p14="http://schemas.microsoft.com/office/powerpoint/2010/main" val="1485594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B6033948-C4E1-463B-95D2-59CED3224CD2}"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14E39-6B17-4444-B98A-7FAFE14D4CA9}" type="slidenum">
              <a:rPr lang="en-US" smtClean="0"/>
              <a:t>‹#›</a:t>
            </a:fld>
            <a:endParaRPr lang="en-US"/>
          </a:p>
        </p:txBody>
      </p:sp>
    </p:spTree>
    <p:extLst>
      <p:ext uri="{BB962C8B-B14F-4D97-AF65-F5344CB8AC3E}">
        <p14:creationId xmlns:p14="http://schemas.microsoft.com/office/powerpoint/2010/main" val="285360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B6033948-C4E1-463B-95D2-59CED3224CD2}" type="datetimeFigureOut">
              <a:rPr lang="en-US" smtClean="0"/>
              <a:t>4/4/2022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A4D14E39-6B17-4444-B98A-7FAFE14D4CA9}" type="slidenum">
              <a:rPr lang="en-US" smtClean="0"/>
              <a:t>‹#›</a:t>
            </a:fld>
            <a:endParaRPr lang="en-US"/>
          </a:p>
        </p:txBody>
      </p:sp>
    </p:spTree>
    <p:extLst>
      <p:ext uri="{BB962C8B-B14F-4D97-AF65-F5344CB8AC3E}">
        <p14:creationId xmlns:p14="http://schemas.microsoft.com/office/powerpoint/2010/main" val="4080985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hyperlink" Target="https://movestrongphysicaltherapy.com/new-blog/2019/11/18/tight-lats-do-this" TargetMode="External"/><Relationship Id="rId3" Type="http://schemas.openxmlformats.org/officeDocument/2006/relationships/image" Target="../media/image2.png"/><Relationship Id="rId21" Type="http://schemas.openxmlformats.org/officeDocument/2006/relationships/hyperlink" Target="https://doi.org/10.1080/00140139.2014.914582" TargetMode="External"/><Relationship Id="rId7" Type="http://schemas.openxmlformats.org/officeDocument/2006/relationships/customXml" Target="../ink/ink2.xml"/><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image" Target="../media/image1.png"/><Relationship Id="rId16" Type="http://schemas.openxmlformats.org/officeDocument/2006/relationships/image" Target="../media/image11.jpeg"/><Relationship Id="rId20" Type="http://schemas.openxmlformats.org/officeDocument/2006/relationships/hyperlink" Target="https://health.usf.edu/publichealth/tbernard/~/media/096358E538A0473DBD9F7145C175FDAA.ashx" TargetMode="Externa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image" Target="../media/image10.jpeg"/><Relationship Id="rId23" Type="http://schemas.openxmlformats.org/officeDocument/2006/relationships/image" Target="../media/image14.png"/><Relationship Id="rId10" Type="http://schemas.openxmlformats.org/officeDocument/2006/relationships/image" Target="../media/image6.png"/><Relationship Id="rId19" Type="http://schemas.openxmlformats.org/officeDocument/2006/relationships/hyperlink" Target="https://www.neckpainsupport.com/2009/07/my-trapezius-really-hurtshow-do-i-find-relief.html" TargetMode="External"/><Relationship Id="rId4" Type="http://schemas.openxmlformats.org/officeDocument/2006/relationships/image" Target="../media/image3.png"/><Relationship Id="rId9" Type="http://schemas.openxmlformats.org/officeDocument/2006/relationships/customXml" Target="../ink/ink3.xml"/><Relationship Id="rId14" Type="http://schemas.openxmlformats.org/officeDocument/2006/relationships/image" Target="../media/image9.PNG"/><Relationship Id="rId2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60000"/>
          </a:schemeClr>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9FA1495F-E993-48FC-8F8F-F8168BA65B45}"/>
              </a:ext>
            </a:extLst>
          </p:cNvPr>
          <p:cNvSpPr/>
          <p:nvPr/>
        </p:nvSpPr>
        <p:spPr>
          <a:xfrm>
            <a:off x="33688581" y="18003520"/>
            <a:ext cx="9496729" cy="8481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B28A42-4934-4AB3-8F5F-9FBEF1AAA95E}"/>
              </a:ext>
            </a:extLst>
          </p:cNvPr>
          <p:cNvSpPr/>
          <p:nvPr/>
        </p:nvSpPr>
        <p:spPr>
          <a:xfrm>
            <a:off x="33715025" y="23535977"/>
            <a:ext cx="9470286" cy="8481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96F5F29-BD51-46A3-88A9-77E21D34422B}"/>
              </a:ext>
            </a:extLst>
          </p:cNvPr>
          <p:cNvSpPr txBox="1"/>
          <p:nvPr/>
        </p:nvSpPr>
        <p:spPr>
          <a:xfrm>
            <a:off x="33745896" y="18051481"/>
            <a:ext cx="9513367" cy="637097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following images show the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two areas where most of the subject's pain resides.</a:t>
            </a:r>
          </a:p>
          <a:p>
            <a:endParaRPr lang="en-US" sz="2400" dirty="0">
              <a:solidFill>
                <a:srgbClr val="000000"/>
              </a:solidFill>
              <a:latin typeface="Times New Roman" panose="02020603050405020304" pitchFamily="18" charset="0"/>
              <a:cs typeface="Times New Roman" panose="02020603050405020304" pitchFamily="18" charset="0"/>
            </a:endParaRPr>
          </a:p>
          <a:p>
            <a:endParaRPr lang="en-US" sz="2400" dirty="0">
              <a:solidFill>
                <a:srgbClr val="000000"/>
              </a:solidFill>
              <a:latin typeface="Times New Roman" panose="02020603050405020304" pitchFamily="18" charset="0"/>
              <a:cs typeface="Times New Roman" panose="02020603050405020304" pitchFamily="18" charset="0"/>
            </a:endParaRPr>
          </a:p>
          <a:p>
            <a:endParaRPr lang="en-US" sz="2400" dirty="0">
              <a:solidFill>
                <a:srgbClr val="000000"/>
              </a:solidFill>
              <a:latin typeface="Times New Roman" panose="02020603050405020304" pitchFamily="18" charset="0"/>
              <a:cs typeface="Times New Roman" panose="02020603050405020304" pitchFamily="18" charset="0"/>
            </a:endParaRPr>
          </a:p>
          <a:p>
            <a:endParaRPr lang="en-US" sz="2400" dirty="0">
              <a:solidFill>
                <a:srgbClr val="000000"/>
              </a:solidFill>
              <a:latin typeface="Times New Roman" panose="02020603050405020304" pitchFamily="18" charset="0"/>
              <a:cs typeface="Times New Roman" panose="02020603050405020304" pitchFamily="18" charset="0"/>
            </a:endParaRPr>
          </a:p>
          <a:p>
            <a:endParaRPr lang="en-US" sz="2400" dirty="0">
              <a:solidFill>
                <a:srgbClr val="000000"/>
              </a:solidFill>
              <a:latin typeface="Times New Roman" panose="02020603050405020304" pitchFamily="18" charset="0"/>
              <a:cs typeface="Times New Roman" panose="02020603050405020304" pitchFamily="18" charset="0"/>
            </a:endParaRPr>
          </a:p>
          <a:p>
            <a:endParaRPr lang="en-US" sz="2400" dirty="0">
              <a:solidFill>
                <a:srgbClr val="000000"/>
              </a:solidFill>
              <a:latin typeface="Times New Roman" panose="02020603050405020304" pitchFamily="18" charset="0"/>
              <a:cs typeface="Times New Roman" panose="02020603050405020304" pitchFamily="18" charset="0"/>
            </a:endParaRPr>
          </a:p>
          <a:p>
            <a:endParaRPr lang="en-US" sz="2400" dirty="0">
              <a:solidFill>
                <a:srgbClr val="000000"/>
              </a:solidFill>
              <a:latin typeface="Times New Roman" panose="02020603050405020304" pitchFamily="18" charset="0"/>
              <a:cs typeface="Times New Roman" panose="02020603050405020304" pitchFamily="18" charset="0"/>
            </a:endParaRPr>
          </a:p>
          <a:p>
            <a:endParaRPr lang="en-US" sz="2400" dirty="0">
              <a:solidFill>
                <a:srgbClr val="000000"/>
              </a:solidFill>
              <a:latin typeface="Times New Roman" panose="02020603050405020304" pitchFamily="18" charset="0"/>
              <a:cs typeface="Times New Roman" panose="02020603050405020304" pitchFamily="18" charset="0"/>
            </a:endParaRPr>
          </a:p>
          <a:p>
            <a:endParaRPr lang="en-US" sz="2400" dirty="0">
              <a:solidFill>
                <a:srgbClr val="000000"/>
              </a:solidFill>
              <a:latin typeface="Times New Roman" panose="02020603050405020304" pitchFamily="18" charset="0"/>
              <a:cs typeface="Times New Roman" panose="02020603050405020304" pitchFamily="18" charset="0"/>
            </a:endParaRPr>
          </a:p>
          <a:p>
            <a:endParaRPr lang="en-US" sz="2400" dirty="0">
              <a:solidFill>
                <a:srgbClr val="000000"/>
              </a:solidFill>
              <a:latin typeface="Times New Roman" panose="02020603050405020304" pitchFamily="18" charset="0"/>
              <a:cs typeface="Times New Roman" panose="02020603050405020304" pitchFamily="18" charset="0"/>
            </a:endParaRPr>
          </a:p>
          <a:p>
            <a:endParaRPr lang="en-US" sz="2400" dirty="0">
              <a:solidFill>
                <a:srgbClr val="000000"/>
              </a:solidFill>
              <a:latin typeface="Times New Roman" panose="02020603050405020304" pitchFamily="18" charset="0"/>
              <a:cs typeface="Times New Roman" panose="02020603050405020304" pitchFamily="18" charset="0"/>
            </a:endParaRPr>
          </a:p>
          <a:p>
            <a:endParaRPr lang="en-US" sz="2400" dirty="0">
              <a:solidFill>
                <a:srgbClr val="000000"/>
              </a:solidFill>
              <a:latin typeface="Times New Roman" panose="02020603050405020304" pitchFamily="18" charset="0"/>
              <a:cs typeface="Times New Roman" panose="02020603050405020304" pitchFamily="18" charset="0"/>
            </a:endParaRPr>
          </a:p>
          <a:p>
            <a:endParaRPr lang="en-US" sz="2400" dirty="0">
              <a:solidFill>
                <a:srgbClr val="000000"/>
              </a:solidFill>
              <a:latin typeface="Times New Roman" panose="02020603050405020304" pitchFamily="18" charset="0"/>
              <a:cs typeface="Times New Roman" panose="02020603050405020304" pitchFamily="18" charset="0"/>
            </a:endParaRPr>
          </a:p>
          <a:p>
            <a:r>
              <a:rPr lang="en-US" sz="2400" dirty="0">
                <a:solidFill>
                  <a:srgbClr val="000000"/>
                </a:solidFill>
                <a:latin typeface="Times New Roman" panose="02020603050405020304" pitchFamily="18" charset="0"/>
                <a:cs typeface="Times New Roman" panose="02020603050405020304" pitchFamily="18" charset="0"/>
              </a:rPr>
              <a:t>Figure 1 (top left) shows the latissimus dorsi. Figure 2 (top right) shows the trapezius muscle.</a:t>
            </a:r>
          </a:p>
        </p:txBody>
      </p:sp>
      <p:sp>
        <p:nvSpPr>
          <p:cNvPr id="57" name="Rectangle 56">
            <a:extLst>
              <a:ext uri="{FF2B5EF4-FFF2-40B4-BE49-F238E27FC236}">
                <a16:creationId xmlns:a16="http://schemas.microsoft.com/office/drawing/2014/main" id="{160A33C6-763C-4C70-8173-FDB61221D2F1}"/>
              </a:ext>
            </a:extLst>
          </p:cNvPr>
          <p:cNvSpPr/>
          <p:nvPr/>
        </p:nvSpPr>
        <p:spPr>
          <a:xfrm>
            <a:off x="10934192" y="13664015"/>
            <a:ext cx="3999671" cy="11591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D38E946A-A002-422B-BD7C-F1E69F98E325}"/>
              </a:ext>
            </a:extLst>
          </p:cNvPr>
          <p:cNvSpPr/>
          <p:nvPr/>
        </p:nvSpPr>
        <p:spPr>
          <a:xfrm>
            <a:off x="15080474" y="15370003"/>
            <a:ext cx="6780699" cy="7751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31A70DC-D2D1-49EF-829D-7479156C3FD6}"/>
              </a:ext>
            </a:extLst>
          </p:cNvPr>
          <p:cNvSpPr/>
          <p:nvPr/>
        </p:nvSpPr>
        <p:spPr>
          <a:xfrm>
            <a:off x="23077024" y="12382194"/>
            <a:ext cx="4274966" cy="7519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E61C4DC-880E-424F-9178-B65FAC014182}"/>
              </a:ext>
            </a:extLst>
          </p:cNvPr>
          <p:cNvSpPr/>
          <p:nvPr/>
        </p:nvSpPr>
        <p:spPr>
          <a:xfrm>
            <a:off x="28307131" y="15252545"/>
            <a:ext cx="4713745" cy="14992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ED775DA-E18E-4B8A-8CC9-D071BB07C8C5}"/>
              </a:ext>
            </a:extLst>
          </p:cNvPr>
          <p:cNvSpPr/>
          <p:nvPr/>
        </p:nvSpPr>
        <p:spPr>
          <a:xfrm>
            <a:off x="822959" y="25311276"/>
            <a:ext cx="9534559" cy="66526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1EC5DFD-5986-47D1-A6D5-A962501DC73E}"/>
              </a:ext>
            </a:extLst>
          </p:cNvPr>
          <p:cNvSpPr/>
          <p:nvPr/>
        </p:nvSpPr>
        <p:spPr>
          <a:xfrm>
            <a:off x="33671943" y="13323713"/>
            <a:ext cx="9513367" cy="20361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9F82E7D-F34C-4673-93D6-34E9A636071B}"/>
              </a:ext>
            </a:extLst>
          </p:cNvPr>
          <p:cNvSpPr/>
          <p:nvPr/>
        </p:nvSpPr>
        <p:spPr>
          <a:xfrm>
            <a:off x="11127203" y="18003520"/>
            <a:ext cx="21791691" cy="61515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5436270-ADB2-45FF-A4A5-F40A7C85B9AD}"/>
              </a:ext>
            </a:extLst>
          </p:cNvPr>
          <p:cNvSpPr/>
          <p:nvPr/>
        </p:nvSpPr>
        <p:spPr>
          <a:xfrm>
            <a:off x="874193" y="7795734"/>
            <a:ext cx="9365301" cy="83400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D18FB13-8C6E-4A1D-9921-DA88F6CA1C64}"/>
              </a:ext>
            </a:extLst>
          </p:cNvPr>
          <p:cNvSpPr/>
          <p:nvPr/>
        </p:nvSpPr>
        <p:spPr>
          <a:xfrm>
            <a:off x="992217" y="18145603"/>
            <a:ext cx="9365300" cy="60534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DCB4B7-630C-4217-AD3C-9A1A8CAAF8E2}"/>
              </a:ext>
            </a:extLst>
          </p:cNvPr>
          <p:cNvSpPr>
            <a:spLocks noGrp="1"/>
          </p:cNvSpPr>
          <p:nvPr>
            <p:ph type="title"/>
          </p:nvPr>
        </p:nvSpPr>
        <p:spPr>
          <a:xfrm>
            <a:off x="0" y="0"/>
            <a:ext cx="43891200" cy="6362702"/>
          </a:xfrm>
          <a:solidFill>
            <a:schemeClr val="accent1"/>
          </a:solidFill>
        </p:spPr>
        <p:txBody>
          <a:bodyPr>
            <a:normAutofit/>
          </a:bodyPr>
          <a:lstStyle/>
          <a:p>
            <a:pPr algn="ctr">
              <a:lnSpc>
                <a:spcPct val="100000"/>
              </a:lnSpc>
            </a:pPr>
            <a:r>
              <a:rPr lang="en-US" sz="12000" dirty="0">
                <a:solidFill>
                  <a:schemeClr val="bg1"/>
                </a:solidFill>
                <a:latin typeface="Times New Roman" panose="02020603050405020304" pitchFamily="18" charset="0"/>
                <a:cs typeface="Times New Roman" panose="02020603050405020304" pitchFamily="18" charset="0"/>
              </a:rPr>
              <a:t>Ergonomic Assessment of a Barista</a:t>
            </a:r>
            <a:br>
              <a:rPr lang="en-US" sz="4800" dirty="0">
                <a:solidFill>
                  <a:schemeClr val="bg1"/>
                </a:solidFill>
                <a:latin typeface="Times New Roman" panose="02020603050405020304" pitchFamily="18" charset="0"/>
                <a:cs typeface="Times New Roman" panose="02020603050405020304" pitchFamily="18" charset="0"/>
              </a:rPr>
            </a:br>
            <a:r>
              <a:rPr lang="en-US" sz="6600" dirty="0">
                <a:solidFill>
                  <a:schemeClr val="bg1"/>
                </a:solidFill>
                <a:latin typeface="Times New Roman" panose="02020603050405020304" pitchFamily="18" charset="0"/>
                <a:cs typeface="Times New Roman" panose="02020603050405020304" pitchFamily="18" charset="0"/>
              </a:rPr>
              <a:t>Miguel Bastos, John Kleber </a:t>
            </a:r>
            <a:br>
              <a:rPr lang="en-US" sz="6600" dirty="0">
                <a:solidFill>
                  <a:schemeClr val="bg1"/>
                </a:solidFill>
                <a:latin typeface="Times New Roman" panose="02020603050405020304" pitchFamily="18" charset="0"/>
                <a:cs typeface="Times New Roman" panose="02020603050405020304" pitchFamily="18" charset="0"/>
              </a:rPr>
            </a:br>
            <a:r>
              <a:rPr lang="en-US" sz="6600" dirty="0">
                <a:solidFill>
                  <a:schemeClr val="bg1"/>
                </a:solidFill>
                <a:latin typeface="Times New Roman" panose="02020603050405020304" pitchFamily="18" charset="0"/>
                <a:cs typeface="Times New Roman" panose="02020603050405020304" pitchFamily="18" charset="0"/>
              </a:rPr>
              <a:t>Beth Blickensderfer Ph.D.</a:t>
            </a:r>
            <a:br>
              <a:rPr lang="en-US" sz="6600" dirty="0">
                <a:solidFill>
                  <a:schemeClr val="bg1"/>
                </a:solidFill>
                <a:latin typeface="Times New Roman" panose="02020603050405020304" pitchFamily="18" charset="0"/>
                <a:cs typeface="Times New Roman" panose="02020603050405020304" pitchFamily="18" charset="0"/>
              </a:rPr>
            </a:br>
            <a:r>
              <a:rPr lang="en-US" sz="6600" dirty="0">
                <a:solidFill>
                  <a:schemeClr val="bg1"/>
                </a:solidFill>
                <a:latin typeface="Times New Roman" panose="02020603050405020304" pitchFamily="18" charset="0"/>
                <a:cs typeface="Times New Roman" panose="02020603050405020304" pitchFamily="18" charset="0"/>
              </a:rPr>
              <a:t>Embry-Riddle Aeronautical University</a:t>
            </a:r>
          </a:p>
        </p:txBody>
      </p:sp>
      <p:sp>
        <p:nvSpPr>
          <p:cNvPr id="3" name="Content Placeholder 2">
            <a:extLst>
              <a:ext uri="{FF2B5EF4-FFF2-40B4-BE49-F238E27FC236}">
                <a16:creationId xmlns:a16="http://schemas.microsoft.com/office/drawing/2014/main" id="{5487873B-7F53-4C10-B788-DF9C983F4B77}"/>
              </a:ext>
            </a:extLst>
          </p:cNvPr>
          <p:cNvSpPr>
            <a:spLocks noGrp="1"/>
          </p:cNvSpPr>
          <p:nvPr>
            <p:ph idx="1"/>
          </p:nvPr>
        </p:nvSpPr>
        <p:spPr>
          <a:xfrm>
            <a:off x="822959" y="6818460"/>
            <a:ext cx="9416535" cy="646331"/>
          </a:xfrm>
          <a:solidFill>
            <a:schemeClr val="accent1"/>
          </a:solidFill>
        </p:spPr>
        <p:txBody>
          <a:bodyPr>
            <a:normAutofit/>
          </a:bodyPr>
          <a:lstStyle/>
          <a:p>
            <a:pPr marL="0" indent="0" algn="ctr">
              <a:buNone/>
            </a:pPr>
            <a:r>
              <a:rPr lang="en-US" sz="3600" dirty="0">
                <a:solidFill>
                  <a:schemeClr val="bg1"/>
                </a:solidFill>
                <a:latin typeface="Times New Roman" panose="02020603050405020304" pitchFamily="18" charset="0"/>
                <a:cs typeface="Times New Roman" panose="02020603050405020304" pitchFamily="18" charset="0"/>
              </a:rPr>
              <a:t>Abstract</a:t>
            </a:r>
          </a:p>
        </p:txBody>
      </p:sp>
      <p:pic>
        <p:nvPicPr>
          <p:cNvPr id="5" name="Picture 4" descr="A blue and white logo&#10;&#10;Description automatically generated with low confidence">
            <a:extLst>
              <a:ext uri="{FF2B5EF4-FFF2-40B4-BE49-F238E27FC236}">
                <a16:creationId xmlns:a16="http://schemas.microsoft.com/office/drawing/2014/main" id="{272C9AF6-5591-48B9-8692-4CBF75381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40372" y="787041"/>
            <a:ext cx="4788620" cy="4788620"/>
          </a:xfrm>
          <a:prstGeom prst="rect">
            <a:avLst/>
          </a:prstGeom>
        </p:spPr>
      </p:pic>
      <p:sp>
        <p:nvSpPr>
          <p:cNvPr id="6" name="TextBox 5">
            <a:extLst>
              <a:ext uri="{FF2B5EF4-FFF2-40B4-BE49-F238E27FC236}">
                <a16:creationId xmlns:a16="http://schemas.microsoft.com/office/drawing/2014/main" id="{2ED5CC51-BAE0-4BD1-B2F8-62A6593F5061}"/>
              </a:ext>
            </a:extLst>
          </p:cNvPr>
          <p:cNvSpPr txBox="1"/>
          <p:nvPr/>
        </p:nvSpPr>
        <p:spPr>
          <a:xfrm>
            <a:off x="971897" y="7907299"/>
            <a:ext cx="8985650" cy="7694414"/>
          </a:xfrm>
          <a:prstGeom prst="rect">
            <a:avLst/>
          </a:prstGeom>
          <a:solidFill>
            <a:schemeClr val="bg1"/>
          </a:solidFill>
        </p:spPr>
        <p:txBody>
          <a:bodyPr wrap="square" rtlCol="0">
            <a:spAutoFit/>
          </a:bodyPr>
          <a:lstStyle/>
          <a:p>
            <a:pPr algn="just"/>
            <a:r>
              <a:rPr lang="en-US" sz="2600" b="0" i="0" u="none" strike="noStrike" dirty="0">
                <a:effectLst/>
                <a:latin typeface="Times New Roman" panose="02020603050405020304" pitchFamily="18" charset="0"/>
                <a:cs typeface="Times New Roman" panose="02020603050405020304" pitchFamily="18" charset="0"/>
              </a:rPr>
              <a:t>Highly repetitive manual tasks such as those performed by a barista can put workers at risk of developing Work-related Musculoskeletal Disorders (WMSDs). These disorders can cause both short-term and long-term pain for workers and come at high financial costs for employers. The purpose of this case study is the evaluation of potential risk associated with tasks performed by baristas and to provide recommendations for limiting the potential development of these disorders. This case study focused on a barista working in Texas. The subject is a 24-year-old female who has worked as a barista for over a year. The Rapid Entire Body Assessment (REBA) and the Threshold Limit Value (TLV) for Hand Activity were used to assess the tasks of milk steaming (REBA) and the whisking of sweet cream (TLV): two activities the barista performs regularly. The ergonomics evaluations showed that the barista scored a six on the REBA and a five on the TLV. Both scores imply that the barista is in the hazardous zone for WMSDs, requiring interventions. Recommendations include wearing a back brace and rotating workstations throughout a shift. Implementing these solutions will reduce the chance of WMSDs.</a:t>
            </a:r>
            <a:endParaRPr lang="en-US" sz="2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4CFD8B1-5BCF-45A8-AA0F-703F337CD7A4}"/>
              </a:ext>
            </a:extLst>
          </p:cNvPr>
          <p:cNvSpPr txBox="1"/>
          <p:nvPr/>
        </p:nvSpPr>
        <p:spPr>
          <a:xfrm>
            <a:off x="10934192" y="6795206"/>
            <a:ext cx="10862638" cy="646331"/>
          </a:xfrm>
          <a:prstGeom prst="rect">
            <a:avLst/>
          </a:prstGeom>
          <a:solidFill>
            <a:schemeClr val="accent1"/>
          </a:solid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Rapid Entire Body Assessment</a:t>
            </a:r>
          </a:p>
        </p:txBody>
      </p:sp>
      <p:pic>
        <p:nvPicPr>
          <p:cNvPr id="9" name="Picture 8" descr="Diagram, schematic&#10;&#10;Description automatically generated">
            <a:extLst>
              <a:ext uri="{FF2B5EF4-FFF2-40B4-BE49-F238E27FC236}">
                <a16:creationId xmlns:a16="http://schemas.microsoft.com/office/drawing/2014/main" id="{270BA810-EACC-49D9-AA7D-B40DF11C2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4775674" y="8212100"/>
            <a:ext cx="7360919" cy="6751318"/>
          </a:xfrm>
          <a:prstGeom prst="rect">
            <a:avLst/>
          </a:prstGeom>
        </p:spPr>
      </p:pic>
      <p:pic>
        <p:nvPicPr>
          <p:cNvPr id="11" name="Picture 10" descr="Chart, line chart&#10;&#10;Description automatically generated">
            <a:extLst>
              <a:ext uri="{FF2B5EF4-FFF2-40B4-BE49-F238E27FC236}">
                <a16:creationId xmlns:a16="http://schemas.microsoft.com/office/drawing/2014/main" id="{E98850CA-6D91-42BE-86D2-ADCB2F866D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77912" y="13311620"/>
            <a:ext cx="4347331" cy="3440158"/>
          </a:xfrm>
          <a:prstGeom prst="rect">
            <a:avLst/>
          </a:prstGeom>
        </p:spPr>
      </p:pic>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CB013C0A-6FBA-43BE-9180-E85823E09862}"/>
                  </a:ext>
                </a:extLst>
              </p14:cNvPr>
              <p14:cNvContentPartPr/>
              <p14:nvPr/>
            </p14:nvContentPartPr>
            <p14:xfrm>
              <a:off x="13147015" y="10291883"/>
              <a:ext cx="360" cy="360"/>
            </p14:xfrm>
          </p:contentPart>
        </mc:Choice>
        <mc:Fallback xmlns="">
          <p:pic>
            <p:nvPicPr>
              <p:cNvPr id="38" name="Ink 37">
                <a:extLst>
                  <a:ext uri="{FF2B5EF4-FFF2-40B4-BE49-F238E27FC236}">
                    <a16:creationId xmlns:a16="http://schemas.microsoft.com/office/drawing/2014/main" id="{CB013C0A-6FBA-43BE-9180-E85823E09862}"/>
                  </a:ext>
                </a:extLst>
              </p:cNvPr>
              <p:cNvPicPr/>
              <p:nvPr/>
            </p:nvPicPr>
            <p:blipFill>
              <a:blip r:embed="rId6"/>
              <a:stretch>
                <a:fillRect/>
              </a:stretch>
            </p:blipFill>
            <p:spPr>
              <a:xfrm>
                <a:off x="13057015" y="10111883"/>
                <a:ext cx="180000" cy="360000"/>
              </a:xfrm>
              <a:prstGeom prst="rect">
                <a:avLst/>
              </a:prstGeom>
            </p:spPr>
          </p:pic>
        </mc:Fallback>
      </mc:AlternateContent>
      <p:sp>
        <p:nvSpPr>
          <p:cNvPr id="39" name="TextBox 38">
            <a:extLst>
              <a:ext uri="{FF2B5EF4-FFF2-40B4-BE49-F238E27FC236}">
                <a16:creationId xmlns:a16="http://schemas.microsoft.com/office/drawing/2014/main" id="{B5C2A8CF-9E16-42F0-8785-1F814074DFB3}"/>
              </a:ext>
            </a:extLst>
          </p:cNvPr>
          <p:cNvSpPr txBox="1"/>
          <p:nvPr/>
        </p:nvSpPr>
        <p:spPr>
          <a:xfrm>
            <a:off x="33772126" y="6792157"/>
            <a:ext cx="9413187" cy="646331"/>
          </a:xfrm>
          <a:prstGeom prst="rect">
            <a:avLst/>
          </a:prstGeom>
          <a:solidFill>
            <a:schemeClr val="accent1"/>
          </a:solid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Body Part Discomfort Survey</a:t>
            </a:r>
          </a:p>
        </p:txBody>
      </p:sp>
      <mc:AlternateContent xmlns:mc="http://schemas.openxmlformats.org/markup-compatibility/2006" xmlns:p14="http://schemas.microsoft.com/office/powerpoint/2010/main">
        <mc:Choice Requires="p14">
          <p:contentPart p14:bwMode="auto" r:id="rId7">
            <p14:nvContentPartPr>
              <p14:cNvPr id="52" name="Ink 51">
                <a:extLst>
                  <a:ext uri="{FF2B5EF4-FFF2-40B4-BE49-F238E27FC236}">
                    <a16:creationId xmlns:a16="http://schemas.microsoft.com/office/drawing/2014/main" id="{C732DCF2-873B-4ACE-A27A-5A57F65D4012}"/>
                  </a:ext>
                </a:extLst>
              </p14:cNvPr>
              <p14:cNvContentPartPr/>
              <p14:nvPr/>
            </p14:nvContentPartPr>
            <p14:xfrm>
              <a:off x="12471765" y="9774120"/>
              <a:ext cx="89640" cy="4320"/>
            </p14:xfrm>
          </p:contentPart>
        </mc:Choice>
        <mc:Fallback xmlns="">
          <p:pic>
            <p:nvPicPr>
              <p:cNvPr id="52" name="Ink 51">
                <a:extLst>
                  <a:ext uri="{FF2B5EF4-FFF2-40B4-BE49-F238E27FC236}">
                    <a16:creationId xmlns:a16="http://schemas.microsoft.com/office/drawing/2014/main" id="{C732DCF2-873B-4ACE-A27A-5A57F65D4012}"/>
                  </a:ext>
                </a:extLst>
              </p:cNvPr>
              <p:cNvPicPr/>
              <p:nvPr/>
            </p:nvPicPr>
            <p:blipFill>
              <a:blip r:embed="rId8"/>
              <a:stretch>
                <a:fillRect/>
              </a:stretch>
            </p:blipFill>
            <p:spPr>
              <a:xfrm>
                <a:off x="12467445" y="9769800"/>
                <a:ext cx="982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3" name="Ink 52">
                <a:extLst>
                  <a:ext uri="{FF2B5EF4-FFF2-40B4-BE49-F238E27FC236}">
                    <a16:creationId xmlns:a16="http://schemas.microsoft.com/office/drawing/2014/main" id="{63ACF5F2-9A8C-4CF7-B524-D0BD69F956A8}"/>
                  </a:ext>
                </a:extLst>
              </p14:cNvPr>
              <p14:cNvContentPartPr/>
              <p14:nvPr/>
            </p14:nvContentPartPr>
            <p14:xfrm>
              <a:off x="12494805" y="9778440"/>
              <a:ext cx="59040" cy="3240"/>
            </p14:xfrm>
          </p:contentPart>
        </mc:Choice>
        <mc:Fallback xmlns="">
          <p:pic>
            <p:nvPicPr>
              <p:cNvPr id="53" name="Ink 52">
                <a:extLst>
                  <a:ext uri="{FF2B5EF4-FFF2-40B4-BE49-F238E27FC236}">
                    <a16:creationId xmlns:a16="http://schemas.microsoft.com/office/drawing/2014/main" id="{63ACF5F2-9A8C-4CF7-B524-D0BD69F956A8}"/>
                  </a:ext>
                </a:extLst>
              </p:cNvPr>
              <p:cNvPicPr/>
              <p:nvPr/>
            </p:nvPicPr>
            <p:blipFill>
              <a:blip r:embed="rId10"/>
              <a:stretch>
                <a:fillRect/>
              </a:stretch>
            </p:blipFill>
            <p:spPr>
              <a:xfrm>
                <a:off x="12490485" y="9774120"/>
                <a:ext cx="676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3" name="Ink 62">
                <a:extLst>
                  <a:ext uri="{FF2B5EF4-FFF2-40B4-BE49-F238E27FC236}">
                    <a16:creationId xmlns:a16="http://schemas.microsoft.com/office/drawing/2014/main" id="{EDCD490D-268C-4C3D-966A-C9895EA423B0}"/>
                  </a:ext>
                </a:extLst>
              </p14:cNvPr>
              <p14:cNvContentPartPr/>
              <p14:nvPr/>
            </p14:nvContentPartPr>
            <p14:xfrm>
              <a:off x="12492645" y="9791580"/>
              <a:ext cx="47880" cy="2160"/>
            </p14:xfrm>
          </p:contentPart>
        </mc:Choice>
        <mc:Fallback xmlns="">
          <p:pic>
            <p:nvPicPr>
              <p:cNvPr id="63" name="Ink 62">
                <a:extLst>
                  <a:ext uri="{FF2B5EF4-FFF2-40B4-BE49-F238E27FC236}">
                    <a16:creationId xmlns:a16="http://schemas.microsoft.com/office/drawing/2014/main" id="{EDCD490D-268C-4C3D-966A-C9895EA423B0}"/>
                  </a:ext>
                </a:extLst>
              </p:cNvPr>
              <p:cNvPicPr/>
              <p:nvPr/>
            </p:nvPicPr>
            <p:blipFill>
              <a:blip r:embed="rId12"/>
              <a:stretch>
                <a:fillRect/>
              </a:stretch>
            </p:blipFill>
            <p:spPr>
              <a:xfrm>
                <a:off x="12488325" y="9787877"/>
                <a:ext cx="56520" cy="9566"/>
              </a:xfrm>
              <a:prstGeom prst="rect">
                <a:avLst/>
              </a:prstGeom>
            </p:spPr>
          </p:pic>
        </mc:Fallback>
      </mc:AlternateContent>
      <p:graphicFrame>
        <p:nvGraphicFramePr>
          <p:cNvPr id="117" name="Table 117">
            <a:extLst>
              <a:ext uri="{FF2B5EF4-FFF2-40B4-BE49-F238E27FC236}">
                <a16:creationId xmlns:a16="http://schemas.microsoft.com/office/drawing/2014/main" id="{0326B9DF-02F8-4293-9955-F0D3BCD223F9}"/>
              </a:ext>
            </a:extLst>
          </p:cNvPr>
          <p:cNvGraphicFramePr>
            <a:graphicFrameLocks noGrp="1"/>
          </p:cNvGraphicFramePr>
          <p:nvPr>
            <p:extLst>
              <p:ext uri="{D42A27DB-BD31-4B8C-83A1-F6EECF244321}">
                <p14:modId xmlns:p14="http://schemas.microsoft.com/office/powerpoint/2010/main" val="2400370636"/>
              </p:ext>
            </p:extLst>
          </p:nvPr>
        </p:nvGraphicFramePr>
        <p:xfrm>
          <a:off x="11161400" y="25406816"/>
          <a:ext cx="21859476" cy="6651691"/>
        </p:xfrm>
        <a:graphic>
          <a:graphicData uri="http://schemas.openxmlformats.org/drawingml/2006/table">
            <a:tbl>
              <a:tblPr firstRow="1" bandRow="1">
                <a:tableStyleId>{FABFCF23-3B69-468F-B69F-88F6DE6A72F2}</a:tableStyleId>
              </a:tblPr>
              <a:tblGrid>
                <a:gridCol w="6820865">
                  <a:extLst>
                    <a:ext uri="{9D8B030D-6E8A-4147-A177-3AD203B41FA5}">
                      <a16:colId xmlns:a16="http://schemas.microsoft.com/office/drawing/2014/main" val="1998328918"/>
                    </a:ext>
                  </a:extLst>
                </a:gridCol>
                <a:gridCol w="7752119">
                  <a:extLst>
                    <a:ext uri="{9D8B030D-6E8A-4147-A177-3AD203B41FA5}">
                      <a16:colId xmlns:a16="http://schemas.microsoft.com/office/drawing/2014/main" val="4073064585"/>
                    </a:ext>
                  </a:extLst>
                </a:gridCol>
                <a:gridCol w="7286492">
                  <a:extLst>
                    <a:ext uri="{9D8B030D-6E8A-4147-A177-3AD203B41FA5}">
                      <a16:colId xmlns:a16="http://schemas.microsoft.com/office/drawing/2014/main" val="2705155027"/>
                    </a:ext>
                  </a:extLst>
                </a:gridCol>
              </a:tblGrid>
              <a:tr h="1171744">
                <a:tc>
                  <a:txBody>
                    <a:bodyPr/>
                    <a:lstStyle/>
                    <a:p>
                      <a:pPr lvl="0" algn="ctr"/>
                      <a:r>
                        <a:rPr lang="en-US" sz="4800" dirty="0"/>
                        <a:t>Solution</a:t>
                      </a:r>
                      <a:endParaRPr lang="en-US" sz="4800" dirty="0">
                        <a:latin typeface="Times New Roman" panose="02020603050405020304" pitchFamily="18" charset="0"/>
                        <a:cs typeface="Times New Roman" panose="02020603050405020304" pitchFamily="18" charset="0"/>
                      </a:endParaRP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vl="0" algn="ctr"/>
                      <a:r>
                        <a:rPr lang="en-US" sz="4800" dirty="0"/>
                        <a:t>Reasoning </a:t>
                      </a:r>
                      <a:endParaRPr lang="en-US" sz="4800" dirty="0">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lvl="0" algn="ctr"/>
                      <a:r>
                        <a:rPr lang="en-US" sz="4800" dirty="0"/>
                        <a:t>Reduced Risk</a:t>
                      </a:r>
                      <a:endParaRPr lang="en-US" sz="4800" dirty="0">
                        <a:latin typeface="Times New Roman" panose="02020603050405020304" pitchFamily="18" charset="0"/>
                        <a:cs typeface="Times New Roman" panose="02020603050405020304" pitchFamily="18" charset="0"/>
                      </a:endParaRPr>
                    </a:p>
                  </a:txBody>
                  <a:tcPr anchor="ctr">
                    <a:lnL w="28575" cap="flat" cmpd="sng" algn="ctr">
                      <a:noFill/>
                      <a:prstDash val="solid"/>
                      <a:round/>
                      <a:headEnd type="none" w="med" len="med"/>
                      <a:tailEnd type="none" w="med" len="med"/>
                    </a:lnL>
                  </a:tcPr>
                </a:tc>
                <a:extLst>
                  <a:ext uri="{0D108BD9-81ED-4DB2-BD59-A6C34878D82A}">
                    <a16:rowId xmlns:a16="http://schemas.microsoft.com/office/drawing/2014/main" val="624614272"/>
                  </a:ext>
                </a:extLst>
              </a:tr>
              <a:tr h="1911995">
                <a:tc>
                  <a:txBody>
                    <a:bodyPr/>
                    <a:lstStyle/>
                    <a:p>
                      <a:pPr algn="ctr"/>
                      <a:endParaRPr lang="en-US" sz="3800" dirty="0">
                        <a:solidFill>
                          <a:schemeClr val="tx1"/>
                        </a:solidFill>
                      </a:endParaRPr>
                    </a:p>
                    <a:p>
                      <a:pPr algn="ctr"/>
                      <a:r>
                        <a:rPr lang="en-US" sz="3800" dirty="0">
                          <a:solidFill>
                            <a:schemeClr val="tx1"/>
                          </a:solidFill>
                        </a:rPr>
                        <a:t>Rotating workstations </a:t>
                      </a:r>
                      <a:endParaRPr lang="en-US" sz="3800" dirty="0">
                        <a:solidFill>
                          <a:schemeClr val="tx1"/>
                        </a:solidFill>
                        <a:latin typeface="Times New Roman" panose="02020603050405020304" pitchFamily="18" charset="0"/>
                        <a:cs typeface="Times New Roman" panose="02020603050405020304" pitchFamily="18" charset="0"/>
                      </a:endParaRPr>
                    </a:p>
                  </a:txBody>
                  <a:tcPr>
                    <a:lnR w="28575" cap="flat" cmpd="sng" algn="ctr">
                      <a:solidFill>
                        <a:schemeClr val="tx1"/>
                      </a:solidFill>
                      <a:prstDash val="solid"/>
                      <a:round/>
                      <a:headEnd type="none" w="med" len="med"/>
                      <a:tailEnd type="none" w="med" len="med"/>
                    </a:lnR>
                    <a:lnT w="12700" cmpd="sng">
                      <a:noFill/>
                    </a:lnT>
                  </a:tcPr>
                </a:tc>
                <a:tc>
                  <a:txBody>
                    <a:bodyPr/>
                    <a:lstStyle/>
                    <a:p>
                      <a:pPr algn="ctr"/>
                      <a:r>
                        <a:rPr lang="en-US" sz="2800" dirty="0">
                          <a:solidFill>
                            <a:schemeClr val="tx1"/>
                          </a:solidFill>
                        </a:rPr>
                        <a:t>As a shift manager, the subject can easily pick where they will station themselves throughout the shift. </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T w="12700" cmpd="sng">
                      <a:noFill/>
                    </a:lnT>
                  </a:tcPr>
                </a:tc>
                <a:tc>
                  <a:txBody>
                    <a:bodyPr/>
                    <a:lstStyle/>
                    <a:p>
                      <a:pPr algn="ctr"/>
                      <a:r>
                        <a:rPr lang="en-US" sz="2800" dirty="0">
                          <a:solidFill>
                            <a:schemeClr val="tx1"/>
                          </a:solidFill>
                        </a:rPr>
                        <a:t>The subject can station themselves somewhere that is not as physically demanding if they are experiencing pain. </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436246163"/>
                  </a:ext>
                </a:extLst>
              </a:tr>
              <a:tr h="1895720">
                <a:tc>
                  <a:txBody>
                    <a:bodyPr/>
                    <a:lstStyle/>
                    <a:p>
                      <a:pPr algn="ctr"/>
                      <a:endParaRPr lang="en-US" sz="3800" dirty="0">
                        <a:solidFill>
                          <a:schemeClr val="tx1"/>
                        </a:solidFill>
                      </a:endParaRPr>
                    </a:p>
                    <a:p>
                      <a:pPr algn="ctr"/>
                      <a:r>
                        <a:rPr lang="en-US" sz="3800" dirty="0">
                          <a:solidFill>
                            <a:schemeClr val="tx1"/>
                          </a:solidFill>
                        </a:rPr>
                        <a:t>Being more conscious of posture</a:t>
                      </a:r>
                      <a:endParaRPr lang="en-US" sz="3800" dirty="0">
                        <a:solidFill>
                          <a:schemeClr val="tx1"/>
                        </a:solidFill>
                        <a:latin typeface="Times New Roman" panose="02020603050405020304" pitchFamily="18" charset="0"/>
                        <a:cs typeface="Times New Roman" panose="02020603050405020304" pitchFamily="18" charset="0"/>
                      </a:endParaRPr>
                    </a:p>
                  </a:txBody>
                  <a:tcPr>
                    <a:lnR w="28575" cap="flat" cmpd="sng" algn="ctr">
                      <a:solidFill>
                        <a:schemeClr val="tx1"/>
                      </a:solidFill>
                      <a:prstDash val="solid"/>
                      <a:round/>
                      <a:headEnd type="none" w="med" len="med"/>
                      <a:tailEnd type="none" w="med" len="med"/>
                    </a:lnR>
                  </a:tcPr>
                </a:tc>
                <a:tc>
                  <a:txBody>
                    <a:bodyPr/>
                    <a:lstStyle/>
                    <a:p>
                      <a:pPr algn="ctr"/>
                      <a:r>
                        <a:rPr lang="en-US" sz="2800" dirty="0">
                          <a:solidFill>
                            <a:schemeClr val="tx1"/>
                          </a:solidFill>
                        </a:rPr>
                        <a:t>The subject has stated that they have caught themselves having bad posture and slouching while working. </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tcPr>
                </a:tc>
                <a:tc>
                  <a:txBody>
                    <a:bodyPr/>
                    <a:lstStyle/>
                    <a:p>
                      <a:pPr algn="ctr"/>
                      <a:r>
                        <a:rPr lang="en-US" sz="2800" dirty="0">
                          <a:solidFill>
                            <a:schemeClr val="tx1"/>
                          </a:solidFill>
                        </a:rPr>
                        <a:t>Constantly reminding themselves to stand up straight and have a good posture could lead to less pain while working.</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90741239"/>
                  </a:ext>
                </a:extLst>
              </a:tr>
              <a:tr h="1672232">
                <a:tc>
                  <a:txBody>
                    <a:bodyPr/>
                    <a:lstStyle/>
                    <a:p>
                      <a:pPr algn="ctr"/>
                      <a:endParaRPr lang="en-US" sz="3800" dirty="0">
                        <a:solidFill>
                          <a:schemeClr val="tx1"/>
                        </a:solidFill>
                      </a:endParaRPr>
                    </a:p>
                    <a:p>
                      <a:pPr algn="ctr"/>
                      <a:r>
                        <a:rPr lang="en-US" sz="3800" dirty="0">
                          <a:solidFill>
                            <a:schemeClr val="tx1"/>
                          </a:solidFill>
                        </a:rPr>
                        <a:t>Wearing a back brace </a:t>
                      </a:r>
                      <a:endParaRPr lang="en-US" sz="3800" dirty="0">
                        <a:solidFill>
                          <a:schemeClr val="tx1"/>
                        </a:solidFill>
                        <a:latin typeface="Times New Roman" panose="02020603050405020304" pitchFamily="18" charset="0"/>
                        <a:cs typeface="Times New Roman" panose="02020603050405020304" pitchFamily="18" charset="0"/>
                      </a:endParaRPr>
                    </a:p>
                  </a:txBody>
                  <a:tcPr>
                    <a:lnR w="28575" cap="flat" cmpd="sng" algn="ctr">
                      <a:solidFill>
                        <a:schemeClr val="tx1"/>
                      </a:solidFill>
                      <a:prstDash val="solid"/>
                      <a:round/>
                      <a:headEnd type="none" w="med" len="med"/>
                      <a:tailEnd type="none" w="med" len="med"/>
                    </a:lnR>
                  </a:tcPr>
                </a:tc>
                <a:tc>
                  <a:txBody>
                    <a:bodyPr/>
                    <a:lstStyle/>
                    <a:p>
                      <a:pPr algn="ctr"/>
                      <a:endParaRPr lang="en-US" sz="2800" dirty="0">
                        <a:solidFill>
                          <a:schemeClr val="tx1"/>
                        </a:solidFill>
                      </a:endParaRPr>
                    </a:p>
                    <a:p>
                      <a:pPr algn="ctr"/>
                      <a:r>
                        <a:rPr lang="en-US" sz="2800" dirty="0">
                          <a:solidFill>
                            <a:schemeClr val="tx1"/>
                          </a:solidFill>
                        </a:rPr>
                        <a:t>The subject owns a back brace that they wear occasionally outside of work.</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tcPr>
                </a:tc>
                <a:tc>
                  <a:txBody>
                    <a:bodyPr/>
                    <a:lstStyle/>
                    <a:p>
                      <a:pPr algn="ctr"/>
                      <a:r>
                        <a:rPr lang="en-US" sz="2800" dirty="0">
                          <a:solidFill>
                            <a:schemeClr val="tx1"/>
                          </a:solidFill>
                        </a:rPr>
                        <a:t>Wearing the back brace more often and at work can help alleviate pain and help fix bad posture.</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235810535"/>
                  </a:ext>
                </a:extLst>
              </a:tr>
            </a:tbl>
          </a:graphicData>
        </a:graphic>
      </p:graphicFrame>
      <p:pic>
        <p:nvPicPr>
          <p:cNvPr id="119" name="Picture 118" descr="A picture containing graphical user interface&#10;&#10;Description automatically generated">
            <a:extLst>
              <a:ext uri="{FF2B5EF4-FFF2-40B4-BE49-F238E27FC236}">
                <a16:creationId xmlns:a16="http://schemas.microsoft.com/office/drawing/2014/main" id="{15C23E23-44E8-4682-8144-45CFEC92D75D}"/>
              </a:ext>
            </a:extLst>
          </p:cNvPr>
          <p:cNvPicPr>
            <a:picLocks noChangeAspect="1"/>
          </p:cNvPicPr>
          <p:nvPr/>
        </p:nvPicPr>
        <p:blipFill rotWithShape="1">
          <a:blip r:embed="rId13">
            <a:extLst>
              <a:ext uri="{28A0092B-C50C-407E-A947-70E740481C1C}">
                <a14:useLocalDpi xmlns:a14="http://schemas.microsoft.com/office/drawing/2010/main" val="0"/>
              </a:ext>
            </a:extLst>
          </a:blip>
          <a:srcRect t="5700" r="56555" b="5007"/>
          <a:stretch/>
        </p:blipFill>
        <p:spPr>
          <a:xfrm>
            <a:off x="28319485" y="7814154"/>
            <a:ext cx="4713745" cy="7360920"/>
          </a:xfrm>
          <a:prstGeom prst="rect">
            <a:avLst/>
          </a:prstGeom>
        </p:spPr>
      </p:pic>
      <p:sp>
        <p:nvSpPr>
          <p:cNvPr id="120" name="TextBox 119">
            <a:extLst>
              <a:ext uri="{FF2B5EF4-FFF2-40B4-BE49-F238E27FC236}">
                <a16:creationId xmlns:a16="http://schemas.microsoft.com/office/drawing/2014/main" id="{ECCE2078-EDDB-4FDF-A088-595B52596A77}"/>
              </a:ext>
            </a:extLst>
          </p:cNvPr>
          <p:cNvSpPr txBox="1"/>
          <p:nvPr/>
        </p:nvSpPr>
        <p:spPr>
          <a:xfrm>
            <a:off x="15113132" y="15506457"/>
            <a:ext cx="6780699"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Figure 4. REBA Assessment for steaming of milk.</a:t>
            </a:r>
          </a:p>
        </p:txBody>
      </p:sp>
      <p:pic>
        <p:nvPicPr>
          <p:cNvPr id="19" name="Content Placeholder 4" descr="A picture containing person, indoor&#10;&#10;Description automatically generated">
            <a:extLst>
              <a:ext uri="{FF2B5EF4-FFF2-40B4-BE49-F238E27FC236}">
                <a16:creationId xmlns:a16="http://schemas.microsoft.com/office/drawing/2014/main" id="{93B0F300-E538-4161-A794-DDB436C63F01}"/>
              </a:ext>
            </a:extLst>
          </p:cNvPr>
          <p:cNvPicPr>
            <a:picLocks noChangeAspect="1"/>
          </p:cNvPicPr>
          <p:nvPr/>
        </p:nvPicPr>
        <p:blipFill rotWithShape="1">
          <a:blip r:embed="rId14">
            <a:extLst>
              <a:ext uri="{28A0092B-C50C-407E-A947-70E740481C1C}">
                <a14:useLocalDpi xmlns:a14="http://schemas.microsoft.com/office/drawing/2010/main" val="0"/>
              </a:ext>
            </a:extLst>
          </a:blip>
          <a:srcRect t="32923"/>
          <a:stretch/>
        </p:blipFill>
        <p:spPr>
          <a:xfrm>
            <a:off x="10934192" y="8623385"/>
            <a:ext cx="3999671" cy="4771951"/>
          </a:xfrm>
          <a:prstGeom prst="rect">
            <a:avLst/>
          </a:prstGeom>
        </p:spPr>
      </p:pic>
      <p:pic>
        <p:nvPicPr>
          <p:cNvPr id="21" name="Content Placeholder 4" descr="A picture containing person, indoor&#10;&#10;Description automatically generated">
            <a:extLst>
              <a:ext uri="{FF2B5EF4-FFF2-40B4-BE49-F238E27FC236}">
                <a16:creationId xmlns:a16="http://schemas.microsoft.com/office/drawing/2014/main" id="{4776F838-41FB-4979-BF89-4159C7FDC9EB}"/>
              </a:ext>
            </a:extLst>
          </p:cNvPr>
          <p:cNvPicPr>
            <a:picLocks noChangeAspect="1"/>
          </p:cNvPicPr>
          <p:nvPr/>
        </p:nvPicPr>
        <p:blipFill rotWithShape="1">
          <a:blip r:embed="rId15">
            <a:extLst>
              <a:ext uri="{28A0092B-C50C-407E-A947-70E740481C1C}">
                <a14:useLocalDpi xmlns:a14="http://schemas.microsoft.com/office/drawing/2010/main" val="0"/>
              </a:ext>
            </a:extLst>
          </a:blip>
          <a:srcRect r="21016"/>
          <a:stretch/>
        </p:blipFill>
        <p:spPr>
          <a:xfrm rot="5400000">
            <a:off x="22963469" y="7933626"/>
            <a:ext cx="4502076" cy="4274965"/>
          </a:xfrm>
          <a:prstGeom prst="rect">
            <a:avLst/>
          </a:prstGeom>
        </p:spPr>
      </p:pic>
      <p:sp>
        <p:nvSpPr>
          <p:cNvPr id="12" name="TextBox 11">
            <a:extLst>
              <a:ext uri="{FF2B5EF4-FFF2-40B4-BE49-F238E27FC236}">
                <a16:creationId xmlns:a16="http://schemas.microsoft.com/office/drawing/2014/main" id="{C9A1D4CD-F945-46F8-85B4-465E83205C2C}"/>
              </a:ext>
            </a:extLst>
          </p:cNvPr>
          <p:cNvSpPr txBox="1"/>
          <p:nvPr/>
        </p:nvSpPr>
        <p:spPr>
          <a:xfrm>
            <a:off x="28269394" y="15367957"/>
            <a:ext cx="4713745"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Figures 6 (left) and 7 (top). The TLV for Hand Activity for the preparation of vanilla sweet cream. </a:t>
            </a:r>
          </a:p>
        </p:txBody>
      </p:sp>
      <p:sp>
        <p:nvSpPr>
          <p:cNvPr id="14" name="TextBox 13">
            <a:extLst>
              <a:ext uri="{FF2B5EF4-FFF2-40B4-BE49-F238E27FC236}">
                <a16:creationId xmlns:a16="http://schemas.microsoft.com/office/drawing/2014/main" id="{DAC87332-A198-4E2F-8E17-461689BA192D}"/>
              </a:ext>
            </a:extLst>
          </p:cNvPr>
          <p:cNvSpPr txBox="1"/>
          <p:nvPr/>
        </p:nvSpPr>
        <p:spPr>
          <a:xfrm>
            <a:off x="23119270" y="12342656"/>
            <a:ext cx="4190473"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Figure 5 (top). Demonstration of vanilla sweet cream preparation.</a:t>
            </a:r>
          </a:p>
        </p:txBody>
      </p:sp>
      <p:sp>
        <p:nvSpPr>
          <p:cNvPr id="15" name="TextBox 14">
            <a:extLst>
              <a:ext uri="{FF2B5EF4-FFF2-40B4-BE49-F238E27FC236}">
                <a16:creationId xmlns:a16="http://schemas.microsoft.com/office/drawing/2014/main" id="{BE7B9396-8762-4A21-A3D9-D3C4E2CC51AB}"/>
              </a:ext>
            </a:extLst>
          </p:cNvPr>
          <p:cNvSpPr txBox="1"/>
          <p:nvPr/>
        </p:nvSpPr>
        <p:spPr>
          <a:xfrm>
            <a:off x="992217" y="17199115"/>
            <a:ext cx="9365300" cy="646331"/>
          </a:xfrm>
          <a:prstGeom prst="rect">
            <a:avLst/>
          </a:prstGeom>
          <a:solidFill>
            <a:schemeClr val="accent1"/>
          </a:solid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Introduction</a:t>
            </a:r>
          </a:p>
        </p:txBody>
      </p:sp>
      <p:sp>
        <p:nvSpPr>
          <p:cNvPr id="16" name="TextBox 15">
            <a:extLst>
              <a:ext uri="{FF2B5EF4-FFF2-40B4-BE49-F238E27FC236}">
                <a16:creationId xmlns:a16="http://schemas.microsoft.com/office/drawing/2014/main" id="{E4C763A3-FAD8-4A5E-AF8F-4913C548B975}"/>
              </a:ext>
            </a:extLst>
          </p:cNvPr>
          <p:cNvSpPr txBox="1"/>
          <p:nvPr/>
        </p:nvSpPr>
        <p:spPr>
          <a:xfrm>
            <a:off x="992216" y="17845446"/>
            <a:ext cx="9365301" cy="6001643"/>
          </a:xfrm>
          <a:prstGeom prst="rect">
            <a:avLst/>
          </a:prstGeom>
          <a:noFill/>
        </p:spPr>
        <p:txBody>
          <a:bodyPr wrap="square" rtlCol="0">
            <a:spAutoFit/>
          </a:bodyPr>
          <a:lstStyle/>
          <a:p>
            <a:pPr marL="0" marR="0">
              <a:spcBef>
                <a:spcPts val="0"/>
              </a:spcBef>
              <a:spcAft>
                <a:spcPts val="0"/>
              </a:spcAft>
            </a:pPr>
            <a:endPar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The subject</a:t>
            </a:r>
          </a:p>
          <a:p>
            <a:pPr marL="3429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24-year-old female</a:t>
            </a: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W</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orks at Starbucks as a Barista/Shift manager</a:t>
            </a: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Weighs 81 lbs. and stands at 5’0</a:t>
            </a: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Tasks as a Barista/Shift manager include preparing drinks, warming up food, taking orders, putting away RP orders and doing food pulls, and counting tills.</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Musculoskeletal disorder description</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subjects’ musculoskeletal disorder originates from the pain in their upper body and back. They experience pain in their upper back and down their spine towards the right side. The subject feels stiff in the neck and upper back area. A lot of tightness is felt from the base of the head to the shoulder blade. </a:t>
            </a:r>
          </a:p>
        </p:txBody>
      </p:sp>
      <p:sp>
        <p:nvSpPr>
          <p:cNvPr id="17" name="TextBox 16">
            <a:extLst>
              <a:ext uri="{FF2B5EF4-FFF2-40B4-BE49-F238E27FC236}">
                <a16:creationId xmlns:a16="http://schemas.microsoft.com/office/drawing/2014/main" id="{A33CFA00-D608-43A9-A41F-D0946C6411DB}"/>
              </a:ext>
            </a:extLst>
          </p:cNvPr>
          <p:cNvSpPr txBox="1"/>
          <p:nvPr/>
        </p:nvSpPr>
        <p:spPr>
          <a:xfrm>
            <a:off x="33671943" y="17199115"/>
            <a:ext cx="9513367" cy="646331"/>
          </a:xfrm>
          <a:prstGeom prst="rect">
            <a:avLst/>
          </a:prstGeom>
          <a:solidFill>
            <a:schemeClr val="accent1"/>
          </a:solid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Prominent Areas of Pain</a:t>
            </a:r>
          </a:p>
        </p:txBody>
      </p:sp>
      <p:pic>
        <p:nvPicPr>
          <p:cNvPr id="29" name="Content Placeholder 3" descr="Diagram&#10;&#10;Description automatically generated">
            <a:extLst>
              <a:ext uri="{FF2B5EF4-FFF2-40B4-BE49-F238E27FC236}">
                <a16:creationId xmlns:a16="http://schemas.microsoft.com/office/drawing/2014/main" id="{4587E204-8611-4AF3-9BCC-FD5E867BB6E7}"/>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8741121" y="18956361"/>
            <a:ext cx="3676650" cy="4362814"/>
          </a:xfrm>
          <a:prstGeom prst="rect">
            <a:avLst/>
          </a:prstGeom>
          <a:noFill/>
          <a:ln>
            <a:noFill/>
          </a:ln>
        </p:spPr>
      </p:pic>
      <p:pic>
        <p:nvPicPr>
          <p:cNvPr id="30" name="Picture 29" descr="Diagram&#10;&#10;Description automatically generated">
            <a:extLst>
              <a:ext uri="{FF2B5EF4-FFF2-40B4-BE49-F238E27FC236}">
                <a16:creationId xmlns:a16="http://schemas.microsoft.com/office/drawing/2014/main" id="{85093D00-AA37-48F9-B79C-765BD5F3274D}"/>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1892" r="7493"/>
          <a:stretch/>
        </p:blipFill>
        <p:spPr bwMode="auto">
          <a:xfrm>
            <a:off x="34162964" y="18956361"/>
            <a:ext cx="3507129" cy="4362814"/>
          </a:xfrm>
          <a:prstGeom prst="rect">
            <a:avLst/>
          </a:prstGeom>
          <a:noFill/>
          <a:ln>
            <a:noFill/>
          </a:ln>
        </p:spPr>
      </p:pic>
      <p:sp>
        <p:nvSpPr>
          <p:cNvPr id="4" name="TextBox 3">
            <a:extLst>
              <a:ext uri="{FF2B5EF4-FFF2-40B4-BE49-F238E27FC236}">
                <a16:creationId xmlns:a16="http://schemas.microsoft.com/office/drawing/2014/main" id="{FEAE4584-6AC4-4B72-B95A-A887B43E5EEC}"/>
              </a:ext>
            </a:extLst>
          </p:cNvPr>
          <p:cNvSpPr txBox="1"/>
          <p:nvPr/>
        </p:nvSpPr>
        <p:spPr>
          <a:xfrm>
            <a:off x="11067346" y="17160971"/>
            <a:ext cx="21991319" cy="646331"/>
          </a:xfrm>
          <a:prstGeom prst="rect">
            <a:avLst/>
          </a:prstGeom>
          <a:solidFill>
            <a:schemeClr val="accent1"/>
          </a:solid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Methods and Results</a:t>
            </a:r>
          </a:p>
        </p:txBody>
      </p:sp>
      <p:sp>
        <p:nvSpPr>
          <p:cNvPr id="10" name="TextBox 9">
            <a:extLst>
              <a:ext uri="{FF2B5EF4-FFF2-40B4-BE49-F238E27FC236}">
                <a16:creationId xmlns:a16="http://schemas.microsoft.com/office/drawing/2014/main" id="{9B2FF625-E673-40D6-82FD-6DF92C085630}"/>
              </a:ext>
            </a:extLst>
          </p:cNvPr>
          <p:cNvSpPr txBox="1"/>
          <p:nvPr/>
        </p:nvSpPr>
        <p:spPr>
          <a:xfrm>
            <a:off x="11201400" y="18090780"/>
            <a:ext cx="21399515" cy="6093976"/>
          </a:xfrm>
          <a:prstGeom prst="rect">
            <a:avLst/>
          </a:prstGeom>
          <a:noFill/>
        </p:spPr>
        <p:txBody>
          <a:bodyPr wrap="square" rtlCol="0">
            <a:spAutoFit/>
          </a:bodyPr>
          <a:lstStyle/>
          <a:p>
            <a:r>
              <a:rPr lang="en-US" sz="3200" b="1" u="sng" dirty="0">
                <a:latin typeface="Times New Roman" panose="02020603050405020304" pitchFamily="18" charset="0"/>
                <a:cs typeface="Times New Roman" panose="02020603050405020304" pitchFamily="18" charset="0"/>
              </a:rPr>
              <a:t>Ergonomics Tools Used:</a:t>
            </a:r>
          </a:p>
          <a:p>
            <a:endParaRPr lang="en-US" sz="1600" b="1" u="sng"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Tool #1: Rapid Entire Body Assessment (REBA)</a:t>
            </a:r>
          </a:p>
          <a:p>
            <a:pPr marL="1257300" lvl="2" indent="-3429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This tool is ideal for someone who is in static positions for long periods of times. The subject is often placed in a station where they must stand for long time in the same place with.</a:t>
            </a:r>
          </a:p>
          <a:p>
            <a:pPr marL="1257300" lvl="2" indent="-342900">
              <a:buFont typeface="Wingdings" panose="05000000000000000000" pitchFamily="2"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REBA Score and analysis: 6; </a:t>
            </a:r>
            <a:r>
              <a:rPr lang="en-US" sz="2400" dirty="0">
                <a:effectLst/>
                <a:latin typeface="Times New Roman" panose="02020603050405020304" pitchFamily="18" charset="0"/>
                <a:ea typeface="Times New Roman" panose="02020603050405020304" pitchFamily="18" charset="0"/>
              </a:rPr>
              <a:t>medium risk, further investigation is needed, and changes need to be implemented soon</a:t>
            </a:r>
          </a:p>
          <a:p>
            <a:pPr lvl="1"/>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Tool #2: The ACGIH Threshold Limit Value for Hand Activity </a:t>
            </a:r>
          </a:p>
          <a:p>
            <a:pPr marL="1257300" lvl="2" indent="-342900">
              <a:buFont typeface="Wingdings" panose="05000000000000000000" pitchFamily="2" charset="2"/>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This tool is ideal for someone who performs a lot of short cycle tasks using their hand and/or wrist. The subject uses both for a plethora of tasks, particularly the whisking of vanilla sweet cream. </a:t>
            </a:r>
          </a:p>
          <a:p>
            <a:pPr marL="1257300" lvl="2" indent="-342900">
              <a:buFont typeface="Wingdings" panose="05000000000000000000" pitchFamily="2"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Hand TLV Score and analysis: Hand Activity Level – 5; </a:t>
            </a:r>
            <a:r>
              <a:rPr lang="en-US" sz="2400" dirty="0">
                <a:effectLst/>
                <a:latin typeface="Times New Roman" panose="02020603050405020304" pitchFamily="18" charset="0"/>
                <a:ea typeface="Times New Roman" panose="02020603050405020304" pitchFamily="18" charset="0"/>
              </a:rPr>
              <a:t>Normalized Peak Force – 4;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low risk, changes should be implemented </a:t>
            </a:r>
            <a:endParaRPr lang="en-US" sz="2400" dirty="0">
              <a:latin typeface="Times New Roman" panose="02020603050405020304" pitchFamily="18" charset="0"/>
              <a:ea typeface="Times New Roman" panose="02020603050405020304" pitchFamily="18" charset="0"/>
            </a:endParaRPr>
          </a:p>
          <a:p>
            <a:pPr marL="1257300" lvl="2" indent="-342900">
              <a:buFont typeface="Wingdings" panose="05000000000000000000" pitchFamily="2" charset="2"/>
              <a:buChar char="§"/>
            </a:pP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b="1" u="sng" dirty="0">
                <a:latin typeface="Times New Roman" panose="02020603050405020304" pitchFamily="18" charset="0"/>
                <a:ea typeface="Times New Roman" panose="02020603050405020304" pitchFamily="18" charset="0"/>
                <a:cs typeface="Times New Roman" panose="02020603050405020304" pitchFamily="18" charset="0"/>
              </a:rPr>
              <a:t>Results:</a:t>
            </a:r>
            <a:endParaRPr lang="en-US" sz="2400" b="1" u="sng" dirty="0">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Receiving a score of 6 on the REBA and score of 5 on the HAL and 4 on the NPF indicate that the subject is at an elevated risk of </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Work-related Musculoskeletal Disorders</a:t>
            </a:r>
          </a:p>
          <a:p>
            <a:pPr marL="800100" lvl="1" indent="-342900">
              <a:buFont typeface="Arial" panose="020B0604020202020204" pitchFamily="34" charset="0"/>
              <a:buChar char="•"/>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Interventions are recommended in order to reduce the risk of harm to the subject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C76AB869-0DE5-44A5-B3E0-B86E7981810A}"/>
              </a:ext>
            </a:extLst>
          </p:cNvPr>
          <p:cNvSpPr txBox="1"/>
          <p:nvPr/>
        </p:nvSpPr>
        <p:spPr>
          <a:xfrm>
            <a:off x="874194" y="24422456"/>
            <a:ext cx="9534560" cy="646331"/>
          </a:xfrm>
          <a:prstGeom prst="rect">
            <a:avLst/>
          </a:prstGeom>
          <a:solidFill>
            <a:schemeClr val="accent1"/>
          </a:solid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Discussion</a:t>
            </a:r>
          </a:p>
        </p:txBody>
      </p:sp>
      <p:sp>
        <p:nvSpPr>
          <p:cNvPr id="22" name="TextBox 21">
            <a:extLst>
              <a:ext uri="{FF2B5EF4-FFF2-40B4-BE49-F238E27FC236}">
                <a16:creationId xmlns:a16="http://schemas.microsoft.com/office/drawing/2014/main" id="{CC10F763-82A3-42AC-9902-03F7F4F6661D}"/>
              </a:ext>
            </a:extLst>
          </p:cNvPr>
          <p:cNvSpPr txBox="1"/>
          <p:nvPr/>
        </p:nvSpPr>
        <p:spPr>
          <a:xfrm>
            <a:off x="38173651" y="19629124"/>
            <a:ext cx="1061031" cy="2416720"/>
          </a:xfrm>
          <a:prstGeom prst="rect">
            <a:avLst/>
          </a:prstGeom>
          <a:noFill/>
        </p:spPr>
        <p:txBody>
          <a:bodyPr wrap="square" rtlCol="0">
            <a:spAutoFit/>
          </a:bodyPr>
          <a:lstStyle/>
          <a:p>
            <a:endParaRPr lang="en-US" dirty="0"/>
          </a:p>
        </p:txBody>
      </p:sp>
      <p:sp>
        <p:nvSpPr>
          <p:cNvPr id="33" name="TextBox 32">
            <a:extLst>
              <a:ext uri="{FF2B5EF4-FFF2-40B4-BE49-F238E27FC236}">
                <a16:creationId xmlns:a16="http://schemas.microsoft.com/office/drawing/2014/main" id="{BF1E6250-9E92-45D8-B55D-1FC80F8DE7CF}"/>
              </a:ext>
            </a:extLst>
          </p:cNvPr>
          <p:cNvSpPr txBox="1"/>
          <p:nvPr/>
        </p:nvSpPr>
        <p:spPr>
          <a:xfrm>
            <a:off x="33772126" y="24537462"/>
            <a:ext cx="9473242" cy="646331"/>
          </a:xfrm>
          <a:prstGeom prst="rect">
            <a:avLst/>
          </a:prstGeom>
          <a:solidFill>
            <a:schemeClr val="accent1"/>
          </a:solid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References</a:t>
            </a:r>
          </a:p>
        </p:txBody>
      </p:sp>
      <p:sp>
        <p:nvSpPr>
          <p:cNvPr id="23" name="TextBox 22">
            <a:extLst>
              <a:ext uri="{FF2B5EF4-FFF2-40B4-BE49-F238E27FC236}">
                <a16:creationId xmlns:a16="http://schemas.microsoft.com/office/drawing/2014/main" id="{9DAE773F-21B5-4134-A968-D1CA708FF426}"/>
              </a:ext>
            </a:extLst>
          </p:cNvPr>
          <p:cNvSpPr txBox="1"/>
          <p:nvPr/>
        </p:nvSpPr>
        <p:spPr>
          <a:xfrm>
            <a:off x="34162964" y="25490419"/>
            <a:ext cx="9082404" cy="7201972"/>
          </a:xfrm>
          <a:prstGeom prst="rect">
            <a:avLst/>
          </a:prstGeom>
          <a:noFill/>
        </p:spPr>
        <p:txBody>
          <a:bodyPr wrap="square" rtlCol="0">
            <a:spAutoFit/>
          </a:bodyPr>
          <a:lstStyle/>
          <a:p>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Millett, A. (2020, December 29). Tight lats? do these stretches &amp; drills. Retrieved October 19, 2021, from </a:t>
            </a:r>
            <a:r>
              <a:rPr lang="en-US" sz="2200"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18">
                  <a:extLst>
                    <a:ext uri="{A12FA001-AC4F-418D-AE19-62706E023703}">
                      <ahyp:hlinkClr xmlns:ahyp="http://schemas.microsoft.com/office/drawing/2018/hyperlinkcolor" val="tx"/>
                    </a:ext>
                  </a:extLst>
                </a:hlinkClick>
              </a:rPr>
              <a:t>https://movestrongphysicaltherapy.com/new-blog/2019/11/18/tight-lats-do-this</a:t>
            </a:r>
            <a:endParaRPr lang="en-US" sz="2200"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My trapezius really hurts..how do I find relief? (n.d.). Retrieved October </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19, 2021, from </a:t>
            </a:r>
            <a:r>
              <a:rPr lang="en-US" sz="22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19">
                  <a:extLst>
                    <a:ext uri="{A12FA001-AC4F-418D-AE19-62706E023703}">
                      <ahyp:hlinkClr xmlns:ahyp="http://schemas.microsoft.com/office/drawing/2018/hyperlinkcolor" val="tx"/>
                    </a:ext>
                  </a:extLst>
                </a:hlinkClick>
              </a:rPr>
              <a:t>https://www.neckpainsupport.com/2009/07/my-trapezius-really-hurtshow-do-i-find-relief.html</a:t>
            </a:r>
            <a:endParaRPr lang="en-US" sz="2200"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ACGIH TLV for hand activity - USF health. (n.d.). Retrieved December 6, 2021, from </a:t>
            </a:r>
            <a:r>
              <a:rPr lang="en-US" sz="22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20">
                  <a:extLst>
                    <a:ext uri="{A12FA001-AC4F-418D-AE19-62706E023703}">
                      <ahyp:hlinkClr xmlns:ahyp="http://schemas.microsoft.com/office/drawing/2018/hyperlinkcolor" val="tx"/>
                    </a:ext>
                  </a:extLst>
                </a:hlinkClick>
              </a:rPr>
              <a:t>https://health.usf.edu/publichealth/tbernard/~/media/096358E538A0473DBD9F7145C175FDAA.ashx</a:t>
            </a:r>
            <a:endParaRPr lang="en-US" sz="2200"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Dainty, R. S., Alcorn, E., Ferguson, C. A., &amp; Gregory, D. E. (2014). Prevalence of occupation-related pain among baristas and an examination of low back and shoulder demand during the preparation of espresso-based beverages. </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Ergonomics</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57</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(8), 1192–1200. </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hlinkClick r:id="rId21">
                  <a:extLst>
                    <a:ext uri="{A12FA001-AC4F-418D-AE19-62706E023703}">
                      <ahyp:hlinkClr xmlns:ahyp="http://schemas.microsoft.com/office/drawing/2018/hyperlinkcolor" val="tx"/>
                    </a:ext>
                  </a:extLst>
                </a:hlinkClick>
              </a:rPr>
              <a:t>https://doi.org/10.1080/00140139.2014.914582</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Blackwell, T. (2014, May 29). Tough grind in barista job; Study. </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The Province</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Dainty, R. S., Alcorn, E., Ferguson, C. A., &amp; Gregory, D. E. (2014). Prevalence of occupation-related pain among baristas and an examination of low back and shoulder demand during the preparation of espresso-based beverages. </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Ergonomics</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57</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(8), 1192–1200. https://doi.org/10.1080/00140139.2014.914582</a:t>
            </a:r>
          </a:p>
        </p:txBody>
      </p:sp>
      <p:sp>
        <p:nvSpPr>
          <p:cNvPr id="24" name="TextBox 23">
            <a:extLst>
              <a:ext uri="{FF2B5EF4-FFF2-40B4-BE49-F238E27FC236}">
                <a16:creationId xmlns:a16="http://schemas.microsoft.com/office/drawing/2014/main" id="{9D5EFEA8-127A-4D2B-A9CC-4F44D9515FCA}"/>
              </a:ext>
            </a:extLst>
          </p:cNvPr>
          <p:cNvSpPr txBox="1"/>
          <p:nvPr/>
        </p:nvSpPr>
        <p:spPr>
          <a:xfrm>
            <a:off x="11161400" y="24477007"/>
            <a:ext cx="21803212" cy="646331"/>
          </a:xfrm>
          <a:prstGeom prst="rect">
            <a:avLst/>
          </a:prstGeom>
          <a:solidFill>
            <a:schemeClr val="accent1"/>
          </a:solid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Recommended Solutions</a:t>
            </a:r>
          </a:p>
        </p:txBody>
      </p:sp>
      <p:sp>
        <p:nvSpPr>
          <p:cNvPr id="25" name="TextBox 24">
            <a:extLst>
              <a:ext uri="{FF2B5EF4-FFF2-40B4-BE49-F238E27FC236}">
                <a16:creationId xmlns:a16="http://schemas.microsoft.com/office/drawing/2014/main" id="{15F59E45-A299-4E29-9099-54E0B143B988}"/>
              </a:ext>
            </a:extLst>
          </p:cNvPr>
          <p:cNvSpPr txBox="1"/>
          <p:nvPr/>
        </p:nvSpPr>
        <p:spPr>
          <a:xfrm>
            <a:off x="33831022" y="13431011"/>
            <a:ext cx="9185983" cy="193899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8 shows the part discomfort survey, which was used to determine the subjects’ primary areas of discomfort. As seen below, the main areas are the back, neck, and wrist. This survey helped determine which ergonomic tools would be most effective in identify the WMSD of the subject. </a:t>
            </a:r>
          </a:p>
        </p:txBody>
      </p:sp>
      <p:pic>
        <p:nvPicPr>
          <p:cNvPr id="37" name="Content Placeholder 3" descr="A picture containing table&#10;&#10;Description automatically generated">
            <a:extLst>
              <a:ext uri="{FF2B5EF4-FFF2-40B4-BE49-F238E27FC236}">
                <a16:creationId xmlns:a16="http://schemas.microsoft.com/office/drawing/2014/main" id="{892109C4-496E-4EAA-AA26-0302ADE8E025}"/>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bwMode="auto">
          <a:xfrm>
            <a:off x="33772125" y="7795734"/>
            <a:ext cx="9413186" cy="5170733"/>
          </a:xfrm>
          <a:custGeom>
            <a:avLst/>
            <a:gdLst/>
            <a:ahLst/>
            <a:cxnLst/>
            <a:rect l="l" t="t" r="r" b="b"/>
            <a:pathLst>
              <a:path w="7345363" h="5761037">
                <a:moveTo>
                  <a:pt x="0" y="0"/>
                </a:moveTo>
                <a:lnTo>
                  <a:pt x="7345363" y="0"/>
                </a:lnTo>
                <a:lnTo>
                  <a:pt x="7345363" y="5761037"/>
                </a:lnTo>
                <a:lnTo>
                  <a:pt x="0" y="5761037"/>
                </a:lnTo>
                <a:close/>
              </a:path>
            </a:pathLst>
          </a:custGeom>
          <a:noFill/>
        </p:spPr>
      </p:pic>
      <p:sp>
        <p:nvSpPr>
          <p:cNvPr id="26" name="TextBox 25">
            <a:extLst>
              <a:ext uri="{FF2B5EF4-FFF2-40B4-BE49-F238E27FC236}">
                <a16:creationId xmlns:a16="http://schemas.microsoft.com/office/drawing/2014/main" id="{1123FF95-A026-4555-8692-75166A412E15}"/>
              </a:ext>
            </a:extLst>
          </p:cNvPr>
          <p:cNvSpPr txBox="1"/>
          <p:nvPr/>
        </p:nvSpPr>
        <p:spPr>
          <a:xfrm>
            <a:off x="1107573" y="25828820"/>
            <a:ext cx="8965330" cy="5724644"/>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 order to reduce the potential of </a:t>
            </a:r>
            <a:r>
              <a:rPr lang="en-US" sz="2800" b="0" i="0" u="none" strike="noStrike" dirty="0">
                <a:solidFill>
                  <a:srgbClr val="000000"/>
                </a:solidFill>
                <a:effectLst/>
                <a:latin typeface="Times New Roman" panose="02020603050405020304" pitchFamily="18" charset="0"/>
                <a:cs typeface="Times New Roman" panose="02020603050405020304" pitchFamily="18" charset="0"/>
              </a:rPr>
              <a:t>Work-related Musculoskeletal Disorders,</a:t>
            </a:r>
            <a:r>
              <a:rPr lang="en-US" sz="2800" dirty="0">
                <a:solidFill>
                  <a:srgbClr val="000000"/>
                </a:solidFill>
                <a:latin typeface="Times New Roman" panose="02020603050405020304" pitchFamily="18" charset="0"/>
                <a:cs typeface="Times New Roman" panose="02020603050405020304" pitchFamily="18" charset="0"/>
              </a:rPr>
              <a:t> interventions are necessary </a:t>
            </a:r>
          </a:p>
          <a:p>
            <a:pPr marL="342900" indent="-342900">
              <a:spcAft>
                <a:spcPts val="1200"/>
              </a:spcAft>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Some recommendations include implementing a back brace, being more conscious of posture and working at different stations</a:t>
            </a:r>
          </a:p>
          <a:p>
            <a:pPr marL="342900" indent="-342900">
              <a:spcAft>
                <a:spcPts val="1200"/>
              </a:spcAft>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The subject is still young;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corrections can still be made so that they doesn’t have to take their pain into their adult life</a:t>
            </a:r>
            <a:r>
              <a:rPr lang="en-US" sz="2800" dirty="0">
                <a:solidFill>
                  <a:srgbClr val="000000"/>
                </a:solidFill>
                <a:latin typeface="Times New Roman" panose="02020603050405020304" pitchFamily="18" charset="0"/>
                <a:cs typeface="Times New Roman" panose="02020603050405020304" pitchFamily="18" charset="0"/>
              </a:rPr>
              <a:t> </a:t>
            </a:r>
          </a:p>
          <a:p>
            <a:pPr marL="342900" indent="-342900">
              <a:spcAft>
                <a:spcPts val="1200"/>
              </a:spcAft>
              <a:buFont typeface="Arial" panose="020B0604020202020204" pitchFamily="34" charset="0"/>
              <a:buChar char="•"/>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there are not any improvements after the subject has started implementing changes, then we might have to seek consultation from an expert in musculoskeletal disorders to help diagnose the subject and help fix their </a:t>
            </a:r>
            <a:r>
              <a:rPr lang="en-US" sz="2800" b="0" i="0" u="none" strike="noStrike" dirty="0">
                <a:solidFill>
                  <a:srgbClr val="000000"/>
                </a:solidFill>
                <a:effectLst/>
                <a:latin typeface="Times New Roman" panose="02020603050405020304" pitchFamily="18" charset="0"/>
                <a:cs typeface="Times New Roman" panose="02020603050405020304" pitchFamily="18" charset="0"/>
              </a:rPr>
              <a:t>Musculoskeletal Disorder</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7365582E-5DB0-4897-90FE-F7CB4EC76FBE}"/>
              </a:ext>
            </a:extLst>
          </p:cNvPr>
          <p:cNvSpPr txBox="1"/>
          <p:nvPr/>
        </p:nvSpPr>
        <p:spPr>
          <a:xfrm>
            <a:off x="10967289" y="13662705"/>
            <a:ext cx="3819963"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Figure 3: Demonstration of the milk steaming process assessed by the REBA.</a:t>
            </a:r>
          </a:p>
        </p:txBody>
      </p:sp>
      <p:sp>
        <p:nvSpPr>
          <p:cNvPr id="51" name="TextBox 50">
            <a:extLst>
              <a:ext uri="{FF2B5EF4-FFF2-40B4-BE49-F238E27FC236}">
                <a16:creationId xmlns:a16="http://schemas.microsoft.com/office/drawing/2014/main" id="{E6B96A1D-F5E4-4A52-AAB5-5184C71A8259}"/>
              </a:ext>
            </a:extLst>
          </p:cNvPr>
          <p:cNvSpPr txBox="1"/>
          <p:nvPr/>
        </p:nvSpPr>
        <p:spPr>
          <a:xfrm>
            <a:off x="22491528" y="6818196"/>
            <a:ext cx="10861919" cy="646331"/>
          </a:xfrm>
          <a:prstGeom prst="rect">
            <a:avLst/>
          </a:prstGeom>
          <a:solidFill>
            <a:schemeClr val="accent1"/>
          </a:solidFill>
        </p:spPr>
        <p:txBody>
          <a:bodyPr wrap="square" rtlCol="0">
            <a:spAutoFit/>
          </a:bodyPr>
          <a:lstStyle/>
          <a:p>
            <a:pPr algn="ctr"/>
            <a:r>
              <a:rPr lang="en-US" sz="3600" b="0" i="0" u="none" strike="noStrike" dirty="0">
                <a:solidFill>
                  <a:schemeClr val="bg1"/>
                </a:solidFill>
                <a:effectLst/>
                <a:latin typeface="Times New Roman" panose="02020603050405020304" pitchFamily="18" charset="0"/>
                <a:cs typeface="Times New Roman" panose="02020603050405020304" pitchFamily="18" charset="0"/>
              </a:rPr>
              <a:t>Threshold Limit Value for Hand Activity </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C904A89-58D4-4811-9009-B99F922949A6}"/>
              </a:ext>
            </a:extLst>
          </p:cNvPr>
          <p:cNvSpPr txBox="1"/>
          <p:nvPr/>
        </p:nvSpPr>
        <p:spPr>
          <a:xfrm>
            <a:off x="-13392970" y="-11958474"/>
            <a:ext cx="1631366" cy="1201283"/>
          </a:xfrm>
          <a:prstGeom prst="rect">
            <a:avLst/>
          </a:prstGeom>
          <a:noFill/>
        </p:spPr>
        <p:txBody>
          <a:bodyPr wrap="square" rtlCol="0">
            <a:spAutoFit/>
          </a:bodyPr>
          <a:lstStyle/>
          <a:p>
            <a:endParaRPr lang="en-US" dirty="0"/>
          </a:p>
        </p:txBody>
      </p:sp>
      <p:pic>
        <p:nvPicPr>
          <p:cNvPr id="1026" name="Picture 2">
            <a:extLst>
              <a:ext uri="{FF2B5EF4-FFF2-40B4-BE49-F238E27FC236}">
                <a16:creationId xmlns:a16="http://schemas.microsoft.com/office/drawing/2014/main" id="{0AFFF1BC-8E0A-4DDC-A4F5-F53C620BE394}"/>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t="-1628" r="74261" b="1"/>
          <a:stretch/>
        </p:blipFill>
        <p:spPr bwMode="auto">
          <a:xfrm>
            <a:off x="3677745" y="1257064"/>
            <a:ext cx="3573953" cy="3848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3354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3768</TotalTime>
  <Words>1198</Words>
  <Application>Microsoft Office PowerPoint</Application>
  <PresentationFormat>Custom</PresentationFormat>
  <Paragraphs>80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Wingdings</vt:lpstr>
      <vt:lpstr>Office Theme</vt:lpstr>
      <vt:lpstr>Ergonomic Assessment of a Barista Miguel Bastos, John Kleber  Beth Blickensderfer Ph.D. Embry-Riddle Aeronautical University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Bastos, Miguel</dc:creator>
  <cp:lastModifiedBy>Bastos, Miguel</cp:lastModifiedBy>
  <cp:revision>10</cp:revision>
  <dcterms:created xsi:type="dcterms:W3CDTF">2022-03-28T20:46:48Z</dcterms:created>
  <dcterms:modified xsi:type="dcterms:W3CDTF">2022-04-05T20:29:08Z</dcterms:modified>
</cp:coreProperties>
</file>