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diyar, Foram R." initials="MFR" lastIdx="14" clrIdx="0">
    <p:extLst>
      <p:ext uri="{19B8F6BF-5375-455C-9EA6-DF929625EA0E}">
        <p15:presenceInfo xmlns:p15="http://schemas.microsoft.com/office/powerpoint/2012/main" userId="S-1-5-21-795392005-3913728759-1119654287-3492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F5EB"/>
    <a:srgbClr val="2D11D3"/>
    <a:srgbClr val="FF6600"/>
    <a:srgbClr val="FFCC99"/>
    <a:srgbClr val="C472F2"/>
    <a:srgbClr val="F1BEA9"/>
    <a:srgbClr val="C1C1FB"/>
    <a:srgbClr val="8181F7"/>
    <a:srgbClr val="150D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88C14D-7CEC-E945-80A0-D6B8095C45FC}" v="41" dt="2022-04-06T18:51:30.9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41" autoAdjust="0"/>
    <p:restoredTop sz="93914" autoAdjust="0"/>
  </p:normalViewPr>
  <p:slideViewPr>
    <p:cSldViewPr snapToGrid="0">
      <p:cViewPr varScale="1">
        <p:scale>
          <a:sx n="20" d="100"/>
          <a:sy n="20" d="100"/>
        </p:scale>
        <p:origin x="2552" y="264"/>
      </p:cViewPr>
      <p:guideLst>
        <p:guide orient="horz" pos="10368"/>
        <p:guide pos="13824"/>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DA713D-19E5-4AB1-B3DE-9F01A6995EB0}" type="datetimeFigureOut">
              <a:rPr lang="en-US" smtClean="0"/>
              <a:t>4/6/22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352B00-3B72-4091-9F31-B4289166EC1E}" type="slidenum">
              <a:rPr lang="en-US" smtClean="0"/>
              <a:t>‹#›</a:t>
            </a:fld>
            <a:endParaRPr lang="en-US"/>
          </a:p>
        </p:txBody>
      </p:sp>
    </p:spTree>
    <p:extLst>
      <p:ext uri="{BB962C8B-B14F-4D97-AF65-F5344CB8AC3E}">
        <p14:creationId xmlns:p14="http://schemas.microsoft.com/office/powerpoint/2010/main" val="3824957534"/>
      </p:ext>
    </p:extLst>
  </p:cSld>
  <p:clrMap bg1="lt1" tx1="dk1" bg2="lt2" tx2="dk2" accent1="accent1" accent2="accent2" accent3="accent3" accent4="accent4" accent5="accent5" accent6="accent6" hlink="hlink" folHlink="folHlink"/>
  <p:notesStyle>
    <a:lvl1pPr marL="0" algn="l" defTabSz="3686861" rtl="0" eaLnBrk="1" latinLnBrk="0" hangingPunct="1">
      <a:defRPr sz="4838" kern="1200">
        <a:solidFill>
          <a:schemeClr val="tx1"/>
        </a:solidFill>
        <a:latin typeface="+mn-lt"/>
        <a:ea typeface="+mn-ea"/>
        <a:cs typeface="+mn-cs"/>
      </a:defRPr>
    </a:lvl1pPr>
    <a:lvl2pPr marL="1843430" algn="l" defTabSz="3686861" rtl="0" eaLnBrk="1" latinLnBrk="0" hangingPunct="1">
      <a:defRPr sz="4838" kern="1200">
        <a:solidFill>
          <a:schemeClr val="tx1"/>
        </a:solidFill>
        <a:latin typeface="+mn-lt"/>
        <a:ea typeface="+mn-ea"/>
        <a:cs typeface="+mn-cs"/>
      </a:defRPr>
    </a:lvl2pPr>
    <a:lvl3pPr marL="3686861" algn="l" defTabSz="3686861" rtl="0" eaLnBrk="1" latinLnBrk="0" hangingPunct="1">
      <a:defRPr sz="4838" kern="1200">
        <a:solidFill>
          <a:schemeClr val="tx1"/>
        </a:solidFill>
        <a:latin typeface="+mn-lt"/>
        <a:ea typeface="+mn-ea"/>
        <a:cs typeface="+mn-cs"/>
      </a:defRPr>
    </a:lvl3pPr>
    <a:lvl4pPr marL="5530291" algn="l" defTabSz="3686861" rtl="0" eaLnBrk="1" latinLnBrk="0" hangingPunct="1">
      <a:defRPr sz="4838" kern="1200">
        <a:solidFill>
          <a:schemeClr val="tx1"/>
        </a:solidFill>
        <a:latin typeface="+mn-lt"/>
        <a:ea typeface="+mn-ea"/>
        <a:cs typeface="+mn-cs"/>
      </a:defRPr>
    </a:lvl4pPr>
    <a:lvl5pPr marL="7373722" algn="l" defTabSz="3686861" rtl="0" eaLnBrk="1" latinLnBrk="0" hangingPunct="1">
      <a:defRPr sz="4838" kern="1200">
        <a:solidFill>
          <a:schemeClr val="tx1"/>
        </a:solidFill>
        <a:latin typeface="+mn-lt"/>
        <a:ea typeface="+mn-ea"/>
        <a:cs typeface="+mn-cs"/>
      </a:defRPr>
    </a:lvl5pPr>
    <a:lvl6pPr marL="9217152" algn="l" defTabSz="3686861" rtl="0" eaLnBrk="1" latinLnBrk="0" hangingPunct="1">
      <a:defRPr sz="4838" kern="1200">
        <a:solidFill>
          <a:schemeClr val="tx1"/>
        </a:solidFill>
        <a:latin typeface="+mn-lt"/>
        <a:ea typeface="+mn-ea"/>
        <a:cs typeface="+mn-cs"/>
      </a:defRPr>
    </a:lvl6pPr>
    <a:lvl7pPr marL="11060582" algn="l" defTabSz="3686861" rtl="0" eaLnBrk="1" latinLnBrk="0" hangingPunct="1">
      <a:defRPr sz="4838" kern="1200">
        <a:solidFill>
          <a:schemeClr val="tx1"/>
        </a:solidFill>
        <a:latin typeface="+mn-lt"/>
        <a:ea typeface="+mn-ea"/>
        <a:cs typeface="+mn-cs"/>
      </a:defRPr>
    </a:lvl7pPr>
    <a:lvl8pPr marL="12904013" algn="l" defTabSz="3686861" rtl="0" eaLnBrk="1" latinLnBrk="0" hangingPunct="1">
      <a:defRPr sz="4838" kern="1200">
        <a:solidFill>
          <a:schemeClr val="tx1"/>
        </a:solidFill>
        <a:latin typeface="+mn-lt"/>
        <a:ea typeface="+mn-ea"/>
        <a:cs typeface="+mn-cs"/>
      </a:defRPr>
    </a:lvl8pPr>
    <a:lvl9pPr marL="14747443" algn="l" defTabSz="3686861" rtl="0" eaLnBrk="1" latinLnBrk="0" hangingPunct="1">
      <a:defRPr sz="483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Treatment Disadvantages:</a:t>
            </a:r>
          </a:p>
          <a:p>
            <a:r>
              <a:rPr lang="en-US" dirty="0"/>
              <a:t>-Rare lymphomas of spleen and liver.</a:t>
            </a:r>
          </a:p>
          <a:p>
            <a:r>
              <a:rPr lang="en-US" dirty="0"/>
              <a:t>-Biological Therapy drugs inhibit TNF which is responsible for inflammation.</a:t>
            </a:r>
          </a:p>
          <a:p>
            <a:r>
              <a:rPr lang="en-US" dirty="0"/>
              <a:t>Formulation: Polymer Differences</a:t>
            </a:r>
          </a:p>
          <a:p>
            <a:r>
              <a:rPr lang="en-US" dirty="0"/>
              <a:t>-EPO pH 5, mouth release</a:t>
            </a:r>
          </a:p>
          <a:p>
            <a:r>
              <a:rPr lang="en-US" dirty="0"/>
              <a:t>-RS100 pH 6, ileum release</a:t>
            </a:r>
          </a:p>
          <a:p>
            <a:r>
              <a:rPr lang="en-US" dirty="0"/>
              <a:t>-S100 pH 7, colon release</a:t>
            </a:r>
          </a:p>
          <a:p>
            <a:endParaRPr lang="en-US" dirty="0"/>
          </a:p>
          <a:p>
            <a:r>
              <a:rPr lang="en-US" dirty="0"/>
              <a:t>Vial 1: RS 100 PVA</a:t>
            </a:r>
          </a:p>
          <a:p>
            <a:r>
              <a:rPr lang="en-US" dirty="0"/>
              <a:t>Vial</a:t>
            </a:r>
            <a:r>
              <a:rPr lang="en-US" baseline="0" dirty="0"/>
              <a:t> 2: RS 100 P127</a:t>
            </a:r>
          </a:p>
          <a:p>
            <a:r>
              <a:rPr lang="en-US" baseline="0" dirty="0"/>
              <a:t>Vial 3: EPO with p127</a:t>
            </a:r>
            <a:endParaRPr lang="en-US" dirty="0"/>
          </a:p>
        </p:txBody>
      </p:sp>
      <p:sp>
        <p:nvSpPr>
          <p:cNvPr id="4" name="Slide Number Placeholder 3"/>
          <p:cNvSpPr>
            <a:spLocks noGrp="1"/>
          </p:cNvSpPr>
          <p:nvPr>
            <p:ph type="sldNum" sz="quarter" idx="5"/>
          </p:nvPr>
        </p:nvSpPr>
        <p:spPr/>
        <p:txBody>
          <a:bodyPr/>
          <a:lstStyle/>
          <a:p>
            <a:fld id="{52352B00-3B72-4091-9F31-B4289166EC1E}" type="slidenum">
              <a:rPr lang="en-US" smtClean="0"/>
              <a:t>1</a:t>
            </a:fld>
            <a:endParaRPr lang="en-US"/>
          </a:p>
        </p:txBody>
      </p:sp>
    </p:spTree>
    <p:extLst>
      <p:ext uri="{BB962C8B-B14F-4D97-AF65-F5344CB8AC3E}">
        <p14:creationId xmlns:p14="http://schemas.microsoft.com/office/powerpoint/2010/main" val="677608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F9E6D69-482A-4550-999A-CB83FC3ADB69}" type="datetimeFigureOut">
              <a:rPr lang="en-US" smtClean="0"/>
              <a:t>4/6/22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BCEBBE-F8E8-4784-AD11-B37D6E71910E}" type="slidenum">
              <a:rPr lang="en-US" smtClean="0"/>
              <a:t>‹#›</a:t>
            </a:fld>
            <a:endParaRPr lang="en-US"/>
          </a:p>
        </p:txBody>
      </p:sp>
    </p:spTree>
    <p:extLst>
      <p:ext uri="{BB962C8B-B14F-4D97-AF65-F5344CB8AC3E}">
        <p14:creationId xmlns:p14="http://schemas.microsoft.com/office/powerpoint/2010/main" val="865474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9E6D69-482A-4550-999A-CB83FC3ADB69}" type="datetimeFigureOut">
              <a:rPr lang="en-US" smtClean="0"/>
              <a:t>4/6/22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BCEBBE-F8E8-4784-AD11-B37D6E71910E}" type="slidenum">
              <a:rPr lang="en-US" smtClean="0"/>
              <a:t>‹#›</a:t>
            </a:fld>
            <a:endParaRPr lang="en-US"/>
          </a:p>
        </p:txBody>
      </p:sp>
    </p:spTree>
    <p:extLst>
      <p:ext uri="{BB962C8B-B14F-4D97-AF65-F5344CB8AC3E}">
        <p14:creationId xmlns:p14="http://schemas.microsoft.com/office/powerpoint/2010/main" val="863252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9E6D69-482A-4550-999A-CB83FC3ADB69}" type="datetimeFigureOut">
              <a:rPr lang="en-US" smtClean="0"/>
              <a:t>4/6/22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BCEBBE-F8E8-4784-AD11-B37D6E71910E}" type="slidenum">
              <a:rPr lang="en-US" smtClean="0"/>
              <a:t>‹#›</a:t>
            </a:fld>
            <a:endParaRPr lang="en-US"/>
          </a:p>
        </p:txBody>
      </p:sp>
    </p:spTree>
    <p:extLst>
      <p:ext uri="{BB962C8B-B14F-4D97-AF65-F5344CB8AC3E}">
        <p14:creationId xmlns:p14="http://schemas.microsoft.com/office/powerpoint/2010/main" val="2602204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9E6D69-482A-4550-999A-CB83FC3ADB69}" type="datetimeFigureOut">
              <a:rPr lang="en-US" smtClean="0"/>
              <a:t>4/6/22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BCEBBE-F8E8-4784-AD11-B37D6E71910E}" type="slidenum">
              <a:rPr lang="en-US" smtClean="0"/>
              <a:t>‹#›</a:t>
            </a:fld>
            <a:endParaRPr lang="en-US"/>
          </a:p>
        </p:txBody>
      </p:sp>
    </p:spTree>
    <p:extLst>
      <p:ext uri="{BB962C8B-B14F-4D97-AF65-F5344CB8AC3E}">
        <p14:creationId xmlns:p14="http://schemas.microsoft.com/office/powerpoint/2010/main" val="63830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F9E6D69-482A-4550-999A-CB83FC3ADB69}" type="datetimeFigureOut">
              <a:rPr lang="en-US" smtClean="0"/>
              <a:t>4/6/22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BCEBBE-F8E8-4784-AD11-B37D6E71910E}" type="slidenum">
              <a:rPr lang="en-US" smtClean="0"/>
              <a:t>‹#›</a:t>
            </a:fld>
            <a:endParaRPr lang="en-US"/>
          </a:p>
        </p:txBody>
      </p:sp>
    </p:spTree>
    <p:extLst>
      <p:ext uri="{BB962C8B-B14F-4D97-AF65-F5344CB8AC3E}">
        <p14:creationId xmlns:p14="http://schemas.microsoft.com/office/powerpoint/2010/main" val="4266393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9E6D69-482A-4550-999A-CB83FC3ADB69}" type="datetimeFigureOut">
              <a:rPr lang="en-US" smtClean="0"/>
              <a:t>4/6/22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BCEBBE-F8E8-4784-AD11-B37D6E71910E}" type="slidenum">
              <a:rPr lang="en-US" smtClean="0"/>
              <a:t>‹#›</a:t>
            </a:fld>
            <a:endParaRPr lang="en-US"/>
          </a:p>
        </p:txBody>
      </p:sp>
    </p:spTree>
    <p:extLst>
      <p:ext uri="{BB962C8B-B14F-4D97-AF65-F5344CB8AC3E}">
        <p14:creationId xmlns:p14="http://schemas.microsoft.com/office/powerpoint/2010/main" val="2191752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F9E6D69-482A-4550-999A-CB83FC3ADB69}" type="datetimeFigureOut">
              <a:rPr lang="en-US" smtClean="0"/>
              <a:t>4/6/22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BCEBBE-F8E8-4784-AD11-B37D6E71910E}" type="slidenum">
              <a:rPr lang="en-US" smtClean="0"/>
              <a:t>‹#›</a:t>
            </a:fld>
            <a:endParaRPr lang="en-US"/>
          </a:p>
        </p:txBody>
      </p:sp>
    </p:spTree>
    <p:extLst>
      <p:ext uri="{BB962C8B-B14F-4D97-AF65-F5344CB8AC3E}">
        <p14:creationId xmlns:p14="http://schemas.microsoft.com/office/powerpoint/2010/main" val="1827247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9E6D69-482A-4550-999A-CB83FC3ADB69}" type="datetimeFigureOut">
              <a:rPr lang="en-US" smtClean="0"/>
              <a:t>4/6/22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BCEBBE-F8E8-4784-AD11-B37D6E71910E}" type="slidenum">
              <a:rPr lang="en-US" smtClean="0"/>
              <a:t>‹#›</a:t>
            </a:fld>
            <a:endParaRPr lang="en-US"/>
          </a:p>
        </p:txBody>
      </p:sp>
    </p:spTree>
    <p:extLst>
      <p:ext uri="{BB962C8B-B14F-4D97-AF65-F5344CB8AC3E}">
        <p14:creationId xmlns:p14="http://schemas.microsoft.com/office/powerpoint/2010/main" val="177054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9E6D69-482A-4550-999A-CB83FC3ADB69}" type="datetimeFigureOut">
              <a:rPr lang="en-US" smtClean="0"/>
              <a:t>4/6/22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BCEBBE-F8E8-4784-AD11-B37D6E71910E}" type="slidenum">
              <a:rPr lang="en-US" smtClean="0"/>
              <a:t>‹#›</a:t>
            </a:fld>
            <a:endParaRPr lang="en-US"/>
          </a:p>
        </p:txBody>
      </p:sp>
    </p:spTree>
    <p:extLst>
      <p:ext uri="{BB962C8B-B14F-4D97-AF65-F5344CB8AC3E}">
        <p14:creationId xmlns:p14="http://schemas.microsoft.com/office/powerpoint/2010/main" val="3026696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2F9E6D69-482A-4550-999A-CB83FC3ADB69}" type="datetimeFigureOut">
              <a:rPr lang="en-US" smtClean="0"/>
              <a:t>4/6/22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BCEBBE-F8E8-4784-AD11-B37D6E71910E}" type="slidenum">
              <a:rPr lang="en-US" smtClean="0"/>
              <a:t>‹#›</a:t>
            </a:fld>
            <a:endParaRPr lang="en-US"/>
          </a:p>
        </p:txBody>
      </p:sp>
    </p:spTree>
    <p:extLst>
      <p:ext uri="{BB962C8B-B14F-4D97-AF65-F5344CB8AC3E}">
        <p14:creationId xmlns:p14="http://schemas.microsoft.com/office/powerpoint/2010/main" val="1494511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2F9E6D69-482A-4550-999A-CB83FC3ADB69}" type="datetimeFigureOut">
              <a:rPr lang="en-US" smtClean="0"/>
              <a:t>4/6/22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BCEBBE-F8E8-4784-AD11-B37D6E71910E}" type="slidenum">
              <a:rPr lang="en-US" smtClean="0"/>
              <a:t>‹#›</a:t>
            </a:fld>
            <a:endParaRPr lang="en-US"/>
          </a:p>
        </p:txBody>
      </p:sp>
    </p:spTree>
    <p:extLst>
      <p:ext uri="{BB962C8B-B14F-4D97-AF65-F5344CB8AC3E}">
        <p14:creationId xmlns:p14="http://schemas.microsoft.com/office/powerpoint/2010/main" val="1001698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alpha val="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2F9E6D69-482A-4550-999A-CB83FC3ADB69}" type="datetimeFigureOut">
              <a:rPr lang="en-US" smtClean="0"/>
              <a:t>4/6/22</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4FBCEBBE-F8E8-4784-AD11-B37D6E71910E}" type="slidenum">
              <a:rPr lang="en-US" smtClean="0"/>
              <a:t>‹#›</a:t>
            </a:fld>
            <a:endParaRPr lang="en-US"/>
          </a:p>
        </p:txBody>
      </p:sp>
    </p:spTree>
    <p:extLst>
      <p:ext uri="{BB962C8B-B14F-4D97-AF65-F5344CB8AC3E}">
        <p14:creationId xmlns:p14="http://schemas.microsoft.com/office/powerpoint/2010/main" val="17626711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123"/>
          <p:cNvSpPr>
            <a:spLocks noChangeArrowheads="1"/>
          </p:cNvSpPr>
          <p:nvPr/>
        </p:nvSpPr>
        <p:spPr bwMode="auto">
          <a:xfrm>
            <a:off x="1428975" y="5088604"/>
            <a:ext cx="12717462" cy="822325"/>
          </a:xfrm>
          <a:prstGeom prst="rect">
            <a:avLst/>
          </a:prstGeom>
          <a:solidFill>
            <a:schemeClr val="accent1">
              <a:lumMod val="75000"/>
            </a:schemeClr>
          </a:solidFill>
          <a:ln w="9525" algn="ctr">
            <a:solidFill>
              <a:schemeClr val="accent1">
                <a:lumMod val="75000"/>
              </a:schemeClr>
            </a:solidFill>
            <a:round/>
            <a:headEnd/>
            <a:tailEnd/>
          </a:ln>
        </p:spPr>
        <p:txBody>
          <a:bodyPr/>
          <a:lstStyle>
            <a:lvl1pPr defTabSz="1057275">
              <a:defRPr sz="2400" b="1">
                <a:solidFill>
                  <a:schemeClr val="tx1"/>
                </a:solidFill>
                <a:latin typeface="Times New Roman" panose="02020603050405020304" pitchFamily="18" charset="0"/>
              </a:defRPr>
            </a:lvl1pPr>
            <a:lvl2pPr marL="742950" indent="-285750" defTabSz="1057275">
              <a:defRPr sz="2400" b="1">
                <a:solidFill>
                  <a:schemeClr val="tx1"/>
                </a:solidFill>
                <a:latin typeface="Times New Roman" panose="02020603050405020304" pitchFamily="18" charset="0"/>
              </a:defRPr>
            </a:lvl2pPr>
            <a:lvl3pPr marL="1143000" indent="-228600" defTabSz="1057275">
              <a:defRPr sz="2400" b="1">
                <a:solidFill>
                  <a:schemeClr val="tx1"/>
                </a:solidFill>
                <a:latin typeface="Times New Roman" panose="02020603050405020304" pitchFamily="18" charset="0"/>
              </a:defRPr>
            </a:lvl3pPr>
            <a:lvl4pPr marL="1600200" indent="-228600" defTabSz="1057275">
              <a:defRPr sz="2400" b="1">
                <a:solidFill>
                  <a:schemeClr val="tx1"/>
                </a:solidFill>
                <a:latin typeface="Times New Roman" panose="02020603050405020304" pitchFamily="18" charset="0"/>
              </a:defRPr>
            </a:lvl4pPr>
            <a:lvl5pPr marL="2057400" indent="-228600" defTabSz="1057275">
              <a:defRPr sz="2400" b="1">
                <a:solidFill>
                  <a:schemeClr val="tx1"/>
                </a:solidFill>
                <a:latin typeface="Times New Roman" panose="02020603050405020304" pitchFamily="18" charset="0"/>
              </a:defRPr>
            </a:lvl5pPr>
            <a:lvl6pPr marL="2514600" indent="-228600" defTabSz="1057275"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1057275"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1057275"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1057275" eaLnBrk="0" fontAlgn="base" hangingPunct="0">
              <a:spcBef>
                <a:spcPct val="0"/>
              </a:spcBef>
              <a:spcAft>
                <a:spcPct val="0"/>
              </a:spcAft>
              <a:defRPr sz="2400" b="1">
                <a:solidFill>
                  <a:schemeClr val="tx1"/>
                </a:solidFill>
                <a:latin typeface="Times New Roman" panose="02020603050405020304" pitchFamily="18" charset="0"/>
              </a:defRPr>
            </a:lvl9pPr>
          </a:lstStyle>
          <a:p>
            <a:pPr algn="ctr"/>
            <a:endParaRPr lang="en-US" altLang="en-US" sz="6000" dirty="0">
              <a:cs typeface="Times New Roman" panose="02020603050405020304" pitchFamily="18" charset="0"/>
            </a:endParaRPr>
          </a:p>
        </p:txBody>
      </p:sp>
      <p:sp>
        <p:nvSpPr>
          <p:cNvPr id="21" name="Rectangle 123"/>
          <p:cNvSpPr>
            <a:spLocks noChangeArrowheads="1"/>
          </p:cNvSpPr>
          <p:nvPr/>
        </p:nvSpPr>
        <p:spPr bwMode="auto">
          <a:xfrm>
            <a:off x="15674975" y="5088603"/>
            <a:ext cx="12717462" cy="822326"/>
          </a:xfrm>
          <a:prstGeom prst="rect">
            <a:avLst/>
          </a:prstGeom>
          <a:solidFill>
            <a:schemeClr val="accent1">
              <a:lumMod val="75000"/>
            </a:schemeClr>
          </a:solidFill>
          <a:ln w="9525" algn="ctr">
            <a:solidFill>
              <a:schemeClr val="accent1">
                <a:lumMod val="75000"/>
              </a:schemeClr>
            </a:solidFill>
            <a:round/>
            <a:headEnd/>
            <a:tailEnd/>
          </a:ln>
        </p:spPr>
        <p:txBody>
          <a:bodyPr/>
          <a:lstStyle>
            <a:lvl1pPr defTabSz="1057275">
              <a:defRPr sz="2400" b="1">
                <a:solidFill>
                  <a:schemeClr val="tx1"/>
                </a:solidFill>
                <a:latin typeface="Times New Roman" panose="02020603050405020304" pitchFamily="18" charset="0"/>
              </a:defRPr>
            </a:lvl1pPr>
            <a:lvl2pPr marL="742950" indent="-285750" defTabSz="1057275">
              <a:defRPr sz="2400" b="1">
                <a:solidFill>
                  <a:schemeClr val="tx1"/>
                </a:solidFill>
                <a:latin typeface="Times New Roman" panose="02020603050405020304" pitchFamily="18" charset="0"/>
              </a:defRPr>
            </a:lvl2pPr>
            <a:lvl3pPr marL="1143000" indent="-228600" defTabSz="1057275">
              <a:defRPr sz="2400" b="1">
                <a:solidFill>
                  <a:schemeClr val="tx1"/>
                </a:solidFill>
                <a:latin typeface="Times New Roman" panose="02020603050405020304" pitchFamily="18" charset="0"/>
              </a:defRPr>
            </a:lvl3pPr>
            <a:lvl4pPr marL="1600200" indent="-228600" defTabSz="1057275">
              <a:defRPr sz="2400" b="1">
                <a:solidFill>
                  <a:schemeClr val="tx1"/>
                </a:solidFill>
                <a:latin typeface="Times New Roman" panose="02020603050405020304" pitchFamily="18" charset="0"/>
              </a:defRPr>
            </a:lvl4pPr>
            <a:lvl5pPr marL="2057400" indent="-228600" defTabSz="1057275">
              <a:defRPr sz="2400" b="1">
                <a:solidFill>
                  <a:schemeClr val="tx1"/>
                </a:solidFill>
                <a:latin typeface="Times New Roman" panose="02020603050405020304" pitchFamily="18" charset="0"/>
              </a:defRPr>
            </a:lvl5pPr>
            <a:lvl6pPr marL="2514600" indent="-228600" defTabSz="1057275"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1057275"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1057275"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1057275"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n-US" altLang="en-US">
              <a:cs typeface="Times New Roman" panose="02020603050405020304" pitchFamily="18" charset="0"/>
            </a:endParaRPr>
          </a:p>
        </p:txBody>
      </p:sp>
      <p:sp>
        <p:nvSpPr>
          <p:cNvPr id="22" name="Rectangle 123"/>
          <p:cNvSpPr>
            <a:spLocks noChangeArrowheads="1"/>
          </p:cNvSpPr>
          <p:nvPr/>
        </p:nvSpPr>
        <p:spPr bwMode="auto">
          <a:xfrm>
            <a:off x="29958123" y="5114055"/>
            <a:ext cx="12680314" cy="822326"/>
          </a:xfrm>
          <a:prstGeom prst="rect">
            <a:avLst/>
          </a:prstGeom>
          <a:solidFill>
            <a:schemeClr val="accent1">
              <a:lumMod val="75000"/>
            </a:schemeClr>
          </a:solidFill>
          <a:ln w="9525" algn="ctr">
            <a:solidFill>
              <a:schemeClr val="accent1">
                <a:lumMod val="75000"/>
              </a:schemeClr>
            </a:solidFill>
            <a:round/>
            <a:headEnd/>
            <a:tailEnd/>
          </a:ln>
        </p:spPr>
        <p:txBody>
          <a:bodyPr/>
          <a:lstStyle>
            <a:lvl1pPr defTabSz="1057275">
              <a:defRPr sz="2400" b="1">
                <a:solidFill>
                  <a:schemeClr val="tx1"/>
                </a:solidFill>
                <a:latin typeface="Times New Roman" panose="02020603050405020304" pitchFamily="18" charset="0"/>
              </a:defRPr>
            </a:lvl1pPr>
            <a:lvl2pPr marL="742950" indent="-285750" defTabSz="1057275">
              <a:defRPr sz="2400" b="1">
                <a:solidFill>
                  <a:schemeClr val="tx1"/>
                </a:solidFill>
                <a:latin typeface="Times New Roman" panose="02020603050405020304" pitchFamily="18" charset="0"/>
              </a:defRPr>
            </a:lvl2pPr>
            <a:lvl3pPr marL="1143000" indent="-228600" defTabSz="1057275">
              <a:defRPr sz="2400" b="1">
                <a:solidFill>
                  <a:schemeClr val="tx1"/>
                </a:solidFill>
                <a:latin typeface="Times New Roman" panose="02020603050405020304" pitchFamily="18" charset="0"/>
              </a:defRPr>
            </a:lvl3pPr>
            <a:lvl4pPr marL="1600200" indent="-228600" defTabSz="1057275">
              <a:defRPr sz="2400" b="1">
                <a:solidFill>
                  <a:schemeClr val="tx1"/>
                </a:solidFill>
                <a:latin typeface="Times New Roman" panose="02020603050405020304" pitchFamily="18" charset="0"/>
              </a:defRPr>
            </a:lvl4pPr>
            <a:lvl5pPr marL="2057400" indent="-228600" defTabSz="1057275">
              <a:defRPr sz="2400" b="1">
                <a:solidFill>
                  <a:schemeClr val="tx1"/>
                </a:solidFill>
                <a:latin typeface="Times New Roman" panose="02020603050405020304" pitchFamily="18" charset="0"/>
              </a:defRPr>
            </a:lvl5pPr>
            <a:lvl6pPr marL="2514600" indent="-228600" defTabSz="1057275"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1057275"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1057275"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1057275"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n-US" altLang="en-US">
              <a:cs typeface="Times New Roman" panose="02020603050405020304" pitchFamily="18" charset="0"/>
            </a:endParaRPr>
          </a:p>
        </p:txBody>
      </p:sp>
      <p:sp>
        <p:nvSpPr>
          <p:cNvPr id="23" name="Rectangle 123"/>
          <p:cNvSpPr>
            <a:spLocks noChangeArrowheads="1"/>
          </p:cNvSpPr>
          <p:nvPr/>
        </p:nvSpPr>
        <p:spPr bwMode="auto">
          <a:xfrm>
            <a:off x="15785853" y="15242361"/>
            <a:ext cx="12717462" cy="822325"/>
          </a:xfrm>
          <a:prstGeom prst="rect">
            <a:avLst/>
          </a:prstGeom>
          <a:solidFill>
            <a:schemeClr val="accent1">
              <a:lumMod val="75000"/>
            </a:schemeClr>
          </a:solidFill>
          <a:ln w="9525" algn="ctr">
            <a:solidFill>
              <a:schemeClr val="accent1">
                <a:lumMod val="75000"/>
              </a:schemeClr>
            </a:solidFill>
            <a:round/>
            <a:headEnd/>
            <a:tailEnd/>
          </a:ln>
        </p:spPr>
        <p:txBody>
          <a:bodyPr/>
          <a:lstStyle>
            <a:lvl1pPr defTabSz="1057275">
              <a:defRPr sz="2400" b="1">
                <a:solidFill>
                  <a:schemeClr val="tx1"/>
                </a:solidFill>
                <a:latin typeface="Times New Roman" panose="02020603050405020304" pitchFamily="18" charset="0"/>
              </a:defRPr>
            </a:lvl1pPr>
            <a:lvl2pPr marL="742950" indent="-285750" defTabSz="1057275">
              <a:defRPr sz="2400" b="1">
                <a:solidFill>
                  <a:schemeClr val="tx1"/>
                </a:solidFill>
                <a:latin typeface="Times New Roman" panose="02020603050405020304" pitchFamily="18" charset="0"/>
              </a:defRPr>
            </a:lvl2pPr>
            <a:lvl3pPr marL="1143000" indent="-228600" defTabSz="1057275">
              <a:defRPr sz="2400" b="1">
                <a:solidFill>
                  <a:schemeClr val="tx1"/>
                </a:solidFill>
                <a:latin typeface="Times New Roman" panose="02020603050405020304" pitchFamily="18" charset="0"/>
              </a:defRPr>
            </a:lvl3pPr>
            <a:lvl4pPr marL="1600200" indent="-228600" defTabSz="1057275">
              <a:defRPr sz="2400" b="1">
                <a:solidFill>
                  <a:schemeClr val="tx1"/>
                </a:solidFill>
                <a:latin typeface="Times New Roman" panose="02020603050405020304" pitchFamily="18" charset="0"/>
              </a:defRPr>
            </a:lvl4pPr>
            <a:lvl5pPr marL="2057400" indent="-228600" defTabSz="1057275">
              <a:defRPr sz="2400" b="1">
                <a:solidFill>
                  <a:schemeClr val="tx1"/>
                </a:solidFill>
                <a:latin typeface="Times New Roman" panose="02020603050405020304" pitchFamily="18" charset="0"/>
              </a:defRPr>
            </a:lvl5pPr>
            <a:lvl6pPr marL="2514600" indent="-228600" defTabSz="1057275"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1057275"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1057275"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1057275"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n-US" altLang="en-US">
              <a:cs typeface="Times New Roman" panose="02020603050405020304" pitchFamily="18" charset="0"/>
            </a:endParaRPr>
          </a:p>
        </p:txBody>
      </p:sp>
      <p:sp>
        <p:nvSpPr>
          <p:cNvPr id="25" name="Rectangle 123"/>
          <p:cNvSpPr>
            <a:spLocks noChangeArrowheads="1"/>
          </p:cNvSpPr>
          <p:nvPr/>
        </p:nvSpPr>
        <p:spPr bwMode="auto">
          <a:xfrm>
            <a:off x="1710224" y="14632045"/>
            <a:ext cx="12888745" cy="822325"/>
          </a:xfrm>
          <a:prstGeom prst="rect">
            <a:avLst/>
          </a:prstGeom>
          <a:solidFill>
            <a:schemeClr val="accent1">
              <a:lumMod val="75000"/>
            </a:schemeClr>
          </a:solidFill>
          <a:ln w="9525" algn="ctr">
            <a:solidFill>
              <a:schemeClr val="accent1"/>
            </a:solidFill>
            <a:round/>
            <a:headEnd/>
            <a:tailEnd/>
          </a:ln>
        </p:spPr>
        <p:txBody>
          <a:bodyPr/>
          <a:lstStyle>
            <a:lvl1pPr defTabSz="1057275">
              <a:defRPr sz="2400" b="1">
                <a:solidFill>
                  <a:schemeClr val="tx1"/>
                </a:solidFill>
                <a:latin typeface="Times New Roman" panose="02020603050405020304" pitchFamily="18" charset="0"/>
              </a:defRPr>
            </a:lvl1pPr>
            <a:lvl2pPr marL="742950" indent="-285750" defTabSz="1057275">
              <a:defRPr sz="2400" b="1">
                <a:solidFill>
                  <a:schemeClr val="tx1"/>
                </a:solidFill>
                <a:latin typeface="Times New Roman" panose="02020603050405020304" pitchFamily="18" charset="0"/>
              </a:defRPr>
            </a:lvl2pPr>
            <a:lvl3pPr marL="1143000" indent="-228600" defTabSz="1057275">
              <a:defRPr sz="2400" b="1">
                <a:solidFill>
                  <a:schemeClr val="tx1"/>
                </a:solidFill>
                <a:latin typeface="Times New Roman" panose="02020603050405020304" pitchFamily="18" charset="0"/>
              </a:defRPr>
            </a:lvl3pPr>
            <a:lvl4pPr marL="1600200" indent="-228600" defTabSz="1057275">
              <a:defRPr sz="2400" b="1">
                <a:solidFill>
                  <a:schemeClr val="tx1"/>
                </a:solidFill>
                <a:latin typeface="Times New Roman" panose="02020603050405020304" pitchFamily="18" charset="0"/>
              </a:defRPr>
            </a:lvl4pPr>
            <a:lvl5pPr marL="2057400" indent="-228600" defTabSz="1057275">
              <a:defRPr sz="2400" b="1">
                <a:solidFill>
                  <a:schemeClr val="tx1"/>
                </a:solidFill>
                <a:latin typeface="Times New Roman" panose="02020603050405020304" pitchFamily="18" charset="0"/>
              </a:defRPr>
            </a:lvl5pPr>
            <a:lvl6pPr marL="2514600" indent="-228600" defTabSz="1057275"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1057275"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1057275"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1057275"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n-US" altLang="en-US">
              <a:cs typeface="Times New Roman" panose="02020603050405020304" pitchFamily="18" charset="0"/>
            </a:endParaRPr>
          </a:p>
        </p:txBody>
      </p:sp>
      <p:pic>
        <p:nvPicPr>
          <p:cNvPr id="1026" name="Picture 2" descr="Image result for embry riddle daytona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6344" y="1912281"/>
            <a:ext cx="7254914" cy="1703807"/>
          </a:xfrm>
          <a:prstGeom prst="rect">
            <a:avLst/>
          </a:prstGeom>
          <a:noFill/>
          <a:extLst>
            <a:ext uri="{909E8E84-426E-40DD-AFC4-6F175D3DCCD1}">
              <a14:hiddenFill xmlns:a14="http://schemas.microsoft.com/office/drawing/2010/main">
                <a:solidFill>
                  <a:srgbClr val="FFFFFF"/>
                </a:solidFill>
              </a14:hiddenFill>
            </a:ext>
          </a:extLst>
        </p:spPr>
      </p:pic>
      <p:sp>
        <p:nvSpPr>
          <p:cNvPr id="27" name="Rectangle 26"/>
          <p:cNvSpPr/>
          <p:nvPr/>
        </p:nvSpPr>
        <p:spPr>
          <a:xfrm>
            <a:off x="5750857" y="2575174"/>
            <a:ext cx="34625869" cy="2749471"/>
          </a:xfrm>
          <a:prstGeom prst="rect">
            <a:avLst/>
          </a:prstGeom>
        </p:spPr>
        <p:txBody>
          <a:bodyPr wrap="square">
            <a:spAutoFit/>
          </a:bodyPr>
          <a:lstStyle/>
          <a:p>
            <a:pPr algn="ctr"/>
            <a:r>
              <a:rPr lang="en-GB" altLang="en-US" sz="8800" b="1" i="1" baseline="30000" dirty="0">
                <a:latin typeface="Times New Roman" panose="02020603050405020304" pitchFamily="18" charset="0"/>
                <a:cs typeface="Times New Roman" panose="02020603050405020304" pitchFamily="18" charset="0"/>
              </a:rPr>
              <a:t>Brianna Magdaleno </a:t>
            </a:r>
            <a:r>
              <a:rPr lang="en-GB" altLang="en-US" sz="8800" baseline="30000" dirty="0">
                <a:latin typeface="Times New Roman" panose="02020603050405020304" pitchFamily="18" charset="0"/>
                <a:cs typeface="Times New Roman" panose="02020603050405020304" pitchFamily="18" charset="0"/>
              </a:rPr>
              <a:t>and Alba Chavez</a:t>
            </a:r>
          </a:p>
          <a:p>
            <a:pPr algn="ctr"/>
            <a:r>
              <a:rPr lang="en-US" altLang="en-US" sz="6000" dirty="0">
                <a:latin typeface="Times New Roman" panose="02020603050405020304" pitchFamily="18" charset="0"/>
                <a:cs typeface="Times New Roman" panose="02020603050405020304" pitchFamily="18" charset="0"/>
              </a:rPr>
              <a:t> Department of Human Factors, Embry-Riddle Aeronautical University, Daytona Beach, FL 32114</a:t>
            </a:r>
          </a:p>
          <a:p>
            <a:pPr algn="ctr"/>
            <a:r>
              <a:rPr lang="en-GB" altLang="en-US" sz="5400" dirty="0">
                <a:latin typeface="Times New Roman" panose="02020603050405020304" pitchFamily="18" charset="0"/>
                <a:cs typeface="Times New Roman" panose="02020603050405020304" pitchFamily="18" charset="0"/>
              </a:rPr>
              <a:t> </a:t>
            </a:r>
            <a:endParaRPr lang="en-US" altLang="en-US" sz="5400" dirty="0">
              <a:latin typeface="Times New Roman" panose="02020603050405020304" pitchFamily="18" charset="0"/>
              <a:cs typeface="Times New Roman" panose="02020603050405020304" pitchFamily="18" charset="0"/>
            </a:endParaRPr>
          </a:p>
        </p:txBody>
      </p:sp>
      <p:pic>
        <p:nvPicPr>
          <p:cNvPr id="1028" name="Picture 4" descr="Image result for embry riddle daytona 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939505" y="725807"/>
            <a:ext cx="3662003" cy="3662005"/>
          </a:xfrm>
          <a:prstGeom prst="rect">
            <a:avLst/>
          </a:prstGeom>
          <a:noFill/>
          <a:extLst>
            <a:ext uri="{909E8E84-426E-40DD-AFC4-6F175D3DCCD1}">
              <a14:hiddenFill xmlns:a14="http://schemas.microsoft.com/office/drawing/2010/main">
                <a:solidFill>
                  <a:srgbClr val="FFFFFF"/>
                </a:solidFill>
              </a14:hiddenFill>
            </a:ext>
          </a:extLst>
        </p:spPr>
      </p:pic>
      <p:sp>
        <p:nvSpPr>
          <p:cNvPr id="28" name="TextBox 27"/>
          <p:cNvSpPr txBox="1"/>
          <p:nvPr/>
        </p:nvSpPr>
        <p:spPr>
          <a:xfrm>
            <a:off x="2566001" y="4991933"/>
            <a:ext cx="10443410" cy="923330"/>
          </a:xfrm>
          <a:prstGeom prst="rect">
            <a:avLst/>
          </a:prstGeom>
          <a:noFill/>
          <a:ln>
            <a:noFill/>
          </a:ln>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Abstract</a:t>
            </a:r>
          </a:p>
        </p:txBody>
      </p:sp>
      <p:grpSp>
        <p:nvGrpSpPr>
          <p:cNvPr id="20" name="Group 19"/>
          <p:cNvGrpSpPr/>
          <p:nvPr/>
        </p:nvGrpSpPr>
        <p:grpSpPr>
          <a:xfrm>
            <a:off x="29674124" y="19330110"/>
            <a:ext cx="12779784" cy="923330"/>
            <a:chOff x="29752700" y="25310458"/>
            <a:chExt cx="12779784" cy="923330"/>
          </a:xfrm>
        </p:grpSpPr>
        <p:sp>
          <p:nvSpPr>
            <p:cNvPr id="26" name="Rectangle 123"/>
            <p:cNvSpPr>
              <a:spLocks noChangeArrowheads="1"/>
            </p:cNvSpPr>
            <p:nvPr/>
          </p:nvSpPr>
          <p:spPr bwMode="auto">
            <a:xfrm>
              <a:off x="29752700" y="25360961"/>
              <a:ext cx="12779784" cy="822325"/>
            </a:xfrm>
            <a:prstGeom prst="rect">
              <a:avLst/>
            </a:prstGeom>
            <a:solidFill>
              <a:schemeClr val="accent1">
                <a:lumMod val="75000"/>
              </a:schemeClr>
            </a:solidFill>
            <a:ln w="9525" algn="ctr">
              <a:solidFill>
                <a:schemeClr val="accent1">
                  <a:lumMod val="75000"/>
                </a:schemeClr>
              </a:solidFill>
              <a:round/>
              <a:headEnd/>
              <a:tailEnd/>
            </a:ln>
          </p:spPr>
          <p:txBody>
            <a:bodyPr/>
            <a:lstStyle>
              <a:lvl1pPr defTabSz="1057275">
                <a:defRPr sz="2400" b="1">
                  <a:solidFill>
                    <a:schemeClr val="tx1"/>
                  </a:solidFill>
                  <a:latin typeface="Times New Roman" panose="02020603050405020304" pitchFamily="18" charset="0"/>
                </a:defRPr>
              </a:lvl1pPr>
              <a:lvl2pPr marL="742950" indent="-285750" defTabSz="1057275">
                <a:defRPr sz="2400" b="1">
                  <a:solidFill>
                    <a:schemeClr val="tx1"/>
                  </a:solidFill>
                  <a:latin typeface="Times New Roman" panose="02020603050405020304" pitchFamily="18" charset="0"/>
                </a:defRPr>
              </a:lvl2pPr>
              <a:lvl3pPr marL="1143000" indent="-228600" defTabSz="1057275">
                <a:defRPr sz="2400" b="1">
                  <a:solidFill>
                    <a:schemeClr val="tx1"/>
                  </a:solidFill>
                  <a:latin typeface="Times New Roman" panose="02020603050405020304" pitchFamily="18" charset="0"/>
                </a:defRPr>
              </a:lvl3pPr>
              <a:lvl4pPr marL="1600200" indent="-228600" defTabSz="1057275">
                <a:defRPr sz="2400" b="1">
                  <a:solidFill>
                    <a:schemeClr val="tx1"/>
                  </a:solidFill>
                  <a:latin typeface="Times New Roman" panose="02020603050405020304" pitchFamily="18" charset="0"/>
                </a:defRPr>
              </a:lvl4pPr>
              <a:lvl5pPr marL="2057400" indent="-228600" defTabSz="1057275">
                <a:defRPr sz="2400" b="1">
                  <a:solidFill>
                    <a:schemeClr val="tx1"/>
                  </a:solidFill>
                  <a:latin typeface="Times New Roman" panose="02020603050405020304" pitchFamily="18" charset="0"/>
                </a:defRPr>
              </a:lvl5pPr>
              <a:lvl6pPr marL="2514600" indent="-228600" defTabSz="1057275"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1057275"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1057275"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1057275"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n-US" altLang="en-US">
                <a:cs typeface="Times New Roman" panose="02020603050405020304" pitchFamily="18" charset="0"/>
              </a:endParaRPr>
            </a:p>
          </p:txBody>
        </p:sp>
        <p:sp>
          <p:nvSpPr>
            <p:cNvPr id="31" name="TextBox 30"/>
            <p:cNvSpPr txBox="1"/>
            <p:nvPr/>
          </p:nvSpPr>
          <p:spPr>
            <a:xfrm>
              <a:off x="30920887" y="25310458"/>
              <a:ext cx="10443410" cy="923330"/>
            </a:xfrm>
            <a:prstGeom prst="rect">
              <a:avLst/>
            </a:prstGeom>
            <a:noFill/>
            <a:ln>
              <a:noFill/>
            </a:ln>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Future Directions</a:t>
              </a:r>
            </a:p>
          </p:txBody>
        </p:sp>
      </p:grpSp>
      <p:sp>
        <p:nvSpPr>
          <p:cNvPr id="29" name="TextBox 28"/>
          <p:cNvSpPr txBox="1"/>
          <p:nvPr/>
        </p:nvSpPr>
        <p:spPr>
          <a:xfrm>
            <a:off x="29281324" y="27490802"/>
            <a:ext cx="13172584" cy="4708981"/>
          </a:xfrm>
          <a:prstGeom prst="rect">
            <a:avLst/>
          </a:prstGeom>
          <a:noFill/>
        </p:spPr>
        <p:txBody>
          <a:bodyPr wrap="square" rtlCol="0">
            <a:spAutoFit/>
          </a:bodyPr>
          <a:lstStyle/>
          <a:p>
            <a:pPr algn="just"/>
            <a:r>
              <a:rPr lang="en-US" sz="2000" b="1" u="sng" spc="-150" dirty="0">
                <a:latin typeface="Times New Roman" panose="02020603050405020304" pitchFamily="18" charset="0"/>
                <a:cs typeface="Times New Roman" panose="02020603050405020304" pitchFamily="18" charset="0"/>
              </a:rPr>
              <a:t>References</a:t>
            </a:r>
            <a:r>
              <a:rPr lang="en-US" sz="2000" spc="-150" dirty="0">
                <a:latin typeface="Times New Roman" panose="02020603050405020304" pitchFamily="18" charset="0"/>
                <a:cs typeface="Times New Roman" panose="02020603050405020304" pitchFamily="18" charset="0"/>
              </a:rPr>
              <a:t>:</a:t>
            </a:r>
          </a:p>
          <a:p>
            <a:r>
              <a:rPr lang="en-US" sz="2000" spc="-150" dirty="0">
                <a:latin typeface="Times New Roman" panose="02020603050405020304" pitchFamily="18" charset="0"/>
                <a:cs typeface="Times New Roman" panose="02020603050405020304" pitchFamily="18" charset="0"/>
              </a:rPr>
              <a:t>1. </a:t>
            </a:r>
            <a:r>
              <a:rPr lang="en-US" sz="2000" dirty="0">
                <a:latin typeface="Times New Roman" panose="02020603050405020304" pitchFamily="18" charset="0"/>
                <a:cs typeface="Times New Roman" panose="02020603050405020304" pitchFamily="18" charset="0"/>
              </a:rPr>
              <a:t>Koch, G. H., Brongers, M. P. H., Thompson, N. G., Virmani, Y. P., &amp; Payer, J. H. (2001).</a:t>
            </a:r>
          </a:p>
          <a:p>
            <a:r>
              <a:rPr lang="en-US" sz="2000" dirty="0">
                <a:latin typeface="Times New Roman" panose="02020603050405020304" pitchFamily="18" charset="0"/>
                <a:cs typeface="Times New Roman" panose="02020603050405020304" pitchFamily="18" charset="0"/>
              </a:rPr>
              <a:t>“Corrosion Costs and Preventive Strategies in the United States.” Retrieved from http://impact.nace.org/documents/ccsupp.pdf</a:t>
            </a:r>
            <a:endParaRPr lang="en-US" sz="2000" spc="-150" dirty="0">
              <a:latin typeface="Times New Roman" panose="02020603050405020304" pitchFamily="18" charset="0"/>
              <a:cs typeface="Times New Roman" panose="02020603050405020304" pitchFamily="18" charset="0"/>
            </a:endParaRPr>
          </a:p>
          <a:p>
            <a:pPr algn="just"/>
            <a:r>
              <a:rPr lang="en-US" sz="2000" spc="-150" dirty="0">
                <a:latin typeface="Times New Roman" panose="02020603050405020304" pitchFamily="18" charset="0"/>
                <a:cs typeface="Times New Roman" panose="02020603050405020304" pitchFamily="18" charset="0"/>
              </a:rPr>
              <a:t>2. </a:t>
            </a:r>
            <a:r>
              <a:rPr lang="en-US" sz="2000" dirty="0">
                <a:latin typeface="Times New Roman" panose="02020603050405020304" pitchFamily="18" charset="0"/>
                <a:cs typeface="Times New Roman" panose="02020603050405020304" pitchFamily="18" charset="0"/>
              </a:rPr>
              <a:t>Cho, S. H., White, S. R., &amp; Braun, P. V. (2009). Self‐healing polymer coatings. </a:t>
            </a:r>
            <a:r>
              <a:rPr lang="en-US" sz="2000" i="1" dirty="0">
                <a:latin typeface="Times New Roman" panose="02020603050405020304" pitchFamily="18" charset="0"/>
                <a:cs typeface="Times New Roman" panose="02020603050405020304" pitchFamily="18" charset="0"/>
              </a:rPr>
              <a:t>Advanced Materials</a:t>
            </a:r>
            <a:r>
              <a:rPr lang="en-US" sz="2000"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21</a:t>
            </a:r>
            <a:r>
              <a:rPr lang="en-US" sz="2000" dirty="0">
                <a:latin typeface="Times New Roman" panose="02020603050405020304" pitchFamily="18" charset="0"/>
                <a:cs typeface="Times New Roman" panose="02020603050405020304" pitchFamily="18" charset="0"/>
              </a:rPr>
              <a:t>(6), 645-649.</a:t>
            </a:r>
            <a:endParaRPr lang="en-US" sz="2000" spc="-150" dirty="0">
              <a:latin typeface="Times New Roman" panose="02020603050405020304" pitchFamily="18" charset="0"/>
              <a:cs typeface="Times New Roman" panose="02020603050405020304" pitchFamily="18" charset="0"/>
            </a:endParaRPr>
          </a:p>
          <a:p>
            <a:pPr algn="just"/>
            <a:r>
              <a:rPr lang="en-US" sz="2000" spc="-150" dirty="0">
                <a:latin typeface="Times New Roman" panose="02020603050405020304" pitchFamily="18" charset="0"/>
                <a:cs typeface="Times New Roman" panose="02020603050405020304" pitchFamily="18" charset="0"/>
              </a:rPr>
              <a:t>3. </a:t>
            </a:r>
            <a:r>
              <a:rPr lang="en-US" sz="2000" dirty="0">
                <a:latin typeface="Times New Roman" panose="02020603050405020304" pitchFamily="18" charset="0"/>
                <a:cs typeface="Times New Roman" panose="02020603050405020304" pitchFamily="18" charset="0"/>
              </a:rPr>
              <a:t>Imato, K., Nishihara, M., Kanehara, T., Amamoto, Y., Takahara, A., &amp; Otsuka, H. (2012). Self‐healing of chemical gels cross‐linked by diarylbibenzofuranone‐based trigger‐free dynamic covalent bonds at room temperature. </a:t>
            </a:r>
            <a:r>
              <a:rPr lang="en-US" sz="2000" i="1" dirty="0">
                <a:latin typeface="Times New Roman" panose="02020603050405020304" pitchFamily="18" charset="0"/>
                <a:cs typeface="Times New Roman" panose="02020603050405020304" pitchFamily="18" charset="0"/>
              </a:rPr>
              <a:t>Angewandte Chemie</a:t>
            </a:r>
            <a:r>
              <a:rPr lang="en-US" sz="2000"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124</a:t>
            </a:r>
            <a:r>
              <a:rPr lang="en-US" sz="2000" dirty="0">
                <a:latin typeface="Times New Roman" panose="02020603050405020304" pitchFamily="18" charset="0"/>
                <a:cs typeface="Times New Roman" panose="02020603050405020304" pitchFamily="18" charset="0"/>
              </a:rPr>
              <a:t>(5), 1164-1168.</a:t>
            </a:r>
            <a:r>
              <a:rPr lang="en-US" sz="2000" spc="-150" dirty="0">
                <a:latin typeface="Times New Roman" panose="02020603050405020304" pitchFamily="18" charset="0"/>
                <a:cs typeface="Times New Roman" panose="02020603050405020304" pitchFamily="18" charset="0"/>
              </a:rPr>
              <a:t>4. </a:t>
            </a:r>
            <a:r>
              <a:rPr lang="en-US" sz="2000" dirty="0">
                <a:latin typeface="Times New Roman" panose="02020603050405020304" pitchFamily="18" charset="0"/>
                <a:cs typeface="Times New Roman" panose="02020603050405020304" pitchFamily="18" charset="0"/>
              </a:rPr>
              <a:t>Wu, 4. Chen, H., Ma, X., Wu, S., &amp; Tian, H. (2014). A rapidly self‐healing supramolecular polymer hydrogel with photo stimulated room‐temperature phosphorescence responsiveness. </a:t>
            </a:r>
            <a:r>
              <a:rPr lang="en-US" sz="2000" i="1" dirty="0">
                <a:latin typeface="Times New Roman" panose="02020603050405020304" pitchFamily="18" charset="0"/>
                <a:cs typeface="Times New Roman" panose="02020603050405020304" pitchFamily="18" charset="0"/>
              </a:rPr>
              <a:t>Angewandte Chemie</a:t>
            </a:r>
            <a:r>
              <a:rPr lang="en-US" sz="2000"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126</a:t>
            </a:r>
            <a:r>
              <a:rPr lang="en-US" sz="2000" dirty="0">
                <a:latin typeface="Times New Roman" panose="02020603050405020304" pitchFamily="18" charset="0"/>
                <a:cs typeface="Times New Roman" panose="02020603050405020304" pitchFamily="18" charset="0"/>
              </a:rPr>
              <a:t>(51), 14373-14376.</a:t>
            </a:r>
          </a:p>
          <a:p>
            <a:pPr algn="just"/>
            <a:r>
              <a:rPr lang="en-US" sz="2000" spc="-150" dirty="0">
                <a:latin typeface="Times New Roman" panose="02020603050405020304" pitchFamily="18" charset="0"/>
                <a:cs typeface="Times New Roman" panose="02020603050405020304" pitchFamily="18" charset="0"/>
              </a:rPr>
              <a:t>5.</a:t>
            </a:r>
            <a:r>
              <a:rPr lang="en-US" sz="2000" dirty="0">
                <a:latin typeface="Times New Roman" panose="02020603050405020304" pitchFamily="18" charset="0"/>
                <a:cs typeface="Times New Roman" panose="02020603050405020304" pitchFamily="18" charset="0"/>
              </a:rPr>
              <a:t> Holten-Andersen, N., Harrington, M. J., Birkedal, H., Lee, B. P., Messersmith, P. B., Lee, K. Y. C., &amp; Waite, J. H. (2011). pH-induced metal-ligand cross-links inspired by mussel yield self-healing polymer networks with near-covalent elastic moduli. </a:t>
            </a:r>
            <a:r>
              <a:rPr lang="en-US" sz="2000" i="1" dirty="0">
                <a:latin typeface="Times New Roman" panose="02020603050405020304" pitchFamily="18" charset="0"/>
                <a:cs typeface="Times New Roman" panose="02020603050405020304" pitchFamily="18" charset="0"/>
              </a:rPr>
              <a:t>Proceedings of the National Academy of Sciences</a:t>
            </a:r>
            <a:r>
              <a:rPr lang="en-US" sz="2000"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108</a:t>
            </a:r>
            <a:r>
              <a:rPr lang="en-US" sz="2000" dirty="0">
                <a:latin typeface="Times New Roman" panose="02020603050405020304" pitchFamily="18" charset="0"/>
                <a:cs typeface="Times New Roman" panose="02020603050405020304" pitchFamily="18" charset="0"/>
              </a:rPr>
              <a:t>(7), 2651-2655.</a:t>
            </a:r>
            <a:endParaRPr lang="en-US" sz="2000" spc="-150" dirty="0">
              <a:latin typeface="Times New Roman" panose="02020603050405020304" pitchFamily="18" charset="0"/>
              <a:cs typeface="Times New Roman" panose="02020603050405020304" pitchFamily="18" charset="0"/>
            </a:endParaRPr>
          </a:p>
          <a:p>
            <a:pPr algn="just"/>
            <a:r>
              <a:rPr lang="en-US" sz="2000" spc="-150" dirty="0">
                <a:latin typeface="Times New Roman" panose="02020603050405020304" pitchFamily="18" charset="0"/>
                <a:cs typeface="Times New Roman" panose="02020603050405020304" pitchFamily="18" charset="0"/>
              </a:rPr>
              <a:t>6. </a:t>
            </a:r>
            <a:r>
              <a:rPr lang="en-US" sz="2000" dirty="0">
                <a:latin typeface="Times New Roman" panose="02020603050405020304" pitchFamily="18" charset="0"/>
                <a:cs typeface="Times New Roman" panose="02020603050405020304" pitchFamily="18" charset="0"/>
              </a:rPr>
              <a:t>Silverman, R. B., &amp; Holladay, M. W. (2014). Chapter 3 - Receptors. In R. B. Silverman &amp; M. W. Holladay (Eds.), </a:t>
            </a:r>
            <a:r>
              <a:rPr lang="en-US" sz="2000" i="1" dirty="0">
                <a:latin typeface="Times New Roman" panose="02020603050405020304" pitchFamily="18" charset="0"/>
                <a:cs typeface="Times New Roman" panose="02020603050405020304" pitchFamily="18" charset="0"/>
              </a:rPr>
              <a:t>The Organic Chemistry of Drug Design and Drug Action (Third Edition)</a:t>
            </a:r>
            <a:r>
              <a:rPr lang="en-US" sz="2000" dirty="0">
                <a:latin typeface="Times New Roman" panose="02020603050405020304" pitchFamily="18" charset="0"/>
                <a:cs typeface="Times New Roman" panose="02020603050405020304" pitchFamily="18" charset="0"/>
              </a:rPr>
              <a:t> (Third Edition, pp. 123–163). Boston: Academic Press. https://doi.org/https://doi.org/10.1016/B978-0-12-382030-3.00003-9</a:t>
            </a:r>
            <a:endParaRPr lang="en-US" sz="2000" spc="-150" dirty="0">
              <a:latin typeface="Times New Roman" panose="02020603050405020304" pitchFamily="18" charset="0"/>
              <a:cs typeface="Times New Roman" panose="02020603050405020304" pitchFamily="18" charset="0"/>
            </a:endParaRPr>
          </a:p>
        </p:txBody>
      </p:sp>
      <p:sp>
        <p:nvSpPr>
          <p:cNvPr id="33" name="TextBox 32"/>
          <p:cNvSpPr txBox="1"/>
          <p:nvPr/>
        </p:nvSpPr>
        <p:spPr>
          <a:xfrm>
            <a:off x="3079553" y="14567905"/>
            <a:ext cx="10443410" cy="923330"/>
          </a:xfrm>
          <a:prstGeom prst="rect">
            <a:avLst/>
          </a:prstGeom>
          <a:noFill/>
          <a:ln>
            <a:noFill/>
          </a:ln>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Introduction</a:t>
            </a:r>
          </a:p>
        </p:txBody>
      </p:sp>
      <p:sp>
        <p:nvSpPr>
          <p:cNvPr id="34" name="TextBox 33"/>
          <p:cNvSpPr txBox="1"/>
          <p:nvPr/>
        </p:nvSpPr>
        <p:spPr>
          <a:xfrm>
            <a:off x="17002507" y="15242361"/>
            <a:ext cx="10443410" cy="923330"/>
          </a:xfrm>
          <a:prstGeom prst="rect">
            <a:avLst/>
          </a:prstGeom>
          <a:noFill/>
          <a:ln>
            <a:noFill/>
          </a:ln>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Results</a:t>
            </a:r>
          </a:p>
        </p:txBody>
      </p:sp>
      <p:sp>
        <p:nvSpPr>
          <p:cNvPr id="36" name="TextBox 35"/>
          <p:cNvSpPr txBox="1"/>
          <p:nvPr/>
        </p:nvSpPr>
        <p:spPr>
          <a:xfrm>
            <a:off x="31058001" y="4997631"/>
            <a:ext cx="10443410" cy="923330"/>
          </a:xfrm>
          <a:prstGeom prst="rect">
            <a:avLst/>
          </a:prstGeom>
          <a:noFill/>
          <a:ln>
            <a:noFill/>
          </a:ln>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Discussion/Conclusion</a:t>
            </a:r>
          </a:p>
        </p:txBody>
      </p:sp>
      <p:sp>
        <p:nvSpPr>
          <p:cNvPr id="37" name="TextBox 36"/>
          <p:cNvSpPr txBox="1"/>
          <p:nvPr/>
        </p:nvSpPr>
        <p:spPr>
          <a:xfrm>
            <a:off x="12094143" y="5024464"/>
            <a:ext cx="20100884" cy="923330"/>
          </a:xfrm>
          <a:prstGeom prst="rect">
            <a:avLst/>
          </a:prstGeom>
          <a:noFill/>
          <a:ln>
            <a:noFill/>
          </a:ln>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Test Principle</a:t>
            </a:r>
          </a:p>
        </p:txBody>
      </p:sp>
      <p:sp>
        <p:nvSpPr>
          <p:cNvPr id="41" name="TextBox 103"/>
          <p:cNvSpPr txBox="1">
            <a:spLocks noChangeArrowheads="1"/>
          </p:cNvSpPr>
          <p:nvPr/>
        </p:nvSpPr>
        <p:spPr bwMode="auto">
          <a:xfrm>
            <a:off x="1546674" y="29692853"/>
            <a:ext cx="12830175"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lgn="just"/>
            <a:endParaRPr lang="en-US" altLang="en-US" sz="3200" b="0" dirty="0">
              <a:cs typeface="Times New Roman" panose="02020603050405020304" pitchFamily="18" charset="0"/>
            </a:endParaRPr>
          </a:p>
          <a:p>
            <a:pPr algn="just"/>
            <a:endParaRPr lang="en-US" altLang="en-US" sz="3200" b="0" dirty="0">
              <a:cs typeface="Times New Roman" panose="02020603050405020304" pitchFamily="18" charset="0"/>
            </a:endParaRPr>
          </a:p>
        </p:txBody>
      </p:sp>
      <p:sp>
        <p:nvSpPr>
          <p:cNvPr id="39" name="TextBox 101">
            <a:extLst>
              <a:ext uri="{FF2B5EF4-FFF2-40B4-BE49-F238E27FC236}">
                <a16:creationId xmlns:a16="http://schemas.microsoft.com/office/drawing/2014/main" id="{F860FDF5-170C-DD4B-8B6C-F8CE7BA463F5}"/>
              </a:ext>
            </a:extLst>
          </p:cNvPr>
          <p:cNvSpPr txBox="1">
            <a:spLocks noChangeArrowheads="1"/>
          </p:cNvSpPr>
          <p:nvPr/>
        </p:nvSpPr>
        <p:spPr bwMode="auto">
          <a:xfrm>
            <a:off x="1561469" y="24997812"/>
            <a:ext cx="12356775"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lgn="just"/>
            <a:r>
              <a:rPr lang="en-US" sz="3200" spc="-150" dirty="0">
                <a:cs typeface="Times New Roman" panose="02020603050405020304" pitchFamily="18" charset="0"/>
              </a:rPr>
              <a:t> </a:t>
            </a:r>
          </a:p>
          <a:p>
            <a:endParaRPr lang="en-US" sz="3200" spc="-150" dirty="0">
              <a:cs typeface="Times New Roman" panose="02020603050405020304" pitchFamily="18" charset="0"/>
            </a:endParaRPr>
          </a:p>
        </p:txBody>
      </p:sp>
      <p:sp>
        <p:nvSpPr>
          <p:cNvPr id="49" name="TextBox 101">
            <a:extLst>
              <a:ext uri="{FF2B5EF4-FFF2-40B4-BE49-F238E27FC236}">
                <a16:creationId xmlns:a16="http://schemas.microsoft.com/office/drawing/2014/main" id="{3AE99419-6EC6-2542-ACB1-5FFB9C931D4C}"/>
              </a:ext>
            </a:extLst>
          </p:cNvPr>
          <p:cNvSpPr txBox="1">
            <a:spLocks noChangeArrowheads="1"/>
          </p:cNvSpPr>
          <p:nvPr/>
        </p:nvSpPr>
        <p:spPr bwMode="auto">
          <a:xfrm>
            <a:off x="29292234" y="20803776"/>
            <a:ext cx="13241010" cy="2923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lgn="just"/>
            <a:r>
              <a:rPr lang="en-US" altLang="en-US" sz="4600" b="0" spc="-150" dirty="0">
                <a:cs typeface="Times New Roman" panose="02020603050405020304" pitchFamily="18" charset="0"/>
              </a:rPr>
              <a:t>Higher population to reach a stronger conclusion about the relation of cortisol and melatonin levels on Embry-Riddle students.  Future studies would include different classes and/or majors. </a:t>
            </a:r>
          </a:p>
        </p:txBody>
      </p:sp>
      <p:sp>
        <p:nvSpPr>
          <p:cNvPr id="77" name="TextBox 101">
            <a:extLst>
              <a:ext uri="{FF2B5EF4-FFF2-40B4-BE49-F238E27FC236}">
                <a16:creationId xmlns:a16="http://schemas.microsoft.com/office/drawing/2014/main" id="{FD948D9B-EEC2-9944-95D1-FCFEB2FF172E}"/>
              </a:ext>
            </a:extLst>
          </p:cNvPr>
          <p:cNvSpPr txBox="1">
            <a:spLocks noChangeArrowheads="1"/>
          </p:cNvSpPr>
          <p:nvPr/>
        </p:nvSpPr>
        <p:spPr bwMode="auto">
          <a:xfrm>
            <a:off x="29830135" y="24841443"/>
            <a:ext cx="1246776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lgn="just"/>
            <a:r>
              <a:rPr lang="en-US" sz="3200" spc="-150" dirty="0">
                <a:cs typeface="Times New Roman" panose="02020603050405020304" pitchFamily="18" charset="0"/>
              </a:rPr>
              <a:t> </a:t>
            </a:r>
          </a:p>
        </p:txBody>
      </p:sp>
      <p:sp>
        <p:nvSpPr>
          <p:cNvPr id="30" name="TextBox 29"/>
          <p:cNvSpPr txBox="1"/>
          <p:nvPr/>
        </p:nvSpPr>
        <p:spPr>
          <a:xfrm>
            <a:off x="6413482" y="649723"/>
            <a:ext cx="33300620" cy="1323439"/>
          </a:xfrm>
          <a:prstGeom prst="rect">
            <a:avLst/>
          </a:prstGeom>
          <a:noFill/>
        </p:spPr>
        <p:txBody>
          <a:bodyPr wrap="square" rtlCol="0">
            <a:spAutoFit/>
          </a:bodyPr>
          <a:lstStyle/>
          <a:p>
            <a:pPr algn="ctr"/>
            <a:r>
              <a:rPr lang="en-US" sz="8000" b="1" dirty="0">
                <a:cs typeface="Arial" panose="020B0604020202020204" pitchFamily="34" charset="0"/>
              </a:rPr>
              <a:t>Comparison of Salivary Cortisol and Melatonin Levels in ERAU Students  </a:t>
            </a:r>
            <a:endParaRPr lang="en-US" sz="8000" dirty="0">
              <a:cs typeface="Arial" panose="020B0604020202020204" pitchFamily="34" charset="0"/>
            </a:endParaRPr>
          </a:p>
        </p:txBody>
      </p:sp>
      <p:pic>
        <p:nvPicPr>
          <p:cNvPr id="5" name="Picture 4"/>
          <p:cNvPicPr>
            <a:picLocks noChangeAspect="1"/>
          </p:cNvPicPr>
          <p:nvPr/>
        </p:nvPicPr>
        <p:blipFill>
          <a:blip r:embed="rId5"/>
          <a:stretch>
            <a:fillRect/>
          </a:stretch>
        </p:blipFill>
        <p:spPr>
          <a:xfrm>
            <a:off x="14967285" y="6305443"/>
            <a:ext cx="13908504" cy="5723206"/>
          </a:xfrm>
          <a:prstGeom prst="rect">
            <a:avLst/>
          </a:prstGeom>
        </p:spPr>
      </p:pic>
      <p:sp>
        <p:nvSpPr>
          <p:cNvPr id="16" name="TextBox 15"/>
          <p:cNvSpPr txBox="1"/>
          <p:nvPr/>
        </p:nvSpPr>
        <p:spPr>
          <a:xfrm>
            <a:off x="1710224" y="15803636"/>
            <a:ext cx="12888745" cy="18035707"/>
          </a:xfrm>
          <a:prstGeom prst="rect">
            <a:avLst/>
          </a:prstGeom>
          <a:noFill/>
        </p:spPr>
        <p:txBody>
          <a:bodyPr wrap="square" rtlCol="0">
            <a:spAutoFit/>
          </a:bodyPr>
          <a:lstStyle/>
          <a:p>
            <a:r>
              <a:rPr lang="en-US" sz="3600" dirty="0">
                <a:latin typeface="Times New Roman" panose="02020603050405020304" pitchFamily="18" charset="0"/>
                <a:cs typeface="Times New Roman" panose="02020603050405020304" pitchFamily="18" charset="0"/>
              </a:rPr>
              <a:t>Cortisol is one of the most important hormones secreted by the cortex of the adrenal gland. Cortisol affects the metabolism of carbohydrates, fats, and proteins involved in the stress response. Cortisol follows a circadian rhythm, with levels peaking in the early morning and dropping to the lowest values at night.</a:t>
            </a:r>
          </a:p>
          <a:p>
            <a:r>
              <a:rPr lang="en-US" sz="3600" dirty="0">
                <a:latin typeface="Times New Roman" panose="02020603050405020304" pitchFamily="18" charset="0"/>
                <a:cs typeface="Times New Roman" panose="02020603050405020304" pitchFamily="18" charset="0"/>
              </a:rPr>
              <a:t>Only around 10% of cortisol is in its biologically active form in the blood, and the remaining is bound to serum proteins. Unbound cortisol is also present in saliva (unbound to protein). Salivary cortisol levels can fluctuate and are affected by salivary flow rate and are relatively resistant to degradation from the enzyme. Previous studies have reported an accurate correlation between serum and saliva cortisol (meaning that salivary Cortisol levels estimate with high-reliability serum Cortisol levels).</a:t>
            </a:r>
          </a:p>
          <a:p>
            <a:r>
              <a:rPr lang="en-US" sz="3600" dirty="0">
                <a:latin typeface="Times New Roman" panose="02020603050405020304" pitchFamily="18" charset="0"/>
                <a:cs typeface="Times New Roman" panose="02020603050405020304" pitchFamily="18" charset="0"/>
              </a:rPr>
              <a:t>Many College and University students face novel daily demands in their academic life. These daily stressors have been linked to poor physical and physiological health and amounts of stress-related hormones (including cortisol) can fluctuate according to the general capacity to cope with the challenges of college life. Thus, characteristic college stressors have been linked to changes in cortisol. Yet it is unclear the degree of these changes according to specific majors, which can help describe students' general coping capacity.</a:t>
            </a:r>
          </a:p>
          <a:p>
            <a:endParaRPr lang="en-US" sz="3600" dirty="0">
              <a:latin typeface="Times New Roman" panose="02020603050405020304" pitchFamily="18" charset="0"/>
              <a:cs typeface="Times New Roman" panose="02020603050405020304" pitchFamily="18" charset="0"/>
            </a:endParaRPr>
          </a:p>
          <a:p>
            <a:r>
              <a:rPr lang="en-US" sz="3600" b="1" dirty="0">
                <a:latin typeface="Times New Roman" panose="02020603050405020304" pitchFamily="18" charset="0"/>
                <a:cs typeface="Times New Roman" panose="02020603050405020304" pitchFamily="18" charset="0"/>
              </a:rPr>
              <a:t>Objective:</a:t>
            </a:r>
            <a:r>
              <a:rPr lang="en-US" sz="3600" dirty="0">
                <a:latin typeface="Times New Roman" panose="02020603050405020304" pitchFamily="18" charset="0"/>
                <a:cs typeface="Times New Roman" panose="02020603050405020304" pitchFamily="18" charset="0"/>
              </a:rPr>
              <a:t> To extend available laboratory evidence, we examined cortisol levels in saliva samples collected from different students and majors at Embry-Riddle Aeronautical University. We expected that elevated saliva cortisol levels would be associated with more demanding majors or with students that report poor academic coping efficacy. </a:t>
            </a:r>
          </a:p>
          <a:p>
            <a:pPr algn="just"/>
            <a:endParaRPr lang="en-US" sz="3600" dirty="0">
              <a:latin typeface="Times New Roman" panose="02020603050405020304" pitchFamily="18" charset="0"/>
              <a:cs typeface="Times New Roman" panose="02020603050405020304" pitchFamily="18" charset="0"/>
            </a:endParaRPr>
          </a:p>
          <a:p>
            <a:pPr algn="just"/>
            <a:r>
              <a:rPr lang="en-US" sz="3600" dirty="0">
                <a:latin typeface="Times New Roman" panose="02020603050405020304" pitchFamily="18" charset="0"/>
                <a:cs typeface="Times New Roman" panose="02020603050405020304" pitchFamily="18" charset="0"/>
              </a:rPr>
              <a:t> </a:t>
            </a:r>
          </a:p>
          <a:p>
            <a:pPr algn="just"/>
            <a:endParaRPr lang="en-US" sz="3200" dirty="0">
              <a:latin typeface="Times New Roman" panose="02020603050405020304" pitchFamily="18" charset="0"/>
              <a:cs typeface="Times New Roman" panose="02020603050405020304" pitchFamily="18" charset="0"/>
            </a:endParaRPr>
          </a:p>
          <a:p>
            <a:endParaRPr lang="en-US" dirty="0"/>
          </a:p>
        </p:txBody>
      </p:sp>
      <p:sp>
        <p:nvSpPr>
          <p:cNvPr id="18" name="Rectangle 17"/>
          <p:cNvSpPr/>
          <p:nvPr/>
        </p:nvSpPr>
        <p:spPr>
          <a:xfrm>
            <a:off x="16013676" y="12406982"/>
            <a:ext cx="12717462" cy="3108543"/>
          </a:xfrm>
          <a:prstGeom prst="rect">
            <a:avLst/>
          </a:prstGeom>
        </p:spPr>
        <p:txBody>
          <a:bodyPr wrap="square">
            <a:spAutoFit/>
          </a:bodyPr>
          <a:lstStyle/>
          <a:p>
            <a:pPr algn="just"/>
            <a:r>
              <a:rPr lang="en-US" sz="4000" b="1" dirty="0">
                <a:latin typeface="Times New Roman" panose="02020603050405020304" pitchFamily="18" charset="0"/>
                <a:cs typeface="Times New Roman" panose="02020603050405020304" pitchFamily="18" charset="0"/>
              </a:rPr>
              <a:t>Figure 1. </a:t>
            </a:r>
            <a:r>
              <a:rPr lang="en-US" sz="4000" dirty="0">
                <a:latin typeface="Times New Roman" panose="02020603050405020304" pitchFamily="18" charset="0"/>
                <a:cs typeface="Times New Roman" panose="02020603050405020304" pitchFamily="18" charset="0"/>
              </a:rPr>
              <a:t>Enzyme-Linked Immunoassay principle. Salivary Cortisol or Melatonin is detected. Specific antibodies bind the target antigen and detect the presence and quantity of Cortisol or Melatonin.</a:t>
            </a:r>
            <a:endParaRPr lang="en-US" sz="4000" b="1" dirty="0">
              <a:latin typeface="Times New Roman" panose="02020603050405020304" pitchFamily="18" charset="0"/>
              <a:cs typeface="Times New Roman" panose="02020603050405020304" pitchFamily="18" charset="0"/>
            </a:endParaRPr>
          </a:p>
          <a:p>
            <a:pPr algn="just"/>
            <a:endParaRPr lang="en-US" dirty="0"/>
          </a:p>
          <a:p>
            <a:pPr algn="just"/>
            <a:r>
              <a:rPr lang="en-US" dirty="0"/>
              <a:t> </a:t>
            </a:r>
          </a:p>
        </p:txBody>
      </p:sp>
      <p:pic>
        <p:nvPicPr>
          <p:cNvPr id="2" name="Picture 1">
            <a:extLst>
              <a:ext uri="{FF2B5EF4-FFF2-40B4-BE49-F238E27FC236}">
                <a16:creationId xmlns:a16="http://schemas.microsoft.com/office/drawing/2014/main" id="{3AF8B253-9751-4256-AB7B-BAC0DCE7F2CD}"/>
              </a:ext>
            </a:extLst>
          </p:cNvPr>
          <p:cNvPicPr>
            <a:picLocks noChangeAspect="1"/>
          </p:cNvPicPr>
          <p:nvPr/>
        </p:nvPicPr>
        <p:blipFill>
          <a:blip r:embed="rId6"/>
          <a:stretch>
            <a:fillRect/>
          </a:stretch>
        </p:blipFill>
        <p:spPr>
          <a:xfrm>
            <a:off x="15920455" y="16459200"/>
            <a:ext cx="7493244" cy="7087290"/>
          </a:xfrm>
          <a:prstGeom prst="rect">
            <a:avLst/>
          </a:prstGeom>
        </p:spPr>
      </p:pic>
      <p:pic>
        <p:nvPicPr>
          <p:cNvPr id="3" name="Picture 2">
            <a:extLst>
              <a:ext uri="{FF2B5EF4-FFF2-40B4-BE49-F238E27FC236}">
                <a16:creationId xmlns:a16="http://schemas.microsoft.com/office/drawing/2014/main" id="{B058AFF0-8E0C-4C1C-A905-3D8C18E68D40}"/>
              </a:ext>
            </a:extLst>
          </p:cNvPr>
          <p:cNvPicPr>
            <a:picLocks noChangeAspect="1"/>
          </p:cNvPicPr>
          <p:nvPr/>
        </p:nvPicPr>
        <p:blipFill>
          <a:blip r:embed="rId7"/>
          <a:stretch>
            <a:fillRect/>
          </a:stretch>
        </p:blipFill>
        <p:spPr>
          <a:xfrm>
            <a:off x="15633920" y="23941004"/>
            <a:ext cx="7493244" cy="8237765"/>
          </a:xfrm>
          <a:prstGeom prst="rect">
            <a:avLst/>
          </a:prstGeom>
        </p:spPr>
      </p:pic>
      <p:sp>
        <p:nvSpPr>
          <p:cNvPr id="9" name="TextBox 8">
            <a:extLst>
              <a:ext uri="{FF2B5EF4-FFF2-40B4-BE49-F238E27FC236}">
                <a16:creationId xmlns:a16="http://schemas.microsoft.com/office/drawing/2014/main" id="{9B56FB69-8D41-3B46-B49B-CE02881E5DE3}"/>
              </a:ext>
            </a:extLst>
          </p:cNvPr>
          <p:cNvSpPr txBox="1"/>
          <p:nvPr/>
        </p:nvSpPr>
        <p:spPr>
          <a:xfrm>
            <a:off x="1428975" y="6311178"/>
            <a:ext cx="12717462" cy="7721659"/>
          </a:xfrm>
          <a:prstGeom prst="rect">
            <a:avLst/>
          </a:prstGeom>
          <a:noFill/>
        </p:spPr>
        <p:txBody>
          <a:bodyPr wrap="square" rtlCol="0">
            <a:spAutoFit/>
          </a:bodyPr>
          <a:lstStyle/>
          <a:p>
            <a:endParaRPr lang="en-PR" dirty="0"/>
          </a:p>
        </p:txBody>
      </p:sp>
      <p:sp>
        <p:nvSpPr>
          <p:cNvPr id="10" name="TextBox 9">
            <a:extLst>
              <a:ext uri="{FF2B5EF4-FFF2-40B4-BE49-F238E27FC236}">
                <a16:creationId xmlns:a16="http://schemas.microsoft.com/office/drawing/2014/main" id="{2CE911E7-F89D-5346-AF45-47E6EE575CC1}"/>
              </a:ext>
            </a:extLst>
          </p:cNvPr>
          <p:cNvSpPr txBox="1"/>
          <p:nvPr/>
        </p:nvSpPr>
        <p:spPr>
          <a:xfrm>
            <a:off x="1512235" y="6071789"/>
            <a:ext cx="13455049" cy="8217634"/>
          </a:xfrm>
          <a:prstGeom prst="rect">
            <a:avLst/>
          </a:prstGeom>
          <a:noFill/>
        </p:spPr>
        <p:txBody>
          <a:bodyPr wrap="square" rtlCol="0">
            <a:spAutoFit/>
          </a:bodyPr>
          <a:lstStyle/>
          <a:p>
            <a:r>
              <a:rPr lang="en-US" sz="3300" dirty="0">
                <a:latin typeface="Times New Roman" panose="02020603050405020304" pitchFamily="18" charset="0"/>
                <a:cs typeface="Times New Roman" panose="02020603050405020304" pitchFamily="18" charset="0"/>
              </a:rPr>
              <a:t>College students tend to have more stress and less sleep than many people. Cortisol and melatonin are stress hormones responding to a physical or emotional stressor. The purpose of the present study was to evaluate these essential hormones in saliva samples from students at ERAU coursing the majors of Aerospace Engineering and Mechanical Engineering. The selected course within this major is EGR 120 with the CATIA computer program. Saliva samples were obtained before and after taking the class. Students were asked to spit into a tube, and samples were analyzed using an Enzyme-Linked Immunoassay (ELISA) procedure to calculate cortisol levels melatonin in the participant's samples and compare these with standards and controls. Results were analyzed by comparison with a curve line using Excel and Prism 9. Our results indicate that the students suffered more stress (directly proportional to elevated cortisol levels) after finishing the class. Additionally, salivary melatonin levels were detected in an overall student population, indicating values below average, related to high-stress levels. Future studies will include a screening of a larger student population size for more accurate screening. </a:t>
            </a:r>
            <a:endParaRPr lang="en-PR" sz="3300" dirty="0">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1B2C2F0E-DE68-2B4E-9C0F-D3AA7476E97B}"/>
              </a:ext>
            </a:extLst>
          </p:cNvPr>
          <p:cNvSpPr txBox="1"/>
          <p:nvPr/>
        </p:nvSpPr>
        <p:spPr>
          <a:xfrm>
            <a:off x="23063792" y="17184439"/>
            <a:ext cx="5171908" cy="5632311"/>
          </a:xfrm>
          <a:prstGeom prst="rect">
            <a:avLst/>
          </a:prstGeom>
          <a:noFill/>
        </p:spPr>
        <p:txBody>
          <a:bodyPr wrap="square" rtlCol="0">
            <a:spAutoFit/>
          </a:bodyPr>
          <a:lstStyle/>
          <a:p>
            <a:r>
              <a:rPr lang="en-US" sz="4000" b="1" dirty="0">
                <a:latin typeface="Times New Roman" panose="02020603050405020304" pitchFamily="18" charset="0"/>
                <a:cs typeface="Times New Roman" panose="02020603050405020304" pitchFamily="18" charset="0"/>
              </a:rPr>
              <a:t>Figure 2. </a:t>
            </a:r>
            <a:r>
              <a:rPr lang="en-US" sz="4000" dirty="0">
                <a:latin typeface="Times New Roman" panose="02020603050405020304" pitchFamily="18" charset="0"/>
                <a:cs typeface="Times New Roman" panose="02020603050405020304" pitchFamily="18" charset="0"/>
              </a:rPr>
              <a:t>The “Before” column refers to students' stress levels of AE and ME majors before taking the EGR 120 class. The ”After” column refers to the stress levels after finishing the course.</a:t>
            </a:r>
            <a:endParaRPr lang="en-PR" sz="4000" dirty="0">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A398B328-A800-D243-A53C-A29243DE5371}"/>
              </a:ext>
            </a:extLst>
          </p:cNvPr>
          <p:cNvSpPr txBox="1"/>
          <p:nvPr/>
        </p:nvSpPr>
        <p:spPr>
          <a:xfrm>
            <a:off x="23127163" y="25103120"/>
            <a:ext cx="5169620" cy="5293757"/>
          </a:xfrm>
          <a:prstGeom prst="rect">
            <a:avLst/>
          </a:prstGeom>
          <a:noFill/>
        </p:spPr>
        <p:txBody>
          <a:bodyPr wrap="square" rtlCol="0">
            <a:spAutoFit/>
          </a:bodyPr>
          <a:lstStyle/>
          <a:p>
            <a:br>
              <a:rPr lang="en-US" b="1" dirty="0">
                <a:latin typeface="Times New Roman" panose="02020603050405020304" pitchFamily="18" charset="0"/>
                <a:cs typeface="Times New Roman" panose="02020603050405020304" pitchFamily="18" charset="0"/>
              </a:rPr>
            </a:br>
            <a:r>
              <a:rPr lang="en-US" sz="4000" b="1" dirty="0">
                <a:latin typeface="Times New Roman" panose="02020603050405020304" pitchFamily="18" charset="0"/>
                <a:cs typeface="Times New Roman" panose="02020603050405020304" pitchFamily="18" charset="0"/>
              </a:rPr>
              <a:t>Figure 3.</a:t>
            </a:r>
            <a:r>
              <a:rPr lang="en-US" sz="4000" dirty="0">
                <a:latin typeface="Times New Roman" panose="02020603050405020304" pitchFamily="18" charset="0"/>
                <a:cs typeface="Times New Roman" panose="02020603050405020304" pitchFamily="18" charset="0"/>
              </a:rPr>
              <a:t> The salivary melatonin levels were taken in all students regardless of their major. We accounted for the following variables: hours of sleep, breakfast, and exercise.</a:t>
            </a:r>
            <a:endParaRPr lang="en-PR" sz="4000" dirty="0">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33C27A17-5FBE-8C40-A5D7-1D9ADE68068E}"/>
              </a:ext>
            </a:extLst>
          </p:cNvPr>
          <p:cNvSpPr txBox="1"/>
          <p:nvPr/>
        </p:nvSpPr>
        <p:spPr>
          <a:xfrm>
            <a:off x="30200600" y="6728769"/>
            <a:ext cx="12437837" cy="11633954"/>
          </a:xfrm>
          <a:prstGeom prst="rect">
            <a:avLst/>
          </a:prstGeom>
          <a:noFill/>
        </p:spPr>
        <p:txBody>
          <a:bodyPr wrap="square" rtlCol="0">
            <a:spAutoFit/>
          </a:bodyPr>
          <a:lstStyle/>
          <a:p>
            <a:pPr marL="685800" indent="-685800">
              <a:buFont typeface="Arial" panose="020B0604020202020204" pitchFamily="34" charset="0"/>
              <a:buChar char="•"/>
            </a:pPr>
            <a:r>
              <a:rPr lang="en-US" sz="5000" dirty="0">
                <a:latin typeface="Times New Roman" panose="02020603050405020304" pitchFamily="18" charset="0"/>
                <a:cs typeface="Times New Roman" panose="02020603050405020304" pitchFamily="18" charset="0"/>
              </a:rPr>
              <a:t>Our results indicate a tendency for elevated cortisol levels after attending the EGR 120 class.</a:t>
            </a:r>
          </a:p>
          <a:p>
            <a:pPr marL="685800" indent="-685800">
              <a:buFont typeface="Arial" panose="020B0604020202020204" pitchFamily="34" charset="0"/>
              <a:buChar char="•"/>
            </a:pPr>
            <a:r>
              <a:rPr lang="en-US" sz="5000" dirty="0">
                <a:latin typeface="Times New Roman" panose="02020603050405020304" pitchFamily="18" charset="0"/>
                <a:cs typeface="Times New Roman" panose="02020603050405020304" pitchFamily="18" charset="0"/>
              </a:rPr>
              <a:t>No statistical difference was found, but a larger population is needed to make a statistical difference.</a:t>
            </a:r>
          </a:p>
          <a:p>
            <a:pPr marL="685800" indent="-685800">
              <a:buFont typeface="Arial" panose="020B0604020202020204" pitchFamily="34" charset="0"/>
              <a:buChar char="•"/>
            </a:pPr>
            <a:r>
              <a:rPr lang="en-US" sz="5000" dirty="0">
                <a:latin typeface="Times New Roman" panose="02020603050405020304" pitchFamily="18" charset="0"/>
                <a:cs typeface="Times New Roman" panose="02020603050405020304" pitchFamily="18" charset="0"/>
              </a:rPr>
              <a:t>In melatonin levels, a group with lower than usual levels was found, which indicates a high level of stress and not enough rest. These are from 0 to 20 pg/dL.</a:t>
            </a:r>
          </a:p>
          <a:p>
            <a:pPr marL="685800" indent="-685800">
              <a:buFont typeface="Arial" panose="020B0604020202020204" pitchFamily="34" charset="0"/>
              <a:buChar char="•"/>
            </a:pPr>
            <a:r>
              <a:rPr lang="en-US" sz="5000" dirty="0">
                <a:latin typeface="Times New Roman" panose="02020603050405020304" pitchFamily="18" charset="0"/>
                <a:cs typeface="Times New Roman" panose="02020603050405020304" pitchFamily="18" charset="0"/>
              </a:rPr>
              <a:t>In melatonin, most students showed an average level of 44 to 100pg/dL.</a:t>
            </a:r>
          </a:p>
          <a:p>
            <a:pPr marL="685800" indent="-685800">
              <a:buFont typeface="Arial" panose="020B0604020202020204" pitchFamily="34" charset="0"/>
              <a:buChar char="•"/>
            </a:pPr>
            <a:r>
              <a:rPr lang="en-US" sz="5000" dirty="0">
                <a:latin typeface="Times New Roman" panose="02020603050405020304" pitchFamily="18" charset="0"/>
                <a:cs typeface="Times New Roman" panose="02020603050405020304" pitchFamily="18" charset="0"/>
              </a:rPr>
              <a:t>The third group of melatonin showed very high results, indicating a lack of stress and enough rest.</a:t>
            </a:r>
            <a:endParaRPr lang="en-PR" sz="5000" dirty="0">
              <a:latin typeface="Times New Roman" panose="02020603050405020304" pitchFamily="18" charset="0"/>
              <a:cs typeface="Times New Roman" panose="02020603050405020304" pitchFamily="18" charset="0"/>
            </a:endParaRPr>
          </a:p>
        </p:txBody>
      </p:sp>
      <p:sp>
        <p:nvSpPr>
          <p:cNvPr id="32" name="TextBox 31">
            <a:extLst>
              <a:ext uri="{FF2B5EF4-FFF2-40B4-BE49-F238E27FC236}">
                <a16:creationId xmlns:a16="http://schemas.microsoft.com/office/drawing/2014/main" id="{A5C5DE42-2224-8449-A1E9-5505FEC952F0}"/>
              </a:ext>
            </a:extLst>
          </p:cNvPr>
          <p:cNvSpPr txBox="1"/>
          <p:nvPr/>
        </p:nvSpPr>
        <p:spPr>
          <a:xfrm>
            <a:off x="29281324" y="24515048"/>
            <a:ext cx="12752052" cy="2831544"/>
          </a:xfrm>
          <a:prstGeom prst="rect">
            <a:avLst/>
          </a:prstGeom>
          <a:noFill/>
        </p:spPr>
        <p:txBody>
          <a:bodyPr wrap="square" rtlCol="0">
            <a:spAutoFit/>
          </a:bodyPr>
          <a:lstStyle/>
          <a:p>
            <a:r>
              <a:rPr lang="en-US" sz="4000" b="1" spc="-150" dirty="0">
                <a:latin typeface="Times New Roman" panose="02020603050405020304" pitchFamily="18" charset="0"/>
                <a:cs typeface="Times New Roman" panose="02020603050405020304" pitchFamily="18" charset="0"/>
              </a:rPr>
              <a:t>Acknowledgements: </a:t>
            </a:r>
            <a:r>
              <a:rPr lang="en-US" sz="4000" spc="-150" dirty="0">
                <a:latin typeface="Times New Roman" panose="02020603050405020304" pitchFamily="18" charset="0"/>
                <a:cs typeface="Times New Roman" panose="02020603050405020304" pitchFamily="18" charset="0"/>
              </a:rPr>
              <a:t>We thank the financial support by the Office of Undergraduate Research at Embry-Riddle Aeronautical University SURF Grant and the Physical Sciences Department at Embry-Riddle Aeronautical University.</a:t>
            </a:r>
            <a:endParaRPr lang="en-US" sz="4000" b="1" u="sng" spc="-150" dirty="0">
              <a:latin typeface="Times New Roman" panose="02020603050405020304" pitchFamily="18" charset="0"/>
              <a:cs typeface="Times New Roman" panose="02020603050405020304" pitchFamily="18" charset="0"/>
            </a:endParaRPr>
          </a:p>
          <a:p>
            <a:endParaRPr lang="en-PR" dirty="0"/>
          </a:p>
        </p:txBody>
      </p:sp>
    </p:spTree>
    <p:extLst>
      <p:ext uri="{BB962C8B-B14F-4D97-AF65-F5344CB8AC3E}">
        <p14:creationId xmlns:p14="http://schemas.microsoft.com/office/powerpoint/2010/main" val="277991188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13614</TotalTime>
  <Words>1221</Words>
  <Application>Microsoft Macintosh PowerPoint</Application>
  <PresentationFormat>Custom</PresentationFormat>
  <Paragraphs>51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ERAU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Irfan, Haleema</dc:creator>
  <cp:lastModifiedBy>Magdaleno, Brianna</cp:lastModifiedBy>
  <cp:revision>168</cp:revision>
  <dcterms:created xsi:type="dcterms:W3CDTF">2019-11-01T16:21:45Z</dcterms:created>
  <dcterms:modified xsi:type="dcterms:W3CDTF">2022-04-06T20:33:15Z</dcterms:modified>
</cp:coreProperties>
</file>