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4"/>
  </p:sldMasterIdLst>
  <p:notesMasterIdLst>
    <p:notesMasterId r:id="rId6"/>
  </p:notesMasterIdLst>
  <p:handoutMasterIdLst>
    <p:handoutMasterId r:id="rId7"/>
  </p:handoutMasterIdLst>
  <p:sldIdLst>
    <p:sldId id="256" r:id="rId5"/>
  </p:sldIdLst>
  <p:sldSz cx="43891200" cy="329184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4CFF05-1994-45A0-97D6-359A85742F2B}" v="44" dt="2022-04-10T20:22:29.269"/>
  </p1510:revLst>
</p1510:revInfo>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008" autoAdjust="0"/>
    <p:restoredTop sz="93015" autoAdjust="0"/>
  </p:normalViewPr>
  <p:slideViewPr>
    <p:cSldViewPr>
      <p:cViewPr varScale="1">
        <p:scale>
          <a:sx n="19" d="100"/>
          <a:sy n="19" d="100"/>
        </p:scale>
        <p:origin x="1794" y="84"/>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384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6725"/>
          </a:xfrm>
          <a:prstGeom prst="rect">
            <a:avLst/>
          </a:prstGeom>
        </p:spPr>
        <p:txBody>
          <a:bodyPr vert="horz" lIns="91440" tIns="45720" rIns="91440" bIns="45720" rtlCol="0"/>
          <a:lstStyle>
            <a:lvl1pPr algn="r">
              <a:defRPr sz="1200"/>
            </a:lvl1pPr>
          </a:lstStyle>
          <a:p>
            <a:fld id="{C0EE407C-7742-4318-B419-A7B9E5C9E197}" type="datetimeFigureOut">
              <a:rPr lang="en-US" smtClean="0"/>
              <a:t>4/11/2022</a:t>
            </a:fld>
            <a:endParaRPr lang="en-US"/>
          </a:p>
        </p:txBody>
      </p:sp>
      <p:sp>
        <p:nvSpPr>
          <p:cNvPr id="4" name="Footer Placeholder 3"/>
          <p:cNvSpPr>
            <a:spLocks noGrp="1"/>
          </p:cNvSpPr>
          <p:nvPr>
            <p:ph type="ftr" sz="quarter" idx="2"/>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6725"/>
          </a:xfrm>
          <a:prstGeom prst="rect">
            <a:avLst/>
          </a:prstGeom>
        </p:spPr>
        <p:txBody>
          <a:bodyPr vert="horz" lIns="91440" tIns="45720" rIns="91440" bIns="45720" rtlCol="0" anchor="b"/>
          <a:lstStyle>
            <a:lvl1pPr algn="r">
              <a:defRPr sz="1200"/>
            </a:lvl1pPr>
          </a:lstStyle>
          <a:p>
            <a:fld id="{FA9320D2-35F9-4C33-9AF5-DAD7F167D495}" type="slidenum">
              <a:rPr lang="en-US" smtClean="0"/>
              <a:t>‹#›</a:t>
            </a:fld>
            <a:endParaRPr lang="en-US"/>
          </a:p>
        </p:txBody>
      </p:sp>
    </p:spTree>
    <p:extLst>
      <p:ext uri="{BB962C8B-B14F-4D97-AF65-F5344CB8AC3E}">
        <p14:creationId xmlns:p14="http://schemas.microsoft.com/office/powerpoint/2010/main" val="13901575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FD95548B-4808-4F50-BE34-D653B70E2A2B}" type="datetimeFigureOut">
              <a:rPr lang="en-US" smtClean="0"/>
              <a:t>4/11/2022</a:t>
            </a:fld>
            <a:endParaRPr lang="en-US"/>
          </a:p>
        </p:txBody>
      </p:sp>
      <p:sp>
        <p:nvSpPr>
          <p:cNvPr id="4" name="Slide Image Placeholder 3"/>
          <p:cNvSpPr>
            <a:spLocks noGrp="1" noRot="1" noChangeAspect="1"/>
          </p:cNvSpPr>
          <p:nvPr>
            <p:ph type="sldImg" idx="2"/>
          </p:nvPr>
        </p:nvSpPr>
        <p:spPr>
          <a:xfrm>
            <a:off x="13509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DE87C8B-3AEA-4B4B-840F-4CBF75206C88}" type="slidenum">
              <a:rPr lang="en-US" smtClean="0"/>
              <a:t>‹#›</a:t>
            </a:fld>
            <a:endParaRPr lang="en-US"/>
          </a:p>
        </p:txBody>
      </p:sp>
    </p:spTree>
    <p:extLst>
      <p:ext uri="{BB962C8B-B14F-4D97-AF65-F5344CB8AC3E}">
        <p14:creationId xmlns:p14="http://schemas.microsoft.com/office/powerpoint/2010/main" val="3450981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09520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AA2320-7051-4086-BE30-05F3CED99B81}"/>
              </a:ext>
            </a:extLst>
          </p:cNvPr>
          <p:cNvSpPr>
            <a:spLocks noGrp="1"/>
          </p:cNvSpPr>
          <p:nvPr>
            <p:ph type="title"/>
          </p:nvPr>
        </p:nvSpPr>
        <p:spPr>
          <a:xfrm>
            <a:off x="3017520" y="1752603"/>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CB6650-51D1-4FB7-8D77-2EAACEEADF8A}"/>
              </a:ext>
            </a:extLst>
          </p:cNvPr>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0E7C8-7FF9-4C9C-8025-3CCF1F580193}"/>
              </a:ext>
            </a:extLst>
          </p:cNvPr>
          <p:cNvSpPr>
            <a:spLocks noGrp="1"/>
          </p:cNvSpPr>
          <p:nvPr>
            <p:ph type="dt" sz="half" idx="2"/>
          </p:nvPr>
        </p:nvSpPr>
        <p:spPr>
          <a:xfrm>
            <a:off x="3017520" y="30510482"/>
            <a:ext cx="9875520" cy="1752600"/>
          </a:xfrm>
          <a:prstGeom prst="rect">
            <a:avLst/>
          </a:prstGeom>
        </p:spPr>
        <p:txBody>
          <a:bodyPr vert="horz" lIns="91440" tIns="45720" rIns="91440" bIns="45720" rtlCol="0" anchor="ctr"/>
          <a:lstStyle>
            <a:lvl1pPr algn="l">
              <a:defRPr sz="4320">
                <a:solidFill>
                  <a:schemeClr val="tx1">
                    <a:tint val="75000"/>
                  </a:schemeClr>
                </a:solidFill>
              </a:defRPr>
            </a:lvl1pPr>
          </a:lstStyle>
          <a:p>
            <a:fld id="{985D6BDF-9D0E-4E2B-85B8-D8F4790360C9}" type="datetimeFigureOut">
              <a:rPr lang="en-US" smtClean="0"/>
              <a:t>4/11/2022</a:t>
            </a:fld>
            <a:endParaRPr lang="en-US" dirty="0"/>
          </a:p>
        </p:txBody>
      </p:sp>
      <p:sp>
        <p:nvSpPr>
          <p:cNvPr id="5" name="Footer Placeholder 4">
            <a:extLst>
              <a:ext uri="{FF2B5EF4-FFF2-40B4-BE49-F238E27FC236}">
                <a16:creationId xmlns:a16="http://schemas.microsoft.com/office/drawing/2014/main" id="{FAC26B8D-9A00-4784-BBA0-627D012CA801}"/>
              </a:ext>
            </a:extLst>
          </p:cNvPr>
          <p:cNvSpPr>
            <a:spLocks noGrp="1"/>
          </p:cNvSpPr>
          <p:nvPr>
            <p:ph type="ftr" sz="quarter" idx="3"/>
          </p:nvPr>
        </p:nvSpPr>
        <p:spPr>
          <a:xfrm>
            <a:off x="14538960" y="30510482"/>
            <a:ext cx="14813280" cy="17526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6772DF0-F4C0-44E8-9F72-FFC4534F3346}"/>
              </a:ext>
            </a:extLst>
          </p:cNvPr>
          <p:cNvSpPr>
            <a:spLocks noGrp="1"/>
          </p:cNvSpPr>
          <p:nvPr>
            <p:ph type="sldNum" sz="quarter" idx="4"/>
          </p:nvPr>
        </p:nvSpPr>
        <p:spPr>
          <a:xfrm>
            <a:off x="30998160" y="30510482"/>
            <a:ext cx="9875520" cy="1752600"/>
          </a:xfrm>
          <a:prstGeom prst="rect">
            <a:avLst/>
          </a:prstGeom>
        </p:spPr>
        <p:txBody>
          <a:bodyPr vert="horz" lIns="91440" tIns="45720" rIns="91440" bIns="45720" rtlCol="0" anchor="ctr"/>
          <a:lstStyle>
            <a:lvl1pPr algn="r">
              <a:defRPr sz="4320">
                <a:solidFill>
                  <a:schemeClr val="tx1">
                    <a:tint val="75000"/>
                  </a:schemeClr>
                </a:solidFill>
              </a:defRPr>
            </a:lvl1pPr>
          </a:lstStyle>
          <a:p>
            <a:fld id="{FBB075EA-769C-4ECD-B48E-D6FCDC24F876}" type="slidenum">
              <a:rPr lang="en-US" smtClean="0"/>
              <a:t>‹#›</a:t>
            </a:fld>
            <a:endParaRPr lang="en-US" dirty="0"/>
          </a:p>
        </p:txBody>
      </p:sp>
      <p:sp>
        <p:nvSpPr>
          <p:cNvPr id="7" name="Rectangle 6">
            <a:extLst>
              <a:ext uri="{FF2B5EF4-FFF2-40B4-BE49-F238E27FC236}">
                <a16:creationId xmlns:a16="http://schemas.microsoft.com/office/drawing/2014/main" id="{1A6B75E9-20AF-4508-B0B1-37EB62C7573F}"/>
              </a:ext>
            </a:extLst>
          </p:cNvPr>
          <p:cNvSpPr/>
          <p:nvPr userDrawn="1"/>
        </p:nvSpPr>
        <p:spPr>
          <a:xfrm>
            <a:off x="43159680"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8" name="Rectangle 7">
            <a:extLst>
              <a:ext uri="{FF2B5EF4-FFF2-40B4-BE49-F238E27FC236}">
                <a16:creationId xmlns:a16="http://schemas.microsoft.com/office/drawing/2014/main" id="{1908E2B7-FD7C-4917-9116-BC481670380D}"/>
              </a:ext>
            </a:extLst>
          </p:cNvPr>
          <p:cNvSpPr/>
          <p:nvPr userDrawn="1"/>
        </p:nvSpPr>
        <p:spPr>
          <a:xfrm>
            <a:off x="-3" y="0"/>
            <a:ext cx="73152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9" name="Rectangle 8">
            <a:extLst>
              <a:ext uri="{FF2B5EF4-FFF2-40B4-BE49-F238E27FC236}">
                <a16:creationId xmlns:a16="http://schemas.microsoft.com/office/drawing/2014/main" id="{4E459857-EC20-4725-9729-C46C2B82E67B}"/>
              </a:ext>
            </a:extLst>
          </p:cNvPr>
          <p:cNvSpPr/>
          <p:nvPr userDrawn="1"/>
        </p:nvSpPr>
        <p:spPr>
          <a:xfrm>
            <a:off x="0" y="0"/>
            <a:ext cx="438912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0" name="Rectangle 9">
            <a:extLst>
              <a:ext uri="{FF2B5EF4-FFF2-40B4-BE49-F238E27FC236}">
                <a16:creationId xmlns:a16="http://schemas.microsoft.com/office/drawing/2014/main" id="{53D01061-EB55-4BDA-9715-6B258A79D235}"/>
              </a:ext>
            </a:extLst>
          </p:cNvPr>
          <p:cNvSpPr/>
          <p:nvPr userDrawn="1"/>
        </p:nvSpPr>
        <p:spPr>
          <a:xfrm>
            <a:off x="0" y="28803600"/>
            <a:ext cx="43891200" cy="4114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1" name="Instructions">
            <a:extLst>
              <a:ext uri="{FF2B5EF4-FFF2-40B4-BE49-F238E27FC236}">
                <a16:creationId xmlns:a16="http://schemas.microsoft.com/office/drawing/2014/main" id="{2635A212-2F14-4E54-B188-2E68FF297809}"/>
              </a:ext>
            </a:extLst>
          </p:cNvPr>
          <p:cNvSpPr/>
          <p:nvPr userDrawn="1"/>
        </p:nvSpPr>
        <p:spPr>
          <a:xfrm>
            <a:off x="-10515600" y="0"/>
            <a:ext cx="960120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71421" tIns="171421" rIns="171421" bIns="17142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rgbClr val="7F7F7F"/>
                </a:solidFill>
                <a:latin typeface="Calibri" pitchFamily="34" charset="0"/>
                <a:cs typeface="Calibri" panose="020F0502020204030204" pitchFamily="34" charset="0"/>
              </a:rPr>
              <a:t>Poster Print Size:</a:t>
            </a:r>
            <a:endParaRPr sz="7200" dirty="0">
              <a:solidFill>
                <a:srgbClr val="7F7F7F"/>
              </a:solidFill>
              <a:latin typeface="Calibri" pitchFamily="34" charset="0"/>
              <a:cs typeface="Calibri" panose="020F0502020204030204" pitchFamily="34" charset="0"/>
            </a:endParaRP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This poster template is 36” high by 48” wide. It can be used to print any poster with a 3:4 aspect ratio.</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Placeholders</a:t>
            </a:r>
            <a:r>
              <a:rPr sz="7200" dirty="0">
                <a:solidFill>
                  <a:srgbClr val="7F7F7F"/>
                </a:solidFill>
                <a:latin typeface="Calibri" pitchFamily="34" charset="0"/>
                <a:cs typeface="Calibri" panose="020F0502020204030204" pitchFamily="34" charset="0"/>
              </a:rPr>
              <a:t>:</a:t>
            </a:r>
          </a:p>
          <a:p>
            <a:pPr lvl="0">
              <a:spcBef>
                <a:spcPts val="0"/>
              </a:spcBef>
              <a:spcAft>
                <a:spcPts val="1800"/>
              </a:spcAft>
            </a:pPr>
            <a:r>
              <a:rPr sz="4900" dirty="0">
                <a:solidFill>
                  <a:srgbClr val="7F7F7F"/>
                </a:solidFill>
                <a:latin typeface="Calibri" pitchFamily="34" charset="0"/>
                <a:cs typeface="Calibri" panose="020F0502020204030204" pitchFamily="34" charset="0"/>
              </a:rPr>
              <a:t>The </a:t>
            </a:r>
            <a:r>
              <a:rPr lang="en-US" sz="4900" dirty="0">
                <a:solidFill>
                  <a:srgbClr val="7F7F7F"/>
                </a:solidFill>
                <a:latin typeface="Calibri" pitchFamily="34" charset="0"/>
                <a:cs typeface="Calibri" panose="020F0502020204030204" pitchFamily="34" charset="0"/>
              </a:rPr>
              <a:t>various elements included</a:t>
            </a:r>
            <a:r>
              <a:rPr sz="4900" dirty="0">
                <a:solidFill>
                  <a:srgbClr val="7F7F7F"/>
                </a:solidFill>
                <a:latin typeface="Calibri" pitchFamily="34" charset="0"/>
                <a:cs typeface="Calibri" panose="020F0502020204030204" pitchFamily="34" charset="0"/>
              </a:rPr>
              <a:t> in this </a:t>
            </a:r>
            <a:r>
              <a:rPr lang="en-US" sz="4900" dirty="0">
                <a:solidFill>
                  <a:srgbClr val="7F7F7F"/>
                </a:solidFill>
                <a:latin typeface="Calibri" pitchFamily="34" charset="0"/>
                <a:cs typeface="Calibri" panose="020F0502020204030204" pitchFamily="34" charset="0"/>
              </a:rPr>
              <a:t>poster are ones</a:t>
            </a:r>
            <a:r>
              <a:rPr lang="en-US" sz="4900" baseline="0" dirty="0">
                <a:solidFill>
                  <a:srgbClr val="7F7F7F"/>
                </a:solidFill>
                <a:latin typeface="Calibri" pitchFamily="34" charset="0"/>
                <a:cs typeface="Calibri" panose="020F0502020204030204" pitchFamily="34" charset="0"/>
              </a:rPr>
              <a:t> we often see in medical, research, and scientific posters.</a:t>
            </a:r>
            <a:r>
              <a:rPr sz="4900" dirty="0">
                <a:solidFill>
                  <a:srgbClr val="7F7F7F"/>
                </a:solidFill>
                <a:latin typeface="Calibri" pitchFamily="34" charset="0"/>
                <a:cs typeface="Calibri" panose="020F0502020204030204" pitchFamily="34" charset="0"/>
              </a:rPr>
              <a:t> </a:t>
            </a:r>
            <a:r>
              <a:rPr lang="en-US" sz="4900" dirty="0">
                <a:solidFill>
                  <a:srgbClr val="7F7F7F"/>
                </a:solidFill>
                <a:latin typeface="Calibri" pitchFamily="34" charset="0"/>
                <a:cs typeface="Calibri" panose="020F0502020204030204" pitchFamily="34" charset="0"/>
              </a:rPr>
              <a:t>Feel</a:t>
            </a:r>
            <a:r>
              <a:rPr lang="en-US" sz="49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800"/>
              </a:spcAft>
            </a:pPr>
            <a:r>
              <a:rPr lang="en-US" sz="7200" dirty="0">
                <a:solidFill>
                  <a:srgbClr val="7F7F7F"/>
                </a:solidFill>
                <a:latin typeface="Calibri" pitchFamily="34" charset="0"/>
                <a:cs typeface="Calibri" panose="020F0502020204030204" pitchFamily="34" charset="0"/>
              </a:rPr>
              <a:t>Image</a:t>
            </a:r>
            <a:r>
              <a:rPr lang="en-US" sz="7200" baseline="0" dirty="0">
                <a:solidFill>
                  <a:srgbClr val="7F7F7F"/>
                </a:solidFill>
                <a:latin typeface="Calibri" pitchFamily="34" charset="0"/>
                <a:cs typeface="Calibri" panose="020F0502020204030204" pitchFamily="34" charset="0"/>
              </a:rPr>
              <a:t> Quality</a:t>
            </a:r>
            <a:r>
              <a:rPr lang="en-US" sz="7200" dirty="0">
                <a:solidFill>
                  <a:srgbClr val="7F7F7F"/>
                </a:solidFill>
                <a:latin typeface="Calibri" pitchFamily="34" charset="0"/>
                <a:cs typeface="Calibri" panose="020F0502020204030204" pitchFamily="34" charset="0"/>
              </a:rPr>
              <a:t>:</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You can place digital photos or logo art in your poster file by selecting the </a:t>
            </a:r>
            <a:r>
              <a:rPr lang="en-US" sz="4900" b="1" dirty="0">
                <a:solidFill>
                  <a:srgbClr val="7F7F7F"/>
                </a:solidFill>
                <a:latin typeface="Calibri" pitchFamily="34" charset="0"/>
                <a:cs typeface="Calibri" panose="020F0502020204030204" pitchFamily="34" charset="0"/>
              </a:rPr>
              <a:t>Insert, Picture</a:t>
            </a:r>
            <a:r>
              <a:rPr lang="en-US" sz="49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900" b="1" dirty="0">
                <a:solidFill>
                  <a:srgbClr val="7F7F7F"/>
                </a:solidFill>
                <a:latin typeface="Calibri" pitchFamily="34" charset="0"/>
                <a:cs typeface="Calibri" panose="020F0502020204030204" pitchFamily="34" charset="0"/>
              </a:rPr>
              <a:t>150-200 pixels per inch in their final printed size</a:t>
            </a:r>
            <a:r>
              <a:rPr lang="en-US" sz="4900" dirty="0">
                <a:solidFill>
                  <a:srgbClr val="7F7F7F"/>
                </a:solidFill>
                <a:latin typeface="Calibri" pitchFamily="34" charset="0"/>
                <a:cs typeface="Calibri" panose="020F0502020204030204" pitchFamily="34" charset="0"/>
              </a:rPr>
              <a:t>. For instance, a 1600 x 1200 pixel</a:t>
            </a:r>
            <a:r>
              <a:rPr lang="en-US" sz="4900" baseline="0" dirty="0">
                <a:solidFill>
                  <a:srgbClr val="7F7F7F"/>
                </a:solidFill>
                <a:latin typeface="Calibri" pitchFamily="34" charset="0"/>
                <a:cs typeface="Calibri" panose="020F0502020204030204" pitchFamily="34" charset="0"/>
              </a:rPr>
              <a:t> photo will usually look fine up to </a:t>
            </a:r>
            <a:r>
              <a:rPr lang="en-US" sz="4900" dirty="0">
                <a:solidFill>
                  <a:srgbClr val="7F7F7F"/>
                </a:solidFill>
                <a:latin typeface="Calibri" pitchFamily="34" charset="0"/>
                <a:cs typeface="Calibri" panose="020F0502020204030204" pitchFamily="34" charset="0"/>
              </a:rPr>
              <a:t>8“-10” wide on your printed poster.</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800"/>
              </a:spcAft>
            </a:pPr>
            <a:r>
              <a:rPr lang="en-US" sz="49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800"/>
              </a:spcAft>
            </a:pPr>
            <a:br>
              <a:rPr lang="en-US" sz="3600" dirty="0">
                <a:solidFill>
                  <a:srgbClr val="7F7F7F"/>
                </a:solidFill>
                <a:latin typeface="Calibri" pitchFamily="34" charset="0"/>
                <a:cs typeface="Calibri" panose="020F0502020204030204" pitchFamily="34" charset="0"/>
              </a:rPr>
            </a:br>
            <a:r>
              <a:rPr lang="en-US" sz="3600" dirty="0">
                <a:solidFill>
                  <a:srgbClr val="7F7F7F"/>
                </a:solidFill>
                <a:latin typeface="Calibri" pitchFamily="34" charset="0"/>
                <a:cs typeface="Calibri" panose="020F0502020204030204" pitchFamily="34" charset="0"/>
              </a:rPr>
              <a:t>[This sidebar area does not print.]</a:t>
            </a:r>
          </a:p>
        </p:txBody>
      </p:sp>
      <p:grpSp>
        <p:nvGrpSpPr>
          <p:cNvPr id="12" name="Group 11">
            <a:extLst>
              <a:ext uri="{FF2B5EF4-FFF2-40B4-BE49-F238E27FC236}">
                <a16:creationId xmlns:a16="http://schemas.microsoft.com/office/drawing/2014/main" id="{8C03A960-1683-409E-A55D-F51A19859FC5}"/>
              </a:ext>
            </a:extLst>
          </p:cNvPr>
          <p:cNvGrpSpPr/>
          <p:nvPr userDrawn="1"/>
        </p:nvGrpSpPr>
        <p:grpSpPr>
          <a:xfrm>
            <a:off x="44805600" y="0"/>
            <a:ext cx="9601200" cy="32918400"/>
            <a:chOff x="33832800" y="0"/>
            <a:chExt cx="12801600" cy="43891200"/>
          </a:xfrm>
        </p:grpSpPr>
        <p:sp>
          <p:nvSpPr>
            <p:cNvPr id="13" name="Instructions">
              <a:extLst>
                <a:ext uri="{FF2B5EF4-FFF2-40B4-BE49-F238E27FC236}">
                  <a16:creationId xmlns:a16="http://schemas.microsoft.com/office/drawing/2014/main" id="{AB929665-0AA8-4244-A1ED-F55D3543CCB6}"/>
                </a:ext>
              </a:extLst>
            </p:cNvPr>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Change</a:t>
              </a:r>
              <a:r>
                <a:rPr lang="en-US" sz="7200" baseline="0" dirty="0">
                  <a:solidFill>
                    <a:schemeClr val="bg1">
                      <a:lumMod val="50000"/>
                    </a:schemeClr>
                  </a:solidFill>
                  <a:latin typeface="Calibri" pitchFamily="34" charset="0"/>
                  <a:cs typeface="Calibri" panose="020F0502020204030204" pitchFamily="34" charset="0"/>
                </a:rPr>
                <a:t> Color Theme</a:t>
              </a:r>
              <a:r>
                <a:rPr lang="en-US" sz="7200" dirty="0">
                  <a:solidFill>
                    <a:schemeClr val="bg1">
                      <a:lumMod val="50000"/>
                    </a:schemeClr>
                  </a:solidFill>
                  <a:latin typeface="Calibri" pitchFamily="34" charset="0"/>
                  <a:cs typeface="Calibri" panose="020F0502020204030204" pitchFamily="34" charset="0"/>
                </a:rPr>
                <a:t>:</a:t>
              </a:r>
              <a:endParaRPr sz="720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9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To change the color theme, select the </a:t>
              </a:r>
              <a:r>
                <a:rPr lang="en-US" sz="4900" b="1" baseline="0" dirty="0">
                  <a:solidFill>
                    <a:schemeClr val="bg1">
                      <a:lumMod val="50000"/>
                    </a:schemeClr>
                  </a:solidFill>
                  <a:latin typeface="Calibri" pitchFamily="34" charset="0"/>
                  <a:cs typeface="Calibri" panose="020F0502020204030204" pitchFamily="34" charset="0"/>
                </a:rPr>
                <a:t>Design</a:t>
              </a:r>
              <a:r>
                <a:rPr lang="en-US" sz="4900" baseline="0" dirty="0">
                  <a:solidFill>
                    <a:schemeClr val="bg1">
                      <a:lumMod val="50000"/>
                    </a:schemeClr>
                  </a:solidFill>
                  <a:latin typeface="Calibri" pitchFamily="34" charset="0"/>
                  <a:cs typeface="Calibri" panose="020F0502020204030204" pitchFamily="34" charset="0"/>
                </a:rPr>
                <a:t> tab, then select the </a:t>
              </a:r>
              <a:r>
                <a:rPr lang="en-US" sz="4900" b="1" baseline="0" dirty="0">
                  <a:solidFill>
                    <a:schemeClr val="bg1">
                      <a:lumMod val="50000"/>
                    </a:schemeClr>
                  </a:solidFill>
                  <a:latin typeface="Calibri" pitchFamily="34" charset="0"/>
                  <a:cs typeface="Calibri" panose="020F0502020204030204" pitchFamily="34" charset="0"/>
                </a:rPr>
                <a:t>Colors</a:t>
              </a:r>
              <a:r>
                <a:rPr lang="en-US" sz="49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endParaRPr lang="en-US" sz="49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800"/>
                </a:spcAft>
              </a:pPr>
              <a:r>
                <a:rPr lang="en-US" sz="72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800"/>
                </a:spcAft>
              </a:pPr>
              <a:r>
                <a:rPr lang="en-US" sz="4900" dirty="0">
                  <a:solidFill>
                    <a:schemeClr val="bg1">
                      <a:lumMod val="50000"/>
                    </a:schemeClr>
                  </a:solidFill>
                  <a:latin typeface="Calibri" pitchFamily="34" charset="0"/>
                  <a:cs typeface="Calibri" panose="020F0502020204030204" pitchFamily="34" charset="0"/>
                </a:rPr>
                <a:t>Once your poster file is ready, visit</a:t>
              </a:r>
              <a:r>
                <a:rPr lang="en-US" sz="4900" baseline="0" dirty="0">
                  <a:solidFill>
                    <a:schemeClr val="bg1">
                      <a:lumMod val="50000"/>
                    </a:schemeClr>
                  </a:solidFill>
                  <a:latin typeface="Calibri" pitchFamily="34" charset="0"/>
                  <a:cs typeface="Calibri" panose="020F0502020204030204" pitchFamily="34" charset="0"/>
                </a:rPr>
                <a:t> </a:t>
              </a:r>
              <a:r>
                <a:rPr lang="en-US" sz="4900" b="1" baseline="0" dirty="0">
                  <a:solidFill>
                    <a:schemeClr val="bg1">
                      <a:lumMod val="50000"/>
                    </a:schemeClr>
                  </a:solidFill>
                  <a:latin typeface="Calibri" pitchFamily="34" charset="0"/>
                  <a:cs typeface="Calibri" panose="020F0502020204030204" pitchFamily="34" charset="0"/>
                </a:rPr>
                <a:t>www.genigraphics.com</a:t>
              </a:r>
              <a:r>
                <a:rPr lang="en-US" sz="49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800"/>
                </a:spcAft>
              </a:pPr>
              <a:r>
                <a:rPr lang="en-US" sz="49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9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900" baseline="0" dirty="0">
                  <a:solidFill>
                    <a:schemeClr val="bg1">
                      <a:lumMod val="50000"/>
                    </a:schemeClr>
                  </a:solidFill>
                  <a:latin typeface="Calibri" pitchFamily="34" charset="0"/>
                  <a:cs typeface="Calibri" panose="020F0502020204030204" pitchFamily="34" charset="0"/>
                </a:rPr>
                <a:t>US and Canada:  1-800-790-4001</a:t>
              </a:r>
              <a:br>
                <a:rPr lang="en-US" sz="4900" baseline="0" dirty="0">
                  <a:solidFill>
                    <a:schemeClr val="bg1">
                      <a:lumMod val="50000"/>
                    </a:schemeClr>
                  </a:solidFill>
                  <a:latin typeface="Calibri" pitchFamily="34" charset="0"/>
                  <a:cs typeface="Calibri" panose="020F0502020204030204" pitchFamily="34" charset="0"/>
                </a:rPr>
              </a:br>
              <a:r>
                <a:rPr lang="en-US" sz="49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3600" dirty="0">
                  <a:solidFill>
                    <a:schemeClr val="bg1">
                      <a:lumMod val="50000"/>
                    </a:schemeClr>
                  </a:solidFill>
                  <a:latin typeface="Calibri" pitchFamily="34" charset="0"/>
                  <a:cs typeface="Calibri" panose="020F0502020204030204" pitchFamily="34" charset="0"/>
                </a:rPr>
              </a:br>
              <a:r>
                <a:rPr lang="en-US" sz="36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a:extLst>
                <a:ext uri="{FF2B5EF4-FFF2-40B4-BE49-F238E27FC236}">
                  <a16:creationId xmlns:a16="http://schemas.microsoft.com/office/drawing/2014/main" id="{7BC9F82D-95DA-49DA-BE65-A0623C7DA1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15" name="Picture 14">
            <a:extLst>
              <a:ext uri="{FF2B5EF4-FFF2-40B4-BE49-F238E27FC236}">
                <a16:creationId xmlns:a16="http://schemas.microsoft.com/office/drawing/2014/main" id="{C3E37D2B-E2A9-420A-AA43-8831BDD4649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404800" y="32613600"/>
            <a:ext cx="5297435" cy="185928"/>
          </a:xfrm>
          <a:prstGeom prst="rect">
            <a:avLst/>
          </a:prstGeom>
        </p:spPr>
      </p:pic>
    </p:spTree>
    <p:extLst>
      <p:ext uri="{BB962C8B-B14F-4D97-AF65-F5344CB8AC3E}">
        <p14:creationId xmlns:p14="http://schemas.microsoft.com/office/powerpoint/2010/main" val="3690493784"/>
      </p:ext>
    </p:extLst>
  </p:cSld>
  <p:clrMap bg1="lt1" tx1="dk1" bg2="lt2" tx2="dk2" accent1="accent1" accent2="accent2" accent3="accent3" accent4="accent4" accent5="accent5" accent6="accent6" hlink="hlink" folHlink="folHlink"/>
  <p:sldLayoutIdLst>
    <p:sldLayoutId id="2147483715" r:id="rId1"/>
  </p:sldLayoutIdLst>
  <p:txStyles>
    <p:titleStyle>
      <a:lvl1pPr algn="l" defTabSz="3291840" rtl="0" eaLnBrk="1" latinLnBrk="0" hangingPunct="1">
        <a:lnSpc>
          <a:spcPct val="90000"/>
        </a:lnSpc>
        <a:spcBef>
          <a:spcPct val="0"/>
        </a:spcBef>
        <a:buNone/>
        <a:defRPr sz="8000" b="0" kern="1200">
          <a:solidFill>
            <a:schemeClr val="tx1"/>
          </a:solidFill>
          <a:latin typeface="Calibri" panose="020F0502020204030204" pitchFamily="34" charset="0"/>
          <a:ea typeface="+mj-ea"/>
          <a:cs typeface="Calibri" panose="020F0502020204030204" pitchFamily="34" charset="0"/>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800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660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54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480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480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8229600" y="0"/>
            <a:ext cx="27432000" cy="2908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200" b="1" dirty="0">
                <a:solidFill>
                  <a:schemeClr val="bg1"/>
                </a:solidFill>
                <a:latin typeface="+mn-lt"/>
              </a:rPr>
              <a:t>IMPACT OF CAFFEINE SUPPLEMENTS ON AIR TRAFFIC CONTOLLER SITUATIONAL AWARENESS</a:t>
            </a:r>
          </a:p>
        </p:txBody>
      </p:sp>
      <p:sp>
        <p:nvSpPr>
          <p:cNvPr id="5" name="Text Box 123"/>
          <p:cNvSpPr txBox="1">
            <a:spLocks noChangeArrowheads="1"/>
          </p:cNvSpPr>
          <p:nvPr/>
        </p:nvSpPr>
        <p:spPr bwMode="auto">
          <a:xfrm>
            <a:off x="8229600" y="2400300"/>
            <a:ext cx="274320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137137" rIns="137137" bIns="13713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dirty="0">
                <a:solidFill>
                  <a:schemeClr val="bg1"/>
                </a:solidFill>
                <a:latin typeface="+mn-lt"/>
              </a:rPr>
              <a:t>Garrett Noltemeyer</a:t>
            </a:r>
            <a:endParaRPr lang="en-US" sz="4000" baseline="30000" dirty="0">
              <a:solidFill>
                <a:schemeClr val="bg1"/>
              </a:solidFill>
              <a:latin typeface="+mn-lt"/>
            </a:endParaRPr>
          </a:p>
          <a:p>
            <a:pPr algn="ctr" eaLnBrk="1" hangingPunct="1"/>
            <a:r>
              <a:rPr lang="en-US" sz="4000" dirty="0">
                <a:solidFill>
                  <a:schemeClr val="bg1"/>
                </a:solidFill>
                <a:latin typeface="+mn-lt"/>
              </a:rPr>
              <a:t>Embry Riddle Aeronautical University – College of Aviation</a:t>
            </a:r>
          </a:p>
        </p:txBody>
      </p:sp>
      <p:sp>
        <p:nvSpPr>
          <p:cNvPr id="24" name="TextBox 23"/>
          <p:cNvSpPr txBox="1"/>
          <p:nvPr/>
        </p:nvSpPr>
        <p:spPr>
          <a:xfrm>
            <a:off x="1706881" y="30038039"/>
            <a:ext cx="12923519" cy="2223674"/>
          </a:xfrm>
          <a:prstGeom prst="rect">
            <a:avLst/>
          </a:prstGeom>
          <a:noFill/>
        </p:spPr>
        <p:txBody>
          <a:bodyPr wrap="square" lIns="68568" tIns="34284" rIns="68568" bIns="34284" rtlCol="0">
            <a:spAutoFit/>
          </a:bodyPr>
          <a:lstStyle/>
          <a:p>
            <a:r>
              <a:rPr lang="en-US" sz="2800" dirty="0"/>
              <a:t>Garrett Noltemeyer</a:t>
            </a:r>
          </a:p>
          <a:p>
            <a:r>
              <a:rPr lang="en-US" sz="2800" dirty="0"/>
              <a:t>Embry Riddle Aeronautical University</a:t>
            </a:r>
          </a:p>
          <a:p>
            <a:r>
              <a:rPr lang="en-US" sz="2800" dirty="0"/>
              <a:t>College of Aviation</a:t>
            </a:r>
          </a:p>
          <a:p>
            <a:r>
              <a:rPr lang="en-US" sz="2800" dirty="0"/>
              <a:t>Master of Science in Aeronautics</a:t>
            </a:r>
          </a:p>
          <a:p>
            <a:r>
              <a:rPr lang="en-US" sz="2800" dirty="0"/>
              <a:t>noltemeg@my.erau.edu</a:t>
            </a:r>
          </a:p>
        </p:txBody>
      </p:sp>
      <p:sp>
        <p:nvSpPr>
          <p:cNvPr id="25" name="TextBox 24"/>
          <p:cNvSpPr txBox="1"/>
          <p:nvPr/>
        </p:nvSpPr>
        <p:spPr>
          <a:xfrm>
            <a:off x="1706880" y="29146502"/>
            <a:ext cx="1937494" cy="746346"/>
          </a:xfrm>
          <a:prstGeom prst="rect">
            <a:avLst/>
          </a:prstGeom>
          <a:noFill/>
        </p:spPr>
        <p:txBody>
          <a:bodyPr wrap="none" lIns="68568" tIns="34284" rIns="68568" bIns="34284" rtlCol="0">
            <a:spAutoFit/>
          </a:bodyPr>
          <a:lstStyle/>
          <a:p>
            <a:r>
              <a:rPr lang="en-US" sz="4400" b="1" dirty="0"/>
              <a:t>Contact</a:t>
            </a:r>
          </a:p>
        </p:txBody>
      </p:sp>
      <p:sp>
        <p:nvSpPr>
          <p:cNvPr id="10" name="Text Box 189"/>
          <p:cNvSpPr txBox="1">
            <a:spLocks noChangeArrowheads="1"/>
          </p:cNvSpPr>
          <p:nvPr/>
        </p:nvSpPr>
        <p:spPr bwMode="auto">
          <a:xfrm>
            <a:off x="1463040" y="5486400"/>
            <a:ext cx="13167360" cy="11910907"/>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b="0" i="0" u="none" strike="noStrike" dirty="0">
                <a:solidFill>
                  <a:srgbClr val="000000"/>
                </a:solidFill>
                <a:effectLst/>
                <a:latin typeface="Times New Roman" panose="02020603050405020304" pitchFamily="18" charset="0"/>
              </a:rPr>
              <a:t>The effect that caffeine produces on the situational awareness and decision-making of air traffic controllers can provide a significant reduction in air traffic incidents. Air </a:t>
            </a:r>
            <a:r>
              <a:rPr lang="en-US" sz="3600" b="0" i="0" u="none" strike="noStrike" dirty="0">
                <a:solidFill>
                  <a:srgbClr val="000000"/>
                </a:solidFill>
                <a:effectLst/>
                <a:latin typeface="Times New Roman" panose="02020603050405020304" pitchFamily="18" charset="0"/>
                <a:cs typeface="Times New Roman" panose="02020603050405020304" pitchFamily="18" charset="0"/>
              </a:rPr>
              <a:t>traffic incidents that currently take place in the National Airspace System (NAS) are infrequent but do cause significant damage to human life and property when they occur. These incidents tend to involve human error majority of the time, and more specifically, lack of situational awareness.</a:t>
            </a:r>
          </a:p>
          <a:p>
            <a:pPr rtl="0">
              <a:spcBef>
                <a:spcPts val="0"/>
              </a:spcBef>
              <a:spcAft>
                <a:spcPts val="0"/>
              </a:spcAft>
            </a:pPr>
            <a:r>
              <a:rPr lang="en-US" sz="3600" dirty="0">
                <a:solidFill>
                  <a:srgbClr val="000000"/>
                </a:solidFill>
                <a:latin typeface="Times New Roman" panose="02020603050405020304" pitchFamily="18" charset="0"/>
                <a:cs typeface="Times New Roman" panose="02020603050405020304" pitchFamily="18" charset="0"/>
              </a:rPr>
              <a:t>	</a:t>
            </a:r>
            <a:r>
              <a:rPr lang="en-US" sz="3600" b="0" i="0" u="none" strike="noStrike" dirty="0">
                <a:solidFill>
                  <a:srgbClr val="000000"/>
                </a:solidFill>
                <a:effectLst/>
                <a:latin typeface="Times New Roman" panose="02020603050405020304" pitchFamily="18" charset="0"/>
                <a:cs typeface="Times New Roman" panose="02020603050405020304" pitchFamily="18" charset="0"/>
              </a:rPr>
              <a:t>Effective situational awareness in this study will be identified through the measurement of three variables: decision making, reaction speed and eye movement. Variance within these variables should show differences between the treatment group and the control group. Each variable will have a specific section of an observation checklist that identifies the participants ability to demonstrate adequate responses during the air traffic control tower simulation.</a:t>
            </a:r>
            <a:endParaRPr lang="en-US" sz="3600" b="0" dirty="0">
              <a:effectLst/>
              <a:latin typeface="Times New Roman" panose="02020603050405020304" pitchFamily="18" charset="0"/>
              <a:cs typeface="Times New Roman" panose="02020603050405020304" pitchFamily="18" charset="0"/>
            </a:endParaRPr>
          </a:p>
          <a:p>
            <a:r>
              <a:rPr lang="en-US" sz="3600" b="0" i="0" u="none" strike="noStrike" dirty="0">
                <a:solidFill>
                  <a:srgbClr val="000000"/>
                </a:solidFill>
                <a:effectLst/>
                <a:latin typeface="Times New Roman" panose="02020603050405020304" pitchFamily="18" charset="0"/>
              </a:rPr>
              <a:t>	The participants of the study include a group of air traffic management majors attending Embry Riddle Aeronautical University (ERAU). These participants were split into two groups: caffeinated group (treatment group) and decaffeinated group (control group). Both groups were given the same task and their responses regarding situational awareness were recorded based on how many segments of information were missed during the exercise. </a:t>
            </a:r>
          </a:p>
        </p:txBody>
      </p:sp>
      <p:sp>
        <p:nvSpPr>
          <p:cNvPr id="32" name="Rectangle 31"/>
          <p:cNvSpPr/>
          <p:nvPr/>
        </p:nvSpPr>
        <p:spPr>
          <a:xfrm>
            <a:off x="1463040" y="4754880"/>
            <a:ext cx="13167360" cy="731520"/>
          </a:xfrm>
          <a:prstGeom prst="rect">
            <a:avLst/>
          </a:prstGeom>
          <a:solidFill>
            <a:schemeClr val="accent1">
              <a:lumMod val="7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Abstract</a:t>
            </a:r>
          </a:p>
        </p:txBody>
      </p:sp>
      <p:sp>
        <p:nvSpPr>
          <p:cNvPr id="33" name="Rectangle 32"/>
          <p:cNvSpPr/>
          <p:nvPr/>
        </p:nvSpPr>
        <p:spPr>
          <a:xfrm>
            <a:off x="1463040" y="18174534"/>
            <a:ext cx="13167360" cy="731520"/>
          </a:xfrm>
          <a:prstGeom prst="rect">
            <a:avLst/>
          </a:prstGeom>
          <a:solidFill>
            <a:schemeClr val="accent1">
              <a:lumMod val="7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Introduction</a:t>
            </a:r>
          </a:p>
        </p:txBody>
      </p:sp>
      <p:sp>
        <p:nvSpPr>
          <p:cNvPr id="13" name="Text Box 192"/>
          <p:cNvSpPr txBox="1">
            <a:spLocks noChangeArrowheads="1"/>
          </p:cNvSpPr>
          <p:nvPr/>
        </p:nvSpPr>
        <p:spPr bwMode="auto">
          <a:xfrm>
            <a:off x="15361920" y="5486400"/>
            <a:ext cx="13167360" cy="8032922"/>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rtl="0">
              <a:spcBef>
                <a:spcPts val="0"/>
              </a:spcBef>
              <a:spcAft>
                <a:spcPts val="0"/>
              </a:spcAft>
            </a:pPr>
            <a:r>
              <a:rPr lang="en-US" sz="3600" b="0" i="0" u="none" strike="noStrike" dirty="0">
                <a:solidFill>
                  <a:srgbClr val="000000"/>
                </a:solidFill>
                <a:effectLst/>
                <a:latin typeface="Times New Roman" panose="02020603050405020304" pitchFamily="18" charset="0"/>
                <a:cs typeface="Times New Roman" panose="02020603050405020304" pitchFamily="18" charset="0"/>
              </a:rPr>
              <a:t>The study began with the participants consuming an 8 oz cup of black caffeinated or decaffeinated coffee. While waiting for the caffeine to take effect, the participants took a 16 question demographic survey. After a 30 minute waiting period, the participants began an air traffic control tower simulation that lasted 30 minutes. </a:t>
            </a:r>
          </a:p>
          <a:p>
            <a:pPr rtl="0">
              <a:spcBef>
                <a:spcPts val="0"/>
              </a:spcBef>
              <a:spcAft>
                <a:spcPts val="0"/>
              </a:spcAft>
            </a:pPr>
            <a:r>
              <a:rPr lang="en-US" sz="3600" dirty="0">
                <a:solidFill>
                  <a:srgbClr val="000000"/>
                </a:solidFill>
                <a:latin typeface="Times New Roman" panose="02020603050405020304" pitchFamily="18" charset="0"/>
                <a:cs typeface="Times New Roman" panose="02020603050405020304" pitchFamily="18" charset="0"/>
              </a:rPr>
              <a:t>	</a:t>
            </a:r>
            <a:r>
              <a:rPr lang="en-US" sz="3600" b="0" i="0" u="none" strike="noStrike" dirty="0">
                <a:solidFill>
                  <a:srgbClr val="000000"/>
                </a:solidFill>
                <a:effectLst/>
                <a:latin typeface="Times New Roman" panose="02020603050405020304" pitchFamily="18" charset="0"/>
                <a:cs typeface="Times New Roman" panose="02020603050405020304" pitchFamily="18" charset="0"/>
              </a:rPr>
              <a:t>During this simulation, the observer recorded participant reaction time, decision-making, and eye movement. Following the simulation, the participant completed a short post-simulation survey. Data collected was run through SPSS software and t-tests were run to find if there were significant differences in the means of the treatment group and the control group. </a:t>
            </a:r>
          </a:p>
          <a:p>
            <a:pPr rtl="0">
              <a:spcBef>
                <a:spcPts val="0"/>
              </a:spcBef>
              <a:spcAft>
                <a:spcPts val="0"/>
              </a:spcAft>
            </a:pPr>
            <a:r>
              <a:rPr lang="en-US" sz="3600" dirty="0">
                <a:solidFill>
                  <a:srgbClr val="000000"/>
                </a:solidFill>
                <a:latin typeface="Times New Roman" panose="02020603050405020304" pitchFamily="18" charset="0"/>
                <a:cs typeface="Times New Roman" panose="02020603050405020304" pitchFamily="18" charset="0"/>
              </a:rPr>
              <a:t>	</a:t>
            </a:r>
            <a:r>
              <a:rPr lang="en-US" sz="3600" b="0" i="0" u="none" strike="noStrike" dirty="0">
                <a:solidFill>
                  <a:srgbClr val="000000"/>
                </a:solidFill>
                <a:effectLst/>
                <a:latin typeface="Times New Roman" panose="02020603050405020304" pitchFamily="18" charset="0"/>
                <a:cs typeface="Times New Roman" panose="02020603050405020304" pitchFamily="18" charset="0"/>
              </a:rPr>
              <a:t>Three variables were measured: reaction times, decision-making, and environmental vision scanning. Following the simulation, the participants completed a short 4 question post-simulation survey.</a:t>
            </a:r>
            <a:endParaRPr lang="en-US" sz="3600" b="0" dirty="0">
              <a:effectLst/>
              <a:latin typeface="Times New Roman" panose="02020603050405020304" pitchFamily="18" charset="0"/>
              <a:cs typeface="Times New Roman" panose="02020603050405020304" pitchFamily="18" charset="0"/>
            </a:endParaRPr>
          </a:p>
        </p:txBody>
      </p:sp>
      <p:sp>
        <p:nvSpPr>
          <p:cNvPr id="34" name="Rectangle 33"/>
          <p:cNvSpPr/>
          <p:nvPr/>
        </p:nvSpPr>
        <p:spPr>
          <a:xfrm>
            <a:off x="15361920" y="4754880"/>
            <a:ext cx="13167360" cy="731520"/>
          </a:xfrm>
          <a:prstGeom prst="rect">
            <a:avLst/>
          </a:prstGeom>
          <a:solidFill>
            <a:schemeClr val="accent1">
              <a:lumMod val="7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Methods and Materials</a:t>
            </a:r>
          </a:p>
        </p:txBody>
      </p:sp>
      <p:sp>
        <p:nvSpPr>
          <p:cNvPr id="12" name="Text Box 191"/>
          <p:cNvSpPr txBox="1">
            <a:spLocks noChangeArrowheads="1"/>
          </p:cNvSpPr>
          <p:nvPr/>
        </p:nvSpPr>
        <p:spPr bwMode="auto">
          <a:xfrm>
            <a:off x="29291280" y="5486400"/>
            <a:ext cx="13167360" cy="12895792"/>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Times New Roman" panose="02020603050405020304" pitchFamily="18" charset="0"/>
                <a:cs typeface="Times New Roman" panose="02020603050405020304" pitchFamily="18" charset="0"/>
              </a:rPr>
              <a:t>All three hypothesis will be tested to find if there are any significant differences between each individual variable and the performance of each participant group. A t-test will be utilized for the individual comparisons.</a:t>
            </a:r>
          </a:p>
          <a:p>
            <a:pPr eaLnBrk="1" hangingPunct="1"/>
            <a:endParaRPr lang="en-US" sz="3200" dirty="0">
              <a:latin typeface="Calibri" pitchFamily="34" charset="0"/>
            </a:endParaRPr>
          </a:p>
          <a:p>
            <a:pPr rtl="0">
              <a:spcBef>
                <a:spcPts val="0"/>
              </a:spcBef>
              <a:spcAft>
                <a:spcPts val="0"/>
              </a:spcAft>
            </a:pPr>
            <a:r>
              <a:rPr lang="en-US" sz="3600" b="1" i="0" u="none" strike="noStrike" dirty="0">
                <a:solidFill>
                  <a:srgbClr val="000000"/>
                </a:solidFill>
                <a:effectLst/>
                <a:latin typeface="Times New Roman" panose="02020603050405020304" pitchFamily="18" charset="0"/>
                <a:cs typeface="Times New Roman" panose="02020603050405020304" pitchFamily="18" charset="0"/>
              </a:rPr>
              <a:t>H01: Air traffic controllers who consume 100 mg of caffeine before an air traffic management shift will show no significant change in decision making. </a:t>
            </a:r>
            <a:endParaRPr lang="en-US" sz="3600" b="1" dirty="0">
              <a:effectLst/>
              <a:latin typeface="Times New Roman" panose="02020603050405020304" pitchFamily="18" charset="0"/>
              <a:cs typeface="Times New Roman" panose="02020603050405020304" pitchFamily="18" charset="0"/>
            </a:endParaRPr>
          </a:p>
          <a:p>
            <a:pPr rtl="0">
              <a:spcBef>
                <a:spcPts val="0"/>
              </a:spcBef>
              <a:spcAft>
                <a:spcPts val="0"/>
              </a:spcAft>
            </a:pPr>
            <a:r>
              <a:rPr lang="en-US" sz="3600" b="0" i="0" u="none" strike="noStrike" dirty="0">
                <a:solidFill>
                  <a:srgbClr val="000000"/>
                </a:solidFill>
                <a:effectLst/>
                <a:latin typeface="Times New Roman" panose="02020603050405020304" pitchFamily="18" charset="0"/>
                <a:cs typeface="Times New Roman" panose="02020603050405020304" pitchFamily="18" charset="0"/>
              </a:rPr>
              <a:t>Alternate Hypothesis: Air traffic controllers who consume 100 mg of caffeine before an air traffic management shift will show a significant </a:t>
            </a:r>
            <a:r>
              <a:rPr lang="en-US" sz="3600" i="0" u="none" strike="noStrike" dirty="0">
                <a:solidFill>
                  <a:srgbClr val="000000"/>
                </a:solidFill>
                <a:effectLst/>
                <a:latin typeface="Times New Roman" panose="02020603050405020304" pitchFamily="18" charset="0"/>
                <a:cs typeface="Times New Roman" panose="02020603050405020304" pitchFamily="18" charset="0"/>
              </a:rPr>
              <a:t>change in decision making. </a:t>
            </a:r>
            <a:endParaRPr lang="en-US" sz="3600" dirty="0">
              <a:effectLst/>
              <a:latin typeface="Times New Roman" panose="02020603050405020304" pitchFamily="18" charset="0"/>
              <a:cs typeface="Times New Roman" panose="02020603050405020304" pitchFamily="18" charset="0"/>
            </a:endParaRPr>
          </a:p>
          <a:p>
            <a:pPr rtl="0">
              <a:spcBef>
                <a:spcPts val="0"/>
              </a:spcBef>
              <a:spcAft>
                <a:spcPts val="0"/>
              </a:spcAft>
            </a:pPr>
            <a:r>
              <a:rPr lang="en-US" sz="3600" b="1" i="0" u="none" strike="noStrike" dirty="0">
                <a:solidFill>
                  <a:srgbClr val="000000"/>
                </a:solidFill>
                <a:effectLst/>
                <a:latin typeface="Times New Roman" panose="02020603050405020304" pitchFamily="18" charset="0"/>
                <a:cs typeface="Times New Roman" panose="02020603050405020304" pitchFamily="18" charset="0"/>
              </a:rPr>
              <a:t>H02: Air traffic controllers who consume 100 mg of caffeine before an air traffic management shift will show no significant change in reaction speed.</a:t>
            </a:r>
            <a:endParaRPr lang="en-US" sz="3600" b="1" dirty="0">
              <a:effectLst/>
              <a:latin typeface="Times New Roman" panose="02020603050405020304" pitchFamily="18" charset="0"/>
              <a:cs typeface="Times New Roman" panose="02020603050405020304" pitchFamily="18" charset="0"/>
            </a:endParaRPr>
          </a:p>
          <a:p>
            <a:pPr rtl="0">
              <a:spcBef>
                <a:spcPts val="0"/>
              </a:spcBef>
              <a:spcAft>
                <a:spcPts val="0"/>
              </a:spcAft>
            </a:pPr>
            <a:r>
              <a:rPr lang="en-US" sz="3600" b="0" i="0" u="none" strike="noStrike" dirty="0">
                <a:solidFill>
                  <a:srgbClr val="000000"/>
                </a:solidFill>
                <a:effectLst/>
                <a:latin typeface="Times New Roman" panose="02020603050405020304" pitchFamily="18" charset="0"/>
                <a:cs typeface="Times New Roman" panose="02020603050405020304" pitchFamily="18" charset="0"/>
              </a:rPr>
              <a:t>Alternate Hypothesis 2: Air traffic controllers who consume 100 mg of caffeine before an air traffic management shift will show a significant change in reaction speed.</a:t>
            </a:r>
            <a:endParaRPr lang="en-US" sz="3600" b="0" dirty="0">
              <a:effectLst/>
              <a:latin typeface="Times New Roman" panose="02020603050405020304" pitchFamily="18" charset="0"/>
              <a:cs typeface="Times New Roman" panose="02020603050405020304" pitchFamily="18" charset="0"/>
            </a:endParaRPr>
          </a:p>
          <a:p>
            <a:pPr rtl="0">
              <a:spcBef>
                <a:spcPts val="0"/>
              </a:spcBef>
              <a:spcAft>
                <a:spcPts val="0"/>
              </a:spcAft>
            </a:pPr>
            <a:r>
              <a:rPr lang="en-US" sz="3600" b="1" i="0" u="none" strike="noStrike" dirty="0">
                <a:solidFill>
                  <a:srgbClr val="000000"/>
                </a:solidFill>
                <a:effectLst/>
                <a:latin typeface="Times New Roman" panose="02020603050405020304" pitchFamily="18" charset="0"/>
                <a:cs typeface="Times New Roman" panose="02020603050405020304" pitchFamily="18" charset="0"/>
              </a:rPr>
              <a:t>H03: Air traffic controllers who consume 100 mg of caffeine before an air traffic management shift will show no significant change in eye movement.</a:t>
            </a:r>
            <a:endParaRPr lang="en-US" sz="3600" b="1" dirty="0">
              <a:effectLst/>
              <a:latin typeface="Times New Roman" panose="02020603050405020304" pitchFamily="18" charset="0"/>
              <a:cs typeface="Times New Roman" panose="02020603050405020304" pitchFamily="18" charset="0"/>
            </a:endParaRPr>
          </a:p>
          <a:p>
            <a:pPr rtl="0">
              <a:spcBef>
                <a:spcPts val="0"/>
              </a:spcBef>
              <a:spcAft>
                <a:spcPts val="0"/>
              </a:spcAft>
            </a:pPr>
            <a:r>
              <a:rPr lang="en-US" sz="3600" b="0" i="0" u="none" strike="noStrike" dirty="0">
                <a:solidFill>
                  <a:srgbClr val="000000"/>
                </a:solidFill>
                <a:effectLst/>
                <a:latin typeface="Times New Roman" panose="02020603050405020304" pitchFamily="18" charset="0"/>
                <a:cs typeface="Times New Roman" panose="02020603050405020304" pitchFamily="18" charset="0"/>
              </a:rPr>
              <a:t>Alternate Hypothesis 3: Air traffic controllers who consume 100 mg of caffeine before an air traffic management shift will show a significant change in eye movement.</a:t>
            </a:r>
            <a:endParaRPr lang="en-US" sz="3600" b="0" dirty="0">
              <a:effectLst/>
              <a:latin typeface="Times New Roman" panose="02020603050405020304" pitchFamily="18" charset="0"/>
              <a:cs typeface="Times New Roman" panose="02020603050405020304" pitchFamily="18" charset="0"/>
            </a:endParaRPr>
          </a:p>
        </p:txBody>
      </p:sp>
      <p:sp>
        <p:nvSpPr>
          <p:cNvPr id="35" name="Rectangle 34"/>
          <p:cNvSpPr/>
          <p:nvPr/>
        </p:nvSpPr>
        <p:spPr>
          <a:xfrm>
            <a:off x="29260800" y="4754880"/>
            <a:ext cx="13167360" cy="731520"/>
          </a:xfrm>
          <a:prstGeom prst="rect">
            <a:avLst/>
          </a:prstGeom>
          <a:solidFill>
            <a:schemeClr val="accent1">
              <a:lumMod val="7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Hypothesis Testing</a:t>
            </a:r>
          </a:p>
        </p:txBody>
      </p:sp>
      <p:sp>
        <p:nvSpPr>
          <p:cNvPr id="14" name="Text Box 193"/>
          <p:cNvSpPr txBox="1">
            <a:spLocks noChangeArrowheads="1"/>
          </p:cNvSpPr>
          <p:nvPr/>
        </p:nvSpPr>
        <p:spPr bwMode="auto">
          <a:xfrm>
            <a:off x="29215080" y="19730821"/>
            <a:ext cx="13167360" cy="8586920"/>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dirty="0">
                <a:latin typeface="Times New Roman" panose="02020603050405020304" pitchFamily="18" charset="0"/>
                <a:cs typeface="Times New Roman" panose="02020603050405020304" pitchFamily="18" charset="0"/>
              </a:rPr>
              <a:t>The results of the study are expected to demonstrate that the caffeine treatment group exhibited quicker reaction times, better decision making, and a higher number of visual scans. This result would indicate that caffeine provides air traffic controllers with an enhanced ability to maintain situational when conduction traffic and dealing with multiple different factors at one time. If the decaffeinated group shows to be as proficient or more proficient than the treatment group, then the caffeine would prove to be ineffective. </a:t>
            </a:r>
          </a:p>
          <a:p>
            <a:pPr eaLnBrk="1" hangingPunct="1"/>
            <a:r>
              <a:rPr lang="en-US" sz="3600" dirty="0">
                <a:latin typeface="Times New Roman" panose="02020603050405020304" pitchFamily="18" charset="0"/>
                <a:cs typeface="Times New Roman" panose="02020603050405020304" pitchFamily="18" charset="0"/>
              </a:rPr>
              <a:t>	Variables that could not be considered given the parameters of the study include sleep deprivation, sleep schedule, mental state, English proficiency, underlying medical conditions (ADD, ADHD), and caffeine tolerance levels. Given a professional setting with patients fully committed to the study, most of these variables could be addressed, leading to a more accurate reading of how effective the caffeine supplements can be on situational awareness.</a:t>
            </a:r>
          </a:p>
        </p:txBody>
      </p:sp>
      <p:sp>
        <p:nvSpPr>
          <p:cNvPr id="36" name="Rectangle 35"/>
          <p:cNvSpPr/>
          <p:nvPr/>
        </p:nvSpPr>
        <p:spPr>
          <a:xfrm>
            <a:off x="29215080" y="18950212"/>
            <a:ext cx="13167360" cy="731520"/>
          </a:xfrm>
          <a:prstGeom prst="rect">
            <a:avLst/>
          </a:prstGeom>
          <a:solidFill>
            <a:schemeClr val="accent1">
              <a:lumMod val="75000"/>
            </a:schemeClr>
          </a:solid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bg1"/>
                </a:solidFill>
              </a:rPr>
              <a:t>Discussion</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3427100084"/>
              </p:ext>
            </p:extLst>
          </p:nvPr>
        </p:nvGraphicFramePr>
        <p:xfrm>
          <a:off x="15384780" y="22963648"/>
          <a:ext cx="13167360" cy="5384883"/>
        </p:xfrm>
        <a:graphic>
          <a:graphicData uri="http://schemas.openxmlformats.org/drawingml/2006/table">
            <a:tbl>
              <a:tblPr firstRow="1" bandRow="1">
                <a:tableStyleId>{5C22544A-7EE6-4342-B048-85BDC9FD1C3A}</a:tableStyleId>
              </a:tblPr>
              <a:tblGrid>
                <a:gridCol w="3291840">
                  <a:extLst>
                    <a:ext uri="{9D8B030D-6E8A-4147-A177-3AD203B41FA5}">
                      <a16:colId xmlns:a16="http://schemas.microsoft.com/office/drawing/2014/main" val="20000"/>
                    </a:ext>
                  </a:extLst>
                </a:gridCol>
                <a:gridCol w="3291840">
                  <a:extLst>
                    <a:ext uri="{9D8B030D-6E8A-4147-A177-3AD203B41FA5}">
                      <a16:colId xmlns:a16="http://schemas.microsoft.com/office/drawing/2014/main" val="20001"/>
                    </a:ext>
                  </a:extLst>
                </a:gridCol>
                <a:gridCol w="3291840">
                  <a:extLst>
                    <a:ext uri="{9D8B030D-6E8A-4147-A177-3AD203B41FA5}">
                      <a16:colId xmlns:a16="http://schemas.microsoft.com/office/drawing/2014/main" val="20002"/>
                    </a:ext>
                  </a:extLst>
                </a:gridCol>
                <a:gridCol w="3291840">
                  <a:extLst>
                    <a:ext uri="{9D8B030D-6E8A-4147-A177-3AD203B41FA5}">
                      <a16:colId xmlns:a16="http://schemas.microsoft.com/office/drawing/2014/main" val="20003"/>
                    </a:ext>
                  </a:extLst>
                </a:gridCol>
              </a:tblGrid>
              <a:tr h="1794961">
                <a:tc>
                  <a:txBody>
                    <a:bodyPr/>
                    <a:lstStyle/>
                    <a:p>
                      <a:r>
                        <a:rPr lang="en-US" sz="3600" dirty="0">
                          <a:latin typeface="Times New Roman" panose="02020603050405020304" pitchFamily="18" charset="0"/>
                          <a:cs typeface="Times New Roman" panose="02020603050405020304" pitchFamily="18" charset="0"/>
                        </a:rPr>
                        <a:t>Expected Baseline Scores</a:t>
                      </a:r>
                    </a:p>
                  </a:txBody>
                  <a:tcPr marL="121920" marR="121920" marT="34290" marB="34290" anchor="ctr"/>
                </a:tc>
                <a:tc>
                  <a:txBody>
                    <a:bodyPr/>
                    <a:lstStyle/>
                    <a:p>
                      <a:pPr algn="ctr"/>
                      <a:r>
                        <a:rPr lang="en-US" sz="3600" dirty="0">
                          <a:latin typeface="Times New Roman" panose="02020603050405020304" pitchFamily="18" charset="0"/>
                          <a:cs typeface="Times New Roman" panose="02020603050405020304" pitchFamily="18" charset="0"/>
                        </a:rPr>
                        <a:t>Reaction Times</a:t>
                      </a:r>
                    </a:p>
                  </a:txBody>
                  <a:tcPr marL="121920" marR="121920" marT="34290" marB="34290" anchor="ctr"/>
                </a:tc>
                <a:tc>
                  <a:txBody>
                    <a:bodyPr/>
                    <a:lstStyle/>
                    <a:p>
                      <a:pPr algn="ctr"/>
                      <a:r>
                        <a:rPr lang="en-US" sz="3600" dirty="0">
                          <a:latin typeface="Times New Roman" panose="02020603050405020304" pitchFamily="18" charset="0"/>
                          <a:cs typeface="Times New Roman" panose="02020603050405020304" pitchFamily="18" charset="0"/>
                        </a:rPr>
                        <a:t>Decision Making</a:t>
                      </a:r>
                    </a:p>
                  </a:txBody>
                  <a:tcPr marL="121920" marR="121920" marT="34290" marB="34290" anchor="ctr"/>
                </a:tc>
                <a:tc>
                  <a:txBody>
                    <a:bodyPr/>
                    <a:lstStyle/>
                    <a:p>
                      <a:pPr algn="ctr"/>
                      <a:r>
                        <a:rPr lang="en-US" sz="3600" dirty="0">
                          <a:latin typeface="Times New Roman" panose="02020603050405020304" pitchFamily="18" charset="0"/>
                          <a:cs typeface="Times New Roman" panose="02020603050405020304" pitchFamily="18" charset="0"/>
                        </a:rPr>
                        <a:t>Eye Movement Tracking</a:t>
                      </a:r>
                    </a:p>
                  </a:txBody>
                  <a:tcPr marL="121920" marR="121920" marT="34290" marB="34290" anchor="ctr"/>
                </a:tc>
                <a:extLst>
                  <a:ext uri="{0D108BD9-81ED-4DB2-BD59-A6C34878D82A}">
                    <a16:rowId xmlns:a16="http://schemas.microsoft.com/office/drawing/2014/main" val="10000"/>
                  </a:ext>
                </a:extLst>
              </a:tr>
              <a:tr h="1794961">
                <a:tc>
                  <a:txBody>
                    <a:bodyPr/>
                    <a:lstStyle/>
                    <a:p>
                      <a:r>
                        <a:rPr lang="en-US" sz="3600" dirty="0">
                          <a:latin typeface="Times New Roman" panose="02020603050405020304" pitchFamily="18" charset="0"/>
                          <a:cs typeface="Times New Roman" panose="02020603050405020304" pitchFamily="18" charset="0"/>
                        </a:rPr>
                        <a:t>Treatment Group</a:t>
                      </a:r>
                    </a:p>
                  </a:txBody>
                  <a:tcPr marL="121920" marR="121920" marT="34290" marB="34290" anchor="ctr"/>
                </a:tc>
                <a:tc>
                  <a:txBody>
                    <a:bodyPr/>
                    <a:lstStyle/>
                    <a:p>
                      <a:pPr algn="ctr"/>
                      <a:r>
                        <a:rPr lang="en-US" sz="3600" dirty="0">
                          <a:latin typeface="Times New Roman" panose="02020603050405020304" pitchFamily="18" charset="0"/>
                          <a:cs typeface="Times New Roman" panose="02020603050405020304" pitchFamily="18" charset="0"/>
                        </a:rPr>
                        <a:t>2 second delay</a:t>
                      </a:r>
                    </a:p>
                  </a:txBody>
                  <a:tcPr marL="121920" marR="121920" marT="34290" marB="34290" anchor="ctr"/>
                </a:tc>
                <a:tc>
                  <a:txBody>
                    <a:bodyPr/>
                    <a:lstStyle/>
                    <a:p>
                      <a:pPr algn="ctr"/>
                      <a:r>
                        <a:rPr lang="en-US" sz="3600" dirty="0">
                          <a:latin typeface="Times New Roman" panose="02020603050405020304" pitchFamily="18" charset="0"/>
                          <a:cs typeface="Times New Roman" panose="02020603050405020304" pitchFamily="18" charset="0"/>
                        </a:rPr>
                        <a:t>8/10</a:t>
                      </a:r>
                    </a:p>
                  </a:txBody>
                  <a:tcPr marL="121920" marR="121920" marT="34290" marB="34290" anchor="ctr"/>
                </a:tc>
                <a:tc>
                  <a:txBody>
                    <a:bodyPr/>
                    <a:lstStyle/>
                    <a:p>
                      <a:pPr algn="ctr"/>
                      <a:r>
                        <a:rPr lang="en-US" sz="3600" dirty="0">
                          <a:latin typeface="Times New Roman" panose="02020603050405020304" pitchFamily="18" charset="0"/>
                          <a:cs typeface="Times New Roman" panose="02020603050405020304" pitchFamily="18" charset="0"/>
                        </a:rPr>
                        <a:t>Avg 15 per minute</a:t>
                      </a:r>
                    </a:p>
                  </a:txBody>
                  <a:tcPr marL="121920" marR="121920" marT="34290" marB="34290" anchor="ctr"/>
                </a:tc>
                <a:extLst>
                  <a:ext uri="{0D108BD9-81ED-4DB2-BD59-A6C34878D82A}">
                    <a16:rowId xmlns:a16="http://schemas.microsoft.com/office/drawing/2014/main" val="10001"/>
                  </a:ext>
                </a:extLst>
              </a:tr>
              <a:tr h="1794961">
                <a:tc>
                  <a:txBody>
                    <a:bodyPr/>
                    <a:lstStyle/>
                    <a:p>
                      <a:r>
                        <a:rPr lang="en-US" sz="3600" dirty="0">
                          <a:latin typeface="Times New Roman" panose="02020603050405020304" pitchFamily="18" charset="0"/>
                          <a:cs typeface="Times New Roman" panose="02020603050405020304" pitchFamily="18" charset="0"/>
                        </a:rPr>
                        <a:t>Control Group</a:t>
                      </a:r>
                    </a:p>
                  </a:txBody>
                  <a:tcPr marL="121920" marR="121920" marT="34290" marB="34290" anchor="ctr"/>
                </a:tc>
                <a:tc>
                  <a:txBody>
                    <a:bodyPr/>
                    <a:lstStyle/>
                    <a:p>
                      <a:pPr algn="ctr"/>
                      <a:r>
                        <a:rPr lang="en-US" sz="3600" dirty="0">
                          <a:latin typeface="Times New Roman" panose="02020603050405020304" pitchFamily="18" charset="0"/>
                          <a:cs typeface="Times New Roman" panose="02020603050405020304" pitchFamily="18" charset="0"/>
                        </a:rPr>
                        <a:t>2</a:t>
                      </a:r>
                      <a:r>
                        <a:rPr lang="en-US" sz="3600" baseline="0" dirty="0">
                          <a:latin typeface="Times New Roman" panose="02020603050405020304" pitchFamily="18" charset="0"/>
                          <a:cs typeface="Times New Roman" panose="02020603050405020304" pitchFamily="18" charset="0"/>
                        </a:rPr>
                        <a:t> second delay</a:t>
                      </a:r>
                      <a:endParaRPr lang="en-US" sz="3600" dirty="0">
                        <a:latin typeface="Times New Roman" panose="02020603050405020304" pitchFamily="18" charset="0"/>
                        <a:cs typeface="Times New Roman" panose="02020603050405020304" pitchFamily="18" charset="0"/>
                      </a:endParaRPr>
                    </a:p>
                  </a:txBody>
                  <a:tcPr marL="121920" marR="121920" marT="34290" marB="34290" anchor="ctr"/>
                </a:tc>
                <a:tc>
                  <a:txBody>
                    <a:bodyPr/>
                    <a:lstStyle/>
                    <a:p>
                      <a:pPr algn="ctr"/>
                      <a:r>
                        <a:rPr lang="en-US" sz="3600" dirty="0">
                          <a:latin typeface="Times New Roman" panose="02020603050405020304" pitchFamily="18" charset="0"/>
                          <a:cs typeface="Times New Roman" panose="02020603050405020304" pitchFamily="18" charset="0"/>
                        </a:rPr>
                        <a:t>8/10</a:t>
                      </a:r>
                    </a:p>
                  </a:txBody>
                  <a:tcPr marL="121920" marR="121920" marT="34290" marB="34290" anchor="ctr"/>
                </a:tc>
                <a:tc>
                  <a:txBody>
                    <a:bodyPr/>
                    <a:lstStyle/>
                    <a:p>
                      <a:pPr algn="ctr"/>
                      <a:r>
                        <a:rPr lang="en-US" sz="3600" dirty="0">
                          <a:latin typeface="Times New Roman" panose="02020603050405020304" pitchFamily="18" charset="0"/>
                          <a:cs typeface="Times New Roman" panose="02020603050405020304" pitchFamily="18" charset="0"/>
                        </a:rPr>
                        <a:t>Avg 15 per minute</a:t>
                      </a:r>
                    </a:p>
                  </a:txBody>
                  <a:tcPr marL="121920" marR="121920" marT="34290" marB="34290" anchor="ctr"/>
                </a:tc>
                <a:extLst>
                  <a:ext uri="{0D108BD9-81ED-4DB2-BD59-A6C34878D82A}">
                    <a16:rowId xmlns:a16="http://schemas.microsoft.com/office/drawing/2014/main" val="10002"/>
                  </a:ext>
                </a:extLst>
              </a:tr>
            </a:tbl>
          </a:graphicData>
        </a:graphic>
      </p:graphicFrame>
      <p:sp>
        <p:nvSpPr>
          <p:cNvPr id="11" name="Text Box 190"/>
          <p:cNvSpPr txBox="1">
            <a:spLocks noChangeArrowheads="1"/>
          </p:cNvSpPr>
          <p:nvPr/>
        </p:nvSpPr>
        <p:spPr bwMode="auto">
          <a:xfrm>
            <a:off x="1478280" y="18919732"/>
            <a:ext cx="13167360" cy="9140917"/>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600" b="0" i="0" u="none" strike="noStrike" dirty="0">
                <a:solidFill>
                  <a:srgbClr val="000000"/>
                </a:solidFill>
                <a:effectLst/>
                <a:latin typeface="Times New Roman" panose="02020603050405020304" pitchFamily="18" charset="0"/>
              </a:rPr>
              <a:t>Situational Awareness (SA) is a key component to the success of </a:t>
            </a:r>
            <a:r>
              <a:rPr lang="en-US" sz="3600" b="0" i="0" u="none" strike="noStrike" dirty="0" err="1">
                <a:solidFill>
                  <a:srgbClr val="000000"/>
                </a:solidFill>
                <a:effectLst/>
                <a:latin typeface="Times New Roman" panose="02020603050405020304" pitchFamily="18" charset="0"/>
              </a:rPr>
              <a:t>en</a:t>
            </a:r>
            <a:r>
              <a:rPr lang="en-US" sz="3600" b="0" i="0" u="none" strike="noStrike" dirty="0">
                <a:solidFill>
                  <a:srgbClr val="000000"/>
                </a:solidFill>
                <a:effectLst/>
                <a:latin typeface="Times New Roman" panose="02020603050405020304" pitchFamily="18" charset="0"/>
              </a:rPr>
              <a:t> route, terminal and tower air traffic controllers. Many different factors contribute to the level of SA upheld by controllers while on duty. SA can best be split into 3 main categories or levels for interpretation: perception (Level 1), comprehension (Level 2), and prediction (Level 3) (Falkland &amp; Wiggins, 2019). Each level serves as a building ground for problem-inducing conditions and has their own unique issues stemming from specific circumstances.</a:t>
            </a:r>
          </a:p>
          <a:p>
            <a:pPr eaLnBrk="1" hangingPunct="1"/>
            <a:r>
              <a:rPr lang="en-US" sz="3600" dirty="0">
                <a:solidFill>
                  <a:srgbClr val="000000"/>
                </a:solidFill>
                <a:latin typeface="Times New Roman" panose="02020603050405020304" pitchFamily="18" charset="0"/>
              </a:rPr>
              <a:t>	</a:t>
            </a:r>
            <a:r>
              <a:rPr lang="en-US" sz="3600" b="0" i="0" u="none" strike="noStrike" dirty="0">
                <a:solidFill>
                  <a:srgbClr val="000000"/>
                </a:solidFill>
                <a:effectLst/>
                <a:latin typeface="Times New Roman" panose="02020603050405020304" pitchFamily="18" charset="0"/>
              </a:rPr>
              <a:t>Implementation of a mild stimulant, such as caffeine, can produce altered reactions in each level of SA during tasks that involve application of SA skills. These altered reactions can be positive or negative depending on the other variables present in the given situation. The study focuses on the observation of caffeine supplements taken by air traffic controllers and what effects they may have on mental stress, reaction speed, SA, and how they may be related to another. </a:t>
            </a:r>
            <a:endParaRPr lang="en-US" sz="3600" dirty="0">
              <a:latin typeface="+mn-lt"/>
            </a:endParaRPr>
          </a:p>
        </p:txBody>
      </p:sp>
      <p:pic>
        <p:nvPicPr>
          <p:cNvPr id="6" name="Graphic 5" descr="Stopwatch 75% with solid fill">
            <a:extLst>
              <a:ext uri="{FF2B5EF4-FFF2-40B4-BE49-F238E27FC236}">
                <a16:creationId xmlns:a16="http://schemas.microsoft.com/office/drawing/2014/main" id="{8FE57477-B610-449D-A4CD-A0765C9778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04967" y="14088915"/>
            <a:ext cx="2819400" cy="2819400"/>
          </a:xfrm>
          <a:prstGeom prst="rect">
            <a:avLst/>
          </a:prstGeom>
        </p:spPr>
      </p:pic>
      <p:pic>
        <p:nvPicPr>
          <p:cNvPr id="17" name="Graphic 16" descr="Decision chart with solid fill">
            <a:extLst>
              <a:ext uri="{FF2B5EF4-FFF2-40B4-BE49-F238E27FC236}">
                <a16:creationId xmlns:a16="http://schemas.microsoft.com/office/drawing/2014/main" id="{F97974D8-463D-42D9-B56A-04C827DFE5B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038576" y="18760833"/>
            <a:ext cx="2815427" cy="2815427"/>
          </a:xfrm>
          <a:prstGeom prst="rect">
            <a:avLst/>
          </a:prstGeom>
        </p:spPr>
      </p:pic>
      <p:pic>
        <p:nvPicPr>
          <p:cNvPr id="19" name="Graphic 18" descr="Eye with solid fill">
            <a:extLst>
              <a:ext uri="{FF2B5EF4-FFF2-40B4-BE49-F238E27FC236}">
                <a16:creationId xmlns:a16="http://schemas.microsoft.com/office/drawing/2014/main" id="{ECD2F7DB-F851-4B9D-8B21-8DD69B534FE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3706987" y="14274961"/>
            <a:ext cx="2723837" cy="2723837"/>
          </a:xfrm>
          <a:prstGeom prst="rect">
            <a:avLst/>
          </a:prstGeom>
        </p:spPr>
      </p:pic>
      <p:sp>
        <p:nvSpPr>
          <p:cNvPr id="20" name="TextBox 19">
            <a:extLst>
              <a:ext uri="{FF2B5EF4-FFF2-40B4-BE49-F238E27FC236}">
                <a16:creationId xmlns:a16="http://schemas.microsoft.com/office/drawing/2014/main" id="{5737EE98-D80B-409C-8BC1-F404B2EA33B1}"/>
              </a:ext>
            </a:extLst>
          </p:cNvPr>
          <p:cNvSpPr txBox="1"/>
          <p:nvPr/>
        </p:nvSpPr>
        <p:spPr>
          <a:xfrm>
            <a:off x="15227008" y="16858280"/>
            <a:ext cx="5175318" cy="1107996"/>
          </a:xfrm>
          <a:prstGeom prst="rect">
            <a:avLst/>
          </a:prstGeom>
          <a:noFill/>
        </p:spPr>
        <p:txBody>
          <a:bodyPr wrap="square" rtlCol="0">
            <a:spAutoFit/>
          </a:bodyPr>
          <a:lstStyle/>
          <a:p>
            <a:r>
              <a:rPr lang="en-US" sz="4800" dirty="0">
                <a:solidFill>
                  <a:schemeClr val="accent1"/>
                </a:solidFill>
                <a:latin typeface="Amasis MT Pro Black" panose="020B0604020202020204" pitchFamily="18" charset="0"/>
              </a:rPr>
              <a:t>Reaction Times</a:t>
            </a:r>
            <a:endParaRPr lang="en-US" dirty="0"/>
          </a:p>
          <a:p>
            <a:endParaRPr lang="en-US" dirty="0"/>
          </a:p>
        </p:txBody>
      </p:sp>
      <p:sp>
        <p:nvSpPr>
          <p:cNvPr id="21" name="TextBox 20">
            <a:extLst>
              <a:ext uri="{FF2B5EF4-FFF2-40B4-BE49-F238E27FC236}">
                <a16:creationId xmlns:a16="http://schemas.microsoft.com/office/drawing/2014/main" id="{3CAFE759-EDF8-40C0-A302-A61D6B3EB3C6}"/>
              </a:ext>
            </a:extLst>
          </p:cNvPr>
          <p:cNvSpPr txBox="1"/>
          <p:nvPr/>
        </p:nvSpPr>
        <p:spPr>
          <a:xfrm>
            <a:off x="18753069" y="21715956"/>
            <a:ext cx="5386439" cy="1107996"/>
          </a:xfrm>
          <a:prstGeom prst="rect">
            <a:avLst/>
          </a:prstGeom>
          <a:noFill/>
        </p:spPr>
        <p:txBody>
          <a:bodyPr wrap="square" rtlCol="0">
            <a:spAutoFit/>
          </a:bodyPr>
          <a:lstStyle/>
          <a:p>
            <a:r>
              <a:rPr lang="en-US" sz="4800" dirty="0">
                <a:solidFill>
                  <a:schemeClr val="accent1"/>
                </a:solidFill>
                <a:latin typeface="Amasis MT Pro Black" panose="02040A04050005020304" pitchFamily="18" charset="0"/>
              </a:rPr>
              <a:t>Decision Making</a:t>
            </a:r>
            <a:endParaRPr lang="en-US" dirty="0">
              <a:solidFill>
                <a:schemeClr val="accent1"/>
              </a:solidFill>
              <a:latin typeface="Amasis MT Pro Black" panose="02040A04050005020304" pitchFamily="18" charset="0"/>
            </a:endParaRPr>
          </a:p>
          <a:p>
            <a:endParaRPr lang="en-US" dirty="0"/>
          </a:p>
        </p:txBody>
      </p:sp>
      <p:sp>
        <p:nvSpPr>
          <p:cNvPr id="22" name="TextBox 21">
            <a:extLst>
              <a:ext uri="{FF2B5EF4-FFF2-40B4-BE49-F238E27FC236}">
                <a16:creationId xmlns:a16="http://schemas.microsoft.com/office/drawing/2014/main" id="{5C782B03-5EE8-43BD-B8F5-70DA9A25123D}"/>
              </a:ext>
            </a:extLst>
          </p:cNvPr>
          <p:cNvSpPr txBox="1"/>
          <p:nvPr/>
        </p:nvSpPr>
        <p:spPr>
          <a:xfrm>
            <a:off x="21164326" y="16843309"/>
            <a:ext cx="7809161" cy="1107996"/>
          </a:xfrm>
          <a:prstGeom prst="rect">
            <a:avLst/>
          </a:prstGeom>
          <a:noFill/>
        </p:spPr>
        <p:txBody>
          <a:bodyPr wrap="square" rtlCol="0">
            <a:spAutoFit/>
          </a:bodyPr>
          <a:lstStyle/>
          <a:p>
            <a:r>
              <a:rPr lang="en-US" sz="4800" dirty="0">
                <a:solidFill>
                  <a:schemeClr val="accent1"/>
                </a:solidFill>
                <a:latin typeface="Amasis MT Pro Black" panose="02040A04050005020304" pitchFamily="18" charset="0"/>
              </a:rPr>
              <a:t>Eye Movement Tracking</a:t>
            </a:r>
            <a:endParaRPr lang="en-US" dirty="0"/>
          </a:p>
          <a:p>
            <a:endParaRPr lang="en-US" dirty="0"/>
          </a:p>
        </p:txBody>
      </p:sp>
      <p:sp>
        <p:nvSpPr>
          <p:cNvPr id="23" name="TextBox 22">
            <a:extLst>
              <a:ext uri="{FF2B5EF4-FFF2-40B4-BE49-F238E27FC236}">
                <a16:creationId xmlns:a16="http://schemas.microsoft.com/office/drawing/2014/main" id="{EB5C79D0-A4F6-48B9-804F-305A16E5448B}"/>
              </a:ext>
            </a:extLst>
          </p:cNvPr>
          <p:cNvSpPr txBox="1"/>
          <p:nvPr/>
        </p:nvSpPr>
        <p:spPr>
          <a:xfrm>
            <a:off x="24460200" y="29146502"/>
            <a:ext cx="2827020" cy="769441"/>
          </a:xfrm>
          <a:prstGeom prst="rect">
            <a:avLst/>
          </a:prstGeom>
          <a:noFill/>
        </p:spPr>
        <p:txBody>
          <a:bodyPr wrap="square" rtlCol="0">
            <a:spAutoFit/>
          </a:bodyPr>
          <a:lstStyle/>
          <a:p>
            <a:r>
              <a:rPr lang="en-US" sz="4400" b="1" dirty="0"/>
              <a:t>References</a:t>
            </a:r>
            <a:endParaRPr lang="en-US" dirty="0"/>
          </a:p>
        </p:txBody>
      </p:sp>
      <p:sp>
        <p:nvSpPr>
          <p:cNvPr id="28" name="TextBox 27">
            <a:extLst>
              <a:ext uri="{FF2B5EF4-FFF2-40B4-BE49-F238E27FC236}">
                <a16:creationId xmlns:a16="http://schemas.microsoft.com/office/drawing/2014/main" id="{3A844176-2D92-4B18-BE8D-A3B94C4194C0}"/>
              </a:ext>
            </a:extLst>
          </p:cNvPr>
          <p:cNvSpPr txBox="1"/>
          <p:nvPr/>
        </p:nvSpPr>
        <p:spPr>
          <a:xfrm>
            <a:off x="24428824" y="29915943"/>
            <a:ext cx="17755495" cy="954107"/>
          </a:xfrm>
          <a:prstGeom prst="rect">
            <a:avLst/>
          </a:prstGeom>
          <a:noFill/>
        </p:spPr>
        <p:txBody>
          <a:bodyPr wrap="square" rtlCol="0">
            <a:spAutoFit/>
          </a:bodyPr>
          <a:lstStyle/>
          <a:p>
            <a:r>
              <a:rPr lang="en-US" sz="2800" b="0" i="0" u="none" strike="noStrike" dirty="0">
                <a:solidFill>
                  <a:srgbClr val="000000"/>
                </a:solidFill>
                <a:effectLst/>
              </a:rPr>
              <a:t>Falkland, E. C., &amp; Wiggins, M. W. (2019). Cross-task cue utilization and situational awareness in simulated air traffic</a:t>
            </a:r>
          </a:p>
          <a:p>
            <a:r>
              <a:rPr lang="en-US" sz="2800" dirty="0">
                <a:solidFill>
                  <a:srgbClr val="000000"/>
                </a:solidFill>
              </a:rPr>
              <a:t>	</a:t>
            </a:r>
            <a:r>
              <a:rPr lang="en-US" sz="2800" b="0" i="0" u="none" strike="noStrike" dirty="0">
                <a:solidFill>
                  <a:srgbClr val="000000"/>
                </a:solidFill>
                <a:effectLst/>
              </a:rPr>
              <a:t>control. </a:t>
            </a:r>
            <a:r>
              <a:rPr lang="en-US" sz="2800" b="0" i="1" u="none" strike="noStrike" dirty="0">
                <a:solidFill>
                  <a:srgbClr val="000000"/>
                </a:solidFill>
                <a:effectLst/>
              </a:rPr>
              <a:t>Applied Ergonomics</a:t>
            </a:r>
            <a:r>
              <a:rPr lang="en-US" sz="2800" b="0" i="0" u="none" strike="noStrike" dirty="0">
                <a:solidFill>
                  <a:srgbClr val="000000"/>
                </a:solidFill>
                <a:effectLst/>
              </a:rPr>
              <a:t>, </a:t>
            </a:r>
            <a:r>
              <a:rPr lang="en-US" sz="2800" b="0" i="1" u="none" strike="noStrike" dirty="0">
                <a:solidFill>
                  <a:srgbClr val="000000"/>
                </a:solidFill>
                <a:effectLst/>
              </a:rPr>
              <a:t>74</a:t>
            </a:r>
            <a:r>
              <a:rPr lang="en-US" sz="2800" b="0" i="0" u="none" strike="noStrike" dirty="0">
                <a:solidFill>
                  <a:srgbClr val="000000"/>
                </a:solidFill>
                <a:effectLst/>
              </a:rPr>
              <a:t>, 24–30. https://doi.org/10.1016/j.apergo.2018.07.015</a:t>
            </a:r>
            <a:endParaRPr lang="en-US" sz="2800" dirty="0"/>
          </a:p>
        </p:txBody>
      </p:sp>
      <p:pic>
        <p:nvPicPr>
          <p:cNvPr id="1026" name="Picture 2" descr="Embry–Riddle Aeronautical University - Wikipedia">
            <a:extLst>
              <a:ext uri="{FF2B5EF4-FFF2-40B4-BE49-F238E27FC236}">
                <a16:creationId xmlns:a16="http://schemas.microsoft.com/office/drawing/2014/main" id="{CAEC0617-28D5-449E-A8BF-BEA85E604785}"/>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776400" y="248798"/>
            <a:ext cx="3475372" cy="3475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4A68F1693E0C40871890A4986B0C9C" ma:contentTypeVersion="7" ma:contentTypeDescription="Create a new document." ma:contentTypeScope="" ma:versionID="9dbe9c709ec202ffdec4acccf85b7c9e">
  <xsd:schema xmlns:xsd="http://www.w3.org/2001/XMLSchema" xmlns:xs="http://www.w3.org/2001/XMLSchema" xmlns:p="http://schemas.microsoft.com/office/2006/metadata/properties" xmlns:ns3="70a6e5ab-8dab-47e5-948f-eade191a5a43" xmlns:ns4="1c8d7793-ae99-4a1a-84cd-36034d217ccf" targetNamespace="http://schemas.microsoft.com/office/2006/metadata/properties" ma:root="true" ma:fieldsID="64bae327a66ff8dac4e070c3a000b2e3" ns3:_="" ns4:_="">
    <xsd:import namespace="70a6e5ab-8dab-47e5-948f-eade191a5a43"/>
    <xsd:import namespace="1c8d7793-ae99-4a1a-84cd-36034d217cc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6e5ab-8dab-47e5-948f-eade191a5a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c8d7793-ae99-4a1a-84cd-36034d217cc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D290E8-6F8E-40AD-8D00-1E1BA2EF9B83}">
  <ds:schemaRefs>
    <ds:schemaRef ds:uri="http://purl.org/dc/terms/"/>
    <ds:schemaRef ds:uri="http://schemas.microsoft.com/office/2006/documentManagement/types"/>
    <ds:schemaRef ds:uri="http://purl.org/dc/dcmitype/"/>
    <ds:schemaRef ds:uri="http://schemas.openxmlformats.org/package/2006/metadata/core-properties"/>
    <ds:schemaRef ds:uri="http://purl.org/dc/elements/1.1/"/>
    <ds:schemaRef ds:uri="http://schemas.microsoft.com/office/infopath/2007/PartnerControls"/>
    <ds:schemaRef ds:uri="http://www.w3.org/XML/1998/namespace"/>
    <ds:schemaRef ds:uri="1c8d7793-ae99-4a1a-84cd-36034d217ccf"/>
    <ds:schemaRef ds:uri="70a6e5ab-8dab-47e5-948f-eade191a5a43"/>
    <ds:schemaRef ds:uri="http://schemas.microsoft.com/office/2006/metadata/properties"/>
  </ds:schemaRefs>
</ds:datastoreItem>
</file>

<file path=customXml/itemProps2.xml><?xml version="1.0" encoding="utf-8"?>
<ds:datastoreItem xmlns:ds="http://schemas.openxmlformats.org/officeDocument/2006/customXml" ds:itemID="{1949D08B-2D06-4679-8391-78C9D2993E0B}">
  <ds:schemaRefs>
    <ds:schemaRef ds:uri="http://schemas.microsoft.com/sharepoint/v3/contenttype/forms"/>
  </ds:schemaRefs>
</ds:datastoreItem>
</file>

<file path=customXml/itemProps3.xml><?xml version="1.0" encoding="utf-8"?>
<ds:datastoreItem xmlns:ds="http://schemas.openxmlformats.org/officeDocument/2006/customXml" ds:itemID="{4634D095-C1D2-4992-BF6B-A269CD5811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a6e5ab-8dab-47e5-948f-eade191a5a43"/>
    <ds:schemaRef ds:uri="1c8d7793-ae99-4a1a-84cd-36034d217c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7062</TotalTime>
  <Words>1046</Words>
  <Application>Microsoft Office PowerPoint</Application>
  <PresentationFormat>Custom</PresentationFormat>
  <Paragraphs>50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Amasis MT Pro Black</vt:lpstr>
      <vt:lpstr>Arial</vt:lpstr>
      <vt:lpstr>Calibri</vt:lpstr>
      <vt:lpstr>Times New Roman</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36x48</dc:title>
  <dc:creator>Jay Larson</dc:creator>
  <dc:description>Quality poster printing
www.genigraphics.com
1-800-790-4001</dc:description>
  <cp:lastModifiedBy>Noltemeyer, Garrett W.</cp:lastModifiedBy>
  <cp:revision>111</cp:revision>
  <cp:lastPrinted>2017-11-03T00:56:36Z</cp:lastPrinted>
  <dcterms:created xsi:type="dcterms:W3CDTF">2013-02-10T21:14:48Z</dcterms:created>
  <dcterms:modified xsi:type="dcterms:W3CDTF">2022-04-11T12:36:07Z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0x010100424A68F1693E0C40871890A4986B0C9C</vt:lpwstr>
  </property>
</Properties>
</file>