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D1E1"/>
    <a:srgbClr val="CED7FA"/>
    <a:srgbClr val="374787"/>
    <a:srgbClr val="789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0"/>
  </p:normalViewPr>
  <p:slideViewPr>
    <p:cSldViewPr snapToGrid="0">
      <p:cViewPr>
        <p:scale>
          <a:sx n="31" d="100"/>
          <a:sy n="31" d="100"/>
        </p:scale>
        <p:origin x="61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p>
        </p:txBody>
      </p:sp>
      <p:sp>
        <p:nvSpPr>
          <p:cNvPr id="4" name="Date Placeholder 3"/>
          <p:cNvSpPr>
            <a:spLocks noGrp="1"/>
          </p:cNvSpPr>
          <p:nvPr>
            <p:ph type="dt" sz="half" idx="10"/>
          </p:nvPr>
        </p:nvSpPr>
        <p:spPr/>
        <p:txBody>
          <a:bodyPr/>
          <a:lstStyle/>
          <a:p>
            <a:fld id="{4C5EBA6F-DACC-4B4A-ABF9-CA54E272631F}" type="datetimeFigureOut">
              <a:rPr lang="en-US" smtClean="0"/>
              <a:t>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460736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EBA6F-DACC-4B4A-ABF9-CA54E272631F}" type="datetimeFigureOut">
              <a:rPr lang="en-US" smtClean="0"/>
              <a:t>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2311271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EBA6F-DACC-4B4A-ABF9-CA54E272631F}" type="datetimeFigureOut">
              <a:rPr lang="en-US" smtClean="0"/>
              <a:t>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2388907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EBA6F-DACC-4B4A-ABF9-CA54E272631F}" type="datetimeFigureOut">
              <a:rPr lang="en-US" smtClean="0"/>
              <a:t>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854090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5EBA6F-DACC-4B4A-ABF9-CA54E272631F}" type="datetimeFigureOut">
              <a:rPr lang="en-US" smtClean="0"/>
              <a:t>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3279625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5EBA6F-DACC-4B4A-ABF9-CA54E272631F}" type="datetimeFigureOut">
              <a:rPr lang="en-US" smtClean="0"/>
              <a:t>4/4/23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3342857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C5EBA6F-DACC-4B4A-ABF9-CA54E272631F}" type="datetimeFigureOut">
              <a:rPr lang="en-US" smtClean="0"/>
              <a:t>4/4/23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2128701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5EBA6F-DACC-4B4A-ABF9-CA54E272631F}" type="datetimeFigureOut">
              <a:rPr lang="en-US" smtClean="0"/>
              <a:t>4/4/23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328735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EBA6F-DACC-4B4A-ABF9-CA54E272631F}" type="datetimeFigureOut">
              <a:rPr lang="en-US" smtClean="0"/>
              <a:t>4/4/23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397910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4C5EBA6F-DACC-4B4A-ABF9-CA54E272631F}" type="datetimeFigureOut">
              <a:rPr lang="en-US" smtClean="0"/>
              <a:t>4/4/23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2336952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4C5EBA6F-DACC-4B4A-ABF9-CA54E272631F}" type="datetimeFigureOut">
              <a:rPr lang="en-US" smtClean="0"/>
              <a:t>4/4/23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19DBC-62F8-4A93-B813-EC9E852967F4}" type="slidenum">
              <a:rPr lang="en-US" smtClean="0"/>
              <a:t>‹#›</a:t>
            </a:fld>
            <a:endParaRPr lang="en-US"/>
          </a:p>
        </p:txBody>
      </p:sp>
    </p:spTree>
    <p:extLst>
      <p:ext uri="{BB962C8B-B14F-4D97-AF65-F5344CB8AC3E}">
        <p14:creationId xmlns:p14="http://schemas.microsoft.com/office/powerpoint/2010/main" val="234927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4C5EBA6F-DACC-4B4A-ABF9-CA54E272631F}" type="datetimeFigureOut">
              <a:rPr lang="en-US" smtClean="0"/>
              <a:t>4/4/23</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03119DBC-62F8-4A93-B813-EC9E852967F4}" type="slidenum">
              <a:rPr lang="en-US" smtClean="0"/>
              <a:t>‹#›</a:t>
            </a:fld>
            <a:endParaRPr lang="en-US"/>
          </a:p>
        </p:txBody>
      </p:sp>
    </p:spTree>
    <p:extLst>
      <p:ext uri="{BB962C8B-B14F-4D97-AF65-F5344CB8AC3E}">
        <p14:creationId xmlns:p14="http://schemas.microsoft.com/office/powerpoint/2010/main" val="4274051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F2FF1CD-636D-28A0-96BF-8B091C6332FE}"/>
              </a:ext>
            </a:extLst>
          </p:cNvPr>
          <p:cNvSpPr/>
          <p:nvPr/>
        </p:nvSpPr>
        <p:spPr>
          <a:xfrm>
            <a:off x="0" y="5406827"/>
            <a:ext cx="43891201" cy="27486956"/>
          </a:xfrm>
          <a:prstGeom prst="rect">
            <a:avLst/>
          </a:prstGeom>
          <a:solidFill>
            <a:srgbClr val="F7D1E1">
              <a:alpha val="30980"/>
            </a:srgbClr>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581816B-1F9F-E4F5-B3D4-180F54914BF1}"/>
              </a:ext>
            </a:extLst>
          </p:cNvPr>
          <p:cNvSpPr/>
          <p:nvPr/>
        </p:nvSpPr>
        <p:spPr>
          <a:xfrm>
            <a:off x="-1" y="0"/>
            <a:ext cx="43891201" cy="3845560"/>
          </a:xfrm>
          <a:prstGeom prst="rect">
            <a:avLst/>
          </a:prstGeom>
          <a:solidFill>
            <a:srgbClr val="F7D1E1">
              <a:alpha val="2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B1968FF8-65A5-E4DC-A7B4-1BF38F3C616F}"/>
              </a:ext>
            </a:extLst>
          </p:cNvPr>
          <p:cNvSpPr txBox="1"/>
          <p:nvPr/>
        </p:nvSpPr>
        <p:spPr>
          <a:xfrm>
            <a:off x="4064000" y="72416"/>
            <a:ext cx="36945284" cy="3785652"/>
          </a:xfrm>
          <a:prstGeom prst="rect">
            <a:avLst/>
          </a:prstGeom>
          <a:noFill/>
        </p:spPr>
        <p:txBody>
          <a:bodyPr wrap="square" lIns="91440" tIns="45720" rIns="91440" bIns="45720" rtlCol="0" anchor="t">
            <a:spAutoFit/>
          </a:bodyPr>
          <a:lstStyle/>
          <a:p>
            <a:pPr algn="ctr"/>
            <a:r>
              <a:rPr lang="en-US" sz="12000" b="1" dirty="0">
                <a:latin typeface="Times New Roman" panose="02020603050405020304" pitchFamily="18" charset="0"/>
                <a:cs typeface="Times New Roman" panose="02020603050405020304" pitchFamily="18" charset="0"/>
              </a:rPr>
              <a:t>Magnetically Accelerated Launch Systems for More Affordable Space Travel</a:t>
            </a:r>
          </a:p>
        </p:txBody>
      </p:sp>
      <p:pic>
        <p:nvPicPr>
          <p:cNvPr id="2" name="Picture 2" descr="Embry–Riddle Aeronautical University - Wikipedia">
            <a:extLst>
              <a:ext uri="{FF2B5EF4-FFF2-40B4-BE49-F238E27FC236}">
                <a16:creationId xmlns:a16="http://schemas.microsoft.com/office/drawing/2014/main" id="{B2EF1378-1A4A-9A29-E002-973D7F17BD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237" y="251573"/>
            <a:ext cx="3392763" cy="339276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8791F5A-BB32-9B55-69CE-663F896504AA}"/>
              </a:ext>
            </a:extLst>
          </p:cNvPr>
          <p:cNvSpPr/>
          <p:nvPr/>
        </p:nvSpPr>
        <p:spPr>
          <a:xfrm>
            <a:off x="-2" y="3845560"/>
            <a:ext cx="43954811" cy="1552354"/>
          </a:xfrm>
          <a:prstGeom prst="rect">
            <a:avLst/>
          </a:prstGeom>
          <a:solidFill>
            <a:srgbClr val="374787"/>
          </a:solidFill>
          <a:ln>
            <a:solidFill>
              <a:srgbClr val="CED7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2CC0672-F632-6148-7228-59DE2006F2ED}"/>
              </a:ext>
            </a:extLst>
          </p:cNvPr>
          <p:cNvSpPr txBox="1"/>
          <p:nvPr/>
        </p:nvSpPr>
        <p:spPr>
          <a:xfrm>
            <a:off x="339493" y="4118362"/>
            <a:ext cx="43202988"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dirty="0">
                <a:solidFill>
                  <a:schemeClr val="bg1"/>
                </a:solidFill>
                <a:latin typeface="Times New Roman"/>
                <a:cs typeface="Calibri"/>
              </a:rPr>
              <a:t>Nicola-Isabella Ruiz, Adrian Moraga, </a:t>
            </a:r>
            <a:r>
              <a:rPr lang="en-US" sz="6600" dirty="0" err="1">
                <a:solidFill>
                  <a:schemeClr val="bg1"/>
                </a:solidFill>
                <a:latin typeface="Times New Roman"/>
                <a:cs typeface="Calibri"/>
              </a:rPr>
              <a:t>Praneeth</a:t>
            </a:r>
            <a:r>
              <a:rPr lang="en-US" sz="6600" dirty="0">
                <a:solidFill>
                  <a:schemeClr val="bg1"/>
                </a:solidFill>
                <a:latin typeface="Times New Roman"/>
                <a:cs typeface="Calibri"/>
              </a:rPr>
              <a:t> </a:t>
            </a:r>
            <a:r>
              <a:rPr lang="en-US" sz="6600" dirty="0" err="1">
                <a:solidFill>
                  <a:schemeClr val="bg1"/>
                </a:solidFill>
                <a:latin typeface="Times New Roman"/>
                <a:cs typeface="Calibri"/>
              </a:rPr>
              <a:t>Kasani</a:t>
            </a:r>
            <a:r>
              <a:rPr lang="en-US" sz="6600" dirty="0">
                <a:solidFill>
                  <a:schemeClr val="bg1"/>
                </a:solidFill>
                <a:latin typeface="Times New Roman"/>
                <a:cs typeface="Calibri"/>
              </a:rPr>
              <a:t>, </a:t>
            </a:r>
            <a:r>
              <a:rPr lang="en-US" sz="6600" dirty="0" err="1">
                <a:solidFill>
                  <a:schemeClr val="bg1"/>
                </a:solidFill>
                <a:latin typeface="Times New Roman"/>
                <a:cs typeface="Calibri"/>
              </a:rPr>
              <a:t>Lihuen</a:t>
            </a:r>
            <a:r>
              <a:rPr lang="en-US" sz="6600" dirty="0">
                <a:solidFill>
                  <a:schemeClr val="bg1"/>
                </a:solidFill>
                <a:latin typeface="Times New Roman"/>
                <a:cs typeface="Calibri"/>
              </a:rPr>
              <a:t> Munoz</a:t>
            </a:r>
            <a:endParaRPr lang="en-US" sz="2000" dirty="0">
              <a:solidFill>
                <a:schemeClr val="bg1"/>
              </a:solidFill>
              <a:latin typeface="Times New Roman"/>
              <a:cs typeface="Calibri"/>
            </a:endParaRPr>
          </a:p>
        </p:txBody>
      </p:sp>
      <p:sp>
        <p:nvSpPr>
          <p:cNvPr id="10" name="TextBox 9">
            <a:extLst>
              <a:ext uri="{FF2B5EF4-FFF2-40B4-BE49-F238E27FC236}">
                <a16:creationId xmlns:a16="http://schemas.microsoft.com/office/drawing/2014/main" id="{BDCF7855-6AA1-87AE-2E7D-0DD1B90D3DCF}"/>
              </a:ext>
            </a:extLst>
          </p:cNvPr>
          <p:cNvSpPr txBox="1"/>
          <p:nvPr/>
        </p:nvSpPr>
        <p:spPr>
          <a:xfrm>
            <a:off x="4588623" y="17755985"/>
            <a:ext cx="5386647"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6600">
              <a:latin typeface="Times New Roman"/>
              <a:cs typeface="Calibri"/>
            </a:endParaRPr>
          </a:p>
        </p:txBody>
      </p:sp>
      <p:sp>
        <p:nvSpPr>
          <p:cNvPr id="11" name="Rectangle 10">
            <a:extLst>
              <a:ext uri="{FF2B5EF4-FFF2-40B4-BE49-F238E27FC236}">
                <a16:creationId xmlns:a16="http://schemas.microsoft.com/office/drawing/2014/main" id="{E90288DE-B850-8CDD-DBBF-50F13F049FD2}"/>
              </a:ext>
            </a:extLst>
          </p:cNvPr>
          <p:cNvSpPr/>
          <p:nvPr/>
        </p:nvSpPr>
        <p:spPr>
          <a:xfrm>
            <a:off x="3089511" y="5772282"/>
            <a:ext cx="7007957" cy="1556488"/>
          </a:xfrm>
          <a:prstGeom prst="rect">
            <a:avLst/>
          </a:prstGeom>
          <a:solidFill>
            <a:srgbClr val="374787"/>
          </a:solidFill>
          <a:ln>
            <a:solidFill>
              <a:srgbClr val="CED7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60FD4D7-6B1A-1BE0-10BE-46AF6EE59FBA}"/>
              </a:ext>
            </a:extLst>
          </p:cNvPr>
          <p:cNvSpPr txBox="1"/>
          <p:nvPr/>
        </p:nvSpPr>
        <p:spPr>
          <a:xfrm>
            <a:off x="4521777" y="5931123"/>
            <a:ext cx="4361676"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800" dirty="0">
                <a:solidFill>
                  <a:schemeClr val="bg1"/>
                </a:solidFill>
                <a:latin typeface="Times New Roman"/>
                <a:cs typeface="Calibri"/>
              </a:rPr>
              <a:t>Abstract</a:t>
            </a:r>
          </a:p>
        </p:txBody>
      </p:sp>
      <p:sp>
        <p:nvSpPr>
          <p:cNvPr id="13" name="TextBox 12">
            <a:extLst>
              <a:ext uri="{FF2B5EF4-FFF2-40B4-BE49-F238E27FC236}">
                <a16:creationId xmlns:a16="http://schemas.microsoft.com/office/drawing/2014/main" id="{083DBFFE-933C-1F93-2A5B-1E1A02C71773}"/>
              </a:ext>
            </a:extLst>
          </p:cNvPr>
          <p:cNvSpPr txBox="1"/>
          <p:nvPr/>
        </p:nvSpPr>
        <p:spPr>
          <a:xfrm>
            <a:off x="1230189" y="7854762"/>
            <a:ext cx="5386647"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6000">
              <a:cs typeface="Calibri"/>
            </a:endParaRPr>
          </a:p>
        </p:txBody>
      </p:sp>
      <p:sp>
        <p:nvSpPr>
          <p:cNvPr id="15" name="TextBox 14">
            <a:extLst>
              <a:ext uri="{FF2B5EF4-FFF2-40B4-BE49-F238E27FC236}">
                <a16:creationId xmlns:a16="http://schemas.microsoft.com/office/drawing/2014/main" id="{0F824A9A-E959-977C-3CC3-E956AC8854C5}"/>
              </a:ext>
            </a:extLst>
          </p:cNvPr>
          <p:cNvSpPr txBox="1"/>
          <p:nvPr/>
        </p:nvSpPr>
        <p:spPr>
          <a:xfrm>
            <a:off x="195366" y="7310813"/>
            <a:ext cx="13408901" cy="93256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4000" dirty="0">
                <a:latin typeface="Times New Roman"/>
                <a:ea typeface="+mn-lt"/>
                <a:cs typeface="+mn-lt"/>
              </a:rPr>
              <a:t>          The price to send a payload into space has decreased significantly since the beginning of the commercial space era, with the current lowest being $1,400/kg on SpaceX Falcon Heavy. Several unique alternatives have been introduced to reduce the price, SpaceX being the most successful by introducing reusable rockets. James Powell, co-inventor of Magnetic Levitation technology, proposed the idea of </a:t>
            </a:r>
            <a:r>
              <a:rPr lang="en-US" sz="4000" dirty="0" err="1">
                <a:latin typeface="Times New Roman"/>
                <a:ea typeface="+mn-lt"/>
                <a:cs typeface="+mn-lt"/>
              </a:rPr>
              <a:t>Startram</a:t>
            </a:r>
            <a:r>
              <a:rPr lang="en-US" sz="4000" dirty="0">
                <a:latin typeface="Times New Roman"/>
                <a:ea typeface="+mn-lt"/>
                <a:cs typeface="+mn-lt"/>
              </a:rPr>
              <a:t>- a magnetically accelerated launch vehicle that is accelerated on Earth and launched from a vacuum-sealed tube. This project further studies the possibilities of Maglev technologies and potential benefits of the technology for space launch. This investigation analyzes the feasibility and cost-effectiveness of the </a:t>
            </a:r>
            <a:r>
              <a:rPr lang="en-US" sz="4000" dirty="0" err="1">
                <a:latin typeface="Times New Roman"/>
                <a:ea typeface="+mn-lt"/>
                <a:cs typeface="+mn-lt"/>
              </a:rPr>
              <a:t>Startram</a:t>
            </a:r>
            <a:r>
              <a:rPr lang="en-US" sz="4000" dirty="0">
                <a:latin typeface="Times New Roman"/>
                <a:ea typeface="+mn-lt"/>
                <a:cs typeface="+mn-lt"/>
              </a:rPr>
              <a:t> method through validation of the original </a:t>
            </a:r>
            <a:r>
              <a:rPr lang="en-US" sz="4000" dirty="0" err="1">
                <a:latin typeface="Times New Roman"/>
                <a:ea typeface="+mn-lt"/>
                <a:cs typeface="+mn-lt"/>
              </a:rPr>
              <a:t>Startram</a:t>
            </a:r>
            <a:r>
              <a:rPr lang="en-US" sz="4000" dirty="0">
                <a:latin typeface="Times New Roman"/>
                <a:ea typeface="+mn-lt"/>
                <a:cs typeface="+mn-lt"/>
              </a:rPr>
              <a:t> calculations along with its interpolation to modern technologies and cost models. </a:t>
            </a:r>
            <a:endParaRPr lang="en-US" dirty="0"/>
          </a:p>
        </p:txBody>
      </p:sp>
      <p:sp>
        <p:nvSpPr>
          <p:cNvPr id="18" name="TextBox 17">
            <a:extLst>
              <a:ext uri="{FF2B5EF4-FFF2-40B4-BE49-F238E27FC236}">
                <a16:creationId xmlns:a16="http://schemas.microsoft.com/office/drawing/2014/main" id="{61304114-08A0-CAD5-6982-EAD91F331D88}"/>
              </a:ext>
            </a:extLst>
          </p:cNvPr>
          <p:cNvSpPr txBox="1"/>
          <p:nvPr/>
        </p:nvSpPr>
        <p:spPr>
          <a:xfrm>
            <a:off x="204949" y="18155448"/>
            <a:ext cx="13600566"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4000" dirty="0">
                <a:latin typeface="Times New Roman"/>
                <a:ea typeface="+mn-lt"/>
                <a:cs typeface="+mn-lt"/>
              </a:rPr>
              <a:t>         </a:t>
            </a:r>
            <a:r>
              <a:rPr lang="en-US" sz="4000" dirty="0" err="1">
                <a:latin typeface="Times New Roman"/>
                <a:ea typeface="+mn-lt"/>
                <a:cs typeface="+mn-lt"/>
              </a:rPr>
              <a:t>Startram</a:t>
            </a:r>
            <a:r>
              <a:rPr lang="en-US" sz="4000" dirty="0">
                <a:latin typeface="Times New Roman"/>
                <a:ea typeface="+mn-lt"/>
                <a:cs typeface="+mn-lt"/>
              </a:rPr>
              <a:t> is a proposed space launch system that uses maglev (magnetic levitation) technology to propel spacecraft into orbit. Maglev technology involves the use of magnetic fields to levitate and propel objects along a track, without any physical contact or friction. The spacecraft would be placed on the track and accelerated to high speeds using magnetic fields. By using magnetic acceleration instead of conventional rocket propulsion, the system could drastically reduce the amount of fuel required for launch, and therefore lower the overall cost. </a:t>
            </a:r>
          </a:p>
        </p:txBody>
      </p:sp>
      <p:sp>
        <p:nvSpPr>
          <p:cNvPr id="24" name="TextBox 23">
            <a:extLst>
              <a:ext uri="{FF2B5EF4-FFF2-40B4-BE49-F238E27FC236}">
                <a16:creationId xmlns:a16="http://schemas.microsoft.com/office/drawing/2014/main" id="{8F5A55D6-11B9-409F-B5CF-899FF19C9017}"/>
              </a:ext>
            </a:extLst>
          </p:cNvPr>
          <p:cNvSpPr txBox="1"/>
          <p:nvPr/>
        </p:nvSpPr>
        <p:spPr>
          <a:xfrm>
            <a:off x="84134" y="25423726"/>
            <a:ext cx="13689083" cy="74789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4000" dirty="0">
                <a:latin typeface="Times New Roman"/>
                <a:ea typeface="+mn-lt"/>
                <a:cs typeface="+mn-lt"/>
              </a:rPr>
              <a:t>         </a:t>
            </a:r>
            <a:r>
              <a:rPr lang="en-US" sz="4000" b="0" i="0" dirty="0">
                <a:effectLst/>
                <a:latin typeface="Times New Roman" panose="02020603050405020304" pitchFamily="18" charset="0"/>
                <a:cs typeface="Times New Roman" panose="02020603050405020304" pitchFamily="18" charset="0"/>
              </a:rPr>
              <a:t>This project aims to analyze feasibility of the </a:t>
            </a:r>
            <a:r>
              <a:rPr lang="en-US" sz="4000" b="0" i="0" dirty="0" err="1">
                <a:effectLst/>
                <a:latin typeface="Times New Roman" panose="02020603050405020304" pitchFamily="18" charset="0"/>
                <a:cs typeface="Times New Roman" panose="02020603050405020304" pitchFamily="18" charset="0"/>
              </a:rPr>
              <a:t>Startram</a:t>
            </a:r>
            <a:r>
              <a:rPr lang="en-US" sz="4000" b="0" i="0" dirty="0">
                <a:effectLst/>
                <a:latin typeface="Times New Roman" panose="02020603050405020304" pitchFamily="18" charset="0"/>
                <a:cs typeface="Times New Roman" panose="02020603050405020304" pitchFamily="18" charset="0"/>
              </a:rPr>
              <a:t> proposal for low-cost launch solutions. This was done by recalculating the projected cost from the construction and launch parameters. The proposed capsule for delivering cargo to lower earth orbit was re-created in CATIA and Pointwise, thermal and pressure analyses were then run in Ansys Fluent. The capsule was also recreated in MATLAB and a script was run to determine the coefficient of lift/drag on the body at all angles of attack. Literature research was done on maglev technology and the required LEO launch parameters to compare with the Star-Tram cost estimations. A MATLAB plot shows that it would take ten years to make back the cost.</a:t>
            </a:r>
          </a:p>
        </p:txBody>
      </p:sp>
      <p:sp>
        <p:nvSpPr>
          <p:cNvPr id="35" name="TextBox 34">
            <a:extLst>
              <a:ext uri="{FF2B5EF4-FFF2-40B4-BE49-F238E27FC236}">
                <a16:creationId xmlns:a16="http://schemas.microsoft.com/office/drawing/2014/main" id="{EA64CE1B-F843-07ED-64CC-193A62A93D0D}"/>
              </a:ext>
            </a:extLst>
          </p:cNvPr>
          <p:cNvSpPr txBox="1"/>
          <p:nvPr/>
        </p:nvSpPr>
        <p:spPr>
          <a:xfrm>
            <a:off x="29110173" y="15330805"/>
            <a:ext cx="14415140" cy="87100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4000" dirty="0">
                <a:latin typeface="Times New Roman"/>
                <a:ea typeface="+mn-lt"/>
                <a:cs typeface="+mn-lt"/>
              </a:rPr>
              <a:t>           In this project, the group analyzed the feasibility of  </a:t>
            </a:r>
            <a:r>
              <a:rPr lang="en-US" sz="4000" dirty="0" err="1">
                <a:latin typeface="Times New Roman"/>
                <a:ea typeface="+mn-lt"/>
                <a:cs typeface="+mn-lt"/>
              </a:rPr>
              <a:t>Startram</a:t>
            </a:r>
            <a:r>
              <a:rPr lang="en-US" sz="4000" dirty="0">
                <a:latin typeface="Times New Roman"/>
                <a:ea typeface="+mn-lt"/>
                <a:cs typeface="+mn-lt"/>
              </a:rPr>
              <a:t> and its potential impact on the space-launch industry. Evidently, the original </a:t>
            </a:r>
            <a:r>
              <a:rPr lang="en-US" sz="4000" dirty="0" err="1">
                <a:latin typeface="Times New Roman"/>
                <a:ea typeface="+mn-lt"/>
                <a:cs typeface="+mn-lt"/>
              </a:rPr>
              <a:t>Startram</a:t>
            </a:r>
            <a:r>
              <a:rPr lang="en-US" sz="4000" dirty="0">
                <a:latin typeface="Times New Roman"/>
                <a:ea typeface="+mn-lt"/>
                <a:cs typeface="+mn-lt"/>
              </a:rPr>
              <a:t> construction component and launch cost calculations were permissive compared to the independently calculated values. Computations regarding the realistic physics behind the </a:t>
            </a:r>
            <a:r>
              <a:rPr lang="en-US" sz="4000" dirty="0" err="1">
                <a:latin typeface="Times New Roman"/>
                <a:ea typeface="+mn-lt"/>
                <a:cs typeface="+mn-lt"/>
              </a:rPr>
              <a:t>Startram’s</a:t>
            </a:r>
            <a:r>
              <a:rPr lang="en-US" sz="4000" dirty="0">
                <a:latin typeface="Times New Roman"/>
                <a:ea typeface="+mn-lt"/>
                <a:cs typeface="+mn-lt"/>
              </a:rPr>
              <a:t> mission design were also formulated and displayed in graphic exhibitions. These showed the physical behavior of the proposed launch vehicle. Research for the evaluations of cost and operation was completed to portray that </a:t>
            </a:r>
            <a:r>
              <a:rPr lang="en-US" sz="4000" dirty="0" err="1">
                <a:latin typeface="Times New Roman"/>
                <a:ea typeface="+mn-lt"/>
                <a:cs typeface="+mn-lt"/>
              </a:rPr>
              <a:t>Startram</a:t>
            </a:r>
            <a:r>
              <a:rPr lang="en-US" sz="4000" dirty="0">
                <a:latin typeface="Times New Roman"/>
                <a:ea typeface="+mn-lt"/>
                <a:cs typeface="+mn-lt"/>
              </a:rPr>
              <a:t> would take 10 years to break-even in profits. This demonstrates that a long process and commitment is required to make this system profitable. In conclusion, validation efforts prove that although the enterprise is physically possible, the feasibility of </a:t>
            </a:r>
            <a:r>
              <a:rPr lang="en-US" sz="4000" dirty="0" err="1">
                <a:latin typeface="Times New Roman"/>
                <a:ea typeface="+mn-lt"/>
                <a:cs typeface="+mn-lt"/>
              </a:rPr>
              <a:t>Startram</a:t>
            </a:r>
            <a:r>
              <a:rPr lang="en-US" sz="4000" dirty="0">
                <a:latin typeface="Times New Roman"/>
                <a:ea typeface="+mn-lt"/>
                <a:cs typeface="+mn-lt"/>
              </a:rPr>
              <a:t> is dependent upon the extensive amount of funding and time required.</a:t>
            </a:r>
            <a:endParaRPr lang="en-US" sz="4000" dirty="0">
              <a:latin typeface="Times New Roman"/>
              <a:cs typeface="Calibri"/>
            </a:endParaRPr>
          </a:p>
        </p:txBody>
      </p:sp>
      <p:sp>
        <p:nvSpPr>
          <p:cNvPr id="38" name="TextBox 37">
            <a:extLst>
              <a:ext uri="{FF2B5EF4-FFF2-40B4-BE49-F238E27FC236}">
                <a16:creationId xmlns:a16="http://schemas.microsoft.com/office/drawing/2014/main" id="{77F9C367-73FC-D136-859B-B8B490F9D726}"/>
              </a:ext>
            </a:extLst>
          </p:cNvPr>
          <p:cNvSpPr txBox="1"/>
          <p:nvPr/>
        </p:nvSpPr>
        <p:spPr>
          <a:xfrm>
            <a:off x="29116929" y="26030041"/>
            <a:ext cx="14415140" cy="64940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3200" dirty="0">
                <a:latin typeface="Times New Roman"/>
                <a:cs typeface="Calibri"/>
              </a:rPr>
              <a:t>[1] College of Engineering. (2020). Coefficient of Pressure Code. </a:t>
            </a:r>
            <a:r>
              <a:rPr lang="en-US" sz="3200" dirty="0" err="1">
                <a:latin typeface="Times New Roman"/>
                <a:cs typeface="Calibri"/>
              </a:rPr>
              <a:t>Capsule.m</a:t>
            </a:r>
            <a:r>
              <a:rPr lang="en-US" sz="3200" dirty="0">
                <a:latin typeface="Times New Roman"/>
                <a:cs typeface="Calibri"/>
              </a:rPr>
              <a:t>. </a:t>
            </a:r>
            <a:endParaRPr lang="en-US" sz="3200" dirty="0">
              <a:cs typeface="Calibri" panose="020F0502020204030204"/>
            </a:endParaRPr>
          </a:p>
          <a:p>
            <a:pPr algn="just"/>
            <a:r>
              <a:rPr lang="en-US" sz="3200" dirty="0">
                <a:latin typeface="Times New Roman"/>
                <a:cs typeface="Calibri"/>
              </a:rPr>
              <a:t>[2] Grant, P. M., &amp;amp; Sheahen, T. P. (2015, December). Cost Projections for High Temperature Superconductors . AXRIV. Retrieved April 2, 2023</a:t>
            </a:r>
          </a:p>
          <a:p>
            <a:pPr algn="just"/>
            <a:r>
              <a:rPr lang="en-US" sz="3200" dirty="0">
                <a:latin typeface="Times New Roman"/>
                <a:cs typeface="Calibri"/>
              </a:rPr>
              <a:t>[3] Green, M. A. (2015, December). The cost of coolers for cooling superconducting devices at temperatures at 4.2 K, 20 K, 40 K and 77 K. IOP Science. Retrieved April 2, 2023</a:t>
            </a:r>
          </a:p>
          <a:p>
            <a:pPr algn="just"/>
            <a:r>
              <a:rPr lang="en-US" sz="3200" dirty="0">
                <a:latin typeface="Times New Roman"/>
                <a:cs typeface="Calibri"/>
              </a:rPr>
              <a:t>[4] Powell, J., Maise, G., &amp; amp; Rather, J. (2010, February 2). Maglev Launch: Ultra-low Cost, Ultra-high Volume Access to Space for Cargo and Humans. AIP Conference Proceedings. Retrieved April 2, 2023, from https://doi.org/10.1063/1.3326240 </a:t>
            </a:r>
          </a:p>
          <a:p>
            <a:pPr algn="just"/>
            <a:r>
              <a:rPr lang="en-US" sz="3200" dirty="0">
                <a:latin typeface="Times New Roman"/>
                <a:cs typeface="Calibri"/>
              </a:rPr>
              <a:t>[5] Rote, D. M. (1998, July 1). Comparison of high-speed rail and maglev system costs. U.S. Department of Energy Office of  Scientific and Technical Information. Retrieved April 2, 2023, from https://www.osti.gov/biblio/656864 </a:t>
            </a:r>
          </a:p>
          <a:p>
            <a:pPr algn="just"/>
            <a:r>
              <a:rPr lang="en-US" sz="3200" dirty="0">
                <a:latin typeface="Times New Roman"/>
                <a:cs typeface="Calibri"/>
              </a:rPr>
              <a:t>[6] Tesla, I. (2016). Hyperloop Alpha. Tesla. Retrieved April 2, 2023</a:t>
            </a:r>
          </a:p>
        </p:txBody>
      </p:sp>
      <p:pic>
        <p:nvPicPr>
          <p:cNvPr id="5" name="Picture 8" descr="Table&#10;&#10;Description automatically generated">
            <a:extLst>
              <a:ext uri="{FF2B5EF4-FFF2-40B4-BE49-F238E27FC236}">
                <a16:creationId xmlns:a16="http://schemas.microsoft.com/office/drawing/2014/main" id="{63716CF5-DA7B-203C-66BE-06F2CC3BEF62}"/>
              </a:ext>
            </a:extLst>
          </p:cNvPr>
          <p:cNvPicPr>
            <a:picLocks noChangeAspect="1"/>
          </p:cNvPicPr>
          <p:nvPr/>
        </p:nvPicPr>
        <p:blipFill rotWithShape="1">
          <a:blip r:embed="rId3"/>
          <a:srcRect b="1598"/>
          <a:stretch/>
        </p:blipFill>
        <p:spPr>
          <a:xfrm>
            <a:off x="29116929" y="6571163"/>
            <a:ext cx="14420845" cy="6622324"/>
          </a:xfrm>
          <a:prstGeom prst="rect">
            <a:avLst/>
          </a:prstGeom>
        </p:spPr>
      </p:pic>
      <p:pic>
        <p:nvPicPr>
          <p:cNvPr id="12" name="Picture 13" descr="Diagram&#10;&#10;Description automatically generated">
            <a:extLst>
              <a:ext uri="{FF2B5EF4-FFF2-40B4-BE49-F238E27FC236}">
                <a16:creationId xmlns:a16="http://schemas.microsoft.com/office/drawing/2014/main" id="{C5C690CD-1E76-8065-4FA6-F62BCCA01F7B}"/>
              </a:ext>
            </a:extLst>
          </p:cNvPr>
          <p:cNvPicPr>
            <a:picLocks noChangeAspect="1"/>
          </p:cNvPicPr>
          <p:nvPr/>
        </p:nvPicPr>
        <p:blipFill rotWithShape="1">
          <a:blip r:embed="rId4"/>
          <a:srcRect l="5516" t="11679" r="5263" b="14803"/>
          <a:stretch/>
        </p:blipFill>
        <p:spPr>
          <a:xfrm>
            <a:off x="14291035" y="20662399"/>
            <a:ext cx="8044476" cy="5367642"/>
          </a:xfrm>
          <a:prstGeom prst="rect">
            <a:avLst/>
          </a:prstGeom>
        </p:spPr>
      </p:pic>
      <p:pic>
        <p:nvPicPr>
          <p:cNvPr id="14" name="Picture 24" descr="Chart, line chart&#10;&#10;Description automatically generated">
            <a:extLst>
              <a:ext uri="{FF2B5EF4-FFF2-40B4-BE49-F238E27FC236}">
                <a16:creationId xmlns:a16="http://schemas.microsoft.com/office/drawing/2014/main" id="{E69310A1-FF56-6385-8CA6-FFC16718D04D}"/>
              </a:ext>
            </a:extLst>
          </p:cNvPr>
          <p:cNvPicPr>
            <a:picLocks noChangeAspect="1"/>
          </p:cNvPicPr>
          <p:nvPr/>
        </p:nvPicPr>
        <p:blipFill rotWithShape="1">
          <a:blip r:embed="rId5"/>
          <a:srcRect l="-528" t="2860" r="6985" b="-3651"/>
          <a:stretch/>
        </p:blipFill>
        <p:spPr>
          <a:xfrm>
            <a:off x="20892803" y="26302842"/>
            <a:ext cx="7967794" cy="5899941"/>
          </a:xfrm>
          <a:prstGeom prst="rect">
            <a:avLst/>
          </a:prstGeom>
        </p:spPr>
      </p:pic>
      <p:pic>
        <p:nvPicPr>
          <p:cNvPr id="25" name="Picture 25" descr="Chart&#10;&#10;Description automatically generated">
            <a:extLst>
              <a:ext uri="{FF2B5EF4-FFF2-40B4-BE49-F238E27FC236}">
                <a16:creationId xmlns:a16="http://schemas.microsoft.com/office/drawing/2014/main" id="{BC451A9E-0E12-7386-9152-64779CF8419A}"/>
              </a:ext>
            </a:extLst>
          </p:cNvPr>
          <p:cNvPicPr>
            <a:picLocks noChangeAspect="1"/>
          </p:cNvPicPr>
          <p:nvPr/>
        </p:nvPicPr>
        <p:blipFill rotWithShape="1">
          <a:blip r:embed="rId6"/>
          <a:srcRect r="4775"/>
          <a:stretch/>
        </p:blipFill>
        <p:spPr>
          <a:xfrm>
            <a:off x="14022795" y="26302842"/>
            <a:ext cx="6768191" cy="6234617"/>
          </a:xfrm>
          <a:prstGeom prst="rect">
            <a:avLst/>
          </a:prstGeom>
        </p:spPr>
      </p:pic>
      <p:sp>
        <p:nvSpPr>
          <p:cNvPr id="19" name="Rectangle 18">
            <a:extLst>
              <a:ext uri="{FF2B5EF4-FFF2-40B4-BE49-F238E27FC236}">
                <a16:creationId xmlns:a16="http://schemas.microsoft.com/office/drawing/2014/main" id="{D23132D3-1389-6851-64FA-C30C2E12823A}"/>
              </a:ext>
            </a:extLst>
          </p:cNvPr>
          <p:cNvSpPr/>
          <p:nvPr/>
        </p:nvSpPr>
        <p:spPr>
          <a:xfrm>
            <a:off x="3089511" y="16497254"/>
            <a:ext cx="7007957" cy="1556488"/>
          </a:xfrm>
          <a:prstGeom prst="rect">
            <a:avLst/>
          </a:prstGeom>
          <a:solidFill>
            <a:srgbClr val="374787"/>
          </a:solidFill>
          <a:ln>
            <a:solidFill>
              <a:srgbClr val="CED7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230E2DC-1557-7431-5BF3-EEBE4F60EE2F}"/>
              </a:ext>
            </a:extLst>
          </p:cNvPr>
          <p:cNvSpPr txBox="1"/>
          <p:nvPr/>
        </p:nvSpPr>
        <p:spPr>
          <a:xfrm>
            <a:off x="3645381" y="16653929"/>
            <a:ext cx="5942909"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800" dirty="0">
                <a:solidFill>
                  <a:schemeClr val="bg1"/>
                </a:solidFill>
                <a:latin typeface="Times New Roman"/>
                <a:cs typeface="Calibri"/>
              </a:rPr>
              <a:t>Background</a:t>
            </a:r>
          </a:p>
        </p:txBody>
      </p:sp>
      <p:sp>
        <p:nvSpPr>
          <p:cNvPr id="21" name="Rectangle 20">
            <a:extLst>
              <a:ext uri="{FF2B5EF4-FFF2-40B4-BE49-F238E27FC236}">
                <a16:creationId xmlns:a16="http://schemas.microsoft.com/office/drawing/2014/main" id="{0A7B553F-6C21-B8AB-8107-43E30EE29AC0}"/>
              </a:ext>
            </a:extLst>
          </p:cNvPr>
          <p:cNvSpPr/>
          <p:nvPr/>
        </p:nvSpPr>
        <p:spPr>
          <a:xfrm>
            <a:off x="3083598" y="23796672"/>
            <a:ext cx="7332477" cy="1556488"/>
          </a:xfrm>
          <a:prstGeom prst="rect">
            <a:avLst/>
          </a:prstGeom>
          <a:solidFill>
            <a:srgbClr val="374787"/>
          </a:solidFill>
          <a:ln>
            <a:solidFill>
              <a:srgbClr val="CED7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D8C058F8-30C9-1394-B1A0-6917B795DD2E}"/>
              </a:ext>
            </a:extLst>
          </p:cNvPr>
          <p:cNvSpPr txBox="1"/>
          <p:nvPr/>
        </p:nvSpPr>
        <p:spPr>
          <a:xfrm>
            <a:off x="3615707" y="23939714"/>
            <a:ext cx="7332477"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800" dirty="0">
                <a:solidFill>
                  <a:schemeClr val="bg1"/>
                </a:solidFill>
                <a:latin typeface="Times New Roman"/>
                <a:cs typeface="Calibri"/>
              </a:rPr>
              <a:t>Methodology</a:t>
            </a:r>
          </a:p>
        </p:txBody>
      </p:sp>
      <p:sp>
        <p:nvSpPr>
          <p:cNvPr id="29" name="Rectangle 28">
            <a:extLst>
              <a:ext uri="{FF2B5EF4-FFF2-40B4-BE49-F238E27FC236}">
                <a16:creationId xmlns:a16="http://schemas.microsoft.com/office/drawing/2014/main" id="{4D19CA20-20C5-30DA-2AD5-34305F11B0A0}"/>
              </a:ext>
            </a:extLst>
          </p:cNvPr>
          <p:cNvSpPr/>
          <p:nvPr/>
        </p:nvSpPr>
        <p:spPr>
          <a:xfrm>
            <a:off x="16682674" y="12171743"/>
            <a:ext cx="9355848" cy="1556488"/>
          </a:xfrm>
          <a:prstGeom prst="rect">
            <a:avLst/>
          </a:prstGeom>
          <a:solidFill>
            <a:srgbClr val="374787"/>
          </a:solidFill>
          <a:ln>
            <a:solidFill>
              <a:srgbClr val="CED7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8C04EB6-AB49-6B48-7C7A-D595FA7B2D2E}"/>
              </a:ext>
            </a:extLst>
          </p:cNvPr>
          <p:cNvSpPr txBox="1"/>
          <p:nvPr/>
        </p:nvSpPr>
        <p:spPr>
          <a:xfrm>
            <a:off x="17536232" y="12290594"/>
            <a:ext cx="8147051"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800" dirty="0">
                <a:solidFill>
                  <a:schemeClr val="bg1"/>
                </a:solidFill>
                <a:latin typeface="Times New Roman"/>
                <a:cs typeface="Calibri"/>
              </a:rPr>
              <a:t>Current Findings</a:t>
            </a:r>
          </a:p>
        </p:txBody>
      </p:sp>
      <p:sp>
        <p:nvSpPr>
          <p:cNvPr id="34" name="Rectangle 33">
            <a:extLst>
              <a:ext uri="{FF2B5EF4-FFF2-40B4-BE49-F238E27FC236}">
                <a16:creationId xmlns:a16="http://schemas.microsoft.com/office/drawing/2014/main" id="{2DF5E33B-2DD9-C255-991D-AD8A907BEFD3}"/>
              </a:ext>
            </a:extLst>
          </p:cNvPr>
          <p:cNvSpPr/>
          <p:nvPr/>
        </p:nvSpPr>
        <p:spPr>
          <a:xfrm>
            <a:off x="32787463" y="13728231"/>
            <a:ext cx="6987273" cy="1556488"/>
          </a:xfrm>
          <a:prstGeom prst="rect">
            <a:avLst/>
          </a:prstGeom>
          <a:solidFill>
            <a:srgbClr val="374787"/>
          </a:solidFill>
          <a:ln>
            <a:solidFill>
              <a:srgbClr val="CED7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6CE4B82-D54F-4DD2-63B6-8BC75DC16F0A}"/>
              </a:ext>
            </a:extLst>
          </p:cNvPr>
          <p:cNvSpPr txBox="1"/>
          <p:nvPr/>
        </p:nvSpPr>
        <p:spPr>
          <a:xfrm>
            <a:off x="33700772" y="13801512"/>
            <a:ext cx="5990825"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800" dirty="0">
                <a:solidFill>
                  <a:schemeClr val="bg1"/>
                </a:solidFill>
                <a:latin typeface="Times New Roman"/>
                <a:cs typeface="Calibri"/>
              </a:rPr>
              <a:t>Conclusion</a:t>
            </a:r>
          </a:p>
        </p:txBody>
      </p:sp>
      <p:sp>
        <p:nvSpPr>
          <p:cNvPr id="40" name="Rectangle 39">
            <a:extLst>
              <a:ext uri="{FF2B5EF4-FFF2-40B4-BE49-F238E27FC236}">
                <a16:creationId xmlns:a16="http://schemas.microsoft.com/office/drawing/2014/main" id="{A5F99FE0-B69A-BEB9-D872-D8522BB73F0B}"/>
              </a:ext>
            </a:extLst>
          </p:cNvPr>
          <p:cNvSpPr/>
          <p:nvPr/>
        </p:nvSpPr>
        <p:spPr>
          <a:xfrm>
            <a:off x="32850015" y="24103896"/>
            <a:ext cx="7007957" cy="1556488"/>
          </a:xfrm>
          <a:prstGeom prst="rect">
            <a:avLst/>
          </a:prstGeom>
          <a:solidFill>
            <a:srgbClr val="374787"/>
          </a:solidFill>
          <a:ln>
            <a:solidFill>
              <a:srgbClr val="CED7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8CBE8ED5-A819-3D5D-BF79-986BF3EB2087}"/>
              </a:ext>
            </a:extLst>
          </p:cNvPr>
          <p:cNvSpPr txBox="1"/>
          <p:nvPr/>
        </p:nvSpPr>
        <p:spPr>
          <a:xfrm>
            <a:off x="33867147" y="24237275"/>
            <a:ext cx="5990825"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800" dirty="0">
                <a:solidFill>
                  <a:schemeClr val="bg1"/>
                </a:solidFill>
                <a:latin typeface="Times New Roman"/>
                <a:cs typeface="Calibri"/>
              </a:rPr>
              <a:t>References</a:t>
            </a:r>
          </a:p>
        </p:txBody>
      </p:sp>
      <p:pic>
        <p:nvPicPr>
          <p:cNvPr id="9" name="Picture 15" descr="Diagram&#10;&#10;Description automatically generated">
            <a:extLst>
              <a:ext uri="{FF2B5EF4-FFF2-40B4-BE49-F238E27FC236}">
                <a16:creationId xmlns:a16="http://schemas.microsoft.com/office/drawing/2014/main" id="{C6155830-E5EF-248C-3E9E-953748BFF3E0}"/>
              </a:ext>
            </a:extLst>
          </p:cNvPr>
          <p:cNvPicPr>
            <a:picLocks noChangeAspect="1"/>
          </p:cNvPicPr>
          <p:nvPr/>
        </p:nvPicPr>
        <p:blipFill rotWithShape="1">
          <a:blip r:embed="rId7"/>
          <a:srcRect l="5882" t="102" r="205" b="-250"/>
          <a:stretch/>
        </p:blipFill>
        <p:spPr>
          <a:xfrm>
            <a:off x="14291035" y="14127504"/>
            <a:ext cx="7065040" cy="6389007"/>
          </a:xfrm>
          <a:prstGeom prst="rect">
            <a:avLst/>
          </a:prstGeom>
        </p:spPr>
      </p:pic>
      <p:pic>
        <p:nvPicPr>
          <p:cNvPr id="16" name="Picture 16" descr="A picture containing text, sunset, vector graphics&#10;&#10;Description automatically generated">
            <a:extLst>
              <a:ext uri="{FF2B5EF4-FFF2-40B4-BE49-F238E27FC236}">
                <a16:creationId xmlns:a16="http://schemas.microsoft.com/office/drawing/2014/main" id="{C723564D-7998-DB0F-2BA6-37EECE0F7B61}"/>
              </a:ext>
            </a:extLst>
          </p:cNvPr>
          <p:cNvPicPr>
            <a:picLocks noChangeAspect="1"/>
          </p:cNvPicPr>
          <p:nvPr/>
        </p:nvPicPr>
        <p:blipFill rotWithShape="1">
          <a:blip r:embed="rId8"/>
          <a:srcRect l="24124" t="3" r="-24125" b="2543"/>
          <a:stretch/>
        </p:blipFill>
        <p:spPr>
          <a:xfrm>
            <a:off x="21558229" y="14126518"/>
            <a:ext cx="9406879" cy="6389992"/>
          </a:xfrm>
          <a:prstGeom prst="rect">
            <a:avLst/>
          </a:prstGeom>
        </p:spPr>
      </p:pic>
      <p:pic>
        <p:nvPicPr>
          <p:cNvPr id="32" name="Picture 32" descr="Chart, diagram&#10;&#10;Description automatically generated">
            <a:extLst>
              <a:ext uri="{FF2B5EF4-FFF2-40B4-BE49-F238E27FC236}">
                <a16:creationId xmlns:a16="http://schemas.microsoft.com/office/drawing/2014/main" id="{6DA1E36A-97DC-6188-40B5-2FFDBB09351C}"/>
              </a:ext>
            </a:extLst>
          </p:cNvPr>
          <p:cNvPicPr>
            <a:picLocks noChangeAspect="1"/>
          </p:cNvPicPr>
          <p:nvPr/>
        </p:nvPicPr>
        <p:blipFill rotWithShape="1">
          <a:blip r:embed="rId9"/>
          <a:srcRect l="6250" t="171" r="417" b="1279"/>
          <a:stretch/>
        </p:blipFill>
        <p:spPr>
          <a:xfrm>
            <a:off x="22632765" y="20662398"/>
            <a:ext cx="6079051" cy="5433950"/>
          </a:xfrm>
          <a:prstGeom prst="rect">
            <a:avLst/>
          </a:prstGeom>
        </p:spPr>
      </p:pic>
      <p:pic>
        <p:nvPicPr>
          <p:cNvPr id="42" name="Picture 41" descr="A picture containing text, shore&#10;&#10;Description automatically generated">
            <a:extLst>
              <a:ext uri="{FF2B5EF4-FFF2-40B4-BE49-F238E27FC236}">
                <a16:creationId xmlns:a16="http://schemas.microsoft.com/office/drawing/2014/main" id="{D763B530-38FC-8A3F-3BE9-812B7BE13B46}"/>
              </a:ext>
            </a:extLst>
          </p:cNvPr>
          <p:cNvPicPr>
            <a:picLocks noChangeAspect="1"/>
          </p:cNvPicPr>
          <p:nvPr/>
        </p:nvPicPr>
        <p:blipFill rotWithShape="1">
          <a:blip r:embed="rId10">
            <a:extLst>
              <a:ext uri="{28A0092B-C50C-407E-A947-70E740481C1C}">
                <a14:useLocalDpi xmlns:a14="http://schemas.microsoft.com/office/drawing/2010/main" val="0"/>
              </a:ext>
            </a:extLst>
          </a:blip>
          <a:srcRect t="26069" r="-365" b="10273"/>
          <a:stretch/>
        </p:blipFill>
        <p:spPr>
          <a:xfrm>
            <a:off x="15283543" y="5926829"/>
            <a:ext cx="11852766" cy="6090964"/>
          </a:xfrm>
          <a:prstGeom prst="rect">
            <a:avLst/>
          </a:prstGeom>
        </p:spPr>
      </p:pic>
      <p:sp>
        <p:nvSpPr>
          <p:cNvPr id="50" name="TextBox 49">
            <a:extLst>
              <a:ext uri="{FF2B5EF4-FFF2-40B4-BE49-F238E27FC236}">
                <a16:creationId xmlns:a16="http://schemas.microsoft.com/office/drawing/2014/main" id="{AAB2210A-D392-2F2E-383A-77A0596FA301}"/>
              </a:ext>
            </a:extLst>
          </p:cNvPr>
          <p:cNvSpPr txBox="1"/>
          <p:nvPr/>
        </p:nvSpPr>
        <p:spPr>
          <a:xfrm>
            <a:off x="16495978" y="19871803"/>
            <a:ext cx="5342822" cy="584775"/>
          </a:xfrm>
          <a:prstGeom prst="rect">
            <a:avLst/>
          </a:prstGeom>
          <a:noFill/>
        </p:spPr>
        <p:txBody>
          <a:bodyPr wrap="square" rtlCol="0">
            <a:spAutoFit/>
          </a:bodyPr>
          <a:lstStyle/>
          <a:p>
            <a:r>
              <a:rPr lang="en-US" sz="3200" dirty="0">
                <a:solidFill>
                  <a:schemeClr val="bg1"/>
                </a:solidFill>
                <a:latin typeface="Times New Roman" panose="02020603050405020304" pitchFamily="18" charset="0"/>
                <a:cs typeface="Times New Roman" panose="02020603050405020304" pitchFamily="18" charset="0"/>
              </a:rPr>
              <a:t>Fig. 2:Temperature Analysis</a:t>
            </a:r>
          </a:p>
        </p:txBody>
      </p:sp>
      <p:sp>
        <p:nvSpPr>
          <p:cNvPr id="51" name="TextBox 50">
            <a:extLst>
              <a:ext uri="{FF2B5EF4-FFF2-40B4-BE49-F238E27FC236}">
                <a16:creationId xmlns:a16="http://schemas.microsoft.com/office/drawing/2014/main" id="{656D72C2-2867-60A4-1151-27B9B9479DA5}"/>
              </a:ext>
            </a:extLst>
          </p:cNvPr>
          <p:cNvSpPr txBox="1"/>
          <p:nvPr/>
        </p:nvSpPr>
        <p:spPr>
          <a:xfrm>
            <a:off x="21609757" y="19887173"/>
            <a:ext cx="5171846" cy="584775"/>
          </a:xfrm>
          <a:prstGeom prst="rect">
            <a:avLst/>
          </a:prstGeom>
          <a:noFill/>
        </p:spPr>
        <p:txBody>
          <a:bodyPr wrap="square" rtlCol="0">
            <a:spAutoFit/>
          </a:bodyPr>
          <a:lstStyle/>
          <a:p>
            <a:r>
              <a:rPr lang="en-US" sz="3200" dirty="0">
                <a:solidFill>
                  <a:schemeClr val="bg1"/>
                </a:solidFill>
                <a:latin typeface="Times New Roman" panose="02020603050405020304" pitchFamily="18" charset="0"/>
                <a:cs typeface="Times New Roman" panose="02020603050405020304" pitchFamily="18" charset="0"/>
              </a:rPr>
              <a:t>Fig.3: Mach Number Analysis</a:t>
            </a:r>
          </a:p>
        </p:txBody>
      </p:sp>
      <p:sp>
        <p:nvSpPr>
          <p:cNvPr id="52" name="TextBox 51">
            <a:extLst>
              <a:ext uri="{FF2B5EF4-FFF2-40B4-BE49-F238E27FC236}">
                <a16:creationId xmlns:a16="http://schemas.microsoft.com/office/drawing/2014/main" id="{4A91A442-3640-4EE9-B52D-A768DAC72590}"/>
              </a:ext>
            </a:extLst>
          </p:cNvPr>
          <p:cNvSpPr txBox="1"/>
          <p:nvPr/>
        </p:nvSpPr>
        <p:spPr>
          <a:xfrm>
            <a:off x="14420737" y="20789312"/>
            <a:ext cx="4523874"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Fig.4: Capsule with Nodes</a:t>
            </a:r>
          </a:p>
        </p:txBody>
      </p:sp>
      <p:sp>
        <p:nvSpPr>
          <p:cNvPr id="53" name="TextBox 52">
            <a:extLst>
              <a:ext uri="{FF2B5EF4-FFF2-40B4-BE49-F238E27FC236}">
                <a16:creationId xmlns:a16="http://schemas.microsoft.com/office/drawing/2014/main" id="{A4A2A821-84B7-4AEA-6B88-D2DFFCBA17BC}"/>
              </a:ext>
            </a:extLst>
          </p:cNvPr>
          <p:cNvSpPr txBox="1"/>
          <p:nvPr/>
        </p:nvSpPr>
        <p:spPr>
          <a:xfrm>
            <a:off x="22950390" y="25486725"/>
            <a:ext cx="5909482" cy="584775"/>
          </a:xfrm>
          <a:prstGeom prst="rect">
            <a:avLst/>
          </a:prstGeom>
          <a:noFill/>
        </p:spPr>
        <p:txBody>
          <a:bodyPr wrap="square" rtlCol="0">
            <a:spAutoFit/>
          </a:bodyPr>
          <a:lstStyle/>
          <a:p>
            <a:r>
              <a:rPr lang="en-US" sz="3200" dirty="0">
                <a:solidFill>
                  <a:schemeClr val="bg1"/>
                </a:solidFill>
                <a:latin typeface="Times New Roman" panose="02020603050405020304" pitchFamily="18" charset="0"/>
                <a:cs typeface="Times New Roman" panose="02020603050405020304" pitchFamily="18" charset="0"/>
              </a:rPr>
              <a:t>Fig.5: Dynamic Pressure Analysis</a:t>
            </a:r>
          </a:p>
        </p:txBody>
      </p:sp>
      <p:sp>
        <p:nvSpPr>
          <p:cNvPr id="55" name="TextBox 54">
            <a:extLst>
              <a:ext uri="{FF2B5EF4-FFF2-40B4-BE49-F238E27FC236}">
                <a16:creationId xmlns:a16="http://schemas.microsoft.com/office/drawing/2014/main" id="{3CEA911A-AE3D-5546-85B0-ED2311B08504}"/>
              </a:ext>
            </a:extLst>
          </p:cNvPr>
          <p:cNvSpPr txBox="1"/>
          <p:nvPr/>
        </p:nvSpPr>
        <p:spPr>
          <a:xfrm>
            <a:off x="20905248" y="31952387"/>
            <a:ext cx="5425528"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Fig.6: CL,CD at Variating AOA</a:t>
            </a:r>
          </a:p>
        </p:txBody>
      </p:sp>
      <p:sp>
        <p:nvSpPr>
          <p:cNvPr id="56" name="TextBox 55">
            <a:extLst>
              <a:ext uri="{FF2B5EF4-FFF2-40B4-BE49-F238E27FC236}">
                <a16:creationId xmlns:a16="http://schemas.microsoft.com/office/drawing/2014/main" id="{523DFDBA-78A4-129F-BCBA-37C7C5FB0660}"/>
              </a:ext>
            </a:extLst>
          </p:cNvPr>
          <p:cNvSpPr txBox="1"/>
          <p:nvPr/>
        </p:nvSpPr>
        <p:spPr>
          <a:xfrm>
            <a:off x="15369503" y="5953541"/>
            <a:ext cx="4908103"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Fig.1: Early </a:t>
            </a:r>
            <a:r>
              <a:rPr lang="en-US" sz="3200" dirty="0" err="1">
                <a:latin typeface="Times New Roman" panose="02020603050405020304" pitchFamily="18" charset="0"/>
                <a:cs typeface="Times New Roman" panose="02020603050405020304" pitchFamily="18" charset="0"/>
              </a:rPr>
              <a:t>Startram</a:t>
            </a:r>
            <a:r>
              <a:rPr lang="en-US" sz="3200" dirty="0">
                <a:latin typeface="Times New Roman" panose="02020603050405020304" pitchFamily="18" charset="0"/>
                <a:cs typeface="Times New Roman" panose="02020603050405020304" pitchFamily="18" charset="0"/>
              </a:rPr>
              <a:t> Design</a:t>
            </a:r>
          </a:p>
        </p:txBody>
      </p:sp>
    </p:spTree>
    <p:extLst>
      <p:ext uri="{BB962C8B-B14F-4D97-AF65-F5344CB8AC3E}">
        <p14:creationId xmlns:p14="http://schemas.microsoft.com/office/powerpoint/2010/main" val="20197123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B294ED3F0CFE418E047FFAE8A1AA65" ma:contentTypeVersion="12" ma:contentTypeDescription="Create a new document." ma:contentTypeScope="" ma:versionID="90b2ba7d001a5e082a65278e1b20be29">
  <xsd:schema xmlns:xsd="http://www.w3.org/2001/XMLSchema" xmlns:xs="http://www.w3.org/2001/XMLSchema" xmlns:p="http://schemas.microsoft.com/office/2006/metadata/properties" xmlns:ns2="53b7e0ba-6f64-473a-ae23-1c007c6b6f34" xmlns:ns3="74942318-1f30-4929-8d24-d998dda1580c" targetNamespace="http://schemas.microsoft.com/office/2006/metadata/properties" ma:root="true" ma:fieldsID="d855ce2f529797761364fa06c1809d86" ns2:_="" ns3:_="">
    <xsd:import namespace="53b7e0ba-6f64-473a-ae23-1c007c6b6f34"/>
    <xsd:import namespace="74942318-1f30-4929-8d24-d998dda1580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3:TaxCatchAll" minOccurs="0"/>
                <xsd:element ref="ns2:MediaServiceOCR" minOccurs="0"/>
                <xsd:element ref="ns2:MediaServiceGenerationTime" minOccurs="0"/>
                <xsd:element ref="ns2:MediaServiceEventHashCode"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b7e0ba-6f64-473a-ae23-1c007c6b6f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4ee6b6e-1dad-49a7-85d1-bf6bd711290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4942318-1f30-4929-8d24-d998dda1580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2" nillable="true" ma:displayName="Taxonomy Catch All Column" ma:hidden="true" ma:list="{4045be87-7113-4ebd-a36b-f8e7f6e58a3b}" ma:internalName="TaxCatchAll" ma:showField="CatchAllData" ma:web="74942318-1f30-4929-8d24-d998dda1580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4942318-1f30-4929-8d24-d998dda1580c" xsi:nil="true"/>
    <lcf76f155ced4ddcb4097134ff3c332f xmlns="53b7e0ba-6f64-473a-ae23-1c007c6b6f3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F7D1659-634D-4068-B5AF-80549F996C1E}">
  <ds:schemaRefs>
    <ds:schemaRef ds:uri="http://schemas.microsoft.com/sharepoint/v3/contenttype/forms"/>
  </ds:schemaRefs>
</ds:datastoreItem>
</file>

<file path=customXml/itemProps2.xml><?xml version="1.0" encoding="utf-8"?>
<ds:datastoreItem xmlns:ds="http://schemas.openxmlformats.org/officeDocument/2006/customXml" ds:itemID="{AD773117-8709-4D37-8440-8FFC00A08C81}">
  <ds:schemaRefs>
    <ds:schemaRef ds:uri="53b7e0ba-6f64-473a-ae23-1c007c6b6f34"/>
    <ds:schemaRef ds:uri="74942318-1f30-4929-8d24-d998dda158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CC8AFAA-0F80-42B7-819D-3A9742A4C279}">
  <ds:schemaRefs>
    <ds:schemaRef ds:uri="53b7e0ba-6f64-473a-ae23-1c007c6b6f34"/>
    <ds:schemaRef ds:uri="74942318-1f30-4929-8d24-d998dda1580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313</TotalTime>
  <Words>799</Words>
  <Application>Microsoft Macintosh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Moraga, Adrian</dc:creator>
  <cp:lastModifiedBy>Ruiz, Nicola I.</cp:lastModifiedBy>
  <cp:revision>65</cp:revision>
  <dcterms:created xsi:type="dcterms:W3CDTF">2023-03-25T03:05:46Z</dcterms:created>
  <dcterms:modified xsi:type="dcterms:W3CDTF">2023-04-05T02:31:18Z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0x0101005AB294ED3F0CFE418E047FFAE8A1AA65</vt:lpwstr>
  </property>
  <property fmtid="{D5CDD505-2E9C-101B-9397-08002B2CF9AE}" pid="3" name="MediaServiceImageTags">
    <vt:lpwstr/>
  </property>
</Properties>
</file>